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41"/>
  </p:notesMasterIdLst>
  <p:handoutMasterIdLst>
    <p:handoutMasterId r:id="rId42"/>
  </p:handoutMasterIdLst>
  <p:sldIdLst>
    <p:sldId id="1228" r:id="rId6"/>
    <p:sldId id="1235" r:id="rId7"/>
    <p:sldId id="1288" r:id="rId8"/>
    <p:sldId id="1294" r:id="rId9"/>
    <p:sldId id="1295" r:id="rId10"/>
    <p:sldId id="1320" r:id="rId11"/>
    <p:sldId id="1322" r:id="rId12"/>
    <p:sldId id="1321" r:id="rId13"/>
    <p:sldId id="1296" r:id="rId14"/>
    <p:sldId id="1297" r:id="rId15"/>
    <p:sldId id="1298" r:id="rId16"/>
    <p:sldId id="1324" r:id="rId17"/>
    <p:sldId id="1300" r:id="rId18"/>
    <p:sldId id="1301" r:id="rId19"/>
    <p:sldId id="1325" r:id="rId20"/>
    <p:sldId id="1326" r:id="rId21"/>
    <p:sldId id="1327" r:id="rId22"/>
    <p:sldId id="1299" r:id="rId23"/>
    <p:sldId id="1302" r:id="rId24"/>
    <p:sldId id="1328" r:id="rId25"/>
    <p:sldId id="1304" r:id="rId26"/>
    <p:sldId id="1329" r:id="rId27"/>
    <p:sldId id="1305" r:id="rId28"/>
    <p:sldId id="1306" r:id="rId29"/>
    <p:sldId id="1330" r:id="rId30"/>
    <p:sldId id="1331" r:id="rId31"/>
    <p:sldId id="1332" r:id="rId32"/>
    <p:sldId id="1333" r:id="rId33"/>
    <p:sldId id="1303" r:id="rId34"/>
    <p:sldId id="1308" r:id="rId35"/>
    <p:sldId id="1334" r:id="rId36"/>
    <p:sldId id="1335" r:id="rId37"/>
    <p:sldId id="1336" r:id="rId38"/>
    <p:sldId id="1337" r:id="rId39"/>
    <p:sldId id="1313"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235"/>
            <p14:sldId id="1288"/>
            <p14:sldId id="1294"/>
            <p14:sldId id="1295"/>
            <p14:sldId id="1320"/>
            <p14:sldId id="1322"/>
            <p14:sldId id="1321"/>
            <p14:sldId id="1296"/>
            <p14:sldId id="1297"/>
            <p14:sldId id="1298"/>
            <p14:sldId id="1324"/>
            <p14:sldId id="1300"/>
            <p14:sldId id="1301"/>
            <p14:sldId id="1325"/>
            <p14:sldId id="1326"/>
            <p14:sldId id="1327"/>
            <p14:sldId id="1299"/>
            <p14:sldId id="1302"/>
            <p14:sldId id="1328"/>
            <p14:sldId id="1304"/>
            <p14:sldId id="1329"/>
            <p14:sldId id="1305"/>
            <p14:sldId id="1306"/>
            <p14:sldId id="1330"/>
            <p14:sldId id="1331"/>
            <p14:sldId id="1332"/>
            <p14:sldId id="1333"/>
            <p14:sldId id="1303"/>
            <p14:sldId id="1308"/>
            <p14:sldId id="1334"/>
            <p14:sldId id="1335"/>
            <p14:sldId id="1336"/>
            <p14:sldId id="1337"/>
            <p14:sldId id="1313"/>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0" autoAdjust="0"/>
    <p:restoredTop sz="95232" autoAdjust="0"/>
  </p:normalViewPr>
  <p:slideViewPr>
    <p:cSldViewPr snapToGrid="0">
      <p:cViewPr varScale="1">
        <p:scale>
          <a:sx n="82" d="100"/>
          <a:sy n="82" d="100"/>
        </p:scale>
        <p:origin x="62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2225" cap="rnd">
              <a:solidFill>
                <a:schemeClr val="accent1"/>
              </a:solidFill>
              <a:round/>
            </a:ln>
            <a:effectLst/>
          </c:spPr>
          <c:marker>
            <c:symbol val="none"/>
          </c:marker>
          <c:xVal>
            <c:numRef>
              <c:f>Sheet1!$A$1:$A$1000</c:f>
              <c:numCache>
                <c:formatCode>General</c:formatCode>
                <c:ptCount val="1000"/>
                <c:pt idx="0">
                  <c:v>4</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pt idx="62">
                  <c:v>66</c:v>
                </c:pt>
                <c:pt idx="63">
                  <c:v>67</c:v>
                </c:pt>
                <c:pt idx="64">
                  <c:v>68</c:v>
                </c:pt>
                <c:pt idx="65">
                  <c:v>69</c:v>
                </c:pt>
                <c:pt idx="66">
                  <c:v>70</c:v>
                </c:pt>
                <c:pt idx="67">
                  <c:v>71</c:v>
                </c:pt>
                <c:pt idx="68">
                  <c:v>72</c:v>
                </c:pt>
                <c:pt idx="69">
                  <c:v>73</c:v>
                </c:pt>
                <c:pt idx="70">
                  <c:v>74</c:v>
                </c:pt>
                <c:pt idx="71">
                  <c:v>75</c:v>
                </c:pt>
                <c:pt idx="72">
                  <c:v>76</c:v>
                </c:pt>
                <c:pt idx="73">
                  <c:v>77</c:v>
                </c:pt>
                <c:pt idx="74">
                  <c:v>78</c:v>
                </c:pt>
                <c:pt idx="75">
                  <c:v>79</c:v>
                </c:pt>
                <c:pt idx="76">
                  <c:v>80</c:v>
                </c:pt>
                <c:pt idx="77">
                  <c:v>81</c:v>
                </c:pt>
                <c:pt idx="78">
                  <c:v>82</c:v>
                </c:pt>
                <c:pt idx="79">
                  <c:v>83</c:v>
                </c:pt>
                <c:pt idx="80">
                  <c:v>84</c:v>
                </c:pt>
                <c:pt idx="81">
                  <c:v>85</c:v>
                </c:pt>
                <c:pt idx="82">
                  <c:v>86</c:v>
                </c:pt>
                <c:pt idx="83">
                  <c:v>87</c:v>
                </c:pt>
                <c:pt idx="84">
                  <c:v>88</c:v>
                </c:pt>
                <c:pt idx="85">
                  <c:v>89</c:v>
                </c:pt>
                <c:pt idx="86">
                  <c:v>90</c:v>
                </c:pt>
                <c:pt idx="87">
                  <c:v>91</c:v>
                </c:pt>
                <c:pt idx="88">
                  <c:v>92</c:v>
                </c:pt>
                <c:pt idx="89">
                  <c:v>93</c:v>
                </c:pt>
                <c:pt idx="90">
                  <c:v>94</c:v>
                </c:pt>
                <c:pt idx="91">
                  <c:v>95</c:v>
                </c:pt>
                <c:pt idx="92">
                  <c:v>96</c:v>
                </c:pt>
                <c:pt idx="93">
                  <c:v>97</c:v>
                </c:pt>
                <c:pt idx="94">
                  <c:v>98</c:v>
                </c:pt>
                <c:pt idx="95">
                  <c:v>99</c:v>
                </c:pt>
                <c:pt idx="96">
                  <c:v>100</c:v>
                </c:pt>
                <c:pt idx="97">
                  <c:v>101</c:v>
                </c:pt>
                <c:pt idx="98">
                  <c:v>102</c:v>
                </c:pt>
                <c:pt idx="99">
                  <c:v>103</c:v>
                </c:pt>
                <c:pt idx="100">
                  <c:v>104</c:v>
                </c:pt>
                <c:pt idx="101">
                  <c:v>105</c:v>
                </c:pt>
                <c:pt idx="102">
                  <c:v>106</c:v>
                </c:pt>
                <c:pt idx="103">
                  <c:v>107</c:v>
                </c:pt>
                <c:pt idx="104">
                  <c:v>108</c:v>
                </c:pt>
                <c:pt idx="105">
                  <c:v>109</c:v>
                </c:pt>
                <c:pt idx="106">
                  <c:v>110</c:v>
                </c:pt>
                <c:pt idx="107">
                  <c:v>111</c:v>
                </c:pt>
                <c:pt idx="108">
                  <c:v>112</c:v>
                </c:pt>
                <c:pt idx="109">
                  <c:v>113</c:v>
                </c:pt>
                <c:pt idx="110">
                  <c:v>114</c:v>
                </c:pt>
                <c:pt idx="111">
                  <c:v>115</c:v>
                </c:pt>
                <c:pt idx="112">
                  <c:v>116</c:v>
                </c:pt>
                <c:pt idx="113">
                  <c:v>117</c:v>
                </c:pt>
                <c:pt idx="114">
                  <c:v>118</c:v>
                </c:pt>
                <c:pt idx="115">
                  <c:v>119</c:v>
                </c:pt>
                <c:pt idx="116">
                  <c:v>120</c:v>
                </c:pt>
                <c:pt idx="117">
                  <c:v>121</c:v>
                </c:pt>
                <c:pt idx="118">
                  <c:v>122</c:v>
                </c:pt>
                <c:pt idx="119">
                  <c:v>123</c:v>
                </c:pt>
                <c:pt idx="120">
                  <c:v>124</c:v>
                </c:pt>
                <c:pt idx="121">
                  <c:v>125</c:v>
                </c:pt>
                <c:pt idx="122">
                  <c:v>126</c:v>
                </c:pt>
                <c:pt idx="123">
                  <c:v>127</c:v>
                </c:pt>
                <c:pt idx="124">
                  <c:v>128</c:v>
                </c:pt>
                <c:pt idx="125">
                  <c:v>129</c:v>
                </c:pt>
                <c:pt idx="126">
                  <c:v>130</c:v>
                </c:pt>
                <c:pt idx="127">
                  <c:v>131</c:v>
                </c:pt>
                <c:pt idx="128">
                  <c:v>132</c:v>
                </c:pt>
                <c:pt idx="129">
                  <c:v>133</c:v>
                </c:pt>
                <c:pt idx="130">
                  <c:v>134</c:v>
                </c:pt>
                <c:pt idx="131">
                  <c:v>135</c:v>
                </c:pt>
                <c:pt idx="132">
                  <c:v>136</c:v>
                </c:pt>
                <c:pt idx="133">
                  <c:v>137</c:v>
                </c:pt>
                <c:pt idx="134">
                  <c:v>138</c:v>
                </c:pt>
                <c:pt idx="135">
                  <c:v>139</c:v>
                </c:pt>
                <c:pt idx="136">
                  <c:v>140</c:v>
                </c:pt>
                <c:pt idx="137">
                  <c:v>141</c:v>
                </c:pt>
                <c:pt idx="138">
                  <c:v>142</c:v>
                </c:pt>
                <c:pt idx="139">
                  <c:v>143</c:v>
                </c:pt>
                <c:pt idx="140">
                  <c:v>144</c:v>
                </c:pt>
                <c:pt idx="141">
                  <c:v>145</c:v>
                </c:pt>
                <c:pt idx="142">
                  <c:v>146</c:v>
                </c:pt>
                <c:pt idx="143">
                  <c:v>147</c:v>
                </c:pt>
                <c:pt idx="144">
                  <c:v>148</c:v>
                </c:pt>
                <c:pt idx="145">
                  <c:v>149</c:v>
                </c:pt>
                <c:pt idx="146">
                  <c:v>150</c:v>
                </c:pt>
                <c:pt idx="147">
                  <c:v>151</c:v>
                </c:pt>
                <c:pt idx="148">
                  <c:v>152</c:v>
                </c:pt>
                <c:pt idx="149">
                  <c:v>153</c:v>
                </c:pt>
                <c:pt idx="150">
                  <c:v>154</c:v>
                </c:pt>
                <c:pt idx="151">
                  <c:v>155</c:v>
                </c:pt>
                <c:pt idx="152">
                  <c:v>156</c:v>
                </c:pt>
                <c:pt idx="153">
                  <c:v>157</c:v>
                </c:pt>
                <c:pt idx="154">
                  <c:v>158</c:v>
                </c:pt>
                <c:pt idx="155">
                  <c:v>159</c:v>
                </c:pt>
                <c:pt idx="156">
                  <c:v>160</c:v>
                </c:pt>
                <c:pt idx="157">
                  <c:v>161</c:v>
                </c:pt>
                <c:pt idx="158">
                  <c:v>162</c:v>
                </c:pt>
                <c:pt idx="159">
                  <c:v>163</c:v>
                </c:pt>
                <c:pt idx="160">
                  <c:v>164</c:v>
                </c:pt>
                <c:pt idx="161">
                  <c:v>165</c:v>
                </c:pt>
                <c:pt idx="162">
                  <c:v>166</c:v>
                </c:pt>
                <c:pt idx="163">
                  <c:v>167</c:v>
                </c:pt>
                <c:pt idx="164">
                  <c:v>168</c:v>
                </c:pt>
                <c:pt idx="165">
                  <c:v>169</c:v>
                </c:pt>
                <c:pt idx="166">
                  <c:v>170</c:v>
                </c:pt>
                <c:pt idx="167">
                  <c:v>171</c:v>
                </c:pt>
                <c:pt idx="168">
                  <c:v>172</c:v>
                </c:pt>
                <c:pt idx="169">
                  <c:v>173</c:v>
                </c:pt>
                <c:pt idx="170">
                  <c:v>174</c:v>
                </c:pt>
                <c:pt idx="171">
                  <c:v>175</c:v>
                </c:pt>
                <c:pt idx="172">
                  <c:v>176</c:v>
                </c:pt>
                <c:pt idx="173">
                  <c:v>177</c:v>
                </c:pt>
                <c:pt idx="174">
                  <c:v>178</c:v>
                </c:pt>
                <c:pt idx="175">
                  <c:v>179</c:v>
                </c:pt>
                <c:pt idx="176">
                  <c:v>180</c:v>
                </c:pt>
                <c:pt idx="177">
                  <c:v>181</c:v>
                </c:pt>
                <c:pt idx="178">
                  <c:v>182</c:v>
                </c:pt>
                <c:pt idx="179">
                  <c:v>183</c:v>
                </c:pt>
                <c:pt idx="180">
                  <c:v>184</c:v>
                </c:pt>
                <c:pt idx="181">
                  <c:v>185</c:v>
                </c:pt>
                <c:pt idx="182">
                  <c:v>186</c:v>
                </c:pt>
                <c:pt idx="183">
                  <c:v>187</c:v>
                </c:pt>
                <c:pt idx="184">
                  <c:v>188</c:v>
                </c:pt>
                <c:pt idx="185">
                  <c:v>189</c:v>
                </c:pt>
                <c:pt idx="186">
                  <c:v>190</c:v>
                </c:pt>
                <c:pt idx="187">
                  <c:v>191</c:v>
                </c:pt>
                <c:pt idx="188">
                  <c:v>192</c:v>
                </c:pt>
                <c:pt idx="189">
                  <c:v>193</c:v>
                </c:pt>
                <c:pt idx="190">
                  <c:v>194</c:v>
                </c:pt>
                <c:pt idx="191">
                  <c:v>195</c:v>
                </c:pt>
                <c:pt idx="192">
                  <c:v>196</c:v>
                </c:pt>
                <c:pt idx="193">
                  <c:v>197</c:v>
                </c:pt>
                <c:pt idx="194">
                  <c:v>198</c:v>
                </c:pt>
                <c:pt idx="195">
                  <c:v>199</c:v>
                </c:pt>
                <c:pt idx="196">
                  <c:v>200</c:v>
                </c:pt>
                <c:pt idx="197">
                  <c:v>201</c:v>
                </c:pt>
                <c:pt idx="198">
                  <c:v>202</c:v>
                </c:pt>
                <c:pt idx="199">
                  <c:v>203</c:v>
                </c:pt>
                <c:pt idx="200">
                  <c:v>204</c:v>
                </c:pt>
                <c:pt idx="201">
                  <c:v>205</c:v>
                </c:pt>
                <c:pt idx="202">
                  <c:v>206</c:v>
                </c:pt>
                <c:pt idx="203">
                  <c:v>207</c:v>
                </c:pt>
                <c:pt idx="204">
                  <c:v>208</c:v>
                </c:pt>
                <c:pt idx="205">
                  <c:v>209</c:v>
                </c:pt>
                <c:pt idx="206">
                  <c:v>210</c:v>
                </c:pt>
                <c:pt idx="207">
                  <c:v>211</c:v>
                </c:pt>
                <c:pt idx="208">
                  <c:v>212</c:v>
                </c:pt>
                <c:pt idx="209">
                  <c:v>213</c:v>
                </c:pt>
                <c:pt idx="210">
                  <c:v>214</c:v>
                </c:pt>
                <c:pt idx="211">
                  <c:v>215</c:v>
                </c:pt>
                <c:pt idx="212">
                  <c:v>216</c:v>
                </c:pt>
                <c:pt idx="213">
                  <c:v>217</c:v>
                </c:pt>
                <c:pt idx="214">
                  <c:v>218</c:v>
                </c:pt>
                <c:pt idx="215">
                  <c:v>219</c:v>
                </c:pt>
                <c:pt idx="216">
                  <c:v>220</c:v>
                </c:pt>
                <c:pt idx="217">
                  <c:v>221</c:v>
                </c:pt>
                <c:pt idx="218">
                  <c:v>222</c:v>
                </c:pt>
                <c:pt idx="219">
                  <c:v>223</c:v>
                </c:pt>
                <c:pt idx="220">
                  <c:v>224</c:v>
                </c:pt>
                <c:pt idx="221">
                  <c:v>225</c:v>
                </c:pt>
                <c:pt idx="222">
                  <c:v>226</c:v>
                </c:pt>
                <c:pt idx="223">
                  <c:v>227</c:v>
                </c:pt>
                <c:pt idx="224">
                  <c:v>228</c:v>
                </c:pt>
                <c:pt idx="225">
                  <c:v>229</c:v>
                </c:pt>
                <c:pt idx="226">
                  <c:v>230</c:v>
                </c:pt>
                <c:pt idx="227">
                  <c:v>231</c:v>
                </c:pt>
                <c:pt idx="228">
                  <c:v>232</c:v>
                </c:pt>
                <c:pt idx="229">
                  <c:v>233</c:v>
                </c:pt>
                <c:pt idx="230">
                  <c:v>234</c:v>
                </c:pt>
                <c:pt idx="231">
                  <c:v>235</c:v>
                </c:pt>
                <c:pt idx="232">
                  <c:v>236</c:v>
                </c:pt>
                <c:pt idx="233">
                  <c:v>237</c:v>
                </c:pt>
                <c:pt idx="234">
                  <c:v>238</c:v>
                </c:pt>
                <c:pt idx="235">
                  <c:v>239</c:v>
                </c:pt>
                <c:pt idx="236">
                  <c:v>240</c:v>
                </c:pt>
                <c:pt idx="237">
                  <c:v>241</c:v>
                </c:pt>
                <c:pt idx="238">
                  <c:v>242</c:v>
                </c:pt>
                <c:pt idx="239">
                  <c:v>243</c:v>
                </c:pt>
                <c:pt idx="240">
                  <c:v>244</c:v>
                </c:pt>
                <c:pt idx="241">
                  <c:v>245</c:v>
                </c:pt>
                <c:pt idx="242">
                  <c:v>246</c:v>
                </c:pt>
                <c:pt idx="243">
                  <c:v>247</c:v>
                </c:pt>
                <c:pt idx="244">
                  <c:v>248</c:v>
                </c:pt>
                <c:pt idx="245">
                  <c:v>249</c:v>
                </c:pt>
                <c:pt idx="246">
                  <c:v>250</c:v>
                </c:pt>
                <c:pt idx="247">
                  <c:v>251</c:v>
                </c:pt>
                <c:pt idx="248">
                  <c:v>252</c:v>
                </c:pt>
                <c:pt idx="249">
                  <c:v>253</c:v>
                </c:pt>
                <c:pt idx="250">
                  <c:v>254</c:v>
                </c:pt>
                <c:pt idx="251">
                  <c:v>255</c:v>
                </c:pt>
                <c:pt idx="252">
                  <c:v>256</c:v>
                </c:pt>
                <c:pt idx="253">
                  <c:v>257</c:v>
                </c:pt>
                <c:pt idx="254">
                  <c:v>258</c:v>
                </c:pt>
                <c:pt idx="255">
                  <c:v>259</c:v>
                </c:pt>
                <c:pt idx="256">
                  <c:v>260</c:v>
                </c:pt>
                <c:pt idx="257">
                  <c:v>261</c:v>
                </c:pt>
                <c:pt idx="258">
                  <c:v>262</c:v>
                </c:pt>
                <c:pt idx="259">
                  <c:v>263</c:v>
                </c:pt>
                <c:pt idx="260">
                  <c:v>264</c:v>
                </c:pt>
                <c:pt idx="261">
                  <c:v>265</c:v>
                </c:pt>
                <c:pt idx="262">
                  <c:v>266</c:v>
                </c:pt>
                <c:pt idx="263">
                  <c:v>267</c:v>
                </c:pt>
                <c:pt idx="264">
                  <c:v>268</c:v>
                </c:pt>
                <c:pt idx="265">
                  <c:v>269</c:v>
                </c:pt>
                <c:pt idx="266">
                  <c:v>270</c:v>
                </c:pt>
                <c:pt idx="267">
                  <c:v>271</c:v>
                </c:pt>
                <c:pt idx="268">
                  <c:v>272</c:v>
                </c:pt>
                <c:pt idx="269">
                  <c:v>273</c:v>
                </c:pt>
                <c:pt idx="270">
                  <c:v>274</c:v>
                </c:pt>
                <c:pt idx="271">
                  <c:v>275</c:v>
                </c:pt>
                <c:pt idx="272">
                  <c:v>276</c:v>
                </c:pt>
                <c:pt idx="273">
                  <c:v>277</c:v>
                </c:pt>
                <c:pt idx="274">
                  <c:v>278</c:v>
                </c:pt>
                <c:pt idx="275">
                  <c:v>279</c:v>
                </c:pt>
                <c:pt idx="276">
                  <c:v>280</c:v>
                </c:pt>
                <c:pt idx="277">
                  <c:v>281</c:v>
                </c:pt>
                <c:pt idx="278">
                  <c:v>282</c:v>
                </c:pt>
                <c:pt idx="279">
                  <c:v>283</c:v>
                </c:pt>
                <c:pt idx="280">
                  <c:v>284</c:v>
                </c:pt>
                <c:pt idx="281">
                  <c:v>285</c:v>
                </c:pt>
                <c:pt idx="282">
                  <c:v>286</c:v>
                </c:pt>
                <c:pt idx="283">
                  <c:v>287</c:v>
                </c:pt>
                <c:pt idx="284">
                  <c:v>288</c:v>
                </c:pt>
                <c:pt idx="285">
                  <c:v>289</c:v>
                </c:pt>
                <c:pt idx="286">
                  <c:v>290</c:v>
                </c:pt>
                <c:pt idx="287">
                  <c:v>291</c:v>
                </c:pt>
                <c:pt idx="288">
                  <c:v>292</c:v>
                </c:pt>
                <c:pt idx="289">
                  <c:v>293</c:v>
                </c:pt>
                <c:pt idx="290">
                  <c:v>294</c:v>
                </c:pt>
                <c:pt idx="291">
                  <c:v>295</c:v>
                </c:pt>
                <c:pt idx="292">
                  <c:v>296</c:v>
                </c:pt>
                <c:pt idx="293">
                  <c:v>297</c:v>
                </c:pt>
                <c:pt idx="294">
                  <c:v>298</c:v>
                </c:pt>
                <c:pt idx="295">
                  <c:v>299</c:v>
                </c:pt>
                <c:pt idx="296">
                  <c:v>300</c:v>
                </c:pt>
                <c:pt idx="297">
                  <c:v>301</c:v>
                </c:pt>
                <c:pt idx="298">
                  <c:v>302</c:v>
                </c:pt>
                <c:pt idx="299">
                  <c:v>303</c:v>
                </c:pt>
                <c:pt idx="300">
                  <c:v>304</c:v>
                </c:pt>
                <c:pt idx="301">
                  <c:v>305</c:v>
                </c:pt>
                <c:pt idx="302">
                  <c:v>306</c:v>
                </c:pt>
                <c:pt idx="303">
                  <c:v>307</c:v>
                </c:pt>
                <c:pt idx="304">
                  <c:v>308</c:v>
                </c:pt>
                <c:pt idx="305">
                  <c:v>309</c:v>
                </c:pt>
                <c:pt idx="306">
                  <c:v>310</c:v>
                </c:pt>
                <c:pt idx="307">
                  <c:v>311</c:v>
                </c:pt>
                <c:pt idx="308">
                  <c:v>312</c:v>
                </c:pt>
                <c:pt idx="309">
                  <c:v>313</c:v>
                </c:pt>
                <c:pt idx="310">
                  <c:v>314</c:v>
                </c:pt>
                <c:pt idx="311">
                  <c:v>315</c:v>
                </c:pt>
                <c:pt idx="312">
                  <c:v>316</c:v>
                </c:pt>
                <c:pt idx="313">
                  <c:v>317</c:v>
                </c:pt>
                <c:pt idx="314">
                  <c:v>318</c:v>
                </c:pt>
                <c:pt idx="315">
                  <c:v>319</c:v>
                </c:pt>
                <c:pt idx="316">
                  <c:v>320</c:v>
                </c:pt>
                <c:pt idx="317">
                  <c:v>321</c:v>
                </c:pt>
                <c:pt idx="318">
                  <c:v>322</c:v>
                </c:pt>
                <c:pt idx="319">
                  <c:v>323</c:v>
                </c:pt>
                <c:pt idx="320">
                  <c:v>324</c:v>
                </c:pt>
                <c:pt idx="321">
                  <c:v>325</c:v>
                </c:pt>
                <c:pt idx="322">
                  <c:v>326</c:v>
                </c:pt>
                <c:pt idx="323">
                  <c:v>327</c:v>
                </c:pt>
                <c:pt idx="324">
                  <c:v>328</c:v>
                </c:pt>
                <c:pt idx="325">
                  <c:v>329</c:v>
                </c:pt>
                <c:pt idx="326">
                  <c:v>330</c:v>
                </c:pt>
                <c:pt idx="327">
                  <c:v>331</c:v>
                </c:pt>
                <c:pt idx="328">
                  <c:v>332</c:v>
                </c:pt>
                <c:pt idx="329">
                  <c:v>333</c:v>
                </c:pt>
                <c:pt idx="330">
                  <c:v>334</c:v>
                </c:pt>
                <c:pt idx="331">
                  <c:v>335</c:v>
                </c:pt>
                <c:pt idx="332">
                  <c:v>336</c:v>
                </c:pt>
                <c:pt idx="333">
                  <c:v>337</c:v>
                </c:pt>
                <c:pt idx="334">
                  <c:v>338</c:v>
                </c:pt>
                <c:pt idx="335">
                  <c:v>339</c:v>
                </c:pt>
                <c:pt idx="336">
                  <c:v>340</c:v>
                </c:pt>
                <c:pt idx="337">
                  <c:v>341</c:v>
                </c:pt>
                <c:pt idx="338">
                  <c:v>342</c:v>
                </c:pt>
                <c:pt idx="339">
                  <c:v>343</c:v>
                </c:pt>
                <c:pt idx="340">
                  <c:v>344</c:v>
                </c:pt>
                <c:pt idx="341">
                  <c:v>345</c:v>
                </c:pt>
                <c:pt idx="342">
                  <c:v>346</c:v>
                </c:pt>
                <c:pt idx="343">
                  <c:v>347</c:v>
                </c:pt>
                <c:pt idx="344">
                  <c:v>348</c:v>
                </c:pt>
                <c:pt idx="345">
                  <c:v>349</c:v>
                </c:pt>
                <c:pt idx="346">
                  <c:v>350</c:v>
                </c:pt>
                <c:pt idx="347">
                  <c:v>351</c:v>
                </c:pt>
                <c:pt idx="348">
                  <c:v>352</c:v>
                </c:pt>
                <c:pt idx="349">
                  <c:v>353</c:v>
                </c:pt>
                <c:pt idx="350">
                  <c:v>354</c:v>
                </c:pt>
                <c:pt idx="351">
                  <c:v>355</c:v>
                </c:pt>
                <c:pt idx="352">
                  <c:v>356</c:v>
                </c:pt>
                <c:pt idx="353">
                  <c:v>357</c:v>
                </c:pt>
                <c:pt idx="354">
                  <c:v>358</c:v>
                </c:pt>
                <c:pt idx="355">
                  <c:v>359</c:v>
                </c:pt>
                <c:pt idx="356">
                  <c:v>360</c:v>
                </c:pt>
                <c:pt idx="357">
                  <c:v>361</c:v>
                </c:pt>
                <c:pt idx="358">
                  <c:v>362</c:v>
                </c:pt>
                <c:pt idx="359">
                  <c:v>363</c:v>
                </c:pt>
                <c:pt idx="360">
                  <c:v>364</c:v>
                </c:pt>
                <c:pt idx="361">
                  <c:v>365</c:v>
                </c:pt>
                <c:pt idx="362">
                  <c:v>366</c:v>
                </c:pt>
                <c:pt idx="363">
                  <c:v>367</c:v>
                </c:pt>
                <c:pt idx="364">
                  <c:v>368</c:v>
                </c:pt>
                <c:pt idx="365">
                  <c:v>369</c:v>
                </c:pt>
                <c:pt idx="366">
                  <c:v>370</c:v>
                </c:pt>
                <c:pt idx="367">
                  <c:v>371</c:v>
                </c:pt>
                <c:pt idx="368">
                  <c:v>372</c:v>
                </c:pt>
                <c:pt idx="369">
                  <c:v>373</c:v>
                </c:pt>
                <c:pt idx="370">
                  <c:v>374</c:v>
                </c:pt>
                <c:pt idx="371">
                  <c:v>375</c:v>
                </c:pt>
                <c:pt idx="372">
                  <c:v>376</c:v>
                </c:pt>
                <c:pt idx="373">
                  <c:v>377</c:v>
                </c:pt>
                <c:pt idx="374">
                  <c:v>378</c:v>
                </c:pt>
                <c:pt idx="375">
                  <c:v>379</c:v>
                </c:pt>
                <c:pt idx="376">
                  <c:v>380</c:v>
                </c:pt>
                <c:pt idx="377">
                  <c:v>381</c:v>
                </c:pt>
                <c:pt idx="378">
                  <c:v>382</c:v>
                </c:pt>
                <c:pt idx="379">
                  <c:v>383</c:v>
                </c:pt>
                <c:pt idx="380">
                  <c:v>384</c:v>
                </c:pt>
                <c:pt idx="381">
                  <c:v>385</c:v>
                </c:pt>
                <c:pt idx="382">
                  <c:v>386</c:v>
                </c:pt>
                <c:pt idx="383">
                  <c:v>387</c:v>
                </c:pt>
                <c:pt idx="384">
                  <c:v>388</c:v>
                </c:pt>
                <c:pt idx="385">
                  <c:v>389</c:v>
                </c:pt>
                <c:pt idx="386">
                  <c:v>390</c:v>
                </c:pt>
                <c:pt idx="387">
                  <c:v>391</c:v>
                </c:pt>
                <c:pt idx="388">
                  <c:v>392</c:v>
                </c:pt>
                <c:pt idx="389">
                  <c:v>393</c:v>
                </c:pt>
                <c:pt idx="390">
                  <c:v>394</c:v>
                </c:pt>
                <c:pt idx="391">
                  <c:v>395</c:v>
                </c:pt>
                <c:pt idx="392">
                  <c:v>396</c:v>
                </c:pt>
                <c:pt idx="393">
                  <c:v>397</c:v>
                </c:pt>
                <c:pt idx="394">
                  <c:v>398</c:v>
                </c:pt>
                <c:pt idx="395">
                  <c:v>399</c:v>
                </c:pt>
                <c:pt idx="396">
                  <c:v>400</c:v>
                </c:pt>
                <c:pt idx="397">
                  <c:v>401</c:v>
                </c:pt>
                <c:pt idx="398">
                  <c:v>402</c:v>
                </c:pt>
                <c:pt idx="399">
                  <c:v>403</c:v>
                </c:pt>
                <c:pt idx="400">
                  <c:v>404</c:v>
                </c:pt>
                <c:pt idx="401">
                  <c:v>405</c:v>
                </c:pt>
                <c:pt idx="402">
                  <c:v>406</c:v>
                </c:pt>
                <c:pt idx="403">
                  <c:v>407</c:v>
                </c:pt>
                <c:pt idx="404">
                  <c:v>408</c:v>
                </c:pt>
                <c:pt idx="405">
                  <c:v>409</c:v>
                </c:pt>
                <c:pt idx="406">
                  <c:v>410</c:v>
                </c:pt>
                <c:pt idx="407">
                  <c:v>411</c:v>
                </c:pt>
                <c:pt idx="408">
                  <c:v>412</c:v>
                </c:pt>
                <c:pt idx="409">
                  <c:v>413</c:v>
                </c:pt>
                <c:pt idx="410">
                  <c:v>414</c:v>
                </c:pt>
                <c:pt idx="411">
                  <c:v>415</c:v>
                </c:pt>
                <c:pt idx="412">
                  <c:v>416</c:v>
                </c:pt>
                <c:pt idx="413">
                  <c:v>417</c:v>
                </c:pt>
                <c:pt idx="414">
                  <c:v>418</c:v>
                </c:pt>
                <c:pt idx="415">
                  <c:v>419</c:v>
                </c:pt>
                <c:pt idx="416">
                  <c:v>420</c:v>
                </c:pt>
                <c:pt idx="417">
                  <c:v>421</c:v>
                </c:pt>
                <c:pt idx="418">
                  <c:v>422</c:v>
                </c:pt>
                <c:pt idx="419">
                  <c:v>423</c:v>
                </c:pt>
                <c:pt idx="420">
                  <c:v>424</c:v>
                </c:pt>
                <c:pt idx="421">
                  <c:v>425</c:v>
                </c:pt>
                <c:pt idx="422">
                  <c:v>426</c:v>
                </c:pt>
                <c:pt idx="423">
                  <c:v>427</c:v>
                </c:pt>
                <c:pt idx="424">
                  <c:v>428</c:v>
                </c:pt>
                <c:pt idx="425">
                  <c:v>429</c:v>
                </c:pt>
                <c:pt idx="426">
                  <c:v>430</c:v>
                </c:pt>
                <c:pt idx="427">
                  <c:v>431</c:v>
                </c:pt>
                <c:pt idx="428">
                  <c:v>432</c:v>
                </c:pt>
                <c:pt idx="429">
                  <c:v>433</c:v>
                </c:pt>
                <c:pt idx="430">
                  <c:v>434</c:v>
                </c:pt>
                <c:pt idx="431">
                  <c:v>435</c:v>
                </c:pt>
                <c:pt idx="432">
                  <c:v>436</c:v>
                </c:pt>
                <c:pt idx="433">
                  <c:v>437</c:v>
                </c:pt>
                <c:pt idx="434">
                  <c:v>438</c:v>
                </c:pt>
                <c:pt idx="435">
                  <c:v>439</c:v>
                </c:pt>
                <c:pt idx="436">
                  <c:v>440</c:v>
                </c:pt>
                <c:pt idx="437">
                  <c:v>441</c:v>
                </c:pt>
                <c:pt idx="438">
                  <c:v>442</c:v>
                </c:pt>
                <c:pt idx="439">
                  <c:v>443</c:v>
                </c:pt>
                <c:pt idx="440">
                  <c:v>444</c:v>
                </c:pt>
                <c:pt idx="441">
                  <c:v>445</c:v>
                </c:pt>
                <c:pt idx="442">
                  <c:v>446</c:v>
                </c:pt>
                <c:pt idx="443">
                  <c:v>447</c:v>
                </c:pt>
                <c:pt idx="444">
                  <c:v>448</c:v>
                </c:pt>
                <c:pt idx="445">
                  <c:v>449</c:v>
                </c:pt>
                <c:pt idx="446">
                  <c:v>450</c:v>
                </c:pt>
                <c:pt idx="447">
                  <c:v>451</c:v>
                </c:pt>
                <c:pt idx="448">
                  <c:v>452</c:v>
                </c:pt>
                <c:pt idx="449">
                  <c:v>453</c:v>
                </c:pt>
                <c:pt idx="450">
                  <c:v>454</c:v>
                </c:pt>
                <c:pt idx="451">
                  <c:v>455</c:v>
                </c:pt>
                <c:pt idx="452">
                  <c:v>456</c:v>
                </c:pt>
                <c:pt idx="453">
                  <c:v>457</c:v>
                </c:pt>
                <c:pt idx="454">
                  <c:v>458</c:v>
                </c:pt>
                <c:pt idx="455">
                  <c:v>459</c:v>
                </c:pt>
                <c:pt idx="456">
                  <c:v>460</c:v>
                </c:pt>
                <c:pt idx="457">
                  <c:v>461</c:v>
                </c:pt>
                <c:pt idx="458">
                  <c:v>462</c:v>
                </c:pt>
                <c:pt idx="459">
                  <c:v>463</c:v>
                </c:pt>
                <c:pt idx="460">
                  <c:v>464</c:v>
                </c:pt>
                <c:pt idx="461">
                  <c:v>465</c:v>
                </c:pt>
                <c:pt idx="462">
                  <c:v>466</c:v>
                </c:pt>
                <c:pt idx="463">
                  <c:v>467</c:v>
                </c:pt>
                <c:pt idx="464">
                  <c:v>468</c:v>
                </c:pt>
                <c:pt idx="465">
                  <c:v>469</c:v>
                </c:pt>
                <c:pt idx="466">
                  <c:v>470</c:v>
                </c:pt>
                <c:pt idx="467">
                  <c:v>471</c:v>
                </c:pt>
                <c:pt idx="468">
                  <c:v>472</c:v>
                </c:pt>
                <c:pt idx="469">
                  <c:v>473</c:v>
                </c:pt>
                <c:pt idx="470">
                  <c:v>474</c:v>
                </c:pt>
                <c:pt idx="471">
                  <c:v>475</c:v>
                </c:pt>
                <c:pt idx="472">
                  <c:v>476</c:v>
                </c:pt>
                <c:pt idx="473">
                  <c:v>477</c:v>
                </c:pt>
                <c:pt idx="474">
                  <c:v>478</c:v>
                </c:pt>
                <c:pt idx="475">
                  <c:v>479</c:v>
                </c:pt>
                <c:pt idx="476">
                  <c:v>480</c:v>
                </c:pt>
                <c:pt idx="477">
                  <c:v>481</c:v>
                </c:pt>
                <c:pt idx="478">
                  <c:v>482</c:v>
                </c:pt>
                <c:pt idx="479">
                  <c:v>483</c:v>
                </c:pt>
                <c:pt idx="480">
                  <c:v>484</c:v>
                </c:pt>
                <c:pt idx="481">
                  <c:v>485</c:v>
                </c:pt>
                <c:pt idx="482">
                  <c:v>486</c:v>
                </c:pt>
                <c:pt idx="483">
                  <c:v>487</c:v>
                </c:pt>
                <c:pt idx="484">
                  <c:v>488</c:v>
                </c:pt>
                <c:pt idx="485">
                  <c:v>489</c:v>
                </c:pt>
                <c:pt idx="486">
                  <c:v>490</c:v>
                </c:pt>
                <c:pt idx="487">
                  <c:v>491</c:v>
                </c:pt>
                <c:pt idx="488">
                  <c:v>492</c:v>
                </c:pt>
                <c:pt idx="489">
                  <c:v>493</c:v>
                </c:pt>
                <c:pt idx="490">
                  <c:v>494</c:v>
                </c:pt>
                <c:pt idx="491">
                  <c:v>495</c:v>
                </c:pt>
                <c:pt idx="492">
                  <c:v>496</c:v>
                </c:pt>
                <c:pt idx="493">
                  <c:v>497</c:v>
                </c:pt>
                <c:pt idx="494">
                  <c:v>498</c:v>
                </c:pt>
                <c:pt idx="495">
                  <c:v>499</c:v>
                </c:pt>
                <c:pt idx="496">
                  <c:v>500</c:v>
                </c:pt>
                <c:pt idx="497">
                  <c:v>501</c:v>
                </c:pt>
                <c:pt idx="498">
                  <c:v>502</c:v>
                </c:pt>
                <c:pt idx="499">
                  <c:v>503</c:v>
                </c:pt>
                <c:pt idx="500">
                  <c:v>504</c:v>
                </c:pt>
                <c:pt idx="501">
                  <c:v>505</c:v>
                </c:pt>
                <c:pt idx="502">
                  <c:v>506</c:v>
                </c:pt>
                <c:pt idx="503">
                  <c:v>507</c:v>
                </c:pt>
                <c:pt idx="504">
                  <c:v>508</c:v>
                </c:pt>
                <c:pt idx="505">
                  <c:v>509</c:v>
                </c:pt>
                <c:pt idx="506">
                  <c:v>510</c:v>
                </c:pt>
                <c:pt idx="507">
                  <c:v>511</c:v>
                </c:pt>
                <c:pt idx="508">
                  <c:v>512</c:v>
                </c:pt>
                <c:pt idx="509">
                  <c:v>513</c:v>
                </c:pt>
                <c:pt idx="510">
                  <c:v>514</c:v>
                </c:pt>
                <c:pt idx="511">
                  <c:v>515</c:v>
                </c:pt>
                <c:pt idx="512">
                  <c:v>516</c:v>
                </c:pt>
                <c:pt idx="513">
                  <c:v>517</c:v>
                </c:pt>
                <c:pt idx="514">
                  <c:v>518</c:v>
                </c:pt>
                <c:pt idx="515">
                  <c:v>519</c:v>
                </c:pt>
                <c:pt idx="516">
                  <c:v>520</c:v>
                </c:pt>
                <c:pt idx="517">
                  <c:v>521</c:v>
                </c:pt>
                <c:pt idx="518">
                  <c:v>522</c:v>
                </c:pt>
                <c:pt idx="519">
                  <c:v>523</c:v>
                </c:pt>
                <c:pt idx="520">
                  <c:v>524</c:v>
                </c:pt>
                <c:pt idx="521">
                  <c:v>525</c:v>
                </c:pt>
                <c:pt idx="522">
                  <c:v>526</c:v>
                </c:pt>
                <c:pt idx="523">
                  <c:v>527</c:v>
                </c:pt>
                <c:pt idx="524">
                  <c:v>528</c:v>
                </c:pt>
                <c:pt idx="525">
                  <c:v>529</c:v>
                </c:pt>
                <c:pt idx="526">
                  <c:v>530</c:v>
                </c:pt>
                <c:pt idx="527">
                  <c:v>531</c:v>
                </c:pt>
                <c:pt idx="528">
                  <c:v>532</c:v>
                </c:pt>
                <c:pt idx="529">
                  <c:v>533</c:v>
                </c:pt>
                <c:pt idx="530">
                  <c:v>534</c:v>
                </c:pt>
                <c:pt idx="531">
                  <c:v>535</c:v>
                </c:pt>
                <c:pt idx="532">
                  <c:v>536</c:v>
                </c:pt>
                <c:pt idx="533">
                  <c:v>537</c:v>
                </c:pt>
                <c:pt idx="534">
                  <c:v>538</c:v>
                </c:pt>
                <c:pt idx="535">
                  <c:v>539</c:v>
                </c:pt>
                <c:pt idx="536">
                  <c:v>540</c:v>
                </c:pt>
                <c:pt idx="537">
                  <c:v>541</c:v>
                </c:pt>
                <c:pt idx="538">
                  <c:v>542</c:v>
                </c:pt>
                <c:pt idx="539">
                  <c:v>543</c:v>
                </c:pt>
                <c:pt idx="540">
                  <c:v>544</c:v>
                </c:pt>
                <c:pt idx="541">
                  <c:v>545</c:v>
                </c:pt>
                <c:pt idx="542">
                  <c:v>546</c:v>
                </c:pt>
                <c:pt idx="543">
                  <c:v>547</c:v>
                </c:pt>
                <c:pt idx="544">
                  <c:v>548</c:v>
                </c:pt>
                <c:pt idx="545">
                  <c:v>549</c:v>
                </c:pt>
                <c:pt idx="546">
                  <c:v>550</c:v>
                </c:pt>
                <c:pt idx="547">
                  <c:v>551</c:v>
                </c:pt>
                <c:pt idx="548">
                  <c:v>552</c:v>
                </c:pt>
                <c:pt idx="549">
                  <c:v>553</c:v>
                </c:pt>
                <c:pt idx="550">
                  <c:v>554</c:v>
                </c:pt>
                <c:pt idx="551">
                  <c:v>555</c:v>
                </c:pt>
                <c:pt idx="552">
                  <c:v>556</c:v>
                </c:pt>
                <c:pt idx="553">
                  <c:v>557</c:v>
                </c:pt>
                <c:pt idx="554">
                  <c:v>558</c:v>
                </c:pt>
                <c:pt idx="555">
                  <c:v>559</c:v>
                </c:pt>
                <c:pt idx="556">
                  <c:v>560</c:v>
                </c:pt>
                <c:pt idx="557">
                  <c:v>561</c:v>
                </c:pt>
                <c:pt idx="558">
                  <c:v>562</c:v>
                </c:pt>
                <c:pt idx="559">
                  <c:v>563</c:v>
                </c:pt>
                <c:pt idx="560">
                  <c:v>564</c:v>
                </c:pt>
                <c:pt idx="561">
                  <c:v>565</c:v>
                </c:pt>
                <c:pt idx="562">
                  <c:v>566</c:v>
                </c:pt>
                <c:pt idx="563">
                  <c:v>567</c:v>
                </c:pt>
                <c:pt idx="564">
                  <c:v>568</c:v>
                </c:pt>
                <c:pt idx="565">
                  <c:v>569</c:v>
                </c:pt>
                <c:pt idx="566">
                  <c:v>570</c:v>
                </c:pt>
                <c:pt idx="567">
                  <c:v>571</c:v>
                </c:pt>
                <c:pt idx="568">
                  <c:v>572</c:v>
                </c:pt>
                <c:pt idx="569">
                  <c:v>573</c:v>
                </c:pt>
                <c:pt idx="570">
                  <c:v>574</c:v>
                </c:pt>
                <c:pt idx="571">
                  <c:v>575</c:v>
                </c:pt>
                <c:pt idx="572">
                  <c:v>576</c:v>
                </c:pt>
                <c:pt idx="573">
                  <c:v>577</c:v>
                </c:pt>
                <c:pt idx="574">
                  <c:v>578</c:v>
                </c:pt>
                <c:pt idx="575">
                  <c:v>579</c:v>
                </c:pt>
                <c:pt idx="576">
                  <c:v>580</c:v>
                </c:pt>
                <c:pt idx="577">
                  <c:v>581</c:v>
                </c:pt>
                <c:pt idx="578">
                  <c:v>582</c:v>
                </c:pt>
                <c:pt idx="579">
                  <c:v>583</c:v>
                </c:pt>
                <c:pt idx="580">
                  <c:v>584</c:v>
                </c:pt>
                <c:pt idx="581">
                  <c:v>585</c:v>
                </c:pt>
                <c:pt idx="582">
                  <c:v>586</c:v>
                </c:pt>
                <c:pt idx="583">
                  <c:v>587</c:v>
                </c:pt>
                <c:pt idx="584">
                  <c:v>588</c:v>
                </c:pt>
                <c:pt idx="585">
                  <c:v>589</c:v>
                </c:pt>
                <c:pt idx="586">
                  <c:v>590</c:v>
                </c:pt>
                <c:pt idx="587">
                  <c:v>591</c:v>
                </c:pt>
                <c:pt idx="588">
                  <c:v>592</c:v>
                </c:pt>
                <c:pt idx="589">
                  <c:v>593</c:v>
                </c:pt>
                <c:pt idx="590">
                  <c:v>594</c:v>
                </c:pt>
                <c:pt idx="591">
                  <c:v>595</c:v>
                </c:pt>
                <c:pt idx="592">
                  <c:v>596</c:v>
                </c:pt>
                <c:pt idx="593">
                  <c:v>597</c:v>
                </c:pt>
                <c:pt idx="594">
                  <c:v>598</c:v>
                </c:pt>
                <c:pt idx="595">
                  <c:v>599</c:v>
                </c:pt>
                <c:pt idx="596">
                  <c:v>600</c:v>
                </c:pt>
                <c:pt idx="597">
                  <c:v>601</c:v>
                </c:pt>
                <c:pt idx="598">
                  <c:v>602</c:v>
                </c:pt>
                <c:pt idx="599">
                  <c:v>603</c:v>
                </c:pt>
                <c:pt idx="600">
                  <c:v>604</c:v>
                </c:pt>
                <c:pt idx="601">
                  <c:v>605</c:v>
                </c:pt>
                <c:pt idx="602">
                  <c:v>606</c:v>
                </c:pt>
                <c:pt idx="603">
                  <c:v>607</c:v>
                </c:pt>
                <c:pt idx="604">
                  <c:v>608</c:v>
                </c:pt>
                <c:pt idx="605">
                  <c:v>609</c:v>
                </c:pt>
                <c:pt idx="606">
                  <c:v>610</c:v>
                </c:pt>
                <c:pt idx="607">
                  <c:v>611</c:v>
                </c:pt>
                <c:pt idx="608">
                  <c:v>612</c:v>
                </c:pt>
                <c:pt idx="609">
                  <c:v>613</c:v>
                </c:pt>
                <c:pt idx="610">
                  <c:v>614</c:v>
                </c:pt>
                <c:pt idx="611">
                  <c:v>615</c:v>
                </c:pt>
                <c:pt idx="612">
                  <c:v>616</c:v>
                </c:pt>
                <c:pt idx="613">
                  <c:v>617</c:v>
                </c:pt>
                <c:pt idx="614">
                  <c:v>618</c:v>
                </c:pt>
                <c:pt idx="615">
                  <c:v>619</c:v>
                </c:pt>
                <c:pt idx="616">
                  <c:v>620</c:v>
                </c:pt>
                <c:pt idx="617">
                  <c:v>621</c:v>
                </c:pt>
                <c:pt idx="618">
                  <c:v>622</c:v>
                </c:pt>
                <c:pt idx="619">
                  <c:v>623</c:v>
                </c:pt>
                <c:pt idx="620">
                  <c:v>624</c:v>
                </c:pt>
                <c:pt idx="621">
                  <c:v>625</c:v>
                </c:pt>
                <c:pt idx="622">
                  <c:v>626</c:v>
                </c:pt>
                <c:pt idx="623">
                  <c:v>627</c:v>
                </c:pt>
                <c:pt idx="624">
                  <c:v>628</c:v>
                </c:pt>
                <c:pt idx="625">
                  <c:v>629</c:v>
                </c:pt>
                <c:pt idx="626">
                  <c:v>630</c:v>
                </c:pt>
                <c:pt idx="627">
                  <c:v>631</c:v>
                </c:pt>
                <c:pt idx="628">
                  <c:v>632</c:v>
                </c:pt>
                <c:pt idx="629">
                  <c:v>633</c:v>
                </c:pt>
                <c:pt idx="630">
                  <c:v>634</c:v>
                </c:pt>
                <c:pt idx="631">
                  <c:v>635</c:v>
                </c:pt>
                <c:pt idx="632">
                  <c:v>636</c:v>
                </c:pt>
                <c:pt idx="633">
                  <c:v>637</c:v>
                </c:pt>
                <c:pt idx="634">
                  <c:v>638</c:v>
                </c:pt>
                <c:pt idx="635">
                  <c:v>639</c:v>
                </c:pt>
                <c:pt idx="636">
                  <c:v>640</c:v>
                </c:pt>
                <c:pt idx="637">
                  <c:v>641</c:v>
                </c:pt>
                <c:pt idx="638">
                  <c:v>642</c:v>
                </c:pt>
                <c:pt idx="639">
                  <c:v>643</c:v>
                </c:pt>
                <c:pt idx="640">
                  <c:v>644</c:v>
                </c:pt>
                <c:pt idx="641">
                  <c:v>645</c:v>
                </c:pt>
                <c:pt idx="642">
                  <c:v>646</c:v>
                </c:pt>
                <c:pt idx="643">
                  <c:v>647</c:v>
                </c:pt>
                <c:pt idx="644">
                  <c:v>648</c:v>
                </c:pt>
                <c:pt idx="645">
                  <c:v>649</c:v>
                </c:pt>
                <c:pt idx="646">
                  <c:v>650</c:v>
                </c:pt>
                <c:pt idx="647">
                  <c:v>651</c:v>
                </c:pt>
                <c:pt idx="648">
                  <c:v>652</c:v>
                </c:pt>
                <c:pt idx="649">
                  <c:v>653</c:v>
                </c:pt>
                <c:pt idx="650">
                  <c:v>654</c:v>
                </c:pt>
                <c:pt idx="651">
                  <c:v>655</c:v>
                </c:pt>
                <c:pt idx="652">
                  <c:v>656</c:v>
                </c:pt>
                <c:pt idx="653">
                  <c:v>657</c:v>
                </c:pt>
                <c:pt idx="654">
                  <c:v>658</c:v>
                </c:pt>
                <c:pt idx="655">
                  <c:v>659</c:v>
                </c:pt>
                <c:pt idx="656">
                  <c:v>660</c:v>
                </c:pt>
                <c:pt idx="657">
                  <c:v>661</c:v>
                </c:pt>
                <c:pt idx="658">
                  <c:v>662</c:v>
                </c:pt>
                <c:pt idx="659">
                  <c:v>663</c:v>
                </c:pt>
                <c:pt idx="660">
                  <c:v>664</c:v>
                </c:pt>
                <c:pt idx="661">
                  <c:v>665</c:v>
                </c:pt>
                <c:pt idx="662">
                  <c:v>666</c:v>
                </c:pt>
                <c:pt idx="663">
                  <c:v>667</c:v>
                </c:pt>
                <c:pt idx="664">
                  <c:v>668</c:v>
                </c:pt>
                <c:pt idx="665">
                  <c:v>669</c:v>
                </c:pt>
                <c:pt idx="666">
                  <c:v>670</c:v>
                </c:pt>
                <c:pt idx="667">
                  <c:v>671</c:v>
                </c:pt>
                <c:pt idx="668">
                  <c:v>672</c:v>
                </c:pt>
                <c:pt idx="669">
                  <c:v>673</c:v>
                </c:pt>
                <c:pt idx="670">
                  <c:v>674</c:v>
                </c:pt>
                <c:pt idx="671">
                  <c:v>675</c:v>
                </c:pt>
                <c:pt idx="672">
                  <c:v>676</c:v>
                </c:pt>
                <c:pt idx="673">
                  <c:v>677</c:v>
                </c:pt>
                <c:pt idx="674">
                  <c:v>678</c:v>
                </c:pt>
                <c:pt idx="675">
                  <c:v>679</c:v>
                </c:pt>
                <c:pt idx="676">
                  <c:v>680</c:v>
                </c:pt>
                <c:pt idx="677">
                  <c:v>681</c:v>
                </c:pt>
                <c:pt idx="678">
                  <c:v>682</c:v>
                </c:pt>
                <c:pt idx="679">
                  <c:v>683</c:v>
                </c:pt>
                <c:pt idx="680">
                  <c:v>684</c:v>
                </c:pt>
                <c:pt idx="681">
                  <c:v>685</c:v>
                </c:pt>
                <c:pt idx="682">
                  <c:v>686</c:v>
                </c:pt>
                <c:pt idx="683">
                  <c:v>687</c:v>
                </c:pt>
                <c:pt idx="684">
                  <c:v>688</c:v>
                </c:pt>
                <c:pt idx="685">
                  <c:v>689</c:v>
                </c:pt>
                <c:pt idx="686">
                  <c:v>690</c:v>
                </c:pt>
                <c:pt idx="687">
                  <c:v>691</c:v>
                </c:pt>
                <c:pt idx="688">
                  <c:v>692</c:v>
                </c:pt>
                <c:pt idx="689">
                  <c:v>693</c:v>
                </c:pt>
                <c:pt idx="690">
                  <c:v>694</c:v>
                </c:pt>
                <c:pt idx="691">
                  <c:v>695</c:v>
                </c:pt>
                <c:pt idx="692">
                  <c:v>696</c:v>
                </c:pt>
                <c:pt idx="693">
                  <c:v>697</c:v>
                </c:pt>
                <c:pt idx="694">
                  <c:v>698</c:v>
                </c:pt>
                <c:pt idx="695">
                  <c:v>699</c:v>
                </c:pt>
                <c:pt idx="696">
                  <c:v>700</c:v>
                </c:pt>
                <c:pt idx="697">
                  <c:v>701</c:v>
                </c:pt>
                <c:pt idx="698">
                  <c:v>702</c:v>
                </c:pt>
                <c:pt idx="699">
                  <c:v>703</c:v>
                </c:pt>
                <c:pt idx="700">
                  <c:v>704</c:v>
                </c:pt>
                <c:pt idx="701">
                  <c:v>705</c:v>
                </c:pt>
                <c:pt idx="702">
                  <c:v>706</c:v>
                </c:pt>
                <c:pt idx="703">
                  <c:v>707</c:v>
                </c:pt>
                <c:pt idx="704">
                  <c:v>708</c:v>
                </c:pt>
                <c:pt idx="705">
                  <c:v>709</c:v>
                </c:pt>
                <c:pt idx="706">
                  <c:v>710</c:v>
                </c:pt>
                <c:pt idx="707">
                  <c:v>711</c:v>
                </c:pt>
                <c:pt idx="708">
                  <c:v>712</c:v>
                </c:pt>
                <c:pt idx="709">
                  <c:v>713</c:v>
                </c:pt>
                <c:pt idx="710">
                  <c:v>714</c:v>
                </c:pt>
                <c:pt idx="711">
                  <c:v>715</c:v>
                </c:pt>
                <c:pt idx="712">
                  <c:v>716</c:v>
                </c:pt>
                <c:pt idx="713">
                  <c:v>717</c:v>
                </c:pt>
                <c:pt idx="714">
                  <c:v>718</c:v>
                </c:pt>
                <c:pt idx="715">
                  <c:v>719</c:v>
                </c:pt>
                <c:pt idx="716">
                  <c:v>720</c:v>
                </c:pt>
                <c:pt idx="717">
                  <c:v>721</c:v>
                </c:pt>
                <c:pt idx="718">
                  <c:v>722</c:v>
                </c:pt>
                <c:pt idx="719">
                  <c:v>723</c:v>
                </c:pt>
                <c:pt idx="720">
                  <c:v>724</c:v>
                </c:pt>
                <c:pt idx="721">
                  <c:v>725</c:v>
                </c:pt>
                <c:pt idx="722">
                  <c:v>726</c:v>
                </c:pt>
                <c:pt idx="723">
                  <c:v>727</c:v>
                </c:pt>
                <c:pt idx="724">
                  <c:v>728</c:v>
                </c:pt>
                <c:pt idx="725">
                  <c:v>729</c:v>
                </c:pt>
                <c:pt idx="726">
                  <c:v>730</c:v>
                </c:pt>
                <c:pt idx="727">
                  <c:v>731</c:v>
                </c:pt>
                <c:pt idx="728">
                  <c:v>732</c:v>
                </c:pt>
                <c:pt idx="729">
                  <c:v>733</c:v>
                </c:pt>
                <c:pt idx="730">
                  <c:v>734</c:v>
                </c:pt>
                <c:pt idx="731">
                  <c:v>735</c:v>
                </c:pt>
                <c:pt idx="732">
                  <c:v>736</c:v>
                </c:pt>
                <c:pt idx="733">
                  <c:v>737</c:v>
                </c:pt>
                <c:pt idx="734">
                  <c:v>738</c:v>
                </c:pt>
                <c:pt idx="735">
                  <c:v>739</c:v>
                </c:pt>
                <c:pt idx="736">
                  <c:v>740</c:v>
                </c:pt>
                <c:pt idx="737">
                  <c:v>741</c:v>
                </c:pt>
                <c:pt idx="738">
                  <c:v>742</c:v>
                </c:pt>
                <c:pt idx="739">
                  <c:v>743</c:v>
                </c:pt>
                <c:pt idx="740">
                  <c:v>744</c:v>
                </c:pt>
                <c:pt idx="741">
                  <c:v>745</c:v>
                </c:pt>
                <c:pt idx="742">
                  <c:v>746</c:v>
                </c:pt>
                <c:pt idx="743">
                  <c:v>747</c:v>
                </c:pt>
                <c:pt idx="744">
                  <c:v>748</c:v>
                </c:pt>
                <c:pt idx="745">
                  <c:v>749</c:v>
                </c:pt>
                <c:pt idx="746">
                  <c:v>750</c:v>
                </c:pt>
                <c:pt idx="747">
                  <c:v>751</c:v>
                </c:pt>
                <c:pt idx="748">
                  <c:v>752</c:v>
                </c:pt>
                <c:pt idx="749">
                  <c:v>753</c:v>
                </c:pt>
                <c:pt idx="750">
                  <c:v>754</c:v>
                </c:pt>
                <c:pt idx="751">
                  <c:v>755</c:v>
                </c:pt>
                <c:pt idx="752">
                  <c:v>756</c:v>
                </c:pt>
                <c:pt idx="753">
                  <c:v>757</c:v>
                </c:pt>
                <c:pt idx="754">
                  <c:v>758</c:v>
                </c:pt>
                <c:pt idx="755">
                  <c:v>759</c:v>
                </c:pt>
                <c:pt idx="756">
                  <c:v>760</c:v>
                </c:pt>
                <c:pt idx="757">
                  <c:v>761</c:v>
                </c:pt>
                <c:pt idx="758">
                  <c:v>762</c:v>
                </c:pt>
                <c:pt idx="759">
                  <c:v>763</c:v>
                </c:pt>
                <c:pt idx="760">
                  <c:v>764</c:v>
                </c:pt>
                <c:pt idx="761">
                  <c:v>765</c:v>
                </c:pt>
                <c:pt idx="762">
                  <c:v>766</c:v>
                </c:pt>
                <c:pt idx="763">
                  <c:v>767</c:v>
                </c:pt>
                <c:pt idx="764">
                  <c:v>768</c:v>
                </c:pt>
                <c:pt idx="765">
                  <c:v>769</c:v>
                </c:pt>
                <c:pt idx="766">
                  <c:v>770</c:v>
                </c:pt>
                <c:pt idx="767">
                  <c:v>771</c:v>
                </c:pt>
                <c:pt idx="768">
                  <c:v>772</c:v>
                </c:pt>
                <c:pt idx="769">
                  <c:v>773</c:v>
                </c:pt>
                <c:pt idx="770">
                  <c:v>774</c:v>
                </c:pt>
                <c:pt idx="771">
                  <c:v>775</c:v>
                </c:pt>
                <c:pt idx="772">
                  <c:v>776</c:v>
                </c:pt>
                <c:pt idx="773">
                  <c:v>777</c:v>
                </c:pt>
                <c:pt idx="774">
                  <c:v>778</c:v>
                </c:pt>
                <c:pt idx="775">
                  <c:v>779</c:v>
                </c:pt>
                <c:pt idx="776">
                  <c:v>780</c:v>
                </c:pt>
                <c:pt idx="777">
                  <c:v>781</c:v>
                </c:pt>
                <c:pt idx="778">
                  <c:v>782</c:v>
                </c:pt>
                <c:pt idx="779">
                  <c:v>783</c:v>
                </c:pt>
                <c:pt idx="780">
                  <c:v>784</c:v>
                </c:pt>
                <c:pt idx="781">
                  <c:v>785</c:v>
                </c:pt>
                <c:pt idx="782">
                  <c:v>786</c:v>
                </c:pt>
                <c:pt idx="783">
                  <c:v>787</c:v>
                </c:pt>
                <c:pt idx="784">
                  <c:v>788</c:v>
                </c:pt>
                <c:pt idx="785">
                  <c:v>789</c:v>
                </c:pt>
                <c:pt idx="786">
                  <c:v>790</c:v>
                </c:pt>
                <c:pt idx="787">
                  <c:v>791</c:v>
                </c:pt>
                <c:pt idx="788">
                  <c:v>792</c:v>
                </c:pt>
                <c:pt idx="789">
                  <c:v>793</c:v>
                </c:pt>
                <c:pt idx="790">
                  <c:v>794</c:v>
                </c:pt>
                <c:pt idx="791">
                  <c:v>795</c:v>
                </c:pt>
                <c:pt idx="792">
                  <c:v>796</c:v>
                </c:pt>
                <c:pt idx="793">
                  <c:v>797</c:v>
                </c:pt>
                <c:pt idx="794">
                  <c:v>798</c:v>
                </c:pt>
                <c:pt idx="795">
                  <c:v>799</c:v>
                </c:pt>
                <c:pt idx="796">
                  <c:v>800</c:v>
                </c:pt>
                <c:pt idx="797">
                  <c:v>801</c:v>
                </c:pt>
                <c:pt idx="798">
                  <c:v>802</c:v>
                </c:pt>
                <c:pt idx="799">
                  <c:v>803</c:v>
                </c:pt>
                <c:pt idx="800">
                  <c:v>804</c:v>
                </c:pt>
                <c:pt idx="801">
                  <c:v>805</c:v>
                </c:pt>
                <c:pt idx="802">
                  <c:v>806</c:v>
                </c:pt>
                <c:pt idx="803">
                  <c:v>807</c:v>
                </c:pt>
                <c:pt idx="804">
                  <c:v>808</c:v>
                </c:pt>
                <c:pt idx="805">
                  <c:v>809</c:v>
                </c:pt>
                <c:pt idx="806">
                  <c:v>810</c:v>
                </c:pt>
                <c:pt idx="807">
                  <c:v>811</c:v>
                </c:pt>
                <c:pt idx="808">
                  <c:v>812</c:v>
                </c:pt>
                <c:pt idx="809">
                  <c:v>813</c:v>
                </c:pt>
                <c:pt idx="810">
                  <c:v>814</c:v>
                </c:pt>
                <c:pt idx="811">
                  <c:v>815</c:v>
                </c:pt>
                <c:pt idx="812">
                  <c:v>816</c:v>
                </c:pt>
                <c:pt idx="813">
                  <c:v>817</c:v>
                </c:pt>
                <c:pt idx="814">
                  <c:v>818</c:v>
                </c:pt>
                <c:pt idx="815">
                  <c:v>819</c:v>
                </c:pt>
                <c:pt idx="816">
                  <c:v>820</c:v>
                </c:pt>
                <c:pt idx="817">
                  <c:v>821</c:v>
                </c:pt>
                <c:pt idx="818">
                  <c:v>822</c:v>
                </c:pt>
                <c:pt idx="819">
                  <c:v>823</c:v>
                </c:pt>
                <c:pt idx="820">
                  <c:v>824</c:v>
                </c:pt>
                <c:pt idx="821">
                  <c:v>825</c:v>
                </c:pt>
                <c:pt idx="822">
                  <c:v>826</c:v>
                </c:pt>
                <c:pt idx="823">
                  <c:v>827</c:v>
                </c:pt>
                <c:pt idx="824">
                  <c:v>828</c:v>
                </c:pt>
                <c:pt idx="825">
                  <c:v>829</c:v>
                </c:pt>
                <c:pt idx="826">
                  <c:v>830</c:v>
                </c:pt>
                <c:pt idx="827">
                  <c:v>831</c:v>
                </c:pt>
                <c:pt idx="828">
                  <c:v>832</c:v>
                </c:pt>
                <c:pt idx="829">
                  <c:v>833</c:v>
                </c:pt>
                <c:pt idx="830">
                  <c:v>834</c:v>
                </c:pt>
                <c:pt idx="831">
                  <c:v>835</c:v>
                </c:pt>
                <c:pt idx="832">
                  <c:v>836</c:v>
                </c:pt>
                <c:pt idx="833">
                  <c:v>837</c:v>
                </c:pt>
                <c:pt idx="834">
                  <c:v>838</c:v>
                </c:pt>
                <c:pt idx="835">
                  <c:v>839</c:v>
                </c:pt>
                <c:pt idx="836">
                  <c:v>840</c:v>
                </c:pt>
                <c:pt idx="837">
                  <c:v>841</c:v>
                </c:pt>
                <c:pt idx="838">
                  <c:v>842</c:v>
                </c:pt>
                <c:pt idx="839">
                  <c:v>843</c:v>
                </c:pt>
                <c:pt idx="840">
                  <c:v>844</c:v>
                </c:pt>
                <c:pt idx="841">
                  <c:v>845</c:v>
                </c:pt>
                <c:pt idx="842">
                  <c:v>846</c:v>
                </c:pt>
                <c:pt idx="843">
                  <c:v>847</c:v>
                </c:pt>
                <c:pt idx="844">
                  <c:v>848</c:v>
                </c:pt>
                <c:pt idx="845">
                  <c:v>849</c:v>
                </c:pt>
                <c:pt idx="846">
                  <c:v>850</c:v>
                </c:pt>
                <c:pt idx="847">
                  <c:v>851</c:v>
                </c:pt>
                <c:pt idx="848">
                  <c:v>852</c:v>
                </c:pt>
                <c:pt idx="849">
                  <c:v>853</c:v>
                </c:pt>
                <c:pt idx="850">
                  <c:v>854</c:v>
                </c:pt>
                <c:pt idx="851">
                  <c:v>855</c:v>
                </c:pt>
                <c:pt idx="852">
                  <c:v>856</c:v>
                </c:pt>
                <c:pt idx="853">
                  <c:v>857</c:v>
                </c:pt>
                <c:pt idx="854">
                  <c:v>858</c:v>
                </c:pt>
                <c:pt idx="855">
                  <c:v>859</c:v>
                </c:pt>
                <c:pt idx="856">
                  <c:v>860</c:v>
                </c:pt>
                <c:pt idx="857">
                  <c:v>861</c:v>
                </c:pt>
                <c:pt idx="858">
                  <c:v>862</c:v>
                </c:pt>
                <c:pt idx="859">
                  <c:v>863</c:v>
                </c:pt>
                <c:pt idx="860">
                  <c:v>864</c:v>
                </c:pt>
                <c:pt idx="861">
                  <c:v>865</c:v>
                </c:pt>
                <c:pt idx="862">
                  <c:v>866</c:v>
                </c:pt>
                <c:pt idx="863">
                  <c:v>867</c:v>
                </c:pt>
                <c:pt idx="864">
                  <c:v>868</c:v>
                </c:pt>
                <c:pt idx="865">
                  <c:v>869</c:v>
                </c:pt>
                <c:pt idx="866">
                  <c:v>870</c:v>
                </c:pt>
                <c:pt idx="867">
                  <c:v>871</c:v>
                </c:pt>
                <c:pt idx="868">
                  <c:v>872</c:v>
                </c:pt>
                <c:pt idx="869">
                  <c:v>873</c:v>
                </c:pt>
                <c:pt idx="870">
                  <c:v>874</c:v>
                </c:pt>
                <c:pt idx="871">
                  <c:v>875</c:v>
                </c:pt>
                <c:pt idx="872">
                  <c:v>876</c:v>
                </c:pt>
                <c:pt idx="873">
                  <c:v>877</c:v>
                </c:pt>
                <c:pt idx="874">
                  <c:v>878</c:v>
                </c:pt>
                <c:pt idx="875">
                  <c:v>879</c:v>
                </c:pt>
                <c:pt idx="876">
                  <c:v>880</c:v>
                </c:pt>
                <c:pt idx="877">
                  <c:v>881</c:v>
                </c:pt>
                <c:pt idx="878">
                  <c:v>882</c:v>
                </c:pt>
                <c:pt idx="879">
                  <c:v>883</c:v>
                </c:pt>
                <c:pt idx="880">
                  <c:v>884</c:v>
                </c:pt>
                <c:pt idx="881">
                  <c:v>885</c:v>
                </c:pt>
                <c:pt idx="882">
                  <c:v>886</c:v>
                </c:pt>
                <c:pt idx="883">
                  <c:v>887</c:v>
                </c:pt>
                <c:pt idx="884">
                  <c:v>888</c:v>
                </c:pt>
                <c:pt idx="885">
                  <c:v>889</c:v>
                </c:pt>
                <c:pt idx="886">
                  <c:v>890</c:v>
                </c:pt>
                <c:pt idx="887">
                  <c:v>891</c:v>
                </c:pt>
                <c:pt idx="888">
                  <c:v>892</c:v>
                </c:pt>
                <c:pt idx="889">
                  <c:v>893</c:v>
                </c:pt>
                <c:pt idx="890">
                  <c:v>894</c:v>
                </c:pt>
                <c:pt idx="891">
                  <c:v>895</c:v>
                </c:pt>
                <c:pt idx="892">
                  <c:v>896</c:v>
                </c:pt>
                <c:pt idx="893">
                  <c:v>897</c:v>
                </c:pt>
                <c:pt idx="894">
                  <c:v>898</c:v>
                </c:pt>
                <c:pt idx="895">
                  <c:v>899</c:v>
                </c:pt>
                <c:pt idx="896">
                  <c:v>900</c:v>
                </c:pt>
                <c:pt idx="897">
                  <c:v>901</c:v>
                </c:pt>
                <c:pt idx="898">
                  <c:v>902</c:v>
                </c:pt>
                <c:pt idx="899">
                  <c:v>903</c:v>
                </c:pt>
                <c:pt idx="900">
                  <c:v>904</c:v>
                </c:pt>
                <c:pt idx="901">
                  <c:v>905</c:v>
                </c:pt>
                <c:pt idx="902">
                  <c:v>906</c:v>
                </c:pt>
                <c:pt idx="903">
                  <c:v>907</c:v>
                </c:pt>
                <c:pt idx="904">
                  <c:v>908</c:v>
                </c:pt>
                <c:pt idx="905">
                  <c:v>909</c:v>
                </c:pt>
                <c:pt idx="906">
                  <c:v>910</c:v>
                </c:pt>
                <c:pt idx="907">
                  <c:v>911</c:v>
                </c:pt>
                <c:pt idx="908">
                  <c:v>912</c:v>
                </c:pt>
                <c:pt idx="909">
                  <c:v>913</c:v>
                </c:pt>
                <c:pt idx="910">
                  <c:v>914</c:v>
                </c:pt>
                <c:pt idx="911">
                  <c:v>915</c:v>
                </c:pt>
                <c:pt idx="912">
                  <c:v>916</c:v>
                </c:pt>
                <c:pt idx="913">
                  <c:v>917</c:v>
                </c:pt>
                <c:pt idx="914">
                  <c:v>918</c:v>
                </c:pt>
                <c:pt idx="915">
                  <c:v>919</c:v>
                </c:pt>
                <c:pt idx="916">
                  <c:v>920</c:v>
                </c:pt>
                <c:pt idx="917">
                  <c:v>921</c:v>
                </c:pt>
                <c:pt idx="918">
                  <c:v>922</c:v>
                </c:pt>
                <c:pt idx="919">
                  <c:v>923</c:v>
                </c:pt>
                <c:pt idx="920">
                  <c:v>924</c:v>
                </c:pt>
                <c:pt idx="921">
                  <c:v>925</c:v>
                </c:pt>
                <c:pt idx="922">
                  <c:v>926</c:v>
                </c:pt>
                <c:pt idx="923">
                  <c:v>927</c:v>
                </c:pt>
                <c:pt idx="924">
                  <c:v>928</c:v>
                </c:pt>
                <c:pt idx="925">
                  <c:v>929</c:v>
                </c:pt>
                <c:pt idx="926">
                  <c:v>930</c:v>
                </c:pt>
                <c:pt idx="927">
                  <c:v>931</c:v>
                </c:pt>
                <c:pt idx="928">
                  <c:v>932</c:v>
                </c:pt>
                <c:pt idx="929">
                  <c:v>933</c:v>
                </c:pt>
                <c:pt idx="930">
                  <c:v>934</c:v>
                </c:pt>
                <c:pt idx="931">
                  <c:v>935</c:v>
                </c:pt>
                <c:pt idx="932">
                  <c:v>936</c:v>
                </c:pt>
                <c:pt idx="933">
                  <c:v>937</c:v>
                </c:pt>
                <c:pt idx="934">
                  <c:v>938</c:v>
                </c:pt>
                <c:pt idx="935">
                  <c:v>939</c:v>
                </c:pt>
                <c:pt idx="936">
                  <c:v>940</c:v>
                </c:pt>
                <c:pt idx="937">
                  <c:v>941</c:v>
                </c:pt>
                <c:pt idx="938">
                  <c:v>942</c:v>
                </c:pt>
                <c:pt idx="939">
                  <c:v>943</c:v>
                </c:pt>
                <c:pt idx="940">
                  <c:v>944</c:v>
                </c:pt>
                <c:pt idx="941">
                  <c:v>945</c:v>
                </c:pt>
                <c:pt idx="942">
                  <c:v>946</c:v>
                </c:pt>
                <c:pt idx="943">
                  <c:v>947</c:v>
                </c:pt>
                <c:pt idx="944">
                  <c:v>948</c:v>
                </c:pt>
                <c:pt idx="945">
                  <c:v>949</c:v>
                </c:pt>
                <c:pt idx="946">
                  <c:v>950</c:v>
                </c:pt>
                <c:pt idx="947">
                  <c:v>951</c:v>
                </c:pt>
                <c:pt idx="948">
                  <c:v>952</c:v>
                </c:pt>
                <c:pt idx="949">
                  <c:v>953</c:v>
                </c:pt>
                <c:pt idx="950">
                  <c:v>954</c:v>
                </c:pt>
                <c:pt idx="951">
                  <c:v>955</c:v>
                </c:pt>
                <c:pt idx="952">
                  <c:v>956</c:v>
                </c:pt>
                <c:pt idx="953">
                  <c:v>957</c:v>
                </c:pt>
                <c:pt idx="954">
                  <c:v>958</c:v>
                </c:pt>
                <c:pt idx="955">
                  <c:v>959</c:v>
                </c:pt>
                <c:pt idx="956">
                  <c:v>960</c:v>
                </c:pt>
                <c:pt idx="957">
                  <c:v>961</c:v>
                </c:pt>
                <c:pt idx="958">
                  <c:v>962</c:v>
                </c:pt>
                <c:pt idx="959">
                  <c:v>963</c:v>
                </c:pt>
                <c:pt idx="960">
                  <c:v>964</c:v>
                </c:pt>
                <c:pt idx="961">
                  <c:v>965</c:v>
                </c:pt>
                <c:pt idx="962">
                  <c:v>966</c:v>
                </c:pt>
                <c:pt idx="963">
                  <c:v>967</c:v>
                </c:pt>
                <c:pt idx="964">
                  <c:v>968</c:v>
                </c:pt>
                <c:pt idx="965">
                  <c:v>969</c:v>
                </c:pt>
                <c:pt idx="966">
                  <c:v>970</c:v>
                </c:pt>
                <c:pt idx="967">
                  <c:v>971</c:v>
                </c:pt>
                <c:pt idx="968">
                  <c:v>972</c:v>
                </c:pt>
                <c:pt idx="969">
                  <c:v>973</c:v>
                </c:pt>
                <c:pt idx="970">
                  <c:v>974</c:v>
                </c:pt>
                <c:pt idx="971">
                  <c:v>975</c:v>
                </c:pt>
                <c:pt idx="972">
                  <c:v>976</c:v>
                </c:pt>
                <c:pt idx="973">
                  <c:v>977</c:v>
                </c:pt>
                <c:pt idx="974">
                  <c:v>978</c:v>
                </c:pt>
                <c:pt idx="975">
                  <c:v>979</c:v>
                </c:pt>
                <c:pt idx="976">
                  <c:v>980</c:v>
                </c:pt>
                <c:pt idx="977">
                  <c:v>981</c:v>
                </c:pt>
                <c:pt idx="978">
                  <c:v>982</c:v>
                </c:pt>
                <c:pt idx="979">
                  <c:v>983</c:v>
                </c:pt>
                <c:pt idx="980">
                  <c:v>984</c:v>
                </c:pt>
                <c:pt idx="981">
                  <c:v>985</c:v>
                </c:pt>
                <c:pt idx="982">
                  <c:v>986</c:v>
                </c:pt>
                <c:pt idx="983">
                  <c:v>987</c:v>
                </c:pt>
                <c:pt idx="984">
                  <c:v>988</c:v>
                </c:pt>
                <c:pt idx="985">
                  <c:v>989</c:v>
                </c:pt>
                <c:pt idx="986">
                  <c:v>990</c:v>
                </c:pt>
                <c:pt idx="987">
                  <c:v>991</c:v>
                </c:pt>
                <c:pt idx="988">
                  <c:v>992</c:v>
                </c:pt>
                <c:pt idx="989">
                  <c:v>993</c:v>
                </c:pt>
                <c:pt idx="990">
                  <c:v>994</c:v>
                </c:pt>
                <c:pt idx="991">
                  <c:v>995</c:v>
                </c:pt>
                <c:pt idx="992">
                  <c:v>996</c:v>
                </c:pt>
                <c:pt idx="993">
                  <c:v>997</c:v>
                </c:pt>
                <c:pt idx="994">
                  <c:v>998</c:v>
                </c:pt>
                <c:pt idx="995">
                  <c:v>999</c:v>
                </c:pt>
                <c:pt idx="996">
                  <c:v>1000</c:v>
                </c:pt>
                <c:pt idx="997">
                  <c:v>1001</c:v>
                </c:pt>
                <c:pt idx="998">
                  <c:v>1002</c:v>
                </c:pt>
                <c:pt idx="999">
                  <c:v>1003</c:v>
                </c:pt>
              </c:numCache>
            </c:numRef>
          </c:xVal>
          <c:yVal>
            <c:numRef>
              <c:f>Sheet1!$B$1:$B$1000</c:f>
              <c:numCache>
                <c:formatCode>General</c:formatCode>
                <c:ptCount val="1000"/>
                <c:pt idx="0">
                  <c:v>0.25</c:v>
                </c:pt>
                <c:pt idx="1">
                  <c:v>0.22360679774997896</c:v>
                </c:pt>
                <c:pt idx="2">
                  <c:v>0.20412414523193154</c:v>
                </c:pt>
                <c:pt idx="3">
                  <c:v>0.1889822365046136</c:v>
                </c:pt>
                <c:pt idx="4">
                  <c:v>0.17677669529663687</c:v>
                </c:pt>
                <c:pt idx="5">
                  <c:v>0.16666666666666666</c:v>
                </c:pt>
                <c:pt idx="6">
                  <c:v>0.15811388300841897</c:v>
                </c:pt>
                <c:pt idx="7">
                  <c:v>0.15075567228888181</c:v>
                </c:pt>
                <c:pt idx="8">
                  <c:v>0.14433756729740646</c:v>
                </c:pt>
                <c:pt idx="9">
                  <c:v>0.13867504905630729</c:v>
                </c:pt>
                <c:pt idx="10">
                  <c:v>0.1336306209562122</c:v>
                </c:pt>
                <c:pt idx="11">
                  <c:v>0.12909944487358055</c:v>
                </c:pt>
                <c:pt idx="12">
                  <c:v>0.125</c:v>
                </c:pt>
                <c:pt idx="13">
                  <c:v>0.12126781251816648</c:v>
                </c:pt>
                <c:pt idx="14">
                  <c:v>0.11785113019775793</c:v>
                </c:pt>
                <c:pt idx="15">
                  <c:v>0.11470786693528087</c:v>
                </c:pt>
                <c:pt idx="16">
                  <c:v>0.11180339887498948</c:v>
                </c:pt>
                <c:pt idx="17">
                  <c:v>0.10910894511799619</c:v>
                </c:pt>
                <c:pt idx="18">
                  <c:v>0.10660035817780521</c:v>
                </c:pt>
                <c:pt idx="19">
                  <c:v>0.10425720702853739</c:v>
                </c:pt>
                <c:pt idx="20">
                  <c:v>0.10206207261596577</c:v>
                </c:pt>
                <c:pt idx="21">
                  <c:v>0.1</c:v>
                </c:pt>
                <c:pt idx="22">
                  <c:v>9.8058067569092022E-2</c:v>
                </c:pt>
                <c:pt idx="23">
                  <c:v>9.6225044864937631E-2</c:v>
                </c:pt>
                <c:pt idx="24">
                  <c:v>9.4491118252306799E-2</c:v>
                </c:pt>
                <c:pt idx="25">
                  <c:v>9.284766908852593E-2</c:v>
                </c:pt>
                <c:pt idx="26">
                  <c:v>9.1287092917527679E-2</c:v>
                </c:pt>
                <c:pt idx="27">
                  <c:v>8.9802651013387455E-2</c:v>
                </c:pt>
                <c:pt idx="28">
                  <c:v>8.8388347648318433E-2</c:v>
                </c:pt>
                <c:pt idx="29">
                  <c:v>8.7038827977848926E-2</c:v>
                </c:pt>
                <c:pt idx="30">
                  <c:v>8.574929257125441E-2</c:v>
                </c:pt>
                <c:pt idx="31">
                  <c:v>8.4515425472851652E-2</c:v>
                </c:pt>
                <c:pt idx="32">
                  <c:v>8.3333333333333329E-2</c:v>
                </c:pt>
                <c:pt idx="33">
                  <c:v>8.2199493652678646E-2</c:v>
                </c:pt>
                <c:pt idx="34">
                  <c:v>8.1110710565381272E-2</c:v>
                </c:pt>
                <c:pt idx="35">
                  <c:v>8.0064076902543566E-2</c:v>
                </c:pt>
                <c:pt idx="36">
                  <c:v>7.9056941504209485E-2</c:v>
                </c:pt>
                <c:pt idx="37">
                  <c:v>7.8086880944303036E-2</c:v>
                </c:pt>
                <c:pt idx="38">
                  <c:v>7.7151674981045956E-2</c:v>
                </c:pt>
                <c:pt idx="39">
                  <c:v>7.6249285166302333E-2</c:v>
                </c:pt>
                <c:pt idx="40">
                  <c:v>7.5377836144440907E-2</c:v>
                </c:pt>
                <c:pt idx="41">
                  <c:v>7.4535599249992993E-2</c:v>
                </c:pt>
                <c:pt idx="42">
                  <c:v>7.3720978077448568E-2</c:v>
                </c:pt>
                <c:pt idx="43">
                  <c:v>7.2932495748947279E-2</c:v>
                </c:pt>
                <c:pt idx="44">
                  <c:v>7.216878364870323E-2</c:v>
                </c:pt>
                <c:pt idx="45">
                  <c:v>7.1428571428571425E-2</c:v>
                </c:pt>
                <c:pt idx="46">
                  <c:v>7.0710678118654752E-2</c:v>
                </c:pt>
                <c:pt idx="47">
                  <c:v>7.0014004201400484E-2</c:v>
                </c:pt>
                <c:pt idx="48">
                  <c:v>6.9337524528153643E-2</c:v>
                </c:pt>
                <c:pt idx="49">
                  <c:v>6.8680281974344518E-2</c:v>
                </c:pt>
                <c:pt idx="50">
                  <c:v>6.804138174397717E-2</c:v>
                </c:pt>
                <c:pt idx="51">
                  <c:v>6.7419986246324212E-2</c:v>
                </c:pt>
                <c:pt idx="52">
                  <c:v>6.6815310478106099E-2</c:v>
                </c:pt>
                <c:pt idx="53">
                  <c:v>6.6226617853252193E-2</c:v>
                </c:pt>
                <c:pt idx="54">
                  <c:v>6.5653216429861272E-2</c:v>
                </c:pt>
                <c:pt idx="55">
                  <c:v>6.5094455490411943E-2</c:v>
                </c:pt>
                <c:pt idx="56">
                  <c:v>6.4549722436790274E-2</c:v>
                </c:pt>
                <c:pt idx="57">
                  <c:v>6.4018439966447988E-2</c:v>
                </c:pt>
                <c:pt idx="58">
                  <c:v>6.3500063500095252E-2</c:v>
                </c:pt>
                <c:pt idx="59">
                  <c:v>6.2994078834871195E-2</c:v>
                </c:pt>
                <c:pt idx="60">
                  <c:v>6.25E-2</c:v>
                </c:pt>
                <c:pt idx="61">
                  <c:v>6.2017367294604234E-2</c:v>
                </c:pt>
                <c:pt idx="62">
                  <c:v>6.1545745489666362E-2</c:v>
                </c:pt>
                <c:pt idx="63">
                  <c:v>6.1084722178152612E-2</c:v>
                </c:pt>
                <c:pt idx="64">
                  <c:v>6.0633906259083242E-2</c:v>
                </c:pt>
                <c:pt idx="65">
                  <c:v>6.0192926542884599E-2</c:v>
                </c:pt>
                <c:pt idx="66">
                  <c:v>5.9761430466719681E-2</c:v>
                </c:pt>
                <c:pt idx="67">
                  <c:v>5.9339082909692663E-2</c:v>
                </c:pt>
                <c:pt idx="68">
                  <c:v>5.8925565098878967E-2</c:v>
                </c:pt>
                <c:pt idx="69">
                  <c:v>5.8520573598065284E-2</c:v>
                </c:pt>
                <c:pt idx="70">
                  <c:v>5.8123819371909642E-2</c:v>
                </c:pt>
                <c:pt idx="71">
                  <c:v>5.7735026918962568E-2</c:v>
                </c:pt>
                <c:pt idx="72">
                  <c:v>5.7353933467640436E-2</c:v>
                </c:pt>
                <c:pt idx="73">
                  <c:v>5.6980288229818973E-2</c:v>
                </c:pt>
                <c:pt idx="74">
                  <c:v>5.6613851707229781E-2</c:v>
                </c:pt>
                <c:pt idx="75">
                  <c:v>5.6254395046301198E-2</c:v>
                </c:pt>
                <c:pt idx="76">
                  <c:v>5.5901699437494741E-2</c:v>
                </c:pt>
                <c:pt idx="77">
                  <c:v>5.5555555555555552E-2</c:v>
                </c:pt>
                <c:pt idx="78">
                  <c:v>5.5215763037423267E-2</c:v>
                </c:pt>
                <c:pt idx="79">
                  <c:v>5.4882129994845173E-2</c:v>
                </c:pt>
                <c:pt idx="80">
                  <c:v>5.4554472558998097E-2</c:v>
                </c:pt>
                <c:pt idx="81">
                  <c:v>5.4232614454664041E-2</c:v>
                </c:pt>
                <c:pt idx="82">
                  <c:v>5.3916386601719206E-2</c:v>
                </c:pt>
                <c:pt idx="83">
                  <c:v>5.3605626741889741E-2</c:v>
                </c:pt>
                <c:pt idx="84">
                  <c:v>5.3300179088902604E-2</c:v>
                </c:pt>
                <c:pt idx="85">
                  <c:v>5.2999894000318001E-2</c:v>
                </c:pt>
                <c:pt idx="86">
                  <c:v>5.2704627669472988E-2</c:v>
                </c:pt>
                <c:pt idx="87">
                  <c:v>5.2414241836095915E-2</c:v>
                </c:pt>
                <c:pt idx="88">
                  <c:v>5.2128603514268693E-2</c:v>
                </c:pt>
                <c:pt idx="89">
                  <c:v>5.1847584736521263E-2</c:v>
                </c:pt>
                <c:pt idx="90">
                  <c:v>5.1571062312939668E-2</c:v>
                </c:pt>
                <c:pt idx="91">
                  <c:v>5.1298917604257706E-2</c:v>
                </c:pt>
                <c:pt idx="92">
                  <c:v>5.1031036307982884E-2</c:v>
                </c:pt>
                <c:pt idx="93">
                  <c:v>5.0767308256680958E-2</c:v>
                </c:pt>
                <c:pt idx="94">
                  <c:v>5.0507627227610534E-2</c:v>
                </c:pt>
                <c:pt idx="95">
                  <c:v>5.0251890762960605E-2</c:v>
                </c:pt>
                <c:pt idx="96">
                  <c:v>0.05</c:v>
                </c:pt>
                <c:pt idx="97">
                  <c:v>4.9751859510499458E-2</c:v>
                </c:pt>
                <c:pt idx="98">
                  <c:v>4.9507377148833721E-2</c:v>
                </c:pt>
                <c:pt idx="99">
                  <c:v>4.926646390821466E-2</c:v>
                </c:pt>
                <c:pt idx="100">
                  <c:v>4.9029033784546011E-2</c:v>
                </c:pt>
                <c:pt idx="101">
                  <c:v>4.8795003647426664E-2</c:v>
                </c:pt>
                <c:pt idx="102">
                  <c:v>4.8564293117863207E-2</c:v>
                </c:pt>
                <c:pt idx="103">
                  <c:v>4.8336824452283177E-2</c:v>
                </c:pt>
                <c:pt idx="104">
                  <c:v>4.8112522432468816E-2</c:v>
                </c:pt>
                <c:pt idx="105">
                  <c:v>4.7891314261057569E-2</c:v>
                </c:pt>
                <c:pt idx="106">
                  <c:v>4.7673129462279619E-2</c:v>
                </c:pt>
                <c:pt idx="107">
                  <c:v>4.7457899787624949E-2</c:v>
                </c:pt>
                <c:pt idx="108">
                  <c:v>4.72455591261534E-2</c:v>
                </c:pt>
                <c:pt idx="109">
                  <c:v>4.7036043419179864E-2</c:v>
                </c:pt>
                <c:pt idx="110">
                  <c:v>4.6829290579084699E-2</c:v>
                </c:pt>
                <c:pt idx="111">
                  <c:v>4.6625240412015691E-2</c:v>
                </c:pt>
                <c:pt idx="112">
                  <c:v>4.6423834544262965E-2</c:v>
                </c:pt>
                <c:pt idx="113">
                  <c:v>4.6225016352102424E-2</c:v>
                </c:pt>
                <c:pt idx="114">
                  <c:v>4.6028730894916173E-2</c:v>
                </c:pt>
                <c:pt idx="115">
                  <c:v>4.5834924851410566E-2</c:v>
                </c:pt>
                <c:pt idx="116">
                  <c:v>4.564354645876384E-2</c:v>
                </c:pt>
                <c:pt idx="117">
                  <c:v>4.5454545454545456E-2</c:v>
                </c:pt>
                <c:pt idx="118">
                  <c:v>4.5267873021259265E-2</c:v>
                </c:pt>
                <c:pt idx="119">
                  <c:v>4.5083481733371615E-2</c:v>
                </c:pt>
                <c:pt idx="120">
                  <c:v>4.4901325506693728E-2</c:v>
                </c:pt>
                <c:pt idx="121">
                  <c:v>4.4721359549995794E-2</c:v>
                </c:pt>
                <c:pt idx="122">
                  <c:v>4.4543540318737397E-2</c:v>
                </c:pt>
                <c:pt idx="123">
                  <c:v>4.4367825470805693E-2</c:v>
                </c:pt>
                <c:pt idx="124">
                  <c:v>4.4194173824159216E-2</c:v>
                </c:pt>
                <c:pt idx="125">
                  <c:v>4.4022545316281192E-2</c:v>
                </c:pt>
                <c:pt idx="126">
                  <c:v>4.3852900965351466E-2</c:v>
                </c:pt>
                <c:pt idx="127">
                  <c:v>4.3685202833051898E-2</c:v>
                </c:pt>
                <c:pt idx="128">
                  <c:v>4.3519413988924463E-2</c:v>
                </c:pt>
                <c:pt idx="129">
                  <c:v>4.3355498476205998E-2</c:v>
                </c:pt>
                <c:pt idx="130">
                  <c:v>4.3193421279068007E-2</c:v>
                </c:pt>
                <c:pt idx="131">
                  <c:v>4.3033148291193521E-2</c:v>
                </c:pt>
                <c:pt idx="132">
                  <c:v>4.2874646285627205E-2</c:v>
                </c:pt>
                <c:pt idx="133">
                  <c:v>4.2717882885838047E-2</c:v>
                </c:pt>
                <c:pt idx="134">
                  <c:v>4.2562826537937429E-2</c:v>
                </c:pt>
                <c:pt idx="135">
                  <c:v>4.2409446483998546E-2</c:v>
                </c:pt>
                <c:pt idx="136">
                  <c:v>4.2257712736425826E-2</c:v>
                </c:pt>
                <c:pt idx="137">
                  <c:v>4.2107596053325952E-2</c:v>
                </c:pt>
                <c:pt idx="138">
                  <c:v>4.1959067914834454E-2</c:v>
                </c:pt>
                <c:pt idx="139">
                  <c:v>4.181210050035454E-2</c:v>
                </c:pt>
                <c:pt idx="140">
                  <c:v>4.1666666666666664E-2</c:v>
                </c:pt>
                <c:pt idx="141">
                  <c:v>4.1522739926869986E-2</c:v>
                </c:pt>
                <c:pt idx="142">
                  <c:v>4.1380294430118397E-2</c:v>
                </c:pt>
                <c:pt idx="143">
                  <c:v>4.1239304942116126E-2</c:v>
                </c:pt>
                <c:pt idx="144">
                  <c:v>4.1099746826339323E-2</c:v>
                </c:pt>
                <c:pt idx="145">
                  <c:v>4.0961596025952028E-2</c:v>
                </c:pt>
                <c:pt idx="146">
                  <c:v>4.0824829046386304E-2</c:v>
                </c:pt>
                <c:pt idx="147">
                  <c:v>4.068942293855797E-2</c:v>
                </c:pt>
                <c:pt idx="148">
                  <c:v>4.0555355282690636E-2</c:v>
                </c:pt>
                <c:pt idx="149">
                  <c:v>4.0422604172722164E-2</c:v>
                </c:pt>
                <c:pt idx="150">
                  <c:v>4.0291148201269014E-2</c:v>
                </c:pt>
                <c:pt idx="151">
                  <c:v>4.0160966445124943E-2</c:v>
                </c:pt>
                <c:pt idx="152">
                  <c:v>4.0032038451271783E-2</c:v>
                </c:pt>
                <c:pt idx="153">
                  <c:v>3.9904344223381107E-2</c:v>
                </c:pt>
                <c:pt idx="154">
                  <c:v>3.9777864208786498E-2</c:v>
                </c:pt>
                <c:pt idx="155">
                  <c:v>3.9652579285907208E-2</c:v>
                </c:pt>
                <c:pt idx="156">
                  <c:v>3.9528470752104743E-2</c:v>
                </c:pt>
                <c:pt idx="157">
                  <c:v>3.9405520311955031E-2</c:v>
                </c:pt>
                <c:pt idx="158">
                  <c:v>3.9283710065919304E-2</c:v>
                </c:pt>
                <c:pt idx="159">
                  <c:v>3.9163022499397869E-2</c:v>
                </c:pt>
                <c:pt idx="160">
                  <c:v>3.9043440472151518E-2</c:v>
                </c:pt>
                <c:pt idx="161">
                  <c:v>3.8924947208076148E-2</c:v>
                </c:pt>
                <c:pt idx="162">
                  <c:v>3.880752628531664E-2</c:v>
                </c:pt>
                <c:pt idx="163">
                  <c:v>3.8691161626706841E-2</c:v>
                </c:pt>
                <c:pt idx="164">
                  <c:v>3.8575837490522978E-2</c:v>
                </c:pt>
                <c:pt idx="165">
                  <c:v>3.8461538461538464E-2</c:v>
                </c:pt>
                <c:pt idx="166">
                  <c:v>3.8348249442368518E-2</c:v>
                </c:pt>
                <c:pt idx="167">
                  <c:v>3.8235955645093626E-2</c:v>
                </c:pt>
                <c:pt idx="168">
                  <c:v>3.8124642583151166E-2</c:v>
                </c:pt>
                <c:pt idx="169">
                  <c:v>3.8014296063485276E-2</c:v>
                </c:pt>
                <c:pt idx="170">
                  <c:v>3.7904902178945168E-2</c:v>
                </c:pt>
                <c:pt idx="171">
                  <c:v>3.7796447300922721E-2</c:v>
                </c:pt>
                <c:pt idx="172">
                  <c:v>3.7688918072220454E-2</c:v>
                </c:pt>
                <c:pt idx="173">
                  <c:v>3.7582301400141446E-2</c:v>
                </c:pt>
                <c:pt idx="174">
                  <c:v>3.7476584449793071E-2</c:v>
                </c:pt>
                <c:pt idx="175">
                  <c:v>3.7371754637596795E-2</c:v>
                </c:pt>
                <c:pt idx="176">
                  <c:v>3.7267799624996496E-2</c:v>
                </c:pt>
                <c:pt idx="177">
                  <c:v>3.7164707312358318E-2</c:v>
                </c:pt>
                <c:pt idx="178">
                  <c:v>3.7062465833055058E-2</c:v>
                </c:pt>
                <c:pt idx="179">
                  <c:v>3.6961063547728643E-2</c:v>
                </c:pt>
                <c:pt idx="180">
                  <c:v>3.6860489038724284E-2</c:v>
                </c:pt>
                <c:pt idx="181">
                  <c:v>3.6760731104690386E-2</c:v>
                </c:pt>
                <c:pt idx="182">
                  <c:v>3.6661778755338326E-2</c:v>
                </c:pt>
                <c:pt idx="183">
                  <c:v>3.6563621206356534E-2</c:v>
                </c:pt>
                <c:pt idx="184">
                  <c:v>3.646624787447364E-2</c:v>
                </c:pt>
                <c:pt idx="185">
                  <c:v>3.6369648372665396E-2</c:v>
                </c:pt>
                <c:pt idx="186">
                  <c:v>3.6273812505500581E-2</c:v>
                </c:pt>
                <c:pt idx="187">
                  <c:v>3.6178730264621081E-2</c:v>
                </c:pt>
                <c:pt idx="188">
                  <c:v>3.6084391824351615E-2</c:v>
                </c:pt>
                <c:pt idx="189">
                  <c:v>3.5990787537434725E-2</c:v>
                </c:pt>
                <c:pt idx="190">
                  <c:v>3.5897907930886909E-2</c:v>
                </c:pt>
                <c:pt idx="191">
                  <c:v>3.5805743701971648E-2</c:v>
                </c:pt>
                <c:pt idx="192">
                  <c:v>3.5714285714285712E-2</c:v>
                </c:pt>
                <c:pt idx="193">
                  <c:v>3.5623524993954825E-2</c:v>
                </c:pt>
                <c:pt idx="194">
                  <c:v>3.5533452725935076E-2</c:v>
                </c:pt>
                <c:pt idx="195">
                  <c:v>3.5444060250416791E-2</c:v>
                </c:pt>
                <c:pt idx="196">
                  <c:v>3.5355339059327376E-2</c:v>
                </c:pt>
                <c:pt idx="197">
                  <c:v>3.5267280792929914E-2</c:v>
                </c:pt>
                <c:pt idx="198">
                  <c:v>3.5179877236514591E-2</c:v>
                </c:pt>
                <c:pt idx="199">
                  <c:v>3.5093120317179823E-2</c:v>
                </c:pt>
                <c:pt idx="200">
                  <c:v>3.5007002100700242E-2</c:v>
                </c:pt>
                <c:pt idx="201">
                  <c:v>3.4921514788478908E-2</c:v>
                </c:pt>
                <c:pt idx="202">
                  <c:v>3.4836650714580884E-2</c:v>
                </c:pt>
                <c:pt idx="203">
                  <c:v>3.4752402342845795E-2</c:v>
                </c:pt>
                <c:pt idx="204">
                  <c:v>3.4668762264076822E-2</c:v>
                </c:pt>
                <c:pt idx="205">
                  <c:v>3.4585723193303733E-2</c:v>
                </c:pt>
                <c:pt idx="206">
                  <c:v>3.4503277967117711E-2</c:v>
                </c:pt>
                <c:pt idx="207">
                  <c:v>3.4421419541075714E-2</c:v>
                </c:pt>
                <c:pt idx="208">
                  <c:v>3.4340140987172259E-2</c:v>
                </c:pt>
                <c:pt idx="209">
                  <c:v>3.4259435491376583E-2</c:v>
                </c:pt>
                <c:pt idx="210">
                  <c:v>3.4179296351233165E-2</c:v>
                </c:pt>
                <c:pt idx="211">
                  <c:v>3.4099716973523674E-2</c:v>
                </c:pt>
                <c:pt idx="212">
                  <c:v>3.4020690871988585E-2</c:v>
                </c:pt>
                <c:pt idx="213">
                  <c:v>3.3942211665106532E-2</c:v>
                </c:pt>
                <c:pt idx="214">
                  <c:v>3.3864273073929821E-2</c:v>
                </c:pt>
                <c:pt idx="215">
                  <c:v>3.3786868919974296E-2</c:v>
                </c:pt>
                <c:pt idx="216">
                  <c:v>3.3709993123162106E-2</c:v>
                </c:pt>
                <c:pt idx="217">
                  <c:v>3.3633639699815622E-2</c:v>
                </c:pt>
                <c:pt idx="218">
                  <c:v>3.3557802760701215E-2</c:v>
                </c:pt>
                <c:pt idx="219">
                  <c:v>3.3482476509121256E-2</c:v>
                </c:pt>
                <c:pt idx="220">
                  <c:v>3.340765523905305E-2</c:v>
                </c:pt>
                <c:pt idx="221">
                  <c:v>3.3333333333333333E-2</c:v>
                </c:pt>
                <c:pt idx="222">
                  <c:v>3.3259505261886965E-2</c:v>
                </c:pt>
                <c:pt idx="223">
                  <c:v>3.3186165579998601E-2</c:v>
                </c:pt>
                <c:pt idx="224">
                  <c:v>3.3113308926626096E-2</c:v>
                </c:pt>
                <c:pt idx="225">
                  <c:v>3.3040930022754489E-2</c:v>
                </c:pt>
                <c:pt idx="226">
                  <c:v>3.2969023669789349E-2</c:v>
                </c:pt>
                <c:pt idx="227">
                  <c:v>3.289758474798845E-2</c:v>
                </c:pt>
                <c:pt idx="228">
                  <c:v>3.2826608214930636E-2</c:v>
                </c:pt>
                <c:pt idx="229">
                  <c:v>3.2756089104020919E-2</c:v>
                </c:pt>
                <c:pt idx="230">
                  <c:v>3.2686022523030669E-2</c:v>
                </c:pt>
                <c:pt idx="231">
                  <c:v>3.2616403652672113E-2</c:v>
                </c:pt>
                <c:pt idx="232">
                  <c:v>3.2547227745205971E-2</c:v>
                </c:pt>
                <c:pt idx="233">
                  <c:v>3.2478490123081544E-2</c:v>
                </c:pt>
                <c:pt idx="234">
                  <c:v>3.241018617760822E-2</c:v>
                </c:pt>
                <c:pt idx="235">
                  <c:v>3.2342311367657542E-2</c:v>
                </c:pt>
                <c:pt idx="236">
                  <c:v>3.2274861218395137E-2</c:v>
                </c:pt>
                <c:pt idx="237">
                  <c:v>3.2207831320041541E-2</c:v>
                </c:pt>
                <c:pt idx="238">
                  <c:v>3.2141217326661253E-2</c:v>
                </c:pt>
                <c:pt idx="239">
                  <c:v>3.2075014954979206E-2</c:v>
                </c:pt>
                <c:pt idx="240">
                  <c:v>3.2009219983223994E-2</c:v>
                </c:pt>
                <c:pt idx="241">
                  <c:v>3.1943828249996996E-2</c:v>
                </c:pt>
                <c:pt idx="242">
                  <c:v>3.1878835653166911E-2</c:v>
                </c:pt>
                <c:pt idx="243">
                  <c:v>3.1814238148788886E-2</c:v>
                </c:pt>
                <c:pt idx="244">
                  <c:v>3.1750031750047626E-2</c:v>
                </c:pt>
                <c:pt idx="245">
                  <c:v>3.1686212526223896E-2</c:v>
                </c:pt>
                <c:pt idx="246">
                  <c:v>3.1622776601683791E-2</c:v>
                </c:pt>
                <c:pt idx="247">
                  <c:v>3.1559720154890156E-2</c:v>
                </c:pt>
                <c:pt idx="248">
                  <c:v>3.1497039417435597E-2</c:v>
                </c:pt>
                <c:pt idx="249">
                  <c:v>3.1434730673096573E-2</c:v>
                </c:pt>
                <c:pt idx="250">
                  <c:v>3.137279025690793E-2</c:v>
                </c:pt>
                <c:pt idx="251">
                  <c:v>3.1311214554257477E-2</c:v>
                </c:pt>
                <c:pt idx="252">
                  <c:v>3.125E-2</c:v>
                </c:pt>
                <c:pt idx="253">
                  <c:v>3.1189143077590267E-2</c:v>
                </c:pt>
                <c:pt idx="254">
                  <c:v>3.1128640318234518E-2</c:v>
                </c:pt>
                <c:pt idx="255">
                  <c:v>3.1068488300060003E-2</c:v>
                </c:pt>
                <c:pt idx="256">
                  <c:v>3.1008683647302117E-2</c:v>
                </c:pt>
                <c:pt idx="257">
                  <c:v>3.0949223029508647E-2</c:v>
                </c:pt>
                <c:pt idx="258">
                  <c:v>3.0890103160760771E-2</c:v>
                </c:pt>
                <c:pt idx="259">
                  <c:v>3.0831320798910367E-2</c:v>
                </c:pt>
                <c:pt idx="260">
                  <c:v>3.0772872744833181E-2</c:v>
                </c:pt>
                <c:pt idx="261">
                  <c:v>3.0714755841697559E-2</c:v>
                </c:pt>
                <c:pt idx="262">
                  <c:v>3.065696697424829E-2</c:v>
                </c:pt>
                <c:pt idx="263">
                  <c:v>3.059950306810523E-2</c:v>
                </c:pt>
                <c:pt idx="264">
                  <c:v>3.0542361089076306E-2</c:v>
                </c:pt>
                <c:pt idx="265">
                  <c:v>3.0485538042484616E-2</c:v>
                </c:pt>
                <c:pt idx="266">
                  <c:v>3.0429030972509229E-2</c:v>
                </c:pt>
                <c:pt idx="267">
                  <c:v>3.0372836961539348E-2</c:v>
                </c:pt>
                <c:pt idx="268">
                  <c:v>3.0316953129541621E-2</c:v>
                </c:pt>
                <c:pt idx="269">
                  <c:v>3.0261376633440123E-2</c:v>
                </c:pt>
                <c:pt idx="270">
                  <c:v>3.0206104666508849E-2</c:v>
                </c:pt>
                <c:pt idx="271">
                  <c:v>3.0151134457776358E-2</c:v>
                </c:pt>
                <c:pt idx="272">
                  <c:v>3.00964632714423E-2</c:v>
                </c:pt>
                <c:pt idx="273">
                  <c:v>3.0042088406305484E-2</c:v>
                </c:pt>
                <c:pt idx="274">
                  <c:v>2.9988007195203361E-2</c:v>
                </c:pt>
                <c:pt idx="275">
                  <c:v>2.9934217004462482E-2</c:v>
                </c:pt>
                <c:pt idx="276">
                  <c:v>2.9880715233359841E-2</c:v>
                </c:pt>
                <c:pt idx="277">
                  <c:v>2.9827499313594678E-2</c:v>
                </c:pt>
                <c:pt idx="278">
                  <c:v>2.9774566708770683E-2</c:v>
                </c:pt>
                <c:pt idx="279">
                  <c:v>2.97219149138882E-2</c:v>
                </c:pt>
                <c:pt idx="280">
                  <c:v>2.9669541454846331E-2</c:v>
                </c:pt>
                <c:pt idx="281">
                  <c:v>2.9617443887954616E-2</c:v>
                </c:pt>
                <c:pt idx="282">
                  <c:v>2.9565619799454129E-2</c:v>
                </c:pt>
                <c:pt idx="283">
                  <c:v>2.9514066805047763E-2</c:v>
                </c:pt>
                <c:pt idx="284">
                  <c:v>2.9462782549439483E-2</c:v>
                </c:pt>
                <c:pt idx="285">
                  <c:v>2.9411764705882353E-2</c:v>
                </c:pt>
                <c:pt idx="286">
                  <c:v>2.9361010975735173E-2</c:v>
                </c:pt>
                <c:pt idx="287">
                  <c:v>2.931051908802746E-2</c:v>
                </c:pt>
                <c:pt idx="288">
                  <c:v>2.9260286799032642E-2</c:v>
                </c:pt>
                <c:pt idx="289">
                  <c:v>2.9210311891849298E-2</c:v>
                </c:pt>
                <c:pt idx="290">
                  <c:v>2.9160592175990215E-2</c:v>
                </c:pt>
                <c:pt idx="291">
                  <c:v>2.9111125486979101E-2</c:v>
                </c:pt>
                <c:pt idx="292">
                  <c:v>2.9061909685954821E-2</c:v>
                </c:pt>
                <c:pt idx="293">
                  <c:v>2.9012942659282972E-2</c:v>
                </c:pt>
                <c:pt idx="294">
                  <c:v>2.8964222318174613E-2</c:v>
                </c:pt>
                <c:pt idx="295">
                  <c:v>2.891574659831201E-2</c:v>
                </c:pt>
                <c:pt idx="296">
                  <c:v>2.8867513459481284E-2</c:v>
                </c:pt>
                <c:pt idx="297">
                  <c:v>2.8819520885211749E-2</c:v>
                </c:pt>
                <c:pt idx="298">
                  <c:v>2.87717668824218E-2</c:v>
                </c:pt>
                <c:pt idx="299">
                  <c:v>2.8724249481071301E-2</c:v>
                </c:pt>
                <c:pt idx="300">
                  <c:v>2.8676966733820218E-2</c:v>
                </c:pt>
                <c:pt idx="301">
                  <c:v>2.8629916715693413E-2</c:v>
                </c:pt>
                <c:pt idx="302">
                  <c:v>2.8583097523751475E-2</c:v>
                </c:pt>
                <c:pt idx="303">
                  <c:v>2.853650727676748E-2</c:v>
                </c:pt>
                <c:pt idx="304">
                  <c:v>2.8490144114909487E-2</c:v>
                </c:pt>
                <c:pt idx="305">
                  <c:v>2.8444006199428714E-2</c:v>
                </c:pt>
                <c:pt idx="306">
                  <c:v>2.8398091712353239E-2</c:v>
                </c:pt>
                <c:pt idx="307">
                  <c:v>2.8352398856187136E-2</c:v>
                </c:pt>
                <c:pt idx="308">
                  <c:v>2.8306925853614891E-2</c:v>
                </c:pt>
                <c:pt idx="309">
                  <c:v>2.8261670947211076E-2</c:v>
                </c:pt>
                <c:pt idx="310">
                  <c:v>2.8216632399155017E-2</c:v>
                </c:pt>
                <c:pt idx="311">
                  <c:v>2.8171808490950551E-2</c:v>
                </c:pt>
                <c:pt idx="312">
                  <c:v>2.8127197523150599E-2</c:v>
                </c:pt>
                <c:pt idx="313">
                  <c:v>2.8082797815086519E-2</c:v>
                </c:pt>
                <c:pt idx="314">
                  <c:v>2.8038607704602217E-2</c:v>
                </c:pt>
                <c:pt idx="315">
                  <c:v>2.7994625547792716E-2</c:v>
                </c:pt>
                <c:pt idx="316">
                  <c:v>2.795084971874737E-2</c:v>
                </c:pt>
                <c:pt idx="317">
                  <c:v>2.7907278609297381E-2</c:v>
                </c:pt>
                <c:pt idx="318">
                  <c:v>2.7863910628767641E-2</c:v>
                </c:pt>
                <c:pt idx="319">
                  <c:v>2.7820744203732862E-2</c:v>
                </c:pt>
                <c:pt idx="320">
                  <c:v>2.7777777777777776E-2</c:v>
                </c:pt>
                <c:pt idx="321">
                  <c:v>2.7735009811261455E-2</c:v>
                </c:pt>
                <c:pt idx="322">
                  <c:v>2.7692438781085564E-2</c:v>
                </c:pt>
                <c:pt idx="323">
                  <c:v>2.765006318046655E-2</c:v>
                </c:pt>
                <c:pt idx="324">
                  <c:v>2.7607881518711633E-2</c:v>
                </c:pt>
                <c:pt idx="325">
                  <c:v>2.7565892320998563E-2</c:v>
                </c:pt>
                <c:pt idx="326">
                  <c:v>2.7524094128159017E-2</c:v>
                </c:pt>
                <c:pt idx="327">
                  <c:v>2.7482485496465633E-2</c:v>
                </c:pt>
                <c:pt idx="328">
                  <c:v>2.7441064997422587E-2</c:v>
                </c:pt>
                <c:pt idx="329">
                  <c:v>2.739983121755955E-2</c:v>
                </c:pt>
                <c:pt idx="330">
                  <c:v>2.7358782758229137E-2</c:v>
                </c:pt>
                <c:pt idx="331">
                  <c:v>2.7317918235407655E-2</c:v>
                </c:pt>
                <c:pt idx="332">
                  <c:v>2.7277236279499049E-2</c:v>
                </c:pt>
                <c:pt idx="333">
                  <c:v>2.7236735535142165E-2</c:v>
                </c:pt>
                <c:pt idx="334">
                  <c:v>2.7196414661021059E-2</c:v>
                </c:pt>
                <c:pt idx="335">
                  <c:v>2.7156272329678422E-2</c:v>
                </c:pt>
                <c:pt idx="336">
                  <c:v>2.711630722733202E-2</c:v>
                </c:pt>
                <c:pt idx="337">
                  <c:v>2.7076518053694116E-2</c:v>
                </c:pt>
                <c:pt idx="338">
                  <c:v>2.7036903521793759E-2</c:v>
                </c:pt>
                <c:pt idx="339">
                  <c:v>2.6997462357801941E-2</c:v>
                </c:pt>
                <c:pt idx="340">
                  <c:v>2.6958193300859603E-2</c:v>
                </c:pt>
                <c:pt idx="341">
                  <c:v>2.6919095102908276E-2</c:v>
                </c:pt>
                <c:pt idx="342">
                  <c:v>2.6880166528523517E-2</c:v>
                </c:pt>
                <c:pt idx="343">
                  <c:v>2.6841406354750949E-2</c:v>
                </c:pt>
                <c:pt idx="344">
                  <c:v>2.680281337094487E-2</c:v>
                </c:pt>
                <c:pt idx="345">
                  <c:v>2.6764386378609461E-2</c:v>
                </c:pt>
                <c:pt idx="346">
                  <c:v>2.6726124191242435E-2</c:v>
                </c:pt>
                <c:pt idx="347">
                  <c:v>2.6688025634181191E-2</c:v>
                </c:pt>
                <c:pt idx="348">
                  <c:v>2.6650089544451302E-2</c:v>
                </c:pt>
                <c:pt idx="349">
                  <c:v>2.6612314770617474E-2</c:v>
                </c:pt>
                <c:pt idx="350">
                  <c:v>2.6574700172636696E-2</c:v>
                </c:pt>
                <c:pt idx="351">
                  <c:v>2.6537244621713762E-2</c:v>
                </c:pt>
                <c:pt idx="352">
                  <c:v>2.6499947000159001E-2</c:v>
                </c:pt>
                <c:pt idx="353">
                  <c:v>2.6462806201248155E-2</c:v>
                </c:pt>
                <c:pt idx="354">
                  <c:v>2.6425821129084495E-2</c:v>
                </c:pt>
                <c:pt idx="355">
                  <c:v>2.6388990698462976E-2</c:v>
                </c:pt>
                <c:pt idx="356">
                  <c:v>2.6352313834736494E-2</c:v>
                </c:pt>
                <c:pt idx="357">
                  <c:v>2.6315789473684209E-2</c:v>
                </c:pt>
                <c:pt idx="358">
                  <c:v>2.6279416561381837E-2</c:v>
                </c:pt>
                <c:pt idx="359">
                  <c:v>2.6243194054073899E-2</c:v>
                </c:pt>
                <c:pt idx="360">
                  <c:v>2.6207120918047958E-2</c:v>
                </c:pt>
                <c:pt idx="361">
                  <c:v>2.6171196129510688E-2</c:v>
                </c:pt>
                <c:pt idx="362">
                  <c:v>2.6135418674465834E-2</c:v>
                </c:pt>
                <c:pt idx="363">
                  <c:v>2.6099787548594027E-2</c:v>
                </c:pt>
                <c:pt idx="364">
                  <c:v>2.6064301757134346E-2</c:v>
                </c:pt>
                <c:pt idx="365">
                  <c:v>2.6028960314767677E-2</c:v>
                </c:pt>
                <c:pt idx="366">
                  <c:v>2.599376224550182E-2</c:v>
                </c:pt>
                <c:pt idx="367">
                  <c:v>2.595870658255825E-2</c:v>
                </c:pt>
                <c:pt idx="368">
                  <c:v>2.5923792368260631E-2</c:v>
                </c:pt>
                <c:pt idx="369">
                  <c:v>2.5889018653924886E-2</c:v>
                </c:pt>
                <c:pt idx="370">
                  <c:v>2.5854384499750957E-2</c:v>
                </c:pt>
                <c:pt idx="371">
                  <c:v>2.5819888974716113E-2</c:v>
                </c:pt>
                <c:pt idx="372">
                  <c:v>2.5785531156469834E-2</c:v>
                </c:pt>
                <c:pt idx="373">
                  <c:v>2.5751310131230238E-2</c:v>
                </c:pt>
                <c:pt idx="374">
                  <c:v>2.5717224993681984E-2</c:v>
                </c:pt>
                <c:pt idx="375">
                  <c:v>2.5683274846875707E-2</c:v>
                </c:pt>
                <c:pt idx="376">
                  <c:v>2.5649458802128853E-2</c:v>
                </c:pt>
                <c:pt idx="377">
                  <c:v>2.5615775978927998E-2</c:v>
                </c:pt>
                <c:pt idx="378">
                  <c:v>2.558222550483254E-2</c:v>
                </c:pt>
                <c:pt idx="379">
                  <c:v>2.5548806515379802E-2</c:v>
                </c:pt>
                <c:pt idx="380">
                  <c:v>2.5515518153991442E-2</c:v>
                </c:pt>
                <c:pt idx="381">
                  <c:v>2.5482359571881278E-2</c:v>
                </c:pt>
                <c:pt idx="382">
                  <c:v>2.5449329927964382E-2</c:v>
                </c:pt>
                <c:pt idx="383">
                  <c:v>2.5416428388767447E-2</c:v>
                </c:pt>
                <c:pt idx="384">
                  <c:v>2.5383654128340479E-2</c:v>
                </c:pt>
                <c:pt idx="385">
                  <c:v>2.5351006328169692E-2</c:v>
                </c:pt>
                <c:pt idx="386">
                  <c:v>2.5318484177091666E-2</c:v>
                </c:pt>
                <c:pt idx="387">
                  <c:v>2.5286086871208681E-2</c:v>
                </c:pt>
                <c:pt idx="388">
                  <c:v>2.5253813613805267E-2</c:v>
                </c:pt>
                <c:pt idx="389">
                  <c:v>2.5221663615265913E-2</c:v>
                </c:pt>
                <c:pt idx="390">
                  <c:v>2.5189636092993919E-2</c:v>
                </c:pt>
                <c:pt idx="391">
                  <c:v>2.5157730271331381E-2</c:v>
                </c:pt>
                <c:pt idx="392">
                  <c:v>2.5125945381480302E-2</c:v>
                </c:pt>
                <c:pt idx="393">
                  <c:v>2.509428066142478E-2</c:v>
                </c:pt>
                <c:pt idx="394">
                  <c:v>2.5062735355854276E-2</c:v>
                </c:pt>
                <c:pt idx="395">
                  <c:v>2.5031308716087945E-2</c:v>
                </c:pt>
                <c:pt idx="396">
                  <c:v>2.5000000000000001E-2</c:v>
                </c:pt>
                <c:pt idx="397">
                  <c:v>2.4968808471946116E-2</c:v>
                </c:pt>
                <c:pt idx="398">
                  <c:v>2.4937733402690822E-2</c:v>
                </c:pt>
                <c:pt idx="399">
                  <c:v>2.4906774069335894E-2</c:v>
                </c:pt>
                <c:pt idx="400">
                  <c:v>2.4875929755249729E-2</c:v>
                </c:pt>
                <c:pt idx="401">
                  <c:v>2.4845199749997663E-2</c:v>
                </c:pt>
                <c:pt idx="402">
                  <c:v>2.4814583349273254E-2</c:v>
                </c:pt>
                <c:pt idx="403">
                  <c:v>2.4784079854830481E-2</c:v>
                </c:pt>
                <c:pt idx="404">
                  <c:v>2.4753688574416861E-2</c:v>
                </c:pt>
                <c:pt idx="405">
                  <c:v>2.4723408821707437E-2</c:v>
                </c:pt>
                <c:pt idx="406">
                  <c:v>2.4693239916239739E-2</c:v>
                </c:pt>
                <c:pt idx="407">
                  <c:v>2.4663181183349502E-2</c:v>
                </c:pt>
                <c:pt idx="408">
                  <c:v>2.463323195410733E-2</c:v>
                </c:pt>
                <c:pt idx="409">
                  <c:v>2.4603391565256146E-2</c:v>
                </c:pt>
                <c:pt idx="410">
                  <c:v>2.4573659359149524E-2</c:v>
                </c:pt>
                <c:pt idx="411">
                  <c:v>2.4544034683690801E-2</c:v>
                </c:pt>
                <c:pt idx="412">
                  <c:v>2.4514516892273006E-2</c:v>
                </c:pt>
                <c:pt idx="413">
                  <c:v>2.4485105343719588E-2</c:v>
                </c:pt>
                <c:pt idx="414">
                  <c:v>2.4455799402225926E-2</c:v>
                </c:pt>
                <c:pt idx="415">
                  <c:v>2.4426598437301574E-2</c:v>
                </c:pt>
                <c:pt idx="416">
                  <c:v>2.4397501823713332E-2</c:v>
                </c:pt>
                <c:pt idx="417">
                  <c:v>2.4368508941428967E-2</c:v>
                </c:pt>
                <c:pt idx="418">
                  <c:v>2.4339619175561773E-2</c:v>
                </c:pt>
                <c:pt idx="419">
                  <c:v>2.4310831916315757E-2</c:v>
                </c:pt>
                <c:pt idx="420">
                  <c:v>2.4282146558931603E-2</c:v>
                </c:pt>
                <c:pt idx="421">
                  <c:v>2.4253562503633298E-2</c:v>
                </c:pt>
                <c:pt idx="422">
                  <c:v>2.4225079155575459E-2</c:v>
                </c:pt>
                <c:pt idx="423">
                  <c:v>2.4196695924791362E-2</c:v>
                </c:pt>
                <c:pt idx="424">
                  <c:v>2.4168412226141588E-2</c:v>
                </c:pt>
                <c:pt idx="425">
                  <c:v>2.4140227479263379E-2</c:v>
                </c:pt>
                <c:pt idx="426">
                  <c:v>2.4112141108520606E-2</c:v>
                </c:pt>
                <c:pt idx="427">
                  <c:v>2.4084152542954401E-2</c:v>
                </c:pt>
                <c:pt idx="428">
                  <c:v>2.4056261216234408E-2</c:v>
                </c:pt>
                <c:pt idx="429">
                  <c:v>2.4028466566610635E-2</c:v>
                </c:pt>
                <c:pt idx="430">
                  <c:v>2.4000768036865964E-2</c:v>
                </c:pt>
                <c:pt idx="431">
                  <c:v>2.3973165074269207E-2</c:v>
                </c:pt>
                <c:pt idx="432">
                  <c:v>2.3945657130528784E-2</c:v>
                </c:pt>
                <c:pt idx="433">
                  <c:v>2.3918243661746993E-2</c:v>
                </c:pt>
                <c:pt idx="434">
                  <c:v>2.3890924128374829E-2</c:v>
                </c:pt>
                <c:pt idx="435">
                  <c:v>2.3863697995167382E-2</c:v>
                </c:pt>
                <c:pt idx="436">
                  <c:v>2.3836564731139809E-2</c:v>
                </c:pt>
                <c:pt idx="437">
                  <c:v>2.3809523809523808E-2</c:v>
                </c:pt>
                <c:pt idx="438">
                  <c:v>2.3782574707724703E-2</c:v>
                </c:pt>
                <c:pt idx="439">
                  <c:v>2.3755716907278995E-2</c:v>
                </c:pt>
                <c:pt idx="440">
                  <c:v>2.3728949893812475E-2</c:v>
                </c:pt>
                <c:pt idx="441">
                  <c:v>2.3702273156998861E-2</c:v>
                </c:pt>
                <c:pt idx="442">
                  <c:v>2.3675686190518921E-2</c:v>
                </c:pt>
                <c:pt idx="443">
                  <c:v>2.3649188492020107E-2</c:v>
                </c:pt>
                <c:pt idx="444">
                  <c:v>2.36227795630767E-2</c:v>
                </c:pt>
                <c:pt idx="445">
                  <c:v>2.3596458909150436E-2</c:v>
                </c:pt>
                <c:pt idx="446">
                  <c:v>2.3570226039551584E-2</c:v>
                </c:pt>
                <c:pt idx="447">
                  <c:v>2.3544080467400554E-2</c:v>
                </c:pt>
                <c:pt idx="448">
                  <c:v>2.3518021709589932E-2</c:v>
                </c:pt>
                <c:pt idx="449">
                  <c:v>2.3492049286746978E-2</c:v>
                </c:pt>
                <c:pt idx="450">
                  <c:v>2.3466162723196606E-2</c:v>
                </c:pt>
                <c:pt idx="451">
                  <c:v>2.3440361546924769E-2</c:v>
                </c:pt>
                <c:pt idx="452">
                  <c:v>2.341464528954235E-2</c:v>
                </c:pt>
                <c:pt idx="453">
                  <c:v>2.3389013486249399E-2</c:v>
                </c:pt>
                <c:pt idx="454">
                  <c:v>2.3363465675799888E-2</c:v>
                </c:pt>
                <c:pt idx="455">
                  <c:v>2.333800140046683E-2</c:v>
                </c:pt>
                <c:pt idx="456">
                  <c:v>2.3312620206007845E-2</c:v>
                </c:pt>
                <c:pt idx="457">
                  <c:v>2.3287321641631116E-2</c:v>
                </c:pt>
                <c:pt idx="458">
                  <c:v>2.3262105259961773E-2</c:v>
                </c:pt>
                <c:pt idx="459">
                  <c:v>2.3236970617008655E-2</c:v>
                </c:pt>
                <c:pt idx="460">
                  <c:v>2.3211917272131483E-2</c:v>
                </c:pt>
                <c:pt idx="461">
                  <c:v>2.3186944788008416E-2</c:v>
                </c:pt>
                <c:pt idx="462">
                  <c:v>2.3162052730603976E-2</c:v>
                </c:pt>
                <c:pt idx="463">
                  <c:v>2.3137240669137377E-2</c:v>
                </c:pt>
                <c:pt idx="464">
                  <c:v>2.3112508176051212E-2</c:v>
                </c:pt>
                <c:pt idx="465">
                  <c:v>2.308785482698051E-2</c:v>
                </c:pt>
                <c:pt idx="466">
                  <c:v>2.3063280200722125E-2</c:v>
                </c:pt>
                <c:pt idx="467">
                  <c:v>2.303878387920457E-2</c:v>
                </c:pt>
                <c:pt idx="468">
                  <c:v>2.3014365447458086E-2</c:v>
                </c:pt>
                <c:pt idx="469">
                  <c:v>2.2990024493585143E-2</c:v>
                </c:pt>
                <c:pt idx="470">
                  <c:v>2.2965760608731269E-2</c:v>
                </c:pt>
                <c:pt idx="471">
                  <c:v>2.2941573387056175E-2</c:v>
                </c:pt>
                <c:pt idx="472">
                  <c:v>2.2917462425705283E-2</c:v>
                </c:pt>
                <c:pt idx="473">
                  <c:v>2.2893427324781505E-2</c:v>
                </c:pt>
                <c:pt idx="474">
                  <c:v>2.2869467687317412E-2</c:v>
                </c:pt>
                <c:pt idx="475">
                  <c:v>2.2845583119247691E-2</c:v>
                </c:pt>
                <c:pt idx="476">
                  <c:v>2.282177322938192E-2</c:v>
                </c:pt>
                <c:pt idx="477">
                  <c:v>2.2798037629377661E-2</c:v>
                </c:pt>
                <c:pt idx="478">
                  <c:v>2.2774375933713845E-2</c:v>
                </c:pt>
                <c:pt idx="479">
                  <c:v>2.2750787759664503E-2</c:v>
                </c:pt>
                <c:pt idx="480">
                  <c:v>2.2727272727272728E-2</c:v>
                </c:pt>
                <c:pt idx="481">
                  <c:v>2.2703830459324992E-2</c:v>
                </c:pt>
                <c:pt idx="482">
                  <c:v>2.2680460581325723E-2</c:v>
                </c:pt>
                <c:pt idx="483">
                  <c:v>2.2657162721472189E-2</c:v>
                </c:pt>
                <c:pt idx="484">
                  <c:v>2.2633936510629633E-2</c:v>
                </c:pt>
                <c:pt idx="485">
                  <c:v>2.2610781582306727E-2</c:v>
                </c:pt>
                <c:pt idx="486">
                  <c:v>2.2587697572631283E-2</c:v>
                </c:pt>
                <c:pt idx="487">
                  <c:v>2.2564684120326209E-2</c:v>
                </c:pt>
                <c:pt idx="488">
                  <c:v>2.2541740866685808E-2</c:v>
                </c:pt>
                <c:pt idx="489">
                  <c:v>2.2518867455552247E-2</c:v>
                </c:pt>
                <c:pt idx="490">
                  <c:v>2.2496063533292376E-2</c:v>
                </c:pt>
                <c:pt idx="491">
                  <c:v>2.2473328748774737E-2</c:v>
                </c:pt>
                <c:pt idx="492">
                  <c:v>2.2450662753346864E-2</c:v>
                </c:pt>
                <c:pt idx="493">
                  <c:v>2.2428065200812829E-2</c:v>
                </c:pt>
                <c:pt idx="494">
                  <c:v>2.2405535747411044E-2</c:v>
                </c:pt>
                <c:pt idx="495">
                  <c:v>2.2383074051792261E-2</c:v>
                </c:pt>
                <c:pt idx="496">
                  <c:v>2.2360679774997897E-2</c:v>
                </c:pt>
                <c:pt idx="497">
                  <c:v>2.2338352580438516E-2</c:v>
                </c:pt>
                <c:pt idx="498">
                  <c:v>2.2316092133872589E-2</c:v>
                </c:pt>
                <c:pt idx="499">
                  <c:v>2.2293898103385491E-2</c:v>
                </c:pt>
                <c:pt idx="500">
                  <c:v>2.2271770159368699E-2</c:v>
                </c:pt>
                <c:pt idx="501">
                  <c:v>2.2249707974499239E-2</c:v>
                </c:pt>
                <c:pt idx="502">
                  <c:v>2.2227711223719353E-2</c:v>
                </c:pt>
                <c:pt idx="503">
                  <c:v>2.2205779584216379E-2</c:v>
                </c:pt>
                <c:pt idx="504">
                  <c:v>2.2183912735402846E-2</c:v>
                </c:pt>
                <c:pt idx="505">
                  <c:v>2.2162110358896814E-2</c:v>
                </c:pt>
                <c:pt idx="506">
                  <c:v>2.2140372138502382E-2</c:v>
                </c:pt>
                <c:pt idx="507">
                  <c:v>2.2118697760190442E-2</c:v>
                </c:pt>
                <c:pt idx="508">
                  <c:v>2.2097086912079608E-2</c:v>
                </c:pt>
                <c:pt idx="509">
                  <c:v>2.2075539284417398E-2</c:v>
                </c:pt>
                <c:pt idx="510">
                  <c:v>2.2054054569561544E-2</c:v>
                </c:pt>
                <c:pt idx="511">
                  <c:v>2.2032632461961587E-2</c:v>
                </c:pt>
                <c:pt idx="512">
                  <c:v>2.2011272658140596E-2</c:v>
                </c:pt>
                <c:pt idx="513">
                  <c:v>2.1989974856677124E-2</c:v>
                </c:pt>
                <c:pt idx="514">
                  <c:v>2.1968738758187341E-2</c:v>
                </c:pt>
                <c:pt idx="515">
                  <c:v>2.1947564065307356E-2</c:v>
                </c:pt>
                <c:pt idx="516">
                  <c:v>2.1926450482675733E-2</c:v>
                </c:pt>
                <c:pt idx="517">
                  <c:v>2.1905397716916176E-2</c:v>
                </c:pt>
                <c:pt idx="518">
                  <c:v>2.1884405476620426E-2</c:v>
                </c:pt>
                <c:pt idx="519">
                  <c:v>2.1863473472331304E-2</c:v>
                </c:pt>
                <c:pt idx="520">
                  <c:v>2.1842601416525949E-2</c:v>
                </c:pt>
                <c:pt idx="521">
                  <c:v>2.1821789023599238E-2</c:v>
                </c:pt>
                <c:pt idx="522">
                  <c:v>2.1801036009847369E-2</c:v>
                </c:pt>
                <c:pt idx="523">
                  <c:v>2.1780342093451605E-2</c:v>
                </c:pt>
                <c:pt idx="524">
                  <c:v>2.1759706994462231E-2</c:v>
                </c:pt>
                <c:pt idx="525">
                  <c:v>2.1739130434782608E-2</c:v>
                </c:pt>
                <c:pt idx="526">
                  <c:v>2.171861213815347E-2</c:v>
                </c:pt>
                <c:pt idx="527">
                  <c:v>2.1698151830137308E-2</c:v>
                </c:pt>
                <c:pt idx="528">
                  <c:v>2.1677749238102999E-2</c:v>
                </c:pt>
                <c:pt idx="529">
                  <c:v>2.1657404091210499E-2</c:v>
                </c:pt>
                <c:pt idx="530">
                  <c:v>2.1637116120395771E-2</c:v>
                </c:pt>
                <c:pt idx="531">
                  <c:v>2.1616885058355847E-2</c:v>
                </c:pt>
                <c:pt idx="532">
                  <c:v>2.1596710639534004E-2</c:v>
                </c:pt>
                <c:pt idx="533">
                  <c:v>2.1576592600105155E-2</c:v>
                </c:pt>
                <c:pt idx="534">
                  <c:v>2.1556530677961344E-2</c:v>
                </c:pt>
                <c:pt idx="535">
                  <c:v>2.1536524612697401E-2</c:v>
                </c:pt>
                <c:pt idx="536">
                  <c:v>2.151657414559676E-2</c:v>
                </c:pt>
                <c:pt idx="537">
                  <c:v>2.1496679019617389E-2</c:v>
                </c:pt>
                <c:pt idx="538">
                  <c:v>2.1476838979377886E-2</c:v>
                </c:pt>
                <c:pt idx="539">
                  <c:v>2.1457053771143726E-2</c:v>
                </c:pt>
                <c:pt idx="540">
                  <c:v>2.1437323142813602E-2</c:v>
                </c:pt>
                <c:pt idx="541">
                  <c:v>2.1417646843905968E-2</c:v>
                </c:pt>
                <c:pt idx="542">
                  <c:v>2.1398024625545645E-2</c:v>
                </c:pt>
                <c:pt idx="543">
                  <c:v>2.1378456240450639E-2</c:v>
                </c:pt>
                <c:pt idx="544">
                  <c:v>2.1358941442919024E-2</c:v>
                </c:pt>
                <c:pt idx="545">
                  <c:v>2.1339479988815996E-2</c:v>
                </c:pt>
                <c:pt idx="546">
                  <c:v>2.1320071635561041E-2</c:v>
                </c:pt>
                <c:pt idx="547">
                  <c:v>2.1300716142115247E-2</c:v>
                </c:pt>
                <c:pt idx="548">
                  <c:v>2.1281413268968714E-2</c:v>
                </c:pt>
                <c:pt idx="549">
                  <c:v>2.1262162778128115E-2</c:v>
                </c:pt>
                <c:pt idx="550">
                  <c:v>2.1242964433104368E-2</c:v>
                </c:pt>
                <c:pt idx="551">
                  <c:v>2.1223817998900444E-2</c:v>
                </c:pt>
                <c:pt idx="552">
                  <c:v>2.1204723241999273E-2</c:v>
                </c:pt>
                <c:pt idx="553">
                  <c:v>2.1185679930351788E-2</c:v>
                </c:pt>
                <c:pt idx="554">
                  <c:v>2.1166687833365085E-2</c:v>
                </c:pt>
                <c:pt idx="555">
                  <c:v>2.1147746721890678E-2</c:v>
                </c:pt>
                <c:pt idx="556">
                  <c:v>2.1128856368212913E-2</c:v>
                </c:pt>
                <c:pt idx="557">
                  <c:v>2.1110016546037454E-2</c:v>
                </c:pt>
                <c:pt idx="558">
                  <c:v>2.109122703047989E-2</c:v>
                </c:pt>
                <c:pt idx="559">
                  <c:v>2.1072487598054478E-2</c:v>
                </c:pt>
                <c:pt idx="560">
                  <c:v>2.1053798026662976E-2</c:v>
                </c:pt>
                <c:pt idx="561">
                  <c:v>2.1035158095583564E-2</c:v>
                </c:pt>
                <c:pt idx="562">
                  <c:v>2.101656758545993E-2</c:v>
                </c:pt>
                <c:pt idx="563">
                  <c:v>2.0998026278290401E-2</c:v>
                </c:pt>
                <c:pt idx="564">
                  <c:v>2.0979533957417227E-2</c:v>
                </c:pt>
                <c:pt idx="565">
                  <c:v>2.0961090407515925E-2</c:v>
                </c:pt>
                <c:pt idx="566">
                  <c:v>2.0942695414584774E-2</c:v>
                </c:pt>
                <c:pt idx="567">
                  <c:v>2.092434876593436E-2</c:v>
                </c:pt>
                <c:pt idx="568">
                  <c:v>2.090605025017727E-2</c:v>
                </c:pt>
                <c:pt idx="569">
                  <c:v>2.0887799657217841E-2</c:v>
                </c:pt>
                <c:pt idx="570">
                  <c:v>2.0869596778242055E-2</c:v>
                </c:pt>
                <c:pt idx="571">
                  <c:v>2.0851441405707476E-2</c:v>
                </c:pt>
                <c:pt idx="572">
                  <c:v>2.0833333333333332E-2</c:v>
                </c:pt>
                <c:pt idx="573">
                  <c:v>2.0815272356090667E-2</c:v>
                </c:pt>
                <c:pt idx="574">
                  <c:v>2.0797258270192576E-2</c:v>
                </c:pt>
                <c:pt idx="575">
                  <c:v>2.0779290873084565E-2</c:v>
                </c:pt>
                <c:pt idx="576">
                  <c:v>2.0761369963434993E-2</c:v>
                </c:pt>
                <c:pt idx="577">
                  <c:v>2.0743495341125559E-2</c:v>
                </c:pt>
                <c:pt idx="578">
                  <c:v>2.0725666807241958E-2</c:v>
                </c:pt>
                <c:pt idx="579">
                  <c:v>2.0707884164064553E-2</c:v>
                </c:pt>
                <c:pt idx="580">
                  <c:v>2.0690147215059199E-2</c:v>
                </c:pt>
                <c:pt idx="581">
                  <c:v>2.0672455764868078E-2</c:v>
                </c:pt>
                <c:pt idx="582">
                  <c:v>2.065480961930069E-2</c:v>
                </c:pt>
                <c:pt idx="583">
                  <c:v>2.06372085853249E-2</c:v>
                </c:pt>
                <c:pt idx="584">
                  <c:v>2.0619652471058063E-2</c:v>
                </c:pt>
                <c:pt idx="585">
                  <c:v>2.0602141085758231E-2</c:v>
                </c:pt>
                <c:pt idx="586">
                  <c:v>2.0584674239815456E-2</c:v>
                </c:pt>
                <c:pt idx="587">
                  <c:v>2.0567251744743179E-2</c:v>
                </c:pt>
                <c:pt idx="588">
                  <c:v>2.0549873413169661E-2</c:v>
                </c:pt>
                <c:pt idx="589">
                  <c:v>2.0532539058829544E-2</c:v>
                </c:pt>
                <c:pt idx="590">
                  <c:v>2.0515248496555453E-2</c:v>
                </c:pt>
                <c:pt idx="591">
                  <c:v>2.0498001542269693E-2</c:v>
                </c:pt>
                <c:pt idx="592">
                  <c:v>2.0480798012976014E-2</c:v>
                </c:pt>
                <c:pt idx="593">
                  <c:v>2.046363772675145E-2</c:v>
                </c:pt>
                <c:pt idx="594">
                  <c:v>2.0446520502738267E-2</c:v>
                </c:pt>
                <c:pt idx="595">
                  <c:v>2.0429446161135924E-2</c:v>
                </c:pt>
                <c:pt idx="596">
                  <c:v>2.0412414523193152E-2</c:v>
                </c:pt>
                <c:pt idx="597">
                  <c:v>2.0395425411200103E-2</c:v>
                </c:pt>
                <c:pt idx="598">
                  <c:v>2.0378478648480559E-2</c:v>
                </c:pt>
                <c:pt idx="599">
                  <c:v>2.0361574059384203E-2</c:v>
                </c:pt>
                <c:pt idx="600">
                  <c:v>2.0344711469278985E-2</c:v>
                </c:pt>
                <c:pt idx="601">
                  <c:v>2.0327890704543543E-2</c:v>
                </c:pt>
                <c:pt idx="602">
                  <c:v>2.0311111592559689E-2</c:v>
                </c:pt>
                <c:pt idx="603">
                  <c:v>2.0294373961704974E-2</c:v>
                </c:pt>
                <c:pt idx="604">
                  <c:v>2.0277677641345318E-2</c:v>
                </c:pt>
                <c:pt idx="605">
                  <c:v>2.0261022461827694E-2</c:v>
                </c:pt>
                <c:pt idx="606">
                  <c:v>2.02444082544729E-2</c:v>
                </c:pt>
                <c:pt idx="607">
                  <c:v>2.0227834851568371E-2</c:v>
                </c:pt>
                <c:pt idx="608">
                  <c:v>2.0211302086361082E-2</c:v>
                </c:pt>
                <c:pt idx="609">
                  <c:v>2.0194809793050484E-2</c:v>
                </c:pt>
                <c:pt idx="610">
                  <c:v>2.0178357806781545E-2</c:v>
                </c:pt>
                <c:pt idx="611">
                  <c:v>2.0161945963637795E-2</c:v>
                </c:pt>
                <c:pt idx="612">
                  <c:v>2.0145574100634507E-2</c:v>
                </c:pt>
                <c:pt idx="613">
                  <c:v>2.0129242055711864E-2</c:v>
                </c:pt>
                <c:pt idx="614">
                  <c:v>2.0112949667728242E-2</c:v>
                </c:pt>
                <c:pt idx="615">
                  <c:v>2.009669677645352E-2</c:v>
                </c:pt>
                <c:pt idx="616">
                  <c:v>2.0080483222562472E-2</c:v>
                </c:pt>
                <c:pt idx="617">
                  <c:v>2.0064308847628203E-2</c:v>
                </c:pt>
                <c:pt idx="618">
                  <c:v>2.0048173494115636E-2</c:v>
                </c:pt>
                <c:pt idx="619">
                  <c:v>2.0032077005375098E-2</c:v>
                </c:pt>
                <c:pt idx="620">
                  <c:v>2.0016019225635891E-2</c:v>
                </c:pt>
                <c:pt idx="621">
                  <c:v>0.02</c:v>
                </c:pt>
                <c:pt idx="622">
                  <c:v>1.9984019174435787E-2</c:v>
                </c:pt>
                <c:pt idx="623">
                  <c:v>1.9968076595771791E-2</c:v>
                </c:pt>
                <c:pt idx="624">
                  <c:v>1.9952172111690553E-2</c:v>
                </c:pt>
                <c:pt idx="625">
                  <c:v>1.9936305570722498E-2</c:v>
                </c:pt>
                <c:pt idx="626">
                  <c:v>1.9920476822239894E-2</c:v>
                </c:pt>
                <c:pt idx="627">
                  <c:v>1.9904685716450824E-2</c:v>
                </c:pt>
                <c:pt idx="628">
                  <c:v>1.9888932104393249E-2</c:v>
                </c:pt>
                <c:pt idx="629">
                  <c:v>1.9873215837929108E-2</c:v>
                </c:pt>
                <c:pt idx="630">
                  <c:v>1.9857536769738442E-2</c:v>
                </c:pt>
                <c:pt idx="631">
                  <c:v>1.9841894753313626E-2</c:v>
                </c:pt>
                <c:pt idx="632">
                  <c:v>1.9826289642953604E-2</c:v>
                </c:pt>
                <c:pt idx="633">
                  <c:v>1.9810721293758184E-2</c:v>
                </c:pt>
                <c:pt idx="634">
                  <c:v>1.9795189561622396E-2</c:v>
                </c:pt>
                <c:pt idx="635">
                  <c:v>1.9779694303230889E-2</c:v>
                </c:pt>
                <c:pt idx="636">
                  <c:v>1.9764235376052371E-2</c:v>
                </c:pt>
                <c:pt idx="637">
                  <c:v>1.9748812638334105E-2</c:v>
                </c:pt>
                <c:pt idx="638">
                  <c:v>1.973342594909646E-2</c:v>
                </c:pt>
                <c:pt idx="639">
                  <c:v>1.9718075168127475E-2</c:v>
                </c:pt>
                <c:pt idx="640">
                  <c:v>1.9702760155977515E-2</c:v>
                </c:pt>
                <c:pt idx="641">
                  <c:v>1.9687480773953943E-2</c:v>
                </c:pt>
                <c:pt idx="642">
                  <c:v>1.9672236884115842E-2</c:v>
                </c:pt>
                <c:pt idx="643">
                  <c:v>1.9657028349268788E-2</c:v>
                </c:pt>
                <c:pt idx="644">
                  <c:v>1.9641855032959652E-2</c:v>
                </c:pt>
                <c:pt idx="645">
                  <c:v>1.9626716799471491E-2</c:v>
                </c:pt>
                <c:pt idx="646">
                  <c:v>1.9611613513818404E-2</c:v>
                </c:pt>
                <c:pt idx="647">
                  <c:v>1.9596545041740514E-2</c:v>
                </c:pt>
                <c:pt idx="648">
                  <c:v>1.9581511249698935E-2</c:v>
                </c:pt>
                <c:pt idx="649">
                  <c:v>1.9566512004870806E-2</c:v>
                </c:pt>
                <c:pt idx="650">
                  <c:v>1.9551547175144377E-2</c:v>
                </c:pt>
                <c:pt idx="651">
                  <c:v>1.953661662911409E-2</c:v>
                </c:pt>
                <c:pt idx="652">
                  <c:v>1.9521720236075759E-2</c:v>
                </c:pt>
                <c:pt idx="653">
                  <c:v>1.950685786602176E-2</c:v>
                </c:pt>
                <c:pt idx="654">
                  <c:v>1.9492029389636262E-2</c:v>
                </c:pt>
                <c:pt idx="655">
                  <c:v>1.9477234678290496E-2</c:v>
                </c:pt>
                <c:pt idx="656">
                  <c:v>1.9462473604038074E-2</c:v>
                </c:pt>
                <c:pt idx="657">
                  <c:v>1.9447746039610348E-2</c:v>
                </c:pt>
                <c:pt idx="658">
                  <c:v>1.9433051858411793E-2</c:v>
                </c:pt>
                <c:pt idx="659">
                  <c:v>1.9418390934515434E-2</c:v>
                </c:pt>
                <c:pt idx="660">
                  <c:v>1.940376314265832E-2</c:v>
                </c:pt>
                <c:pt idx="661">
                  <c:v>1.9389168358237032E-2</c:v>
                </c:pt>
                <c:pt idx="662">
                  <c:v>1.9374606457303215E-2</c:v>
                </c:pt>
                <c:pt idx="663">
                  <c:v>1.9360077316559157E-2</c:v>
                </c:pt>
                <c:pt idx="664">
                  <c:v>1.934558081335342E-2</c:v>
                </c:pt>
                <c:pt idx="665">
                  <c:v>1.9331116825676477E-2</c:v>
                </c:pt>
                <c:pt idx="666">
                  <c:v>1.9316685232156395E-2</c:v>
                </c:pt>
                <c:pt idx="667">
                  <c:v>1.9302285912054573E-2</c:v>
                </c:pt>
                <c:pt idx="668">
                  <c:v>1.9287918745261489E-2</c:v>
                </c:pt>
                <c:pt idx="669">
                  <c:v>1.9273583612292495E-2</c:v>
                </c:pt>
                <c:pt idx="670">
                  <c:v>1.9259280394283634E-2</c:v>
                </c:pt>
                <c:pt idx="671">
                  <c:v>1.9245008972987525E-2</c:v>
                </c:pt>
                <c:pt idx="672">
                  <c:v>1.9230769230769232E-2</c:v>
                </c:pt>
                <c:pt idx="673">
                  <c:v>1.9216561050602196E-2</c:v>
                </c:pt>
                <c:pt idx="674">
                  <c:v>1.9202384316064216E-2</c:v>
                </c:pt>
                <c:pt idx="675">
                  <c:v>1.9188238911333408E-2</c:v>
                </c:pt>
                <c:pt idx="676">
                  <c:v>1.9174124721184259E-2</c:v>
                </c:pt>
                <c:pt idx="677">
                  <c:v>1.9160041630983685E-2</c:v>
                </c:pt>
                <c:pt idx="678">
                  <c:v>1.9145989526687088E-2</c:v>
                </c:pt>
                <c:pt idx="679">
                  <c:v>1.9131968294834524E-2</c:v>
                </c:pt>
                <c:pt idx="680">
                  <c:v>1.9117977822546813E-2</c:v>
                </c:pt>
                <c:pt idx="681">
                  <c:v>1.9104017997521754E-2</c:v>
                </c:pt>
                <c:pt idx="682">
                  <c:v>1.9090088708030313E-2</c:v>
                </c:pt>
                <c:pt idx="683">
                  <c:v>1.9076189842912893E-2</c:v>
                </c:pt>
                <c:pt idx="684">
                  <c:v>1.9062321291575583E-2</c:v>
                </c:pt>
                <c:pt idx="685">
                  <c:v>1.9048482943986481E-2</c:v>
                </c:pt>
                <c:pt idx="686">
                  <c:v>1.9034674690672024E-2</c:v>
                </c:pt>
                <c:pt idx="687">
                  <c:v>1.9020896422713339E-2</c:v>
                </c:pt>
                <c:pt idx="688">
                  <c:v>1.9007148031742638E-2</c:v>
                </c:pt>
                <c:pt idx="689">
                  <c:v>1.8993429409939658E-2</c:v>
                </c:pt>
                <c:pt idx="690">
                  <c:v>1.8979740450028083E-2</c:v>
                </c:pt>
                <c:pt idx="691">
                  <c:v>1.8966081045272039E-2</c:v>
                </c:pt>
                <c:pt idx="692">
                  <c:v>1.8952451089472584E-2</c:v>
                </c:pt>
                <c:pt idx="693">
                  <c:v>1.8938850476964256E-2</c:v>
                </c:pt>
                <c:pt idx="694">
                  <c:v>1.8925279102611613E-2</c:v>
                </c:pt>
                <c:pt idx="695">
                  <c:v>1.8911736861805844E-2</c:v>
                </c:pt>
                <c:pt idx="696">
                  <c:v>1.8898223650461361E-2</c:v>
                </c:pt>
                <c:pt idx="697">
                  <c:v>1.8884739365012448E-2</c:v>
                </c:pt>
                <c:pt idx="698">
                  <c:v>1.8871283902409931E-2</c:v>
                </c:pt>
                <c:pt idx="699">
                  <c:v>1.8857857160117855E-2</c:v>
                </c:pt>
                <c:pt idx="700">
                  <c:v>1.8844459036110227E-2</c:v>
                </c:pt>
                <c:pt idx="701">
                  <c:v>1.8831089428867735E-2</c:v>
                </c:pt>
                <c:pt idx="702">
                  <c:v>1.8817748237374535E-2</c:v>
                </c:pt>
                <c:pt idx="703">
                  <c:v>1.8804435361115038E-2</c:v>
                </c:pt>
                <c:pt idx="704">
                  <c:v>1.8791150700070723E-2</c:v>
                </c:pt>
                <c:pt idx="705">
                  <c:v>1.8777894154716993E-2</c:v>
                </c:pt>
                <c:pt idx="706">
                  <c:v>1.8764665626020038E-2</c:v>
                </c:pt>
                <c:pt idx="707">
                  <c:v>1.8751465015433733E-2</c:v>
                </c:pt>
                <c:pt idx="708">
                  <c:v>1.8738292224896536E-2</c:v>
                </c:pt>
                <c:pt idx="709">
                  <c:v>1.8725147156828454E-2</c:v>
                </c:pt>
                <c:pt idx="710">
                  <c:v>1.8712029714127994E-2</c:v>
                </c:pt>
                <c:pt idx="711">
                  <c:v>1.8698939800169144E-2</c:v>
                </c:pt>
                <c:pt idx="712">
                  <c:v>1.8685877318798397E-2</c:v>
                </c:pt>
                <c:pt idx="713">
                  <c:v>1.8672842174331777E-2</c:v>
                </c:pt>
                <c:pt idx="714">
                  <c:v>1.8659834271551899E-2</c:v>
                </c:pt>
                <c:pt idx="715">
                  <c:v>1.8646853515705036E-2</c:v>
                </c:pt>
                <c:pt idx="716">
                  <c:v>1.8633899812498248E-2</c:v>
                </c:pt>
                <c:pt idx="717">
                  <c:v>1.8620973068096468E-2</c:v>
                </c:pt>
                <c:pt idx="718">
                  <c:v>1.8608073189119671E-2</c:v>
                </c:pt>
                <c:pt idx="719">
                  <c:v>1.8595200082640047E-2</c:v>
                </c:pt>
                <c:pt idx="720">
                  <c:v>1.8582353656179159E-2</c:v>
                </c:pt>
                <c:pt idx="721">
                  <c:v>1.8569533817705187E-2</c:v>
                </c:pt>
                <c:pt idx="722">
                  <c:v>1.8556740475630138E-2</c:v>
                </c:pt>
                <c:pt idx="723">
                  <c:v>1.8543973538807101E-2</c:v>
                </c:pt>
                <c:pt idx="724">
                  <c:v>1.8531232916527529E-2</c:v>
                </c:pt>
                <c:pt idx="725">
                  <c:v>1.8518518518518517E-2</c:v>
                </c:pt>
                <c:pt idx="726">
                  <c:v>1.8505830254940132E-2</c:v>
                </c:pt>
                <c:pt idx="727">
                  <c:v>1.8493168036382727E-2</c:v>
                </c:pt>
                <c:pt idx="728">
                  <c:v>1.8480531773864321E-2</c:v>
                </c:pt>
                <c:pt idx="729">
                  <c:v>1.8467921378827943E-2</c:v>
                </c:pt>
                <c:pt idx="730">
                  <c:v>1.8455336763139055E-2</c:v>
                </c:pt>
                <c:pt idx="731">
                  <c:v>1.8442777839082939E-2</c:v>
                </c:pt>
                <c:pt idx="732">
                  <c:v>1.8430244519362142E-2</c:v>
                </c:pt>
                <c:pt idx="733">
                  <c:v>1.8417736717093933E-2</c:v>
                </c:pt>
                <c:pt idx="734">
                  <c:v>1.8405254345807757E-2</c:v>
                </c:pt>
                <c:pt idx="735">
                  <c:v>1.8392797319442742E-2</c:v>
                </c:pt>
                <c:pt idx="736">
                  <c:v>1.8380365552345193E-2</c:v>
                </c:pt>
                <c:pt idx="737">
                  <c:v>1.8367958959266125E-2</c:v>
                </c:pt>
                <c:pt idx="738">
                  <c:v>1.8355577455358808E-2</c:v>
                </c:pt>
                <c:pt idx="739">
                  <c:v>1.8343220956176326E-2</c:v>
                </c:pt>
                <c:pt idx="740">
                  <c:v>1.8330889377669163E-2</c:v>
                </c:pt>
                <c:pt idx="741">
                  <c:v>1.831858263618279E-2</c:v>
                </c:pt>
                <c:pt idx="742">
                  <c:v>1.8306300648455311E-2</c:v>
                </c:pt>
                <c:pt idx="743">
                  <c:v>1.8294043331615058E-2</c:v>
                </c:pt>
                <c:pt idx="744">
                  <c:v>1.8281810603178267E-2</c:v>
                </c:pt>
                <c:pt idx="745">
                  <c:v>1.8269602381046739E-2</c:v>
                </c:pt>
                <c:pt idx="746">
                  <c:v>1.8257418583505537E-2</c:v>
                </c:pt>
                <c:pt idx="747">
                  <c:v>1.8245259129220669E-2</c:v>
                </c:pt>
                <c:pt idx="748">
                  <c:v>1.823312393723682E-2</c:v>
                </c:pt>
                <c:pt idx="749">
                  <c:v>1.8221012926975089E-2</c:v>
                </c:pt>
                <c:pt idx="750">
                  <c:v>1.8208926018230744E-2</c:v>
                </c:pt>
                <c:pt idx="751">
                  <c:v>1.8196863131170974E-2</c:v>
                </c:pt>
                <c:pt idx="752">
                  <c:v>1.8184824186332698E-2</c:v>
                </c:pt>
                <c:pt idx="753">
                  <c:v>1.8172809104620349E-2</c:v>
                </c:pt>
                <c:pt idx="754">
                  <c:v>1.8160817807303699E-2</c:v>
                </c:pt>
                <c:pt idx="755">
                  <c:v>1.8148850216015693E-2</c:v>
                </c:pt>
                <c:pt idx="756">
                  <c:v>1.8136906252750291E-2</c:v>
                </c:pt>
                <c:pt idx="757">
                  <c:v>1.8124985839860344E-2</c:v>
                </c:pt>
                <c:pt idx="758">
                  <c:v>1.811308890005546E-2</c:v>
                </c:pt>
                <c:pt idx="759">
                  <c:v>1.8101215356399913E-2</c:v>
                </c:pt>
                <c:pt idx="760">
                  <c:v>1.8089365132310541E-2</c:v>
                </c:pt>
                <c:pt idx="761">
                  <c:v>1.8077538151554683E-2</c:v>
                </c:pt>
                <c:pt idx="762">
                  <c:v>1.8065734338248103E-2</c:v>
                </c:pt>
                <c:pt idx="763">
                  <c:v>1.8053953616852973E-2</c:v>
                </c:pt>
                <c:pt idx="764">
                  <c:v>1.8042195912175808E-2</c:v>
                </c:pt>
                <c:pt idx="765">
                  <c:v>1.8030461149365472E-2</c:v>
                </c:pt>
                <c:pt idx="766">
                  <c:v>1.8018749253911177E-2</c:v>
                </c:pt>
                <c:pt idx="767">
                  <c:v>1.8007060151640494E-2</c:v>
                </c:pt>
                <c:pt idx="768">
                  <c:v>1.7995393768717362E-2</c:v>
                </c:pt>
                <c:pt idx="769">
                  <c:v>1.7983750031640159E-2</c:v>
                </c:pt>
                <c:pt idx="770">
                  <c:v>1.7972128867239735E-2</c:v>
                </c:pt>
                <c:pt idx="771">
                  <c:v>1.7960530202677492E-2</c:v>
                </c:pt>
                <c:pt idx="772">
                  <c:v>1.7948953965443454E-2</c:v>
                </c:pt>
                <c:pt idx="773">
                  <c:v>1.7937400083354382E-2</c:v>
                </c:pt>
                <c:pt idx="774">
                  <c:v>1.7925868484551868E-2</c:v>
                </c:pt>
                <c:pt idx="775">
                  <c:v>1.7914359097500464E-2</c:v>
                </c:pt>
                <c:pt idx="776">
                  <c:v>1.7902871850985824E-2</c:v>
                </c:pt>
                <c:pt idx="777">
                  <c:v>1.789140667411283E-2</c:v>
                </c:pt>
                <c:pt idx="778">
                  <c:v>1.7879963496303788E-2</c:v>
                </c:pt>
                <c:pt idx="779">
                  <c:v>1.786854224729658E-2</c:v>
                </c:pt>
                <c:pt idx="780">
                  <c:v>1.7857142857142856E-2</c:v>
                </c:pt>
                <c:pt idx="781">
                  <c:v>1.7845765256206243E-2</c:v>
                </c:pt>
                <c:pt idx="782">
                  <c:v>1.7834409375160541E-2</c:v>
                </c:pt>
                <c:pt idx="783">
                  <c:v>1.7823075144987977E-2</c:v>
                </c:pt>
                <c:pt idx="784">
                  <c:v>1.7811762496977412E-2</c:v>
                </c:pt>
                <c:pt idx="785">
                  <c:v>1.7800471362722611E-2</c:v>
                </c:pt>
                <c:pt idx="786">
                  <c:v>1.77892016741205E-2</c:v>
                </c:pt>
                <c:pt idx="787">
                  <c:v>1.7777953363369448E-2</c:v>
                </c:pt>
                <c:pt idx="788">
                  <c:v>1.7766726362967538E-2</c:v>
                </c:pt>
                <c:pt idx="789">
                  <c:v>1.7755520605710874E-2</c:v>
                </c:pt>
                <c:pt idx="790">
                  <c:v>1.7744336024691901E-2</c:v>
                </c:pt>
                <c:pt idx="791">
                  <c:v>1.7733172553297715E-2</c:v>
                </c:pt>
                <c:pt idx="792">
                  <c:v>1.7722030125208395E-2</c:v>
                </c:pt>
                <c:pt idx="793">
                  <c:v>1.7710908674395363E-2</c:v>
                </c:pt>
                <c:pt idx="794">
                  <c:v>1.7699808135119715E-2</c:v>
                </c:pt>
                <c:pt idx="795">
                  <c:v>1.7688728441930625E-2</c:v>
                </c:pt>
                <c:pt idx="796">
                  <c:v>1.7677669529663688E-2</c:v>
                </c:pt>
                <c:pt idx="797">
                  <c:v>1.7666631333439334E-2</c:v>
                </c:pt>
                <c:pt idx="798">
                  <c:v>1.7655613788661217E-2</c:v>
                </c:pt>
                <c:pt idx="799">
                  <c:v>1.7644616831014637E-2</c:v>
                </c:pt>
                <c:pt idx="800">
                  <c:v>1.7633640396464957E-2</c:v>
                </c:pt>
                <c:pt idx="801">
                  <c:v>1.7622684421256033E-2</c:v>
                </c:pt>
                <c:pt idx="802">
                  <c:v>1.7611748841908671E-2</c:v>
                </c:pt>
                <c:pt idx="803">
                  <c:v>1.7600833595219072E-2</c:v>
                </c:pt>
                <c:pt idx="804">
                  <c:v>1.7589938618257295E-2</c:v>
                </c:pt>
                <c:pt idx="805">
                  <c:v>1.7579063848365748E-2</c:v>
                </c:pt>
                <c:pt idx="806">
                  <c:v>1.7568209223157664E-2</c:v>
                </c:pt>
                <c:pt idx="807">
                  <c:v>1.7557374680515589E-2</c:v>
                </c:pt>
                <c:pt idx="808">
                  <c:v>1.7546560158589911E-2</c:v>
                </c:pt>
                <c:pt idx="809">
                  <c:v>1.7535765595797361E-2</c:v>
                </c:pt>
                <c:pt idx="810">
                  <c:v>1.752499093081954E-2</c:v>
                </c:pt>
                <c:pt idx="811">
                  <c:v>1.7514236102601468E-2</c:v>
                </c:pt>
                <c:pt idx="812">
                  <c:v>1.7503501050350121E-2</c:v>
                </c:pt>
                <c:pt idx="813">
                  <c:v>1.749278571353299E-2</c:v>
                </c:pt>
                <c:pt idx="814">
                  <c:v>1.7482090031876642E-2</c:v>
                </c:pt>
                <c:pt idx="815">
                  <c:v>1.7471413945365305E-2</c:v>
                </c:pt>
                <c:pt idx="816">
                  <c:v>1.7460757394239454E-2</c:v>
                </c:pt>
                <c:pt idx="817">
                  <c:v>1.74501203189944E-2</c:v>
                </c:pt>
                <c:pt idx="818">
                  <c:v>1.7439502660378896E-2</c:v>
                </c:pt>
                <c:pt idx="819">
                  <c:v>1.7428904359393746E-2</c:v>
                </c:pt>
                <c:pt idx="820">
                  <c:v>1.7418325357290442E-2</c:v>
                </c:pt>
                <c:pt idx="821">
                  <c:v>1.7407765595569783E-2</c:v>
                </c:pt>
                <c:pt idx="822">
                  <c:v>1.7397225015980525E-2</c:v>
                </c:pt>
                <c:pt idx="823">
                  <c:v>1.7386703560518024E-2</c:v>
                </c:pt>
                <c:pt idx="824">
                  <c:v>1.7376201171422898E-2</c:v>
                </c:pt>
                <c:pt idx="825">
                  <c:v>1.7365717791179697E-2</c:v>
                </c:pt>
                <c:pt idx="826">
                  <c:v>1.7355253362515581E-2</c:v>
                </c:pt>
                <c:pt idx="827">
                  <c:v>1.7344807828399006E-2</c:v>
                </c:pt>
                <c:pt idx="828">
                  <c:v>1.7334381132038411E-2</c:v>
                </c:pt>
                <c:pt idx="829">
                  <c:v>1.7323973216880926E-2</c:v>
                </c:pt>
                <c:pt idx="830">
                  <c:v>1.7313584026611092E-2</c:v>
                </c:pt>
                <c:pt idx="831">
                  <c:v>1.7303213505149569E-2</c:v>
                </c:pt>
                <c:pt idx="832">
                  <c:v>1.7292861596651866E-2</c:v>
                </c:pt>
                <c:pt idx="833">
                  <c:v>1.7282528245507089E-2</c:v>
                </c:pt>
                <c:pt idx="834">
                  <c:v>1.727221339633667E-2</c:v>
                </c:pt>
                <c:pt idx="835">
                  <c:v>1.7261916993993133E-2</c:v>
                </c:pt>
                <c:pt idx="836">
                  <c:v>1.7251638983558856E-2</c:v>
                </c:pt>
                <c:pt idx="837">
                  <c:v>1.7241379310344827E-2</c:v>
                </c:pt>
                <c:pt idx="838">
                  <c:v>1.7231137919889439E-2</c:v>
                </c:pt>
                <c:pt idx="839">
                  <c:v>1.7220914757957267E-2</c:v>
                </c:pt>
                <c:pt idx="840">
                  <c:v>1.7210709770537857E-2</c:v>
                </c:pt>
                <c:pt idx="841">
                  <c:v>1.7200522903844537E-2</c:v>
                </c:pt>
                <c:pt idx="842">
                  <c:v>1.7190354104313223E-2</c:v>
                </c:pt>
                <c:pt idx="843">
                  <c:v>1.7180203318601237E-2</c:v>
                </c:pt>
                <c:pt idx="844">
                  <c:v>1.7170070493586129E-2</c:v>
                </c:pt>
                <c:pt idx="845">
                  <c:v>1.7159955576364506E-2</c:v>
                </c:pt>
                <c:pt idx="846">
                  <c:v>1.7149858514250885E-2</c:v>
                </c:pt>
                <c:pt idx="847">
                  <c:v>1.7139779254776524E-2</c:v>
                </c:pt>
                <c:pt idx="848">
                  <c:v>1.7129717745688292E-2</c:v>
                </c:pt>
                <c:pt idx="849">
                  <c:v>1.7119673934947517E-2</c:v>
                </c:pt>
                <c:pt idx="850">
                  <c:v>1.7109647770728872E-2</c:v>
                </c:pt>
                <c:pt idx="851">
                  <c:v>1.7099639201419235E-2</c:v>
                </c:pt>
                <c:pt idx="852">
                  <c:v>1.7089648175616583E-2</c:v>
                </c:pt>
                <c:pt idx="853">
                  <c:v>1.7079674642128877E-2</c:v>
                </c:pt>
                <c:pt idx="854">
                  <c:v>1.7069718549972971E-2</c:v>
                </c:pt>
                <c:pt idx="855">
                  <c:v>1.7059779848373511E-2</c:v>
                </c:pt>
                <c:pt idx="856">
                  <c:v>1.7049858486761837E-2</c:v>
                </c:pt>
                <c:pt idx="857">
                  <c:v>1.7039954414774926E-2</c:v>
                </c:pt>
                <c:pt idx="858">
                  <c:v>1.7030067582254289E-2</c:v>
                </c:pt>
                <c:pt idx="859">
                  <c:v>1.702019793924494E-2</c:v>
                </c:pt>
                <c:pt idx="860">
                  <c:v>1.7010345435994292E-2</c:v>
                </c:pt>
                <c:pt idx="861">
                  <c:v>1.7000510022951148E-2</c:v>
                </c:pt>
                <c:pt idx="862">
                  <c:v>1.6990691650764621E-2</c:v>
                </c:pt>
                <c:pt idx="863">
                  <c:v>1.698089027028311E-2</c:v>
                </c:pt>
                <c:pt idx="864">
                  <c:v>1.6971105832553266E-2</c:v>
                </c:pt>
                <c:pt idx="865">
                  <c:v>1.6961338288818958E-2</c:v>
                </c:pt>
                <c:pt idx="866">
                  <c:v>1.6951587590520262E-2</c:v>
                </c:pt>
                <c:pt idx="867">
                  <c:v>1.6941853689292428E-2</c:v>
                </c:pt>
                <c:pt idx="868">
                  <c:v>1.693213653696491E-2</c:v>
                </c:pt>
                <c:pt idx="869">
                  <c:v>1.6922436085560318E-2</c:v>
                </c:pt>
                <c:pt idx="870">
                  <c:v>1.691275228729346E-2</c:v>
                </c:pt>
                <c:pt idx="871">
                  <c:v>1.6903085094570332E-2</c:v>
                </c:pt>
                <c:pt idx="872">
                  <c:v>1.6893434459987148E-2</c:v>
                </c:pt>
                <c:pt idx="873">
                  <c:v>1.6883800336329358E-2</c:v>
                </c:pt>
                <c:pt idx="874">
                  <c:v>1.6874182676570676E-2</c:v>
                </c:pt>
                <c:pt idx="875">
                  <c:v>1.6864581433872119E-2</c:v>
                </c:pt>
                <c:pt idx="876">
                  <c:v>1.6854996561581053E-2</c:v>
                </c:pt>
                <c:pt idx="877">
                  <c:v>1.6845428013230229E-2</c:v>
                </c:pt>
                <c:pt idx="878">
                  <c:v>1.6835875742536848E-2</c:v>
                </c:pt>
                <c:pt idx="879">
                  <c:v>1.6826339703401614E-2</c:v>
                </c:pt>
                <c:pt idx="880">
                  <c:v>1.6816819849907811E-2</c:v>
                </c:pt>
                <c:pt idx="881">
                  <c:v>1.6807316136320357E-2</c:v>
                </c:pt>
                <c:pt idx="882">
                  <c:v>1.6797828517084896E-2</c:v>
                </c:pt>
                <c:pt idx="883">
                  <c:v>1.6788356946826864E-2</c:v>
                </c:pt>
                <c:pt idx="884">
                  <c:v>1.6778901380350607E-2</c:v>
                </c:pt>
                <c:pt idx="885">
                  <c:v>1.6769461772638442E-2</c:v>
                </c:pt>
                <c:pt idx="886">
                  <c:v>1.6760038078849772E-2</c:v>
                </c:pt>
                <c:pt idx="887">
                  <c:v>1.6750630254320199E-2</c:v>
                </c:pt>
                <c:pt idx="888">
                  <c:v>1.6741238254560628E-2</c:v>
                </c:pt>
                <c:pt idx="889">
                  <c:v>1.6731862035256367E-2</c:v>
                </c:pt>
                <c:pt idx="890">
                  <c:v>1.6722501552266279E-2</c:v>
                </c:pt>
                <c:pt idx="891">
                  <c:v>1.671315676162189E-2</c:v>
                </c:pt>
                <c:pt idx="892">
                  <c:v>1.6703827619526525E-2</c:v>
                </c:pt>
                <c:pt idx="893">
                  <c:v>1.6694514082354447E-2</c:v>
                </c:pt>
                <c:pt idx="894">
                  <c:v>1.6685216106649997E-2</c:v>
                </c:pt>
                <c:pt idx="895">
                  <c:v>1.6675933649126753E-2</c:v>
                </c:pt>
                <c:pt idx="896">
                  <c:v>1.6666666666666666E-2</c:v>
                </c:pt>
                <c:pt idx="897">
                  <c:v>1.6657415116319241E-2</c:v>
                </c:pt>
                <c:pt idx="898">
                  <c:v>1.6648178955300671E-2</c:v>
                </c:pt>
                <c:pt idx="899">
                  <c:v>1.6638958140993042E-2</c:v>
                </c:pt>
                <c:pt idx="900">
                  <c:v>1.6629752630943483E-2</c:v>
                </c:pt>
                <c:pt idx="901">
                  <c:v>1.662056238286334E-2</c:v>
                </c:pt>
                <c:pt idx="902">
                  <c:v>1.6611387354627385E-2</c:v>
                </c:pt>
                <c:pt idx="903">
                  <c:v>1.6602227504272985E-2</c:v>
                </c:pt>
                <c:pt idx="904">
                  <c:v>1.6593082789999301E-2</c:v>
                </c:pt>
                <c:pt idx="905">
                  <c:v>1.6583953170166487E-2</c:v>
                </c:pt>
                <c:pt idx="906">
                  <c:v>1.6574838603294898E-2</c:v>
                </c:pt>
                <c:pt idx="907">
                  <c:v>1.6565739048064292E-2</c:v>
                </c:pt>
                <c:pt idx="908">
                  <c:v>1.6556654463313048E-2</c:v>
                </c:pt>
                <c:pt idx="909">
                  <c:v>1.6547584808037381E-2</c:v>
                </c:pt>
                <c:pt idx="910">
                  <c:v>1.653853004139056E-2</c:v>
                </c:pt>
                <c:pt idx="911">
                  <c:v>1.6529490122682157E-2</c:v>
                </c:pt>
                <c:pt idx="912">
                  <c:v>1.6520465011377244E-2</c:v>
                </c:pt>
                <c:pt idx="913">
                  <c:v>1.6511454667095662E-2</c:v>
                </c:pt>
                <c:pt idx="914">
                  <c:v>1.6502459049611239E-2</c:v>
                </c:pt>
                <c:pt idx="915">
                  <c:v>1.6493478118851056E-2</c:v>
                </c:pt>
                <c:pt idx="916">
                  <c:v>1.6484511834894675E-2</c:v>
                </c:pt>
                <c:pt idx="917">
                  <c:v>1.6475560157973419E-2</c:v>
                </c:pt>
                <c:pt idx="918">
                  <c:v>1.6466623048469606E-2</c:v>
                </c:pt>
                <c:pt idx="919">
                  <c:v>1.6457700466915831E-2</c:v>
                </c:pt>
                <c:pt idx="920">
                  <c:v>1.6448792373994225E-2</c:v>
                </c:pt>
                <c:pt idx="921">
                  <c:v>1.6439898730535727E-2</c:v>
                </c:pt>
                <c:pt idx="922">
                  <c:v>1.6431019497519374E-2</c:v>
                </c:pt>
                <c:pt idx="923">
                  <c:v>1.6422154636071551E-2</c:v>
                </c:pt>
                <c:pt idx="924">
                  <c:v>1.6413304107465318E-2</c:v>
                </c:pt>
                <c:pt idx="925">
                  <c:v>1.6404467873119666E-2</c:v>
                </c:pt>
                <c:pt idx="926">
                  <c:v>1.6395645894598822E-2</c:v>
                </c:pt>
                <c:pt idx="927">
                  <c:v>1.6386838133611553E-2</c:v>
                </c:pt>
                <c:pt idx="928">
                  <c:v>1.637804455201046E-2</c:v>
                </c:pt>
                <c:pt idx="929">
                  <c:v>1.6369265111791279E-2</c:v>
                </c:pt>
                <c:pt idx="930">
                  <c:v>1.636049977509221E-2</c:v>
                </c:pt>
                <c:pt idx="931">
                  <c:v>1.6351748504193214E-2</c:v>
                </c:pt>
                <c:pt idx="932">
                  <c:v>1.6343011261515335E-2</c:v>
                </c:pt>
                <c:pt idx="933">
                  <c:v>1.6334288009620029E-2</c:v>
                </c:pt>
                <c:pt idx="934">
                  <c:v>1.6325578711208478E-2</c:v>
                </c:pt>
                <c:pt idx="935">
                  <c:v>1.631688332912094E-2</c:v>
                </c:pt>
                <c:pt idx="936">
                  <c:v>1.6308201826336056E-2</c:v>
                </c:pt>
                <c:pt idx="937">
                  <c:v>1.6299534165970211E-2</c:v>
                </c:pt>
                <c:pt idx="938">
                  <c:v>1.6290880311276866E-2</c:v>
                </c:pt>
                <c:pt idx="939">
                  <c:v>1.6282240225645901E-2</c:v>
                </c:pt>
                <c:pt idx="940">
                  <c:v>1.6273613872602986E-2</c:v>
                </c:pt>
                <c:pt idx="941">
                  <c:v>1.6265001215808886E-2</c:v>
                </c:pt>
                <c:pt idx="942">
                  <c:v>1.6256402219058878E-2</c:v>
                </c:pt>
                <c:pt idx="943">
                  <c:v>1.6247816846282067E-2</c:v>
                </c:pt>
                <c:pt idx="944">
                  <c:v>1.6239245061540772E-2</c:v>
                </c:pt>
                <c:pt idx="945">
                  <c:v>1.6230686829029888E-2</c:v>
                </c:pt>
                <c:pt idx="946">
                  <c:v>1.6222142113076255E-2</c:v>
                </c:pt>
                <c:pt idx="947">
                  <c:v>1.6213610878138038E-2</c:v>
                </c:pt>
                <c:pt idx="948">
                  <c:v>1.620509308880411E-2</c:v>
                </c:pt>
                <c:pt idx="949">
                  <c:v>1.6196588709793423E-2</c:v>
                </c:pt>
                <c:pt idx="950">
                  <c:v>1.6188097705954401E-2</c:v>
                </c:pt>
                <c:pt idx="951">
                  <c:v>1.617962004226434E-2</c:v>
                </c:pt>
                <c:pt idx="952">
                  <c:v>1.6171155683828771E-2</c:v>
                </c:pt>
                <c:pt idx="953">
                  <c:v>1.61627045958809E-2</c:v>
                </c:pt>
                <c:pt idx="954">
                  <c:v>1.6154266743780961E-2</c:v>
                </c:pt>
                <c:pt idx="955">
                  <c:v>1.6145842093015665E-2</c:v>
                </c:pt>
                <c:pt idx="956">
                  <c:v>1.6137430609197569E-2</c:v>
                </c:pt>
                <c:pt idx="957">
                  <c:v>1.6129032258064516E-2</c:v>
                </c:pt>
                <c:pt idx="958">
                  <c:v>1.6120647005479025E-2</c:v>
                </c:pt>
                <c:pt idx="959">
                  <c:v>1.6112274817427726E-2</c:v>
                </c:pt>
                <c:pt idx="960">
                  <c:v>1.6103915660020771E-2</c:v>
                </c:pt>
                <c:pt idx="961">
                  <c:v>1.6095569499491261E-2</c:v>
                </c:pt>
                <c:pt idx="962">
                  <c:v>1.608723630219467E-2</c:v>
                </c:pt>
                <c:pt idx="963">
                  <c:v>1.6078916034608287E-2</c:v>
                </c:pt>
                <c:pt idx="964">
                  <c:v>1.6070608663330627E-2</c:v>
                </c:pt>
                <c:pt idx="965">
                  <c:v>1.606231415508089E-2</c:v>
                </c:pt>
                <c:pt idx="966">
                  <c:v>1.6054032476698388E-2</c:v>
                </c:pt>
                <c:pt idx="967">
                  <c:v>1.6045763595141999E-2</c:v>
                </c:pt>
                <c:pt idx="968">
                  <c:v>1.6037507477489603E-2</c:v>
                </c:pt>
                <c:pt idx="969">
                  <c:v>1.6029264090937537E-2</c:v>
                </c:pt>
                <c:pt idx="970">
                  <c:v>1.6021033402800037E-2</c:v>
                </c:pt>
                <c:pt idx="971">
                  <c:v>1.6012815380508715E-2</c:v>
                </c:pt>
                <c:pt idx="972">
                  <c:v>1.6004609991611997E-2</c:v>
                </c:pt>
                <c:pt idx="973">
                  <c:v>1.5996417203774597E-2</c:v>
                </c:pt>
                <c:pt idx="974">
                  <c:v>1.5988236984776985E-2</c:v>
                </c:pt>
                <c:pt idx="975">
                  <c:v>1.5980069302514829E-2</c:v>
                </c:pt>
                <c:pt idx="976">
                  <c:v>1.5971914124998498E-2</c:v>
                </c:pt>
                <c:pt idx="977">
                  <c:v>1.5963771420352522E-2</c:v>
                </c:pt>
                <c:pt idx="978">
                  <c:v>1.5955641156815071E-2</c:v>
                </c:pt>
                <c:pt idx="979">
                  <c:v>1.594752330273742E-2</c:v>
                </c:pt>
                <c:pt idx="980">
                  <c:v>1.5939417826583455E-2</c:v>
                </c:pt>
                <c:pt idx="981">
                  <c:v>1.5931324696929153E-2</c:v>
                </c:pt>
                <c:pt idx="982">
                  <c:v>1.5923243882462051E-2</c:v>
                </c:pt>
                <c:pt idx="983">
                  <c:v>1.5915175351980757E-2</c:v>
                </c:pt>
                <c:pt idx="984">
                  <c:v>1.5907119074394443E-2</c:v>
                </c:pt>
                <c:pt idx="985">
                  <c:v>1.5899075018722335E-2</c:v>
                </c:pt>
                <c:pt idx="986">
                  <c:v>1.5891043154093204E-2</c:v>
                </c:pt>
                <c:pt idx="987">
                  <c:v>1.5883023449744897E-2</c:v>
                </c:pt>
                <c:pt idx="988">
                  <c:v>1.5875015875023813E-2</c:v>
                </c:pt>
                <c:pt idx="989">
                  <c:v>1.586702039938442E-2</c:v>
                </c:pt>
                <c:pt idx="990">
                  <c:v>1.5859036992388779E-2</c:v>
                </c:pt>
                <c:pt idx="991">
                  <c:v>1.5851065623706032E-2</c:v>
                </c:pt>
                <c:pt idx="992">
                  <c:v>1.5843106263111948E-2</c:v>
                </c:pt>
                <c:pt idx="993">
                  <c:v>1.583515888048841E-2</c:v>
                </c:pt>
                <c:pt idx="994">
                  <c:v>1.582722344582296E-2</c:v>
                </c:pt>
                <c:pt idx="995">
                  <c:v>1.5819299929208316E-2</c:v>
                </c:pt>
                <c:pt idx="996">
                  <c:v>1.5811388300841896E-2</c:v>
                </c:pt>
                <c:pt idx="997">
                  <c:v>1.580348853102535E-2</c:v>
                </c:pt>
                <c:pt idx="998">
                  <c:v>1.5795600590164088E-2</c:v>
                </c:pt>
                <c:pt idx="999">
                  <c:v>1.5787724448766815E-2</c:v>
                </c:pt>
              </c:numCache>
            </c:numRef>
          </c:yVal>
          <c:smooth val="0"/>
        </c:ser>
        <c:dLbls>
          <c:showLegendKey val="0"/>
          <c:showVal val="0"/>
          <c:showCatName val="0"/>
          <c:showSerName val="0"/>
          <c:showPercent val="0"/>
          <c:showBubbleSize val="0"/>
        </c:dLbls>
        <c:axId val="234522304"/>
        <c:axId val="234516424"/>
      </c:scatterChart>
      <c:valAx>
        <c:axId val="23452230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Number of Coin</a:t>
                </a:r>
                <a:r>
                  <a:rPr lang="en-US" baseline="0"/>
                  <a:t> Flips in the Sample</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234516424"/>
        <c:crosses val="autoZero"/>
        <c:crossBetween val="midCat"/>
      </c:valAx>
      <c:valAx>
        <c:axId val="23451642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Standard Error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223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Y=</a:t>
            </a:r>
            <a:r>
              <a:rPr lang="en-US" dirty="0" err="1" smtClean="0"/>
              <a:t>sqrt</a:t>
            </a:r>
            <a:r>
              <a:rPr lang="en-US" dirty="0" smtClean="0"/>
              <a:t>(N)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Sheet1!$A$1:$A$1000</c:f>
              <c:numCache>
                <c:formatCode>General</c:formatCode>
                <c:ptCount val="1000"/>
                <c:pt idx="0">
                  <c:v>4</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pt idx="62">
                  <c:v>66</c:v>
                </c:pt>
                <c:pt idx="63">
                  <c:v>67</c:v>
                </c:pt>
                <c:pt idx="64">
                  <c:v>68</c:v>
                </c:pt>
                <c:pt idx="65">
                  <c:v>69</c:v>
                </c:pt>
                <c:pt idx="66">
                  <c:v>70</c:v>
                </c:pt>
                <c:pt idx="67">
                  <c:v>71</c:v>
                </c:pt>
                <c:pt idx="68">
                  <c:v>72</c:v>
                </c:pt>
                <c:pt idx="69">
                  <c:v>73</c:v>
                </c:pt>
                <c:pt idx="70">
                  <c:v>74</c:v>
                </c:pt>
                <c:pt idx="71">
                  <c:v>75</c:v>
                </c:pt>
                <c:pt idx="72">
                  <c:v>76</c:v>
                </c:pt>
                <c:pt idx="73">
                  <c:v>77</c:v>
                </c:pt>
                <c:pt idx="74">
                  <c:v>78</c:v>
                </c:pt>
                <c:pt idx="75">
                  <c:v>79</c:v>
                </c:pt>
                <c:pt idx="76">
                  <c:v>80</c:v>
                </c:pt>
                <c:pt idx="77">
                  <c:v>81</c:v>
                </c:pt>
                <c:pt idx="78">
                  <c:v>82</c:v>
                </c:pt>
                <c:pt idx="79">
                  <c:v>83</c:v>
                </c:pt>
                <c:pt idx="80">
                  <c:v>84</c:v>
                </c:pt>
                <c:pt idx="81">
                  <c:v>85</c:v>
                </c:pt>
                <c:pt idx="82">
                  <c:v>86</c:v>
                </c:pt>
                <c:pt idx="83">
                  <c:v>87</c:v>
                </c:pt>
                <c:pt idx="84">
                  <c:v>88</c:v>
                </c:pt>
                <c:pt idx="85">
                  <c:v>89</c:v>
                </c:pt>
                <c:pt idx="86">
                  <c:v>90</c:v>
                </c:pt>
                <c:pt idx="87">
                  <c:v>91</c:v>
                </c:pt>
                <c:pt idx="88">
                  <c:v>92</c:v>
                </c:pt>
                <c:pt idx="89">
                  <c:v>93</c:v>
                </c:pt>
                <c:pt idx="90">
                  <c:v>94</c:v>
                </c:pt>
                <c:pt idx="91">
                  <c:v>95</c:v>
                </c:pt>
                <c:pt idx="92">
                  <c:v>96</c:v>
                </c:pt>
                <c:pt idx="93">
                  <c:v>97</c:v>
                </c:pt>
                <c:pt idx="94">
                  <c:v>98</c:v>
                </c:pt>
                <c:pt idx="95">
                  <c:v>99</c:v>
                </c:pt>
                <c:pt idx="96">
                  <c:v>100</c:v>
                </c:pt>
                <c:pt idx="97">
                  <c:v>101</c:v>
                </c:pt>
                <c:pt idx="98">
                  <c:v>102</c:v>
                </c:pt>
                <c:pt idx="99">
                  <c:v>103</c:v>
                </c:pt>
                <c:pt idx="100">
                  <c:v>104</c:v>
                </c:pt>
                <c:pt idx="101">
                  <c:v>105</c:v>
                </c:pt>
                <c:pt idx="102">
                  <c:v>106</c:v>
                </c:pt>
                <c:pt idx="103">
                  <c:v>107</c:v>
                </c:pt>
                <c:pt idx="104">
                  <c:v>108</c:v>
                </c:pt>
                <c:pt idx="105">
                  <c:v>109</c:v>
                </c:pt>
                <c:pt idx="106">
                  <c:v>110</c:v>
                </c:pt>
                <c:pt idx="107">
                  <c:v>111</c:v>
                </c:pt>
                <c:pt idx="108">
                  <c:v>112</c:v>
                </c:pt>
                <c:pt idx="109">
                  <c:v>113</c:v>
                </c:pt>
                <c:pt idx="110">
                  <c:v>114</c:v>
                </c:pt>
                <c:pt idx="111">
                  <c:v>115</c:v>
                </c:pt>
                <c:pt idx="112">
                  <c:v>116</c:v>
                </c:pt>
                <c:pt idx="113">
                  <c:v>117</c:v>
                </c:pt>
                <c:pt idx="114">
                  <c:v>118</c:v>
                </c:pt>
                <c:pt idx="115">
                  <c:v>119</c:v>
                </c:pt>
                <c:pt idx="116">
                  <c:v>120</c:v>
                </c:pt>
                <c:pt idx="117">
                  <c:v>121</c:v>
                </c:pt>
                <c:pt idx="118">
                  <c:v>122</c:v>
                </c:pt>
                <c:pt idx="119">
                  <c:v>123</c:v>
                </c:pt>
                <c:pt idx="120">
                  <c:v>124</c:v>
                </c:pt>
                <c:pt idx="121">
                  <c:v>125</c:v>
                </c:pt>
                <c:pt idx="122">
                  <c:v>126</c:v>
                </c:pt>
                <c:pt idx="123">
                  <c:v>127</c:v>
                </c:pt>
                <c:pt idx="124">
                  <c:v>128</c:v>
                </c:pt>
                <c:pt idx="125">
                  <c:v>129</c:v>
                </c:pt>
                <c:pt idx="126">
                  <c:v>130</c:v>
                </c:pt>
                <c:pt idx="127">
                  <c:v>131</c:v>
                </c:pt>
                <c:pt idx="128">
                  <c:v>132</c:v>
                </c:pt>
                <c:pt idx="129">
                  <c:v>133</c:v>
                </c:pt>
                <c:pt idx="130">
                  <c:v>134</c:v>
                </c:pt>
                <c:pt idx="131">
                  <c:v>135</c:v>
                </c:pt>
                <c:pt idx="132">
                  <c:v>136</c:v>
                </c:pt>
                <c:pt idx="133">
                  <c:v>137</c:v>
                </c:pt>
                <c:pt idx="134">
                  <c:v>138</c:v>
                </c:pt>
                <c:pt idx="135">
                  <c:v>139</c:v>
                </c:pt>
                <c:pt idx="136">
                  <c:v>140</c:v>
                </c:pt>
                <c:pt idx="137">
                  <c:v>141</c:v>
                </c:pt>
                <c:pt idx="138">
                  <c:v>142</c:v>
                </c:pt>
                <c:pt idx="139">
                  <c:v>143</c:v>
                </c:pt>
                <c:pt idx="140">
                  <c:v>144</c:v>
                </c:pt>
                <c:pt idx="141">
                  <c:v>145</c:v>
                </c:pt>
                <c:pt idx="142">
                  <c:v>146</c:v>
                </c:pt>
                <c:pt idx="143">
                  <c:v>147</c:v>
                </c:pt>
                <c:pt idx="144">
                  <c:v>148</c:v>
                </c:pt>
                <c:pt idx="145">
                  <c:v>149</c:v>
                </c:pt>
                <c:pt idx="146">
                  <c:v>150</c:v>
                </c:pt>
                <c:pt idx="147">
                  <c:v>151</c:v>
                </c:pt>
                <c:pt idx="148">
                  <c:v>152</c:v>
                </c:pt>
                <c:pt idx="149">
                  <c:v>153</c:v>
                </c:pt>
                <c:pt idx="150">
                  <c:v>154</c:v>
                </c:pt>
                <c:pt idx="151">
                  <c:v>155</c:v>
                </c:pt>
                <c:pt idx="152">
                  <c:v>156</c:v>
                </c:pt>
                <c:pt idx="153">
                  <c:v>157</c:v>
                </c:pt>
                <c:pt idx="154">
                  <c:v>158</c:v>
                </c:pt>
                <c:pt idx="155">
                  <c:v>159</c:v>
                </c:pt>
                <c:pt idx="156">
                  <c:v>160</c:v>
                </c:pt>
                <c:pt idx="157">
                  <c:v>161</c:v>
                </c:pt>
                <c:pt idx="158">
                  <c:v>162</c:v>
                </c:pt>
                <c:pt idx="159">
                  <c:v>163</c:v>
                </c:pt>
                <c:pt idx="160">
                  <c:v>164</c:v>
                </c:pt>
                <c:pt idx="161">
                  <c:v>165</c:v>
                </c:pt>
                <c:pt idx="162">
                  <c:v>166</c:v>
                </c:pt>
                <c:pt idx="163">
                  <c:v>167</c:v>
                </c:pt>
                <c:pt idx="164">
                  <c:v>168</c:v>
                </c:pt>
                <c:pt idx="165">
                  <c:v>169</c:v>
                </c:pt>
                <c:pt idx="166">
                  <c:v>170</c:v>
                </c:pt>
                <c:pt idx="167">
                  <c:v>171</c:v>
                </c:pt>
                <c:pt idx="168">
                  <c:v>172</c:v>
                </c:pt>
                <c:pt idx="169">
                  <c:v>173</c:v>
                </c:pt>
                <c:pt idx="170">
                  <c:v>174</c:v>
                </c:pt>
                <c:pt idx="171">
                  <c:v>175</c:v>
                </c:pt>
                <c:pt idx="172">
                  <c:v>176</c:v>
                </c:pt>
                <c:pt idx="173">
                  <c:v>177</c:v>
                </c:pt>
                <c:pt idx="174">
                  <c:v>178</c:v>
                </c:pt>
                <c:pt idx="175">
                  <c:v>179</c:v>
                </c:pt>
                <c:pt idx="176">
                  <c:v>180</c:v>
                </c:pt>
                <c:pt idx="177">
                  <c:v>181</c:v>
                </c:pt>
                <c:pt idx="178">
                  <c:v>182</c:v>
                </c:pt>
                <c:pt idx="179">
                  <c:v>183</c:v>
                </c:pt>
                <c:pt idx="180">
                  <c:v>184</c:v>
                </c:pt>
                <c:pt idx="181">
                  <c:v>185</c:v>
                </c:pt>
                <c:pt idx="182">
                  <c:v>186</c:v>
                </c:pt>
                <c:pt idx="183">
                  <c:v>187</c:v>
                </c:pt>
                <c:pt idx="184">
                  <c:v>188</c:v>
                </c:pt>
                <c:pt idx="185">
                  <c:v>189</c:v>
                </c:pt>
                <c:pt idx="186">
                  <c:v>190</c:v>
                </c:pt>
                <c:pt idx="187">
                  <c:v>191</c:v>
                </c:pt>
                <c:pt idx="188">
                  <c:v>192</c:v>
                </c:pt>
                <c:pt idx="189">
                  <c:v>193</c:v>
                </c:pt>
                <c:pt idx="190">
                  <c:v>194</c:v>
                </c:pt>
                <c:pt idx="191">
                  <c:v>195</c:v>
                </c:pt>
                <c:pt idx="192">
                  <c:v>196</c:v>
                </c:pt>
                <c:pt idx="193">
                  <c:v>197</c:v>
                </c:pt>
                <c:pt idx="194">
                  <c:v>198</c:v>
                </c:pt>
                <c:pt idx="195">
                  <c:v>199</c:v>
                </c:pt>
                <c:pt idx="196">
                  <c:v>200</c:v>
                </c:pt>
                <c:pt idx="197">
                  <c:v>201</c:v>
                </c:pt>
                <c:pt idx="198">
                  <c:v>202</c:v>
                </c:pt>
                <c:pt idx="199">
                  <c:v>203</c:v>
                </c:pt>
                <c:pt idx="200">
                  <c:v>204</c:v>
                </c:pt>
                <c:pt idx="201">
                  <c:v>205</c:v>
                </c:pt>
                <c:pt idx="202">
                  <c:v>206</c:v>
                </c:pt>
                <c:pt idx="203">
                  <c:v>207</c:v>
                </c:pt>
                <c:pt idx="204">
                  <c:v>208</c:v>
                </c:pt>
                <c:pt idx="205">
                  <c:v>209</c:v>
                </c:pt>
                <c:pt idx="206">
                  <c:v>210</c:v>
                </c:pt>
                <c:pt idx="207">
                  <c:v>211</c:v>
                </c:pt>
                <c:pt idx="208">
                  <c:v>212</c:v>
                </c:pt>
                <c:pt idx="209">
                  <c:v>213</c:v>
                </c:pt>
                <c:pt idx="210">
                  <c:v>214</c:v>
                </c:pt>
                <c:pt idx="211">
                  <c:v>215</c:v>
                </c:pt>
                <c:pt idx="212">
                  <c:v>216</c:v>
                </c:pt>
                <c:pt idx="213">
                  <c:v>217</c:v>
                </c:pt>
                <c:pt idx="214">
                  <c:v>218</c:v>
                </c:pt>
                <c:pt idx="215">
                  <c:v>219</c:v>
                </c:pt>
                <c:pt idx="216">
                  <c:v>220</c:v>
                </c:pt>
                <c:pt idx="217">
                  <c:v>221</c:v>
                </c:pt>
                <c:pt idx="218">
                  <c:v>222</c:v>
                </c:pt>
                <c:pt idx="219">
                  <c:v>223</c:v>
                </c:pt>
                <c:pt idx="220">
                  <c:v>224</c:v>
                </c:pt>
                <c:pt idx="221">
                  <c:v>225</c:v>
                </c:pt>
                <c:pt idx="222">
                  <c:v>226</c:v>
                </c:pt>
                <c:pt idx="223">
                  <c:v>227</c:v>
                </c:pt>
                <c:pt idx="224">
                  <c:v>228</c:v>
                </c:pt>
                <c:pt idx="225">
                  <c:v>229</c:v>
                </c:pt>
                <c:pt idx="226">
                  <c:v>230</c:v>
                </c:pt>
                <c:pt idx="227">
                  <c:v>231</c:v>
                </c:pt>
                <c:pt idx="228">
                  <c:v>232</c:v>
                </c:pt>
                <c:pt idx="229">
                  <c:v>233</c:v>
                </c:pt>
                <c:pt idx="230">
                  <c:v>234</c:v>
                </c:pt>
                <c:pt idx="231">
                  <c:v>235</c:v>
                </c:pt>
                <c:pt idx="232">
                  <c:v>236</c:v>
                </c:pt>
                <c:pt idx="233">
                  <c:v>237</c:v>
                </c:pt>
                <c:pt idx="234">
                  <c:v>238</c:v>
                </c:pt>
                <c:pt idx="235">
                  <c:v>239</c:v>
                </c:pt>
                <c:pt idx="236">
                  <c:v>240</c:v>
                </c:pt>
                <c:pt idx="237">
                  <c:v>241</c:v>
                </c:pt>
                <c:pt idx="238">
                  <c:v>242</c:v>
                </c:pt>
                <c:pt idx="239">
                  <c:v>243</c:v>
                </c:pt>
                <c:pt idx="240">
                  <c:v>244</c:v>
                </c:pt>
                <c:pt idx="241">
                  <c:v>245</c:v>
                </c:pt>
                <c:pt idx="242">
                  <c:v>246</c:v>
                </c:pt>
                <c:pt idx="243">
                  <c:v>247</c:v>
                </c:pt>
                <c:pt idx="244">
                  <c:v>248</c:v>
                </c:pt>
                <c:pt idx="245">
                  <c:v>249</c:v>
                </c:pt>
                <c:pt idx="246">
                  <c:v>250</c:v>
                </c:pt>
                <c:pt idx="247">
                  <c:v>251</c:v>
                </c:pt>
                <c:pt idx="248">
                  <c:v>252</c:v>
                </c:pt>
                <c:pt idx="249">
                  <c:v>253</c:v>
                </c:pt>
                <c:pt idx="250">
                  <c:v>254</c:v>
                </c:pt>
                <c:pt idx="251">
                  <c:v>255</c:v>
                </c:pt>
                <c:pt idx="252">
                  <c:v>256</c:v>
                </c:pt>
                <c:pt idx="253">
                  <c:v>257</c:v>
                </c:pt>
                <c:pt idx="254">
                  <c:v>258</c:v>
                </c:pt>
                <c:pt idx="255">
                  <c:v>259</c:v>
                </c:pt>
                <c:pt idx="256">
                  <c:v>260</c:v>
                </c:pt>
                <c:pt idx="257">
                  <c:v>261</c:v>
                </c:pt>
                <c:pt idx="258">
                  <c:v>262</c:v>
                </c:pt>
                <c:pt idx="259">
                  <c:v>263</c:v>
                </c:pt>
                <c:pt idx="260">
                  <c:v>264</c:v>
                </c:pt>
                <c:pt idx="261">
                  <c:v>265</c:v>
                </c:pt>
                <c:pt idx="262">
                  <c:v>266</c:v>
                </c:pt>
                <c:pt idx="263">
                  <c:v>267</c:v>
                </c:pt>
                <c:pt idx="264">
                  <c:v>268</c:v>
                </c:pt>
                <c:pt idx="265">
                  <c:v>269</c:v>
                </c:pt>
                <c:pt idx="266">
                  <c:v>270</c:v>
                </c:pt>
                <c:pt idx="267">
                  <c:v>271</c:v>
                </c:pt>
                <c:pt idx="268">
                  <c:v>272</c:v>
                </c:pt>
                <c:pt idx="269">
                  <c:v>273</c:v>
                </c:pt>
                <c:pt idx="270">
                  <c:v>274</c:v>
                </c:pt>
                <c:pt idx="271">
                  <c:v>275</c:v>
                </c:pt>
                <c:pt idx="272">
                  <c:v>276</c:v>
                </c:pt>
                <c:pt idx="273">
                  <c:v>277</c:v>
                </c:pt>
                <c:pt idx="274">
                  <c:v>278</c:v>
                </c:pt>
                <c:pt idx="275">
                  <c:v>279</c:v>
                </c:pt>
                <c:pt idx="276">
                  <c:v>280</c:v>
                </c:pt>
                <c:pt idx="277">
                  <c:v>281</c:v>
                </c:pt>
                <c:pt idx="278">
                  <c:v>282</c:v>
                </c:pt>
                <c:pt idx="279">
                  <c:v>283</c:v>
                </c:pt>
                <c:pt idx="280">
                  <c:v>284</c:v>
                </c:pt>
                <c:pt idx="281">
                  <c:v>285</c:v>
                </c:pt>
                <c:pt idx="282">
                  <c:v>286</c:v>
                </c:pt>
                <c:pt idx="283">
                  <c:v>287</c:v>
                </c:pt>
                <c:pt idx="284">
                  <c:v>288</c:v>
                </c:pt>
                <c:pt idx="285">
                  <c:v>289</c:v>
                </c:pt>
                <c:pt idx="286">
                  <c:v>290</c:v>
                </c:pt>
                <c:pt idx="287">
                  <c:v>291</c:v>
                </c:pt>
                <c:pt idx="288">
                  <c:v>292</c:v>
                </c:pt>
                <c:pt idx="289">
                  <c:v>293</c:v>
                </c:pt>
                <c:pt idx="290">
                  <c:v>294</c:v>
                </c:pt>
                <c:pt idx="291">
                  <c:v>295</c:v>
                </c:pt>
                <c:pt idx="292">
                  <c:v>296</c:v>
                </c:pt>
                <c:pt idx="293">
                  <c:v>297</c:v>
                </c:pt>
                <c:pt idx="294">
                  <c:v>298</c:v>
                </c:pt>
                <c:pt idx="295">
                  <c:v>299</c:v>
                </c:pt>
                <c:pt idx="296">
                  <c:v>300</c:v>
                </c:pt>
                <c:pt idx="297">
                  <c:v>301</c:v>
                </c:pt>
                <c:pt idx="298">
                  <c:v>302</c:v>
                </c:pt>
                <c:pt idx="299">
                  <c:v>303</c:v>
                </c:pt>
                <c:pt idx="300">
                  <c:v>304</c:v>
                </c:pt>
                <c:pt idx="301">
                  <c:v>305</c:v>
                </c:pt>
                <c:pt idx="302">
                  <c:v>306</c:v>
                </c:pt>
                <c:pt idx="303">
                  <c:v>307</c:v>
                </c:pt>
                <c:pt idx="304">
                  <c:v>308</c:v>
                </c:pt>
                <c:pt idx="305">
                  <c:v>309</c:v>
                </c:pt>
                <c:pt idx="306">
                  <c:v>310</c:v>
                </c:pt>
                <c:pt idx="307">
                  <c:v>311</c:v>
                </c:pt>
                <c:pt idx="308">
                  <c:v>312</c:v>
                </c:pt>
                <c:pt idx="309">
                  <c:v>313</c:v>
                </c:pt>
                <c:pt idx="310">
                  <c:v>314</c:v>
                </c:pt>
                <c:pt idx="311">
                  <c:v>315</c:v>
                </c:pt>
                <c:pt idx="312">
                  <c:v>316</c:v>
                </c:pt>
                <c:pt idx="313">
                  <c:v>317</c:v>
                </c:pt>
                <c:pt idx="314">
                  <c:v>318</c:v>
                </c:pt>
                <c:pt idx="315">
                  <c:v>319</c:v>
                </c:pt>
                <c:pt idx="316">
                  <c:v>320</c:v>
                </c:pt>
                <c:pt idx="317">
                  <c:v>321</c:v>
                </c:pt>
                <c:pt idx="318">
                  <c:v>322</c:v>
                </c:pt>
                <c:pt idx="319">
                  <c:v>323</c:v>
                </c:pt>
                <c:pt idx="320">
                  <c:v>324</c:v>
                </c:pt>
                <c:pt idx="321">
                  <c:v>325</c:v>
                </c:pt>
                <c:pt idx="322">
                  <c:v>326</c:v>
                </c:pt>
                <c:pt idx="323">
                  <c:v>327</c:v>
                </c:pt>
                <c:pt idx="324">
                  <c:v>328</c:v>
                </c:pt>
                <c:pt idx="325">
                  <c:v>329</c:v>
                </c:pt>
                <c:pt idx="326">
                  <c:v>330</c:v>
                </c:pt>
                <c:pt idx="327">
                  <c:v>331</c:v>
                </c:pt>
                <c:pt idx="328">
                  <c:v>332</c:v>
                </c:pt>
                <c:pt idx="329">
                  <c:v>333</c:v>
                </c:pt>
                <c:pt idx="330">
                  <c:v>334</c:v>
                </c:pt>
                <c:pt idx="331">
                  <c:v>335</c:v>
                </c:pt>
                <c:pt idx="332">
                  <c:v>336</c:v>
                </c:pt>
                <c:pt idx="333">
                  <c:v>337</c:v>
                </c:pt>
                <c:pt idx="334">
                  <c:v>338</c:v>
                </c:pt>
                <c:pt idx="335">
                  <c:v>339</c:v>
                </c:pt>
                <c:pt idx="336">
                  <c:v>340</c:v>
                </c:pt>
                <c:pt idx="337">
                  <c:v>341</c:v>
                </c:pt>
                <c:pt idx="338">
                  <c:v>342</c:v>
                </c:pt>
                <c:pt idx="339">
                  <c:v>343</c:v>
                </c:pt>
                <c:pt idx="340">
                  <c:v>344</c:v>
                </c:pt>
                <c:pt idx="341">
                  <c:v>345</c:v>
                </c:pt>
                <c:pt idx="342">
                  <c:v>346</c:v>
                </c:pt>
                <c:pt idx="343">
                  <c:v>347</c:v>
                </c:pt>
                <c:pt idx="344">
                  <c:v>348</c:v>
                </c:pt>
                <c:pt idx="345">
                  <c:v>349</c:v>
                </c:pt>
                <c:pt idx="346">
                  <c:v>350</c:v>
                </c:pt>
                <c:pt idx="347">
                  <c:v>351</c:v>
                </c:pt>
                <c:pt idx="348">
                  <c:v>352</c:v>
                </c:pt>
                <c:pt idx="349">
                  <c:v>353</c:v>
                </c:pt>
                <c:pt idx="350">
                  <c:v>354</c:v>
                </c:pt>
                <c:pt idx="351">
                  <c:v>355</c:v>
                </c:pt>
                <c:pt idx="352">
                  <c:v>356</c:v>
                </c:pt>
                <c:pt idx="353">
                  <c:v>357</c:v>
                </c:pt>
                <c:pt idx="354">
                  <c:v>358</c:v>
                </c:pt>
                <c:pt idx="355">
                  <c:v>359</c:v>
                </c:pt>
                <c:pt idx="356">
                  <c:v>360</c:v>
                </c:pt>
                <c:pt idx="357">
                  <c:v>361</c:v>
                </c:pt>
                <c:pt idx="358">
                  <c:v>362</c:v>
                </c:pt>
                <c:pt idx="359">
                  <c:v>363</c:v>
                </c:pt>
                <c:pt idx="360">
                  <c:v>364</c:v>
                </c:pt>
                <c:pt idx="361">
                  <c:v>365</c:v>
                </c:pt>
                <c:pt idx="362">
                  <c:v>366</c:v>
                </c:pt>
                <c:pt idx="363">
                  <c:v>367</c:v>
                </c:pt>
                <c:pt idx="364">
                  <c:v>368</c:v>
                </c:pt>
                <c:pt idx="365">
                  <c:v>369</c:v>
                </c:pt>
                <c:pt idx="366">
                  <c:v>370</c:v>
                </c:pt>
                <c:pt idx="367">
                  <c:v>371</c:v>
                </c:pt>
                <c:pt idx="368">
                  <c:v>372</c:v>
                </c:pt>
                <c:pt idx="369">
                  <c:v>373</c:v>
                </c:pt>
                <c:pt idx="370">
                  <c:v>374</c:v>
                </c:pt>
                <c:pt idx="371">
                  <c:v>375</c:v>
                </c:pt>
                <c:pt idx="372">
                  <c:v>376</c:v>
                </c:pt>
                <c:pt idx="373">
                  <c:v>377</c:v>
                </c:pt>
                <c:pt idx="374">
                  <c:v>378</c:v>
                </c:pt>
                <c:pt idx="375">
                  <c:v>379</c:v>
                </c:pt>
                <c:pt idx="376">
                  <c:v>380</c:v>
                </c:pt>
                <c:pt idx="377">
                  <c:v>381</c:v>
                </c:pt>
                <c:pt idx="378">
                  <c:v>382</c:v>
                </c:pt>
                <c:pt idx="379">
                  <c:v>383</c:v>
                </c:pt>
                <c:pt idx="380">
                  <c:v>384</c:v>
                </c:pt>
                <c:pt idx="381">
                  <c:v>385</c:v>
                </c:pt>
                <c:pt idx="382">
                  <c:v>386</c:v>
                </c:pt>
                <c:pt idx="383">
                  <c:v>387</c:v>
                </c:pt>
                <c:pt idx="384">
                  <c:v>388</c:v>
                </c:pt>
                <c:pt idx="385">
                  <c:v>389</c:v>
                </c:pt>
                <c:pt idx="386">
                  <c:v>390</c:v>
                </c:pt>
                <c:pt idx="387">
                  <c:v>391</c:v>
                </c:pt>
                <c:pt idx="388">
                  <c:v>392</c:v>
                </c:pt>
                <c:pt idx="389">
                  <c:v>393</c:v>
                </c:pt>
                <c:pt idx="390">
                  <c:v>394</c:v>
                </c:pt>
                <c:pt idx="391">
                  <c:v>395</c:v>
                </c:pt>
                <c:pt idx="392">
                  <c:v>396</c:v>
                </c:pt>
                <c:pt idx="393">
                  <c:v>397</c:v>
                </c:pt>
                <c:pt idx="394">
                  <c:v>398</c:v>
                </c:pt>
                <c:pt idx="395">
                  <c:v>399</c:v>
                </c:pt>
                <c:pt idx="396">
                  <c:v>400</c:v>
                </c:pt>
                <c:pt idx="397">
                  <c:v>401</c:v>
                </c:pt>
                <c:pt idx="398">
                  <c:v>402</c:v>
                </c:pt>
                <c:pt idx="399">
                  <c:v>403</c:v>
                </c:pt>
                <c:pt idx="400">
                  <c:v>404</c:v>
                </c:pt>
                <c:pt idx="401">
                  <c:v>405</c:v>
                </c:pt>
                <c:pt idx="402">
                  <c:v>406</c:v>
                </c:pt>
                <c:pt idx="403">
                  <c:v>407</c:v>
                </c:pt>
                <c:pt idx="404">
                  <c:v>408</c:v>
                </c:pt>
                <c:pt idx="405">
                  <c:v>409</c:v>
                </c:pt>
                <c:pt idx="406">
                  <c:v>410</c:v>
                </c:pt>
                <c:pt idx="407">
                  <c:v>411</c:v>
                </c:pt>
                <c:pt idx="408">
                  <c:v>412</c:v>
                </c:pt>
                <c:pt idx="409">
                  <c:v>413</c:v>
                </c:pt>
                <c:pt idx="410">
                  <c:v>414</c:v>
                </c:pt>
                <c:pt idx="411">
                  <c:v>415</c:v>
                </c:pt>
                <c:pt idx="412">
                  <c:v>416</c:v>
                </c:pt>
                <c:pt idx="413">
                  <c:v>417</c:v>
                </c:pt>
                <c:pt idx="414">
                  <c:v>418</c:v>
                </c:pt>
                <c:pt idx="415">
                  <c:v>419</c:v>
                </c:pt>
                <c:pt idx="416">
                  <c:v>420</c:v>
                </c:pt>
                <c:pt idx="417">
                  <c:v>421</c:v>
                </c:pt>
                <c:pt idx="418">
                  <c:v>422</c:v>
                </c:pt>
                <c:pt idx="419">
                  <c:v>423</c:v>
                </c:pt>
                <c:pt idx="420">
                  <c:v>424</c:v>
                </c:pt>
                <c:pt idx="421">
                  <c:v>425</c:v>
                </c:pt>
                <c:pt idx="422">
                  <c:v>426</c:v>
                </c:pt>
                <c:pt idx="423">
                  <c:v>427</c:v>
                </c:pt>
                <c:pt idx="424">
                  <c:v>428</c:v>
                </c:pt>
                <c:pt idx="425">
                  <c:v>429</c:v>
                </c:pt>
                <c:pt idx="426">
                  <c:v>430</c:v>
                </c:pt>
                <c:pt idx="427">
                  <c:v>431</c:v>
                </c:pt>
                <c:pt idx="428">
                  <c:v>432</c:v>
                </c:pt>
                <c:pt idx="429">
                  <c:v>433</c:v>
                </c:pt>
                <c:pt idx="430">
                  <c:v>434</c:v>
                </c:pt>
                <c:pt idx="431">
                  <c:v>435</c:v>
                </c:pt>
                <c:pt idx="432">
                  <c:v>436</c:v>
                </c:pt>
                <c:pt idx="433">
                  <c:v>437</c:v>
                </c:pt>
                <c:pt idx="434">
                  <c:v>438</c:v>
                </c:pt>
                <c:pt idx="435">
                  <c:v>439</c:v>
                </c:pt>
                <c:pt idx="436">
                  <c:v>440</c:v>
                </c:pt>
                <c:pt idx="437">
                  <c:v>441</c:v>
                </c:pt>
                <c:pt idx="438">
                  <c:v>442</c:v>
                </c:pt>
                <c:pt idx="439">
                  <c:v>443</c:v>
                </c:pt>
                <c:pt idx="440">
                  <c:v>444</c:v>
                </c:pt>
                <c:pt idx="441">
                  <c:v>445</c:v>
                </c:pt>
                <c:pt idx="442">
                  <c:v>446</c:v>
                </c:pt>
                <c:pt idx="443">
                  <c:v>447</c:v>
                </c:pt>
                <c:pt idx="444">
                  <c:v>448</c:v>
                </c:pt>
                <c:pt idx="445">
                  <c:v>449</c:v>
                </c:pt>
                <c:pt idx="446">
                  <c:v>450</c:v>
                </c:pt>
                <c:pt idx="447">
                  <c:v>451</c:v>
                </c:pt>
                <c:pt idx="448">
                  <c:v>452</c:v>
                </c:pt>
                <c:pt idx="449">
                  <c:v>453</c:v>
                </c:pt>
                <c:pt idx="450">
                  <c:v>454</c:v>
                </c:pt>
                <c:pt idx="451">
                  <c:v>455</c:v>
                </c:pt>
                <c:pt idx="452">
                  <c:v>456</c:v>
                </c:pt>
                <c:pt idx="453">
                  <c:v>457</c:v>
                </c:pt>
                <c:pt idx="454">
                  <c:v>458</c:v>
                </c:pt>
                <c:pt idx="455">
                  <c:v>459</c:v>
                </c:pt>
                <c:pt idx="456">
                  <c:v>460</c:v>
                </c:pt>
                <c:pt idx="457">
                  <c:v>461</c:v>
                </c:pt>
                <c:pt idx="458">
                  <c:v>462</c:v>
                </c:pt>
                <c:pt idx="459">
                  <c:v>463</c:v>
                </c:pt>
                <c:pt idx="460">
                  <c:v>464</c:v>
                </c:pt>
                <c:pt idx="461">
                  <c:v>465</c:v>
                </c:pt>
                <c:pt idx="462">
                  <c:v>466</c:v>
                </c:pt>
                <c:pt idx="463">
                  <c:v>467</c:v>
                </c:pt>
                <c:pt idx="464">
                  <c:v>468</c:v>
                </c:pt>
                <c:pt idx="465">
                  <c:v>469</c:v>
                </c:pt>
                <c:pt idx="466">
                  <c:v>470</c:v>
                </c:pt>
                <c:pt idx="467">
                  <c:v>471</c:v>
                </c:pt>
                <c:pt idx="468">
                  <c:v>472</c:v>
                </c:pt>
                <c:pt idx="469">
                  <c:v>473</c:v>
                </c:pt>
                <c:pt idx="470">
                  <c:v>474</c:v>
                </c:pt>
                <c:pt idx="471">
                  <c:v>475</c:v>
                </c:pt>
                <c:pt idx="472">
                  <c:v>476</c:v>
                </c:pt>
                <c:pt idx="473">
                  <c:v>477</c:v>
                </c:pt>
                <c:pt idx="474">
                  <c:v>478</c:v>
                </c:pt>
                <c:pt idx="475">
                  <c:v>479</c:v>
                </c:pt>
                <c:pt idx="476">
                  <c:v>480</c:v>
                </c:pt>
                <c:pt idx="477">
                  <c:v>481</c:v>
                </c:pt>
                <c:pt idx="478">
                  <c:v>482</c:v>
                </c:pt>
                <c:pt idx="479">
                  <c:v>483</c:v>
                </c:pt>
                <c:pt idx="480">
                  <c:v>484</c:v>
                </c:pt>
                <c:pt idx="481">
                  <c:v>485</c:v>
                </c:pt>
                <c:pt idx="482">
                  <c:v>486</c:v>
                </c:pt>
                <c:pt idx="483">
                  <c:v>487</c:v>
                </c:pt>
                <c:pt idx="484">
                  <c:v>488</c:v>
                </c:pt>
                <c:pt idx="485">
                  <c:v>489</c:v>
                </c:pt>
                <c:pt idx="486">
                  <c:v>490</c:v>
                </c:pt>
                <c:pt idx="487">
                  <c:v>491</c:v>
                </c:pt>
                <c:pt idx="488">
                  <c:v>492</c:v>
                </c:pt>
                <c:pt idx="489">
                  <c:v>493</c:v>
                </c:pt>
                <c:pt idx="490">
                  <c:v>494</c:v>
                </c:pt>
                <c:pt idx="491">
                  <c:v>495</c:v>
                </c:pt>
                <c:pt idx="492">
                  <c:v>496</c:v>
                </c:pt>
                <c:pt idx="493">
                  <c:v>497</c:v>
                </c:pt>
                <c:pt idx="494">
                  <c:v>498</c:v>
                </c:pt>
                <c:pt idx="495">
                  <c:v>499</c:v>
                </c:pt>
                <c:pt idx="496">
                  <c:v>500</c:v>
                </c:pt>
                <c:pt idx="497">
                  <c:v>501</c:v>
                </c:pt>
                <c:pt idx="498">
                  <c:v>502</c:v>
                </c:pt>
                <c:pt idx="499">
                  <c:v>503</c:v>
                </c:pt>
                <c:pt idx="500">
                  <c:v>504</c:v>
                </c:pt>
                <c:pt idx="501">
                  <c:v>505</c:v>
                </c:pt>
                <c:pt idx="502">
                  <c:v>506</c:v>
                </c:pt>
                <c:pt idx="503">
                  <c:v>507</c:v>
                </c:pt>
                <c:pt idx="504">
                  <c:v>508</c:v>
                </c:pt>
                <c:pt idx="505">
                  <c:v>509</c:v>
                </c:pt>
                <c:pt idx="506">
                  <c:v>510</c:v>
                </c:pt>
                <c:pt idx="507">
                  <c:v>511</c:v>
                </c:pt>
                <c:pt idx="508">
                  <c:v>512</c:v>
                </c:pt>
                <c:pt idx="509">
                  <c:v>513</c:v>
                </c:pt>
                <c:pt idx="510">
                  <c:v>514</c:v>
                </c:pt>
                <c:pt idx="511">
                  <c:v>515</c:v>
                </c:pt>
                <c:pt idx="512">
                  <c:v>516</c:v>
                </c:pt>
                <c:pt idx="513">
                  <c:v>517</c:v>
                </c:pt>
                <c:pt idx="514">
                  <c:v>518</c:v>
                </c:pt>
                <c:pt idx="515">
                  <c:v>519</c:v>
                </c:pt>
                <c:pt idx="516">
                  <c:v>520</c:v>
                </c:pt>
                <c:pt idx="517">
                  <c:v>521</c:v>
                </c:pt>
                <c:pt idx="518">
                  <c:v>522</c:v>
                </c:pt>
                <c:pt idx="519">
                  <c:v>523</c:v>
                </c:pt>
                <c:pt idx="520">
                  <c:v>524</c:v>
                </c:pt>
                <c:pt idx="521">
                  <c:v>525</c:v>
                </c:pt>
                <c:pt idx="522">
                  <c:v>526</c:v>
                </c:pt>
                <c:pt idx="523">
                  <c:v>527</c:v>
                </c:pt>
                <c:pt idx="524">
                  <c:v>528</c:v>
                </c:pt>
                <c:pt idx="525">
                  <c:v>529</c:v>
                </c:pt>
                <c:pt idx="526">
                  <c:v>530</c:v>
                </c:pt>
                <c:pt idx="527">
                  <c:v>531</c:v>
                </c:pt>
                <c:pt idx="528">
                  <c:v>532</c:v>
                </c:pt>
                <c:pt idx="529">
                  <c:v>533</c:v>
                </c:pt>
                <c:pt idx="530">
                  <c:v>534</c:v>
                </c:pt>
                <c:pt idx="531">
                  <c:v>535</c:v>
                </c:pt>
                <c:pt idx="532">
                  <c:v>536</c:v>
                </c:pt>
                <c:pt idx="533">
                  <c:v>537</c:v>
                </c:pt>
                <c:pt idx="534">
                  <c:v>538</c:v>
                </c:pt>
                <c:pt idx="535">
                  <c:v>539</c:v>
                </c:pt>
                <c:pt idx="536">
                  <c:v>540</c:v>
                </c:pt>
                <c:pt idx="537">
                  <c:v>541</c:v>
                </c:pt>
                <c:pt idx="538">
                  <c:v>542</c:v>
                </c:pt>
                <c:pt idx="539">
                  <c:v>543</c:v>
                </c:pt>
                <c:pt idx="540">
                  <c:v>544</c:v>
                </c:pt>
                <c:pt idx="541">
                  <c:v>545</c:v>
                </c:pt>
                <c:pt idx="542">
                  <c:v>546</c:v>
                </c:pt>
                <c:pt idx="543">
                  <c:v>547</c:v>
                </c:pt>
                <c:pt idx="544">
                  <c:v>548</c:v>
                </c:pt>
                <c:pt idx="545">
                  <c:v>549</c:v>
                </c:pt>
                <c:pt idx="546">
                  <c:v>550</c:v>
                </c:pt>
                <c:pt idx="547">
                  <c:v>551</c:v>
                </c:pt>
                <c:pt idx="548">
                  <c:v>552</c:v>
                </c:pt>
                <c:pt idx="549">
                  <c:v>553</c:v>
                </c:pt>
                <c:pt idx="550">
                  <c:v>554</c:v>
                </c:pt>
                <c:pt idx="551">
                  <c:v>555</c:v>
                </c:pt>
                <c:pt idx="552">
                  <c:v>556</c:v>
                </c:pt>
                <c:pt idx="553">
                  <c:v>557</c:v>
                </c:pt>
                <c:pt idx="554">
                  <c:v>558</c:v>
                </c:pt>
                <c:pt idx="555">
                  <c:v>559</c:v>
                </c:pt>
                <c:pt idx="556">
                  <c:v>560</c:v>
                </c:pt>
                <c:pt idx="557">
                  <c:v>561</c:v>
                </c:pt>
                <c:pt idx="558">
                  <c:v>562</c:v>
                </c:pt>
                <c:pt idx="559">
                  <c:v>563</c:v>
                </c:pt>
                <c:pt idx="560">
                  <c:v>564</c:v>
                </c:pt>
                <c:pt idx="561">
                  <c:v>565</c:v>
                </c:pt>
                <c:pt idx="562">
                  <c:v>566</c:v>
                </c:pt>
                <c:pt idx="563">
                  <c:v>567</c:v>
                </c:pt>
                <c:pt idx="564">
                  <c:v>568</c:v>
                </c:pt>
                <c:pt idx="565">
                  <c:v>569</c:v>
                </c:pt>
                <c:pt idx="566">
                  <c:v>570</c:v>
                </c:pt>
                <c:pt idx="567">
                  <c:v>571</c:v>
                </c:pt>
                <c:pt idx="568">
                  <c:v>572</c:v>
                </c:pt>
                <c:pt idx="569">
                  <c:v>573</c:v>
                </c:pt>
                <c:pt idx="570">
                  <c:v>574</c:v>
                </c:pt>
                <c:pt idx="571">
                  <c:v>575</c:v>
                </c:pt>
                <c:pt idx="572">
                  <c:v>576</c:v>
                </c:pt>
                <c:pt idx="573">
                  <c:v>577</c:v>
                </c:pt>
                <c:pt idx="574">
                  <c:v>578</c:v>
                </c:pt>
                <c:pt idx="575">
                  <c:v>579</c:v>
                </c:pt>
                <c:pt idx="576">
                  <c:v>580</c:v>
                </c:pt>
                <c:pt idx="577">
                  <c:v>581</c:v>
                </c:pt>
                <c:pt idx="578">
                  <c:v>582</c:v>
                </c:pt>
                <c:pt idx="579">
                  <c:v>583</c:v>
                </c:pt>
                <c:pt idx="580">
                  <c:v>584</c:v>
                </c:pt>
                <c:pt idx="581">
                  <c:v>585</c:v>
                </c:pt>
                <c:pt idx="582">
                  <c:v>586</c:v>
                </c:pt>
                <c:pt idx="583">
                  <c:v>587</c:v>
                </c:pt>
                <c:pt idx="584">
                  <c:v>588</c:v>
                </c:pt>
                <c:pt idx="585">
                  <c:v>589</c:v>
                </c:pt>
                <c:pt idx="586">
                  <c:v>590</c:v>
                </c:pt>
                <c:pt idx="587">
                  <c:v>591</c:v>
                </c:pt>
                <c:pt idx="588">
                  <c:v>592</c:v>
                </c:pt>
                <c:pt idx="589">
                  <c:v>593</c:v>
                </c:pt>
                <c:pt idx="590">
                  <c:v>594</c:v>
                </c:pt>
                <c:pt idx="591">
                  <c:v>595</c:v>
                </c:pt>
                <c:pt idx="592">
                  <c:v>596</c:v>
                </c:pt>
                <c:pt idx="593">
                  <c:v>597</c:v>
                </c:pt>
                <c:pt idx="594">
                  <c:v>598</c:v>
                </c:pt>
                <c:pt idx="595">
                  <c:v>599</c:v>
                </c:pt>
                <c:pt idx="596">
                  <c:v>600</c:v>
                </c:pt>
                <c:pt idx="597">
                  <c:v>601</c:v>
                </c:pt>
                <c:pt idx="598">
                  <c:v>602</c:v>
                </c:pt>
                <c:pt idx="599">
                  <c:v>603</c:v>
                </c:pt>
                <c:pt idx="600">
                  <c:v>604</c:v>
                </c:pt>
                <c:pt idx="601">
                  <c:v>605</c:v>
                </c:pt>
                <c:pt idx="602">
                  <c:v>606</c:v>
                </c:pt>
                <c:pt idx="603">
                  <c:v>607</c:v>
                </c:pt>
                <c:pt idx="604">
                  <c:v>608</c:v>
                </c:pt>
                <c:pt idx="605">
                  <c:v>609</c:v>
                </c:pt>
                <c:pt idx="606">
                  <c:v>610</c:v>
                </c:pt>
                <c:pt idx="607">
                  <c:v>611</c:v>
                </c:pt>
                <c:pt idx="608">
                  <c:v>612</c:v>
                </c:pt>
                <c:pt idx="609">
                  <c:v>613</c:v>
                </c:pt>
                <c:pt idx="610">
                  <c:v>614</c:v>
                </c:pt>
                <c:pt idx="611">
                  <c:v>615</c:v>
                </c:pt>
                <c:pt idx="612">
                  <c:v>616</c:v>
                </c:pt>
                <c:pt idx="613">
                  <c:v>617</c:v>
                </c:pt>
                <c:pt idx="614">
                  <c:v>618</c:v>
                </c:pt>
                <c:pt idx="615">
                  <c:v>619</c:v>
                </c:pt>
                <c:pt idx="616">
                  <c:v>620</c:v>
                </c:pt>
                <c:pt idx="617">
                  <c:v>621</c:v>
                </c:pt>
                <c:pt idx="618">
                  <c:v>622</c:v>
                </c:pt>
                <c:pt idx="619">
                  <c:v>623</c:v>
                </c:pt>
                <c:pt idx="620">
                  <c:v>624</c:v>
                </c:pt>
                <c:pt idx="621">
                  <c:v>625</c:v>
                </c:pt>
                <c:pt idx="622">
                  <c:v>626</c:v>
                </c:pt>
                <c:pt idx="623">
                  <c:v>627</c:v>
                </c:pt>
                <c:pt idx="624">
                  <c:v>628</c:v>
                </c:pt>
                <c:pt idx="625">
                  <c:v>629</c:v>
                </c:pt>
                <c:pt idx="626">
                  <c:v>630</c:v>
                </c:pt>
                <c:pt idx="627">
                  <c:v>631</c:v>
                </c:pt>
                <c:pt idx="628">
                  <c:v>632</c:v>
                </c:pt>
                <c:pt idx="629">
                  <c:v>633</c:v>
                </c:pt>
                <c:pt idx="630">
                  <c:v>634</c:v>
                </c:pt>
                <c:pt idx="631">
                  <c:v>635</c:v>
                </c:pt>
                <c:pt idx="632">
                  <c:v>636</c:v>
                </c:pt>
                <c:pt idx="633">
                  <c:v>637</c:v>
                </c:pt>
                <c:pt idx="634">
                  <c:v>638</c:v>
                </c:pt>
                <c:pt idx="635">
                  <c:v>639</c:v>
                </c:pt>
                <c:pt idx="636">
                  <c:v>640</c:v>
                </c:pt>
                <c:pt idx="637">
                  <c:v>641</c:v>
                </c:pt>
                <c:pt idx="638">
                  <c:v>642</c:v>
                </c:pt>
                <c:pt idx="639">
                  <c:v>643</c:v>
                </c:pt>
                <c:pt idx="640">
                  <c:v>644</c:v>
                </c:pt>
                <c:pt idx="641">
                  <c:v>645</c:v>
                </c:pt>
                <c:pt idx="642">
                  <c:v>646</c:v>
                </c:pt>
                <c:pt idx="643">
                  <c:v>647</c:v>
                </c:pt>
                <c:pt idx="644">
                  <c:v>648</c:v>
                </c:pt>
                <c:pt idx="645">
                  <c:v>649</c:v>
                </c:pt>
                <c:pt idx="646">
                  <c:v>650</c:v>
                </c:pt>
                <c:pt idx="647">
                  <c:v>651</c:v>
                </c:pt>
                <c:pt idx="648">
                  <c:v>652</c:v>
                </c:pt>
                <c:pt idx="649">
                  <c:v>653</c:v>
                </c:pt>
                <c:pt idx="650">
                  <c:v>654</c:v>
                </c:pt>
                <c:pt idx="651">
                  <c:v>655</c:v>
                </c:pt>
                <c:pt idx="652">
                  <c:v>656</c:v>
                </c:pt>
                <c:pt idx="653">
                  <c:v>657</c:v>
                </c:pt>
                <c:pt idx="654">
                  <c:v>658</c:v>
                </c:pt>
                <c:pt idx="655">
                  <c:v>659</c:v>
                </c:pt>
                <c:pt idx="656">
                  <c:v>660</c:v>
                </c:pt>
                <c:pt idx="657">
                  <c:v>661</c:v>
                </c:pt>
                <c:pt idx="658">
                  <c:v>662</c:v>
                </c:pt>
                <c:pt idx="659">
                  <c:v>663</c:v>
                </c:pt>
                <c:pt idx="660">
                  <c:v>664</c:v>
                </c:pt>
                <c:pt idx="661">
                  <c:v>665</c:v>
                </c:pt>
                <c:pt idx="662">
                  <c:v>666</c:v>
                </c:pt>
                <c:pt idx="663">
                  <c:v>667</c:v>
                </c:pt>
                <c:pt idx="664">
                  <c:v>668</c:v>
                </c:pt>
                <c:pt idx="665">
                  <c:v>669</c:v>
                </c:pt>
                <c:pt idx="666">
                  <c:v>670</c:v>
                </c:pt>
                <c:pt idx="667">
                  <c:v>671</c:v>
                </c:pt>
                <c:pt idx="668">
                  <c:v>672</c:v>
                </c:pt>
                <c:pt idx="669">
                  <c:v>673</c:v>
                </c:pt>
                <c:pt idx="670">
                  <c:v>674</c:v>
                </c:pt>
                <c:pt idx="671">
                  <c:v>675</c:v>
                </c:pt>
                <c:pt idx="672">
                  <c:v>676</c:v>
                </c:pt>
                <c:pt idx="673">
                  <c:v>677</c:v>
                </c:pt>
                <c:pt idx="674">
                  <c:v>678</c:v>
                </c:pt>
                <c:pt idx="675">
                  <c:v>679</c:v>
                </c:pt>
                <c:pt idx="676">
                  <c:v>680</c:v>
                </c:pt>
                <c:pt idx="677">
                  <c:v>681</c:v>
                </c:pt>
                <c:pt idx="678">
                  <c:v>682</c:v>
                </c:pt>
                <c:pt idx="679">
                  <c:v>683</c:v>
                </c:pt>
                <c:pt idx="680">
                  <c:v>684</c:v>
                </c:pt>
                <c:pt idx="681">
                  <c:v>685</c:v>
                </c:pt>
                <c:pt idx="682">
                  <c:v>686</c:v>
                </c:pt>
                <c:pt idx="683">
                  <c:v>687</c:v>
                </c:pt>
                <c:pt idx="684">
                  <c:v>688</c:v>
                </c:pt>
                <c:pt idx="685">
                  <c:v>689</c:v>
                </c:pt>
                <c:pt idx="686">
                  <c:v>690</c:v>
                </c:pt>
                <c:pt idx="687">
                  <c:v>691</c:v>
                </c:pt>
                <c:pt idx="688">
                  <c:v>692</c:v>
                </c:pt>
                <c:pt idx="689">
                  <c:v>693</c:v>
                </c:pt>
                <c:pt idx="690">
                  <c:v>694</c:v>
                </c:pt>
                <c:pt idx="691">
                  <c:v>695</c:v>
                </c:pt>
                <c:pt idx="692">
                  <c:v>696</c:v>
                </c:pt>
                <c:pt idx="693">
                  <c:v>697</c:v>
                </c:pt>
                <c:pt idx="694">
                  <c:v>698</c:v>
                </c:pt>
                <c:pt idx="695">
                  <c:v>699</c:v>
                </c:pt>
                <c:pt idx="696">
                  <c:v>700</c:v>
                </c:pt>
                <c:pt idx="697">
                  <c:v>701</c:v>
                </c:pt>
                <c:pt idx="698">
                  <c:v>702</c:v>
                </c:pt>
                <c:pt idx="699">
                  <c:v>703</c:v>
                </c:pt>
                <c:pt idx="700">
                  <c:v>704</c:v>
                </c:pt>
                <c:pt idx="701">
                  <c:v>705</c:v>
                </c:pt>
                <c:pt idx="702">
                  <c:v>706</c:v>
                </c:pt>
                <c:pt idx="703">
                  <c:v>707</c:v>
                </c:pt>
                <c:pt idx="704">
                  <c:v>708</c:v>
                </c:pt>
                <c:pt idx="705">
                  <c:v>709</c:v>
                </c:pt>
                <c:pt idx="706">
                  <c:v>710</c:v>
                </c:pt>
                <c:pt idx="707">
                  <c:v>711</c:v>
                </c:pt>
                <c:pt idx="708">
                  <c:v>712</c:v>
                </c:pt>
                <c:pt idx="709">
                  <c:v>713</c:v>
                </c:pt>
                <c:pt idx="710">
                  <c:v>714</c:v>
                </c:pt>
                <c:pt idx="711">
                  <c:v>715</c:v>
                </c:pt>
                <c:pt idx="712">
                  <c:v>716</c:v>
                </c:pt>
                <c:pt idx="713">
                  <c:v>717</c:v>
                </c:pt>
                <c:pt idx="714">
                  <c:v>718</c:v>
                </c:pt>
                <c:pt idx="715">
                  <c:v>719</c:v>
                </c:pt>
                <c:pt idx="716">
                  <c:v>720</c:v>
                </c:pt>
                <c:pt idx="717">
                  <c:v>721</c:v>
                </c:pt>
                <c:pt idx="718">
                  <c:v>722</c:v>
                </c:pt>
                <c:pt idx="719">
                  <c:v>723</c:v>
                </c:pt>
                <c:pt idx="720">
                  <c:v>724</c:v>
                </c:pt>
                <c:pt idx="721">
                  <c:v>725</c:v>
                </c:pt>
                <c:pt idx="722">
                  <c:v>726</c:v>
                </c:pt>
                <c:pt idx="723">
                  <c:v>727</c:v>
                </c:pt>
                <c:pt idx="724">
                  <c:v>728</c:v>
                </c:pt>
                <c:pt idx="725">
                  <c:v>729</c:v>
                </c:pt>
                <c:pt idx="726">
                  <c:v>730</c:v>
                </c:pt>
                <c:pt idx="727">
                  <c:v>731</c:v>
                </c:pt>
                <c:pt idx="728">
                  <c:v>732</c:v>
                </c:pt>
                <c:pt idx="729">
                  <c:v>733</c:v>
                </c:pt>
                <c:pt idx="730">
                  <c:v>734</c:v>
                </c:pt>
                <c:pt idx="731">
                  <c:v>735</c:v>
                </c:pt>
                <c:pt idx="732">
                  <c:v>736</c:v>
                </c:pt>
                <c:pt idx="733">
                  <c:v>737</c:v>
                </c:pt>
                <c:pt idx="734">
                  <c:v>738</c:v>
                </c:pt>
                <c:pt idx="735">
                  <c:v>739</c:v>
                </c:pt>
                <c:pt idx="736">
                  <c:v>740</c:v>
                </c:pt>
                <c:pt idx="737">
                  <c:v>741</c:v>
                </c:pt>
                <c:pt idx="738">
                  <c:v>742</c:v>
                </c:pt>
                <c:pt idx="739">
                  <c:v>743</c:v>
                </c:pt>
                <c:pt idx="740">
                  <c:v>744</c:v>
                </c:pt>
                <c:pt idx="741">
                  <c:v>745</c:v>
                </c:pt>
                <c:pt idx="742">
                  <c:v>746</c:v>
                </c:pt>
                <c:pt idx="743">
                  <c:v>747</c:v>
                </c:pt>
                <c:pt idx="744">
                  <c:v>748</c:v>
                </c:pt>
                <c:pt idx="745">
                  <c:v>749</c:v>
                </c:pt>
                <c:pt idx="746">
                  <c:v>750</c:v>
                </c:pt>
                <c:pt idx="747">
                  <c:v>751</c:v>
                </c:pt>
                <c:pt idx="748">
                  <c:v>752</c:v>
                </c:pt>
                <c:pt idx="749">
                  <c:v>753</c:v>
                </c:pt>
                <c:pt idx="750">
                  <c:v>754</c:v>
                </c:pt>
                <c:pt idx="751">
                  <c:v>755</c:v>
                </c:pt>
                <c:pt idx="752">
                  <c:v>756</c:v>
                </c:pt>
                <c:pt idx="753">
                  <c:v>757</c:v>
                </c:pt>
                <c:pt idx="754">
                  <c:v>758</c:v>
                </c:pt>
                <c:pt idx="755">
                  <c:v>759</c:v>
                </c:pt>
                <c:pt idx="756">
                  <c:v>760</c:v>
                </c:pt>
                <c:pt idx="757">
                  <c:v>761</c:v>
                </c:pt>
                <c:pt idx="758">
                  <c:v>762</c:v>
                </c:pt>
                <c:pt idx="759">
                  <c:v>763</c:v>
                </c:pt>
                <c:pt idx="760">
                  <c:v>764</c:v>
                </c:pt>
                <c:pt idx="761">
                  <c:v>765</c:v>
                </c:pt>
                <c:pt idx="762">
                  <c:v>766</c:v>
                </c:pt>
                <c:pt idx="763">
                  <c:v>767</c:v>
                </c:pt>
                <c:pt idx="764">
                  <c:v>768</c:v>
                </c:pt>
                <c:pt idx="765">
                  <c:v>769</c:v>
                </c:pt>
                <c:pt idx="766">
                  <c:v>770</c:v>
                </c:pt>
                <c:pt idx="767">
                  <c:v>771</c:v>
                </c:pt>
                <c:pt idx="768">
                  <c:v>772</c:v>
                </c:pt>
                <c:pt idx="769">
                  <c:v>773</c:v>
                </c:pt>
                <c:pt idx="770">
                  <c:v>774</c:v>
                </c:pt>
                <c:pt idx="771">
                  <c:v>775</c:v>
                </c:pt>
                <c:pt idx="772">
                  <c:v>776</c:v>
                </c:pt>
                <c:pt idx="773">
                  <c:v>777</c:v>
                </c:pt>
                <c:pt idx="774">
                  <c:v>778</c:v>
                </c:pt>
                <c:pt idx="775">
                  <c:v>779</c:v>
                </c:pt>
                <c:pt idx="776">
                  <c:v>780</c:v>
                </c:pt>
                <c:pt idx="777">
                  <c:v>781</c:v>
                </c:pt>
                <c:pt idx="778">
                  <c:v>782</c:v>
                </c:pt>
                <c:pt idx="779">
                  <c:v>783</c:v>
                </c:pt>
                <c:pt idx="780">
                  <c:v>784</c:v>
                </c:pt>
                <c:pt idx="781">
                  <c:v>785</c:v>
                </c:pt>
                <c:pt idx="782">
                  <c:v>786</c:v>
                </c:pt>
                <c:pt idx="783">
                  <c:v>787</c:v>
                </c:pt>
                <c:pt idx="784">
                  <c:v>788</c:v>
                </c:pt>
                <c:pt idx="785">
                  <c:v>789</c:v>
                </c:pt>
                <c:pt idx="786">
                  <c:v>790</c:v>
                </c:pt>
                <c:pt idx="787">
                  <c:v>791</c:v>
                </c:pt>
                <c:pt idx="788">
                  <c:v>792</c:v>
                </c:pt>
                <c:pt idx="789">
                  <c:v>793</c:v>
                </c:pt>
                <c:pt idx="790">
                  <c:v>794</c:v>
                </c:pt>
                <c:pt idx="791">
                  <c:v>795</c:v>
                </c:pt>
                <c:pt idx="792">
                  <c:v>796</c:v>
                </c:pt>
                <c:pt idx="793">
                  <c:v>797</c:v>
                </c:pt>
                <c:pt idx="794">
                  <c:v>798</c:v>
                </c:pt>
                <c:pt idx="795">
                  <c:v>799</c:v>
                </c:pt>
                <c:pt idx="796">
                  <c:v>800</c:v>
                </c:pt>
                <c:pt idx="797">
                  <c:v>801</c:v>
                </c:pt>
                <c:pt idx="798">
                  <c:v>802</c:v>
                </c:pt>
                <c:pt idx="799">
                  <c:v>803</c:v>
                </c:pt>
                <c:pt idx="800">
                  <c:v>804</c:v>
                </c:pt>
                <c:pt idx="801">
                  <c:v>805</c:v>
                </c:pt>
                <c:pt idx="802">
                  <c:v>806</c:v>
                </c:pt>
                <c:pt idx="803">
                  <c:v>807</c:v>
                </c:pt>
                <c:pt idx="804">
                  <c:v>808</c:v>
                </c:pt>
                <c:pt idx="805">
                  <c:v>809</c:v>
                </c:pt>
                <c:pt idx="806">
                  <c:v>810</c:v>
                </c:pt>
                <c:pt idx="807">
                  <c:v>811</c:v>
                </c:pt>
                <c:pt idx="808">
                  <c:v>812</c:v>
                </c:pt>
                <c:pt idx="809">
                  <c:v>813</c:v>
                </c:pt>
                <c:pt idx="810">
                  <c:v>814</c:v>
                </c:pt>
                <c:pt idx="811">
                  <c:v>815</c:v>
                </c:pt>
                <c:pt idx="812">
                  <c:v>816</c:v>
                </c:pt>
                <c:pt idx="813">
                  <c:v>817</c:v>
                </c:pt>
                <c:pt idx="814">
                  <c:v>818</c:v>
                </c:pt>
                <c:pt idx="815">
                  <c:v>819</c:v>
                </c:pt>
                <c:pt idx="816">
                  <c:v>820</c:v>
                </c:pt>
                <c:pt idx="817">
                  <c:v>821</c:v>
                </c:pt>
                <c:pt idx="818">
                  <c:v>822</c:v>
                </c:pt>
                <c:pt idx="819">
                  <c:v>823</c:v>
                </c:pt>
                <c:pt idx="820">
                  <c:v>824</c:v>
                </c:pt>
                <c:pt idx="821">
                  <c:v>825</c:v>
                </c:pt>
                <c:pt idx="822">
                  <c:v>826</c:v>
                </c:pt>
                <c:pt idx="823">
                  <c:v>827</c:v>
                </c:pt>
                <c:pt idx="824">
                  <c:v>828</c:v>
                </c:pt>
                <c:pt idx="825">
                  <c:v>829</c:v>
                </c:pt>
                <c:pt idx="826">
                  <c:v>830</c:v>
                </c:pt>
                <c:pt idx="827">
                  <c:v>831</c:v>
                </c:pt>
                <c:pt idx="828">
                  <c:v>832</c:v>
                </c:pt>
                <c:pt idx="829">
                  <c:v>833</c:v>
                </c:pt>
                <c:pt idx="830">
                  <c:v>834</c:v>
                </c:pt>
                <c:pt idx="831">
                  <c:v>835</c:v>
                </c:pt>
                <c:pt idx="832">
                  <c:v>836</c:v>
                </c:pt>
                <c:pt idx="833">
                  <c:v>837</c:v>
                </c:pt>
                <c:pt idx="834">
                  <c:v>838</c:v>
                </c:pt>
                <c:pt idx="835">
                  <c:v>839</c:v>
                </c:pt>
                <c:pt idx="836">
                  <c:v>840</c:v>
                </c:pt>
                <c:pt idx="837">
                  <c:v>841</c:v>
                </c:pt>
                <c:pt idx="838">
                  <c:v>842</c:v>
                </c:pt>
                <c:pt idx="839">
                  <c:v>843</c:v>
                </c:pt>
                <c:pt idx="840">
                  <c:v>844</c:v>
                </c:pt>
                <c:pt idx="841">
                  <c:v>845</c:v>
                </c:pt>
                <c:pt idx="842">
                  <c:v>846</c:v>
                </c:pt>
                <c:pt idx="843">
                  <c:v>847</c:v>
                </c:pt>
                <c:pt idx="844">
                  <c:v>848</c:v>
                </c:pt>
                <c:pt idx="845">
                  <c:v>849</c:v>
                </c:pt>
                <c:pt idx="846">
                  <c:v>850</c:v>
                </c:pt>
                <c:pt idx="847">
                  <c:v>851</c:v>
                </c:pt>
                <c:pt idx="848">
                  <c:v>852</c:v>
                </c:pt>
                <c:pt idx="849">
                  <c:v>853</c:v>
                </c:pt>
                <c:pt idx="850">
                  <c:v>854</c:v>
                </c:pt>
                <c:pt idx="851">
                  <c:v>855</c:v>
                </c:pt>
                <c:pt idx="852">
                  <c:v>856</c:v>
                </c:pt>
                <c:pt idx="853">
                  <c:v>857</c:v>
                </c:pt>
                <c:pt idx="854">
                  <c:v>858</c:v>
                </c:pt>
                <c:pt idx="855">
                  <c:v>859</c:v>
                </c:pt>
                <c:pt idx="856">
                  <c:v>860</c:v>
                </c:pt>
                <c:pt idx="857">
                  <c:v>861</c:v>
                </c:pt>
                <c:pt idx="858">
                  <c:v>862</c:v>
                </c:pt>
                <c:pt idx="859">
                  <c:v>863</c:v>
                </c:pt>
                <c:pt idx="860">
                  <c:v>864</c:v>
                </c:pt>
                <c:pt idx="861">
                  <c:v>865</c:v>
                </c:pt>
                <c:pt idx="862">
                  <c:v>866</c:v>
                </c:pt>
                <c:pt idx="863">
                  <c:v>867</c:v>
                </c:pt>
                <c:pt idx="864">
                  <c:v>868</c:v>
                </c:pt>
                <c:pt idx="865">
                  <c:v>869</c:v>
                </c:pt>
                <c:pt idx="866">
                  <c:v>870</c:v>
                </c:pt>
                <c:pt idx="867">
                  <c:v>871</c:v>
                </c:pt>
                <c:pt idx="868">
                  <c:v>872</c:v>
                </c:pt>
                <c:pt idx="869">
                  <c:v>873</c:v>
                </c:pt>
                <c:pt idx="870">
                  <c:v>874</c:v>
                </c:pt>
                <c:pt idx="871">
                  <c:v>875</c:v>
                </c:pt>
                <c:pt idx="872">
                  <c:v>876</c:v>
                </c:pt>
                <c:pt idx="873">
                  <c:v>877</c:v>
                </c:pt>
                <c:pt idx="874">
                  <c:v>878</c:v>
                </c:pt>
                <c:pt idx="875">
                  <c:v>879</c:v>
                </c:pt>
                <c:pt idx="876">
                  <c:v>880</c:v>
                </c:pt>
                <c:pt idx="877">
                  <c:v>881</c:v>
                </c:pt>
                <c:pt idx="878">
                  <c:v>882</c:v>
                </c:pt>
                <c:pt idx="879">
                  <c:v>883</c:v>
                </c:pt>
                <c:pt idx="880">
                  <c:v>884</c:v>
                </c:pt>
                <c:pt idx="881">
                  <c:v>885</c:v>
                </c:pt>
                <c:pt idx="882">
                  <c:v>886</c:v>
                </c:pt>
                <c:pt idx="883">
                  <c:v>887</c:v>
                </c:pt>
                <c:pt idx="884">
                  <c:v>888</c:v>
                </c:pt>
                <c:pt idx="885">
                  <c:v>889</c:v>
                </c:pt>
                <c:pt idx="886">
                  <c:v>890</c:v>
                </c:pt>
                <c:pt idx="887">
                  <c:v>891</c:v>
                </c:pt>
                <c:pt idx="888">
                  <c:v>892</c:v>
                </c:pt>
                <c:pt idx="889">
                  <c:v>893</c:v>
                </c:pt>
                <c:pt idx="890">
                  <c:v>894</c:v>
                </c:pt>
                <c:pt idx="891">
                  <c:v>895</c:v>
                </c:pt>
                <c:pt idx="892">
                  <c:v>896</c:v>
                </c:pt>
                <c:pt idx="893">
                  <c:v>897</c:v>
                </c:pt>
                <c:pt idx="894">
                  <c:v>898</c:v>
                </c:pt>
                <c:pt idx="895">
                  <c:v>899</c:v>
                </c:pt>
                <c:pt idx="896">
                  <c:v>900</c:v>
                </c:pt>
                <c:pt idx="897">
                  <c:v>901</c:v>
                </c:pt>
                <c:pt idx="898">
                  <c:v>902</c:v>
                </c:pt>
                <c:pt idx="899">
                  <c:v>903</c:v>
                </c:pt>
                <c:pt idx="900">
                  <c:v>904</c:v>
                </c:pt>
                <c:pt idx="901">
                  <c:v>905</c:v>
                </c:pt>
                <c:pt idx="902">
                  <c:v>906</c:v>
                </c:pt>
                <c:pt idx="903">
                  <c:v>907</c:v>
                </c:pt>
                <c:pt idx="904">
                  <c:v>908</c:v>
                </c:pt>
                <c:pt idx="905">
                  <c:v>909</c:v>
                </c:pt>
                <c:pt idx="906">
                  <c:v>910</c:v>
                </c:pt>
                <c:pt idx="907">
                  <c:v>911</c:v>
                </c:pt>
                <c:pt idx="908">
                  <c:v>912</c:v>
                </c:pt>
                <c:pt idx="909">
                  <c:v>913</c:v>
                </c:pt>
                <c:pt idx="910">
                  <c:v>914</c:v>
                </c:pt>
                <c:pt idx="911">
                  <c:v>915</c:v>
                </c:pt>
                <c:pt idx="912">
                  <c:v>916</c:v>
                </c:pt>
                <c:pt idx="913">
                  <c:v>917</c:v>
                </c:pt>
                <c:pt idx="914">
                  <c:v>918</c:v>
                </c:pt>
                <c:pt idx="915">
                  <c:v>919</c:v>
                </c:pt>
                <c:pt idx="916">
                  <c:v>920</c:v>
                </c:pt>
                <c:pt idx="917">
                  <c:v>921</c:v>
                </c:pt>
                <c:pt idx="918">
                  <c:v>922</c:v>
                </c:pt>
                <c:pt idx="919">
                  <c:v>923</c:v>
                </c:pt>
                <c:pt idx="920">
                  <c:v>924</c:v>
                </c:pt>
                <c:pt idx="921">
                  <c:v>925</c:v>
                </c:pt>
                <c:pt idx="922">
                  <c:v>926</c:v>
                </c:pt>
                <c:pt idx="923">
                  <c:v>927</c:v>
                </c:pt>
                <c:pt idx="924">
                  <c:v>928</c:v>
                </c:pt>
                <c:pt idx="925">
                  <c:v>929</c:v>
                </c:pt>
                <c:pt idx="926">
                  <c:v>930</c:v>
                </c:pt>
                <c:pt idx="927">
                  <c:v>931</c:v>
                </c:pt>
                <c:pt idx="928">
                  <c:v>932</c:v>
                </c:pt>
                <c:pt idx="929">
                  <c:v>933</c:v>
                </c:pt>
                <c:pt idx="930">
                  <c:v>934</c:v>
                </c:pt>
                <c:pt idx="931">
                  <c:v>935</c:v>
                </c:pt>
                <c:pt idx="932">
                  <c:v>936</c:v>
                </c:pt>
                <c:pt idx="933">
                  <c:v>937</c:v>
                </c:pt>
                <c:pt idx="934">
                  <c:v>938</c:v>
                </c:pt>
                <c:pt idx="935">
                  <c:v>939</c:v>
                </c:pt>
                <c:pt idx="936">
                  <c:v>940</c:v>
                </c:pt>
                <c:pt idx="937">
                  <c:v>941</c:v>
                </c:pt>
                <c:pt idx="938">
                  <c:v>942</c:v>
                </c:pt>
                <c:pt idx="939">
                  <c:v>943</c:v>
                </c:pt>
                <c:pt idx="940">
                  <c:v>944</c:v>
                </c:pt>
                <c:pt idx="941">
                  <c:v>945</c:v>
                </c:pt>
                <c:pt idx="942">
                  <c:v>946</c:v>
                </c:pt>
                <c:pt idx="943">
                  <c:v>947</c:v>
                </c:pt>
                <c:pt idx="944">
                  <c:v>948</c:v>
                </c:pt>
                <c:pt idx="945">
                  <c:v>949</c:v>
                </c:pt>
                <c:pt idx="946">
                  <c:v>950</c:v>
                </c:pt>
                <c:pt idx="947">
                  <c:v>951</c:v>
                </c:pt>
                <c:pt idx="948">
                  <c:v>952</c:v>
                </c:pt>
                <c:pt idx="949">
                  <c:v>953</c:v>
                </c:pt>
                <c:pt idx="950">
                  <c:v>954</c:v>
                </c:pt>
                <c:pt idx="951">
                  <c:v>955</c:v>
                </c:pt>
                <c:pt idx="952">
                  <c:v>956</c:v>
                </c:pt>
                <c:pt idx="953">
                  <c:v>957</c:v>
                </c:pt>
                <c:pt idx="954">
                  <c:v>958</c:v>
                </c:pt>
                <c:pt idx="955">
                  <c:v>959</c:v>
                </c:pt>
                <c:pt idx="956">
                  <c:v>960</c:v>
                </c:pt>
                <c:pt idx="957">
                  <c:v>961</c:v>
                </c:pt>
                <c:pt idx="958">
                  <c:v>962</c:v>
                </c:pt>
                <c:pt idx="959">
                  <c:v>963</c:v>
                </c:pt>
                <c:pt idx="960">
                  <c:v>964</c:v>
                </c:pt>
                <c:pt idx="961">
                  <c:v>965</c:v>
                </c:pt>
                <c:pt idx="962">
                  <c:v>966</c:v>
                </c:pt>
                <c:pt idx="963">
                  <c:v>967</c:v>
                </c:pt>
                <c:pt idx="964">
                  <c:v>968</c:v>
                </c:pt>
                <c:pt idx="965">
                  <c:v>969</c:v>
                </c:pt>
                <c:pt idx="966">
                  <c:v>970</c:v>
                </c:pt>
                <c:pt idx="967">
                  <c:v>971</c:v>
                </c:pt>
                <c:pt idx="968">
                  <c:v>972</c:v>
                </c:pt>
                <c:pt idx="969">
                  <c:v>973</c:v>
                </c:pt>
                <c:pt idx="970">
                  <c:v>974</c:v>
                </c:pt>
                <c:pt idx="971">
                  <c:v>975</c:v>
                </c:pt>
                <c:pt idx="972">
                  <c:v>976</c:v>
                </c:pt>
                <c:pt idx="973">
                  <c:v>977</c:v>
                </c:pt>
                <c:pt idx="974">
                  <c:v>978</c:v>
                </c:pt>
                <c:pt idx="975">
                  <c:v>979</c:v>
                </c:pt>
                <c:pt idx="976">
                  <c:v>980</c:v>
                </c:pt>
                <c:pt idx="977">
                  <c:v>981</c:v>
                </c:pt>
                <c:pt idx="978">
                  <c:v>982</c:v>
                </c:pt>
                <c:pt idx="979">
                  <c:v>983</c:v>
                </c:pt>
                <c:pt idx="980">
                  <c:v>984</c:v>
                </c:pt>
                <c:pt idx="981">
                  <c:v>985</c:v>
                </c:pt>
                <c:pt idx="982">
                  <c:v>986</c:v>
                </c:pt>
                <c:pt idx="983">
                  <c:v>987</c:v>
                </c:pt>
                <c:pt idx="984">
                  <c:v>988</c:v>
                </c:pt>
                <c:pt idx="985">
                  <c:v>989</c:v>
                </c:pt>
                <c:pt idx="986">
                  <c:v>990</c:v>
                </c:pt>
                <c:pt idx="987">
                  <c:v>991</c:v>
                </c:pt>
                <c:pt idx="988">
                  <c:v>992</c:v>
                </c:pt>
                <c:pt idx="989">
                  <c:v>993</c:v>
                </c:pt>
                <c:pt idx="990">
                  <c:v>994</c:v>
                </c:pt>
                <c:pt idx="991">
                  <c:v>995</c:v>
                </c:pt>
                <c:pt idx="992">
                  <c:v>996</c:v>
                </c:pt>
                <c:pt idx="993">
                  <c:v>997</c:v>
                </c:pt>
                <c:pt idx="994">
                  <c:v>998</c:v>
                </c:pt>
                <c:pt idx="995">
                  <c:v>999</c:v>
                </c:pt>
                <c:pt idx="996">
                  <c:v>1000</c:v>
                </c:pt>
                <c:pt idx="997">
                  <c:v>1001</c:v>
                </c:pt>
                <c:pt idx="998">
                  <c:v>1002</c:v>
                </c:pt>
                <c:pt idx="999">
                  <c:v>1003</c:v>
                </c:pt>
              </c:numCache>
            </c:numRef>
          </c:xVal>
          <c:yVal>
            <c:numRef>
              <c:f>Sheet1!$C$1:$C$1000</c:f>
              <c:numCache>
                <c:formatCode>General</c:formatCode>
                <c:ptCount val="1000"/>
                <c:pt idx="0">
                  <c:v>2</c:v>
                </c:pt>
                <c:pt idx="1">
                  <c:v>2.2360679774997898</c:v>
                </c:pt>
                <c:pt idx="2">
                  <c:v>2.4494897427831779</c:v>
                </c:pt>
                <c:pt idx="3">
                  <c:v>2.6457513110645907</c:v>
                </c:pt>
                <c:pt idx="4">
                  <c:v>2.8284271247461903</c:v>
                </c:pt>
                <c:pt idx="5">
                  <c:v>3</c:v>
                </c:pt>
                <c:pt idx="6">
                  <c:v>3.1622776601683795</c:v>
                </c:pt>
                <c:pt idx="7">
                  <c:v>3.3166247903553998</c:v>
                </c:pt>
                <c:pt idx="8">
                  <c:v>3.4641016151377544</c:v>
                </c:pt>
                <c:pt idx="9">
                  <c:v>3.6055512754639891</c:v>
                </c:pt>
                <c:pt idx="10">
                  <c:v>3.7416573867739413</c:v>
                </c:pt>
                <c:pt idx="11">
                  <c:v>3.872983346207417</c:v>
                </c:pt>
                <c:pt idx="12">
                  <c:v>4</c:v>
                </c:pt>
                <c:pt idx="13">
                  <c:v>4.1231056256176606</c:v>
                </c:pt>
                <c:pt idx="14">
                  <c:v>4.2426406871192848</c:v>
                </c:pt>
                <c:pt idx="15">
                  <c:v>4.358898943540674</c:v>
                </c:pt>
                <c:pt idx="16">
                  <c:v>4.4721359549995796</c:v>
                </c:pt>
                <c:pt idx="17">
                  <c:v>4.5825756949558398</c:v>
                </c:pt>
                <c:pt idx="18">
                  <c:v>4.6904157598234297</c:v>
                </c:pt>
                <c:pt idx="19">
                  <c:v>4.7958315233127191</c:v>
                </c:pt>
                <c:pt idx="20">
                  <c:v>4.8989794855663558</c:v>
                </c:pt>
                <c:pt idx="21">
                  <c:v>5</c:v>
                </c:pt>
                <c:pt idx="22">
                  <c:v>5.0990195135927845</c:v>
                </c:pt>
                <c:pt idx="23">
                  <c:v>5.196152422706632</c:v>
                </c:pt>
                <c:pt idx="24">
                  <c:v>5.2915026221291814</c:v>
                </c:pt>
                <c:pt idx="25">
                  <c:v>5.3851648071345037</c:v>
                </c:pt>
                <c:pt idx="26">
                  <c:v>5.4772255750516612</c:v>
                </c:pt>
                <c:pt idx="27">
                  <c:v>5.5677643628300215</c:v>
                </c:pt>
                <c:pt idx="28">
                  <c:v>5.6568542494923806</c:v>
                </c:pt>
                <c:pt idx="29">
                  <c:v>5.7445626465380286</c:v>
                </c:pt>
                <c:pt idx="30">
                  <c:v>5.8309518948453007</c:v>
                </c:pt>
                <c:pt idx="31">
                  <c:v>5.9160797830996161</c:v>
                </c:pt>
                <c:pt idx="32">
                  <c:v>6</c:v>
                </c:pt>
                <c:pt idx="33">
                  <c:v>6.0827625302982193</c:v>
                </c:pt>
                <c:pt idx="34">
                  <c:v>6.164414002968976</c:v>
                </c:pt>
                <c:pt idx="35">
                  <c:v>6.2449979983983983</c:v>
                </c:pt>
                <c:pt idx="36">
                  <c:v>6.324555320336759</c:v>
                </c:pt>
                <c:pt idx="37">
                  <c:v>6.4031242374328485</c:v>
                </c:pt>
                <c:pt idx="38">
                  <c:v>6.4807406984078604</c:v>
                </c:pt>
                <c:pt idx="39">
                  <c:v>6.5574385243020004</c:v>
                </c:pt>
                <c:pt idx="40">
                  <c:v>6.6332495807107996</c:v>
                </c:pt>
                <c:pt idx="41">
                  <c:v>6.7082039324993694</c:v>
                </c:pt>
                <c:pt idx="42">
                  <c:v>6.7823299831252681</c:v>
                </c:pt>
                <c:pt idx="43">
                  <c:v>6.8556546004010439</c:v>
                </c:pt>
                <c:pt idx="44">
                  <c:v>6.9282032302755088</c:v>
                </c:pt>
                <c:pt idx="45">
                  <c:v>7</c:v>
                </c:pt>
                <c:pt idx="46">
                  <c:v>7.0710678118654755</c:v>
                </c:pt>
                <c:pt idx="47">
                  <c:v>7.1414284285428504</c:v>
                </c:pt>
                <c:pt idx="48">
                  <c:v>7.2111025509279782</c:v>
                </c:pt>
                <c:pt idx="49">
                  <c:v>7.2801098892805181</c:v>
                </c:pt>
                <c:pt idx="50">
                  <c:v>7.3484692283495345</c:v>
                </c:pt>
                <c:pt idx="51">
                  <c:v>7.416198487095663</c:v>
                </c:pt>
                <c:pt idx="52">
                  <c:v>7.4833147735478827</c:v>
                </c:pt>
                <c:pt idx="53">
                  <c:v>7.5498344352707498</c:v>
                </c:pt>
                <c:pt idx="54">
                  <c:v>7.6157731058639087</c:v>
                </c:pt>
                <c:pt idx="55">
                  <c:v>7.6811457478686078</c:v>
                </c:pt>
                <c:pt idx="56">
                  <c:v>7.745966692414834</c:v>
                </c:pt>
                <c:pt idx="57">
                  <c:v>7.810249675906654</c:v>
                </c:pt>
                <c:pt idx="58">
                  <c:v>7.8740078740118111</c:v>
                </c:pt>
                <c:pt idx="59">
                  <c:v>7.9372539331937721</c:v>
                </c:pt>
                <c:pt idx="60">
                  <c:v>8</c:v>
                </c:pt>
                <c:pt idx="61">
                  <c:v>8.0622577482985491</c:v>
                </c:pt>
                <c:pt idx="62">
                  <c:v>8.1240384046359608</c:v>
                </c:pt>
                <c:pt idx="63">
                  <c:v>8.1853527718724504</c:v>
                </c:pt>
                <c:pt idx="64">
                  <c:v>8.2462112512353212</c:v>
                </c:pt>
                <c:pt idx="65">
                  <c:v>8.3066238629180749</c:v>
                </c:pt>
                <c:pt idx="66">
                  <c:v>8.3666002653407556</c:v>
                </c:pt>
                <c:pt idx="67">
                  <c:v>8.426149773176359</c:v>
                </c:pt>
                <c:pt idx="68">
                  <c:v>8.4852813742385695</c:v>
                </c:pt>
                <c:pt idx="69">
                  <c:v>8.5440037453175304</c:v>
                </c:pt>
                <c:pt idx="70">
                  <c:v>8.6023252670426267</c:v>
                </c:pt>
                <c:pt idx="71">
                  <c:v>8.6602540378443873</c:v>
                </c:pt>
                <c:pt idx="72">
                  <c:v>8.717797887081348</c:v>
                </c:pt>
                <c:pt idx="73">
                  <c:v>8.7749643873921226</c:v>
                </c:pt>
                <c:pt idx="74">
                  <c:v>8.8317608663278477</c:v>
                </c:pt>
                <c:pt idx="75">
                  <c:v>8.8881944173155887</c:v>
                </c:pt>
                <c:pt idx="76">
                  <c:v>8.9442719099991592</c:v>
                </c:pt>
                <c:pt idx="77">
                  <c:v>9</c:v>
                </c:pt>
                <c:pt idx="78">
                  <c:v>9.0553851381374173</c:v>
                </c:pt>
                <c:pt idx="79">
                  <c:v>9.1104335791442992</c:v>
                </c:pt>
                <c:pt idx="80">
                  <c:v>9.1651513899116797</c:v>
                </c:pt>
                <c:pt idx="81">
                  <c:v>9.2195444572928871</c:v>
                </c:pt>
                <c:pt idx="82">
                  <c:v>9.2736184954957039</c:v>
                </c:pt>
                <c:pt idx="83">
                  <c:v>9.3273790530888157</c:v>
                </c:pt>
                <c:pt idx="84">
                  <c:v>9.3808315196468595</c:v>
                </c:pt>
                <c:pt idx="85">
                  <c:v>9.4339811320566032</c:v>
                </c:pt>
                <c:pt idx="86">
                  <c:v>9.4868329805051381</c:v>
                </c:pt>
                <c:pt idx="87">
                  <c:v>9.5393920141694561</c:v>
                </c:pt>
                <c:pt idx="88">
                  <c:v>9.5916630466254382</c:v>
                </c:pt>
                <c:pt idx="89">
                  <c:v>9.6436507609929549</c:v>
                </c:pt>
                <c:pt idx="90">
                  <c:v>9.6953597148326587</c:v>
                </c:pt>
                <c:pt idx="91">
                  <c:v>9.7467943448089631</c:v>
                </c:pt>
                <c:pt idx="92">
                  <c:v>9.7979589711327115</c:v>
                </c:pt>
                <c:pt idx="93">
                  <c:v>9.8488578017961039</c:v>
                </c:pt>
                <c:pt idx="94">
                  <c:v>9.8994949366116654</c:v>
                </c:pt>
                <c:pt idx="95">
                  <c:v>9.9498743710661994</c:v>
                </c:pt>
                <c:pt idx="96">
                  <c:v>10</c:v>
                </c:pt>
                <c:pt idx="97">
                  <c:v>10.04987562112089</c:v>
                </c:pt>
                <c:pt idx="98">
                  <c:v>10.099504938362077</c:v>
                </c:pt>
                <c:pt idx="99">
                  <c:v>10.148891565092219</c:v>
                </c:pt>
                <c:pt idx="100">
                  <c:v>10.198039027185569</c:v>
                </c:pt>
                <c:pt idx="101">
                  <c:v>10.246950765959598</c:v>
                </c:pt>
                <c:pt idx="102">
                  <c:v>10.295630140987001</c:v>
                </c:pt>
                <c:pt idx="103">
                  <c:v>10.344080432788601</c:v>
                </c:pt>
                <c:pt idx="104">
                  <c:v>10.392304845413264</c:v>
                </c:pt>
                <c:pt idx="105">
                  <c:v>10.440306508910551</c:v>
                </c:pt>
                <c:pt idx="106">
                  <c:v>10.488088481701515</c:v>
                </c:pt>
                <c:pt idx="107">
                  <c:v>10.535653752852738</c:v>
                </c:pt>
                <c:pt idx="108">
                  <c:v>10.583005244258363</c:v>
                </c:pt>
                <c:pt idx="109">
                  <c:v>10.63014581273465</c:v>
                </c:pt>
                <c:pt idx="110">
                  <c:v>10.677078252031311</c:v>
                </c:pt>
                <c:pt idx="111">
                  <c:v>10.723805294763608</c:v>
                </c:pt>
                <c:pt idx="112">
                  <c:v>10.770329614269007</c:v>
                </c:pt>
                <c:pt idx="113">
                  <c:v>10.816653826391969</c:v>
                </c:pt>
                <c:pt idx="114">
                  <c:v>10.862780491200215</c:v>
                </c:pt>
                <c:pt idx="115">
                  <c:v>10.908712114635714</c:v>
                </c:pt>
                <c:pt idx="116">
                  <c:v>10.954451150103322</c:v>
                </c:pt>
                <c:pt idx="117">
                  <c:v>11</c:v>
                </c:pt>
                <c:pt idx="118">
                  <c:v>11.045361017187261</c:v>
                </c:pt>
                <c:pt idx="119">
                  <c:v>11.090536506409418</c:v>
                </c:pt>
                <c:pt idx="120">
                  <c:v>11.135528725660043</c:v>
                </c:pt>
                <c:pt idx="121">
                  <c:v>11.180339887498949</c:v>
                </c:pt>
                <c:pt idx="122">
                  <c:v>11.224972160321824</c:v>
                </c:pt>
                <c:pt idx="123">
                  <c:v>11.269427669584644</c:v>
                </c:pt>
                <c:pt idx="124">
                  <c:v>11.313708498984761</c:v>
                </c:pt>
                <c:pt idx="125">
                  <c:v>11.357816691600547</c:v>
                </c:pt>
                <c:pt idx="126">
                  <c:v>11.401754250991379</c:v>
                </c:pt>
                <c:pt idx="127">
                  <c:v>11.445523142259598</c:v>
                </c:pt>
                <c:pt idx="128">
                  <c:v>11.489125293076057</c:v>
                </c:pt>
                <c:pt idx="129">
                  <c:v>11.532562594670797</c:v>
                </c:pt>
                <c:pt idx="130">
                  <c:v>11.575836902790225</c:v>
                </c:pt>
                <c:pt idx="131">
                  <c:v>11.61895003862225</c:v>
                </c:pt>
                <c:pt idx="132">
                  <c:v>11.661903789690601</c:v>
                </c:pt>
                <c:pt idx="133">
                  <c:v>11.704699910719626</c:v>
                </c:pt>
                <c:pt idx="134">
                  <c:v>11.74734012447073</c:v>
                </c:pt>
                <c:pt idx="135">
                  <c:v>11.789826122551595</c:v>
                </c:pt>
                <c:pt idx="136">
                  <c:v>11.832159566199232</c:v>
                </c:pt>
                <c:pt idx="137">
                  <c:v>11.874342087037917</c:v>
                </c:pt>
                <c:pt idx="138">
                  <c:v>11.916375287812984</c:v>
                </c:pt>
                <c:pt idx="139">
                  <c:v>11.958260743101398</c:v>
                </c:pt>
                <c:pt idx="140">
                  <c:v>12</c:v>
                </c:pt>
                <c:pt idx="141">
                  <c:v>12.041594578792296</c:v>
                </c:pt>
                <c:pt idx="142">
                  <c:v>12.083045973594572</c:v>
                </c:pt>
                <c:pt idx="143">
                  <c:v>12.124355652982141</c:v>
                </c:pt>
                <c:pt idx="144">
                  <c:v>12.165525060596439</c:v>
                </c:pt>
                <c:pt idx="145">
                  <c:v>12.206555615733702</c:v>
                </c:pt>
                <c:pt idx="146">
                  <c:v>12.24744871391589</c:v>
                </c:pt>
                <c:pt idx="147">
                  <c:v>12.288205727444508</c:v>
                </c:pt>
                <c:pt idx="148">
                  <c:v>12.328828005937952</c:v>
                </c:pt>
                <c:pt idx="149">
                  <c:v>12.369316876852981</c:v>
                </c:pt>
                <c:pt idx="150">
                  <c:v>12.409673645990857</c:v>
                </c:pt>
                <c:pt idx="151">
                  <c:v>12.449899597988733</c:v>
                </c:pt>
                <c:pt idx="152">
                  <c:v>12.489995996796797</c:v>
                </c:pt>
                <c:pt idx="153">
                  <c:v>12.529964086141668</c:v>
                </c:pt>
                <c:pt idx="154">
                  <c:v>12.569805089976535</c:v>
                </c:pt>
                <c:pt idx="155">
                  <c:v>12.609520212918492</c:v>
                </c:pt>
                <c:pt idx="156">
                  <c:v>12.649110640673518</c:v>
                </c:pt>
                <c:pt idx="157">
                  <c:v>12.68857754044952</c:v>
                </c:pt>
                <c:pt idx="158">
                  <c:v>12.727922061357855</c:v>
                </c:pt>
                <c:pt idx="159">
                  <c:v>12.767145334803704</c:v>
                </c:pt>
                <c:pt idx="160">
                  <c:v>12.806248474865697</c:v>
                </c:pt>
                <c:pt idx="161">
                  <c:v>12.845232578665129</c:v>
                </c:pt>
                <c:pt idx="162">
                  <c:v>12.884098726725126</c:v>
                </c:pt>
                <c:pt idx="163">
                  <c:v>12.922847983320086</c:v>
                </c:pt>
                <c:pt idx="164">
                  <c:v>12.961481396815721</c:v>
                </c:pt>
                <c:pt idx="165">
                  <c:v>13</c:v>
                </c:pt>
                <c:pt idx="166">
                  <c:v>13.038404810405298</c:v>
                </c:pt>
                <c:pt idx="167">
                  <c:v>13.076696830622021</c:v>
                </c:pt>
                <c:pt idx="168">
                  <c:v>13.114877048604001</c:v>
                </c:pt>
                <c:pt idx="169">
                  <c:v>13.152946437965905</c:v>
                </c:pt>
                <c:pt idx="170">
                  <c:v>13.19090595827292</c:v>
                </c:pt>
                <c:pt idx="171">
                  <c:v>13.228756555322953</c:v>
                </c:pt>
                <c:pt idx="172">
                  <c:v>13.266499161421599</c:v>
                </c:pt>
                <c:pt idx="173">
                  <c:v>13.30413469565007</c:v>
                </c:pt>
                <c:pt idx="174">
                  <c:v>13.341664064126334</c:v>
                </c:pt>
                <c:pt idx="175">
                  <c:v>13.379088160259652</c:v>
                </c:pt>
                <c:pt idx="176">
                  <c:v>13.416407864998739</c:v>
                </c:pt>
                <c:pt idx="177">
                  <c:v>13.45362404707371</c:v>
                </c:pt>
                <c:pt idx="178">
                  <c:v>13.490737563232042</c:v>
                </c:pt>
                <c:pt idx="179">
                  <c:v>13.527749258468683</c:v>
                </c:pt>
                <c:pt idx="180">
                  <c:v>13.564659966250536</c:v>
                </c:pt>
                <c:pt idx="181">
                  <c:v>13.601470508735444</c:v>
                </c:pt>
                <c:pt idx="182">
                  <c:v>13.638181696985855</c:v>
                </c:pt>
                <c:pt idx="183">
                  <c:v>13.674794331177344</c:v>
                </c:pt>
                <c:pt idx="184">
                  <c:v>13.711309200802088</c:v>
                </c:pt>
                <c:pt idx="185">
                  <c:v>13.74772708486752</c:v>
                </c:pt>
                <c:pt idx="186">
                  <c:v>13.784048752090222</c:v>
                </c:pt>
                <c:pt idx="187">
                  <c:v>13.820274961085254</c:v>
                </c:pt>
                <c:pt idx="188">
                  <c:v>13.856406460551018</c:v>
                </c:pt>
                <c:pt idx="189">
                  <c:v>13.892443989449804</c:v>
                </c:pt>
                <c:pt idx="190">
                  <c:v>13.928388277184119</c:v>
                </c:pt>
                <c:pt idx="191">
                  <c:v>13.964240043768941</c:v>
                </c:pt>
                <c:pt idx="192">
                  <c:v>14</c:v>
                </c:pt>
                <c:pt idx="193">
                  <c:v>14.035668847618199</c:v>
                </c:pt>
                <c:pt idx="194">
                  <c:v>14.071247279470288</c:v>
                </c:pt>
                <c:pt idx="195">
                  <c:v>14.106735979665885</c:v>
                </c:pt>
                <c:pt idx="196">
                  <c:v>14.142135623730951</c:v>
                </c:pt>
                <c:pt idx="197">
                  <c:v>14.177446878757825</c:v>
                </c:pt>
                <c:pt idx="198">
                  <c:v>14.212670403551895</c:v>
                </c:pt>
                <c:pt idx="199">
                  <c:v>14.247806848775006</c:v>
                </c:pt>
                <c:pt idx="200">
                  <c:v>14.282856857085701</c:v>
                </c:pt>
                <c:pt idx="201">
                  <c:v>14.317821063276353</c:v>
                </c:pt>
                <c:pt idx="202">
                  <c:v>14.352700094407323</c:v>
                </c:pt>
                <c:pt idx="203">
                  <c:v>14.387494569938159</c:v>
                </c:pt>
                <c:pt idx="204">
                  <c:v>14.422205101855956</c:v>
                </c:pt>
                <c:pt idx="205">
                  <c:v>14.456832294800961</c:v>
                </c:pt>
                <c:pt idx="206">
                  <c:v>14.491376746189438</c:v>
                </c:pt>
                <c:pt idx="207">
                  <c:v>14.52583904633395</c:v>
                </c:pt>
                <c:pt idx="208">
                  <c:v>14.560219778561036</c:v>
                </c:pt>
                <c:pt idx="209">
                  <c:v>14.594519519326424</c:v>
                </c:pt>
                <c:pt idx="210">
                  <c:v>14.628738838327793</c:v>
                </c:pt>
                <c:pt idx="211">
                  <c:v>14.66287829861518</c:v>
                </c:pt>
                <c:pt idx="212">
                  <c:v>14.696938456699069</c:v>
                </c:pt>
                <c:pt idx="213">
                  <c:v>14.730919862656235</c:v>
                </c:pt>
                <c:pt idx="214">
                  <c:v>14.7648230602334</c:v>
                </c:pt>
                <c:pt idx="215">
                  <c:v>14.798648586948742</c:v>
                </c:pt>
                <c:pt idx="216">
                  <c:v>14.832396974191326</c:v>
                </c:pt>
                <c:pt idx="217">
                  <c:v>14.866068747318506</c:v>
                </c:pt>
                <c:pt idx="218">
                  <c:v>14.89966442575134</c:v>
                </c:pt>
                <c:pt idx="219">
                  <c:v>14.933184523068078</c:v>
                </c:pt>
                <c:pt idx="220">
                  <c:v>14.966629547095765</c:v>
                </c:pt>
                <c:pt idx="221">
                  <c:v>15</c:v>
                </c:pt>
                <c:pt idx="222">
                  <c:v>15.033296378372908</c:v>
                </c:pt>
                <c:pt idx="223">
                  <c:v>15.066519173319364</c:v>
                </c:pt>
                <c:pt idx="224">
                  <c:v>15.0996688705415</c:v>
                </c:pt>
                <c:pt idx="225">
                  <c:v>15.132745950421556</c:v>
                </c:pt>
                <c:pt idx="226">
                  <c:v>15.165750888103101</c:v>
                </c:pt>
                <c:pt idx="227">
                  <c:v>15.198684153570664</c:v>
                </c:pt>
                <c:pt idx="228">
                  <c:v>15.231546211727817</c:v>
                </c:pt>
                <c:pt idx="229">
                  <c:v>15.264337522473747</c:v>
                </c:pt>
                <c:pt idx="230">
                  <c:v>15.297058540778355</c:v>
                </c:pt>
                <c:pt idx="231">
                  <c:v>15.329709716755891</c:v>
                </c:pt>
                <c:pt idx="232">
                  <c:v>15.362291495737216</c:v>
                </c:pt>
                <c:pt idx="233">
                  <c:v>15.394804318340652</c:v>
                </c:pt>
                <c:pt idx="234">
                  <c:v>15.427248620541512</c:v>
                </c:pt>
                <c:pt idx="235">
                  <c:v>15.459624833740307</c:v>
                </c:pt>
                <c:pt idx="236">
                  <c:v>15.491933384829668</c:v>
                </c:pt>
                <c:pt idx="237">
                  <c:v>15.524174696260024</c:v>
                </c:pt>
                <c:pt idx="238">
                  <c:v>15.556349186104045</c:v>
                </c:pt>
                <c:pt idx="239">
                  <c:v>15.588457268119896</c:v>
                </c:pt>
                <c:pt idx="240">
                  <c:v>15.620499351813308</c:v>
                </c:pt>
                <c:pt idx="241">
                  <c:v>15.652475842498529</c:v>
                </c:pt>
                <c:pt idx="242">
                  <c:v>15.684387141358123</c:v>
                </c:pt>
                <c:pt idx="243">
                  <c:v>15.716233645501712</c:v>
                </c:pt>
                <c:pt idx="244">
                  <c:v>15.748015748023622</c:v>
                </c:pt>
                <c:pt idx="245">
                  <c:v>15.779733838059499</c:v>
                </c:pt>
                <c:pt idx="246">
                  <c:v>15.811388300841896</c:v>
                </c:pt>
                <c:pt idx="247">
                  <c:v>15.842979517754859</c:v>
                </c:pt>
                <c:pt idx="248">
                  <c:v>15.874507866387544</c:v>
                </c:pt>
                <c:pt idx="249">
                  <c:v>15.905973720586866</c:v>
                </c:pt>
                <c:pt idx="250">
                  <c:v>15.937377450509228</c:v>
                </c:pt>
                <c:pt idx="251">
                  <c:v>15.968719422671311</c:v>
                </c:pt>
                <c:pt idx="252">
                  <c:v>16</c:v>
                </c:pt>
                <c:pt idx="253">
                  <c:v>16.031219541881399</c:v>
                </c:pt>
                <c:pt idx="254">
                  <c:v>16.06237840420901</c:v>
                </c:pt>
                <c:pt idx="255">
                  <c:v>16.093476939431081</c:v>
                </c:pt>
                <c:pt idx="256">
                  <c:v>16.124515496597098</c:v>
                </c:pt>
                <c:pt idx="257">
                  <c:v>16.15549442140351</c:v>
                </c:pt>
                <c:pt idx="258">
                  <c:v>16.186414056238647</c:v>
                </c:pt>
                <c:pt idx="259">
                  <c:v>16.217274740226856</c:v>
                </c:pt>
                <c:pt idx="260">
                  <c:v>16.248076809271922</c:v>
                </c:pt>
                <c:pt idx="261">
                  <c:v>16.278820596099706</c:v>
                </c:pt>
                <c:pt idx="262">
                  <c:v>16.30950643030009</c:v>
                </c:pt>
                <c:pt idx="263">
                  <c:v>16.340134638368191</c:v>
                </c:pt>
                <c:pt idx="264">
                  <c:v>16.370705543744901</c:v>
                </c:pt>
                <c:pt idx="265">
                  <c:v>16.401219466856727</c:v>
                </c:pt>
                <c:pt idx="266">
                  <c:v>16.431676725154983</c:v>
                </c:pt>
                <c:pt idx="267">
                  <c:v>16.46207763315433</c:v>
                </c:pt>
                <c:pt idx="268">
                  <c:v>16.492422502470642</c:v>
                </c:pt>
                <c:pt idx="269">
                  <c:v>16.522711641858304</c:v>
                </c:pt>
                <c:pt idx="270">
                  <c:v>16.552945357246848</c:v>
                </c:pt>
                <c:pt idx="271">
                  <c:v>16.583123951777001</c:v>
                </c:pt>
                <c:pt idx="272">
                  <c:v>16.61324772583615</c:v>
                </c:pt>
                <c:pt idx="273">
                  <c:v>16.643316977093239</c:v>
                </c:pt>
                <c:pt idx="274">
                  <c:v>16.673332000533065</c:v>
                </c:pt>
                <c:pt idx="275">
                  <c:v>16.703293088490067</c:v>
                </c:pt>
                <c:pt idx="276">
                  <c:v>16.733200530681511</c:v>
                </c:pt>
                <c:pt idx="277">
                  <c:v>16.763054614240211</c:v>
                </c:pt>
                <c:pt idx="278">
                  <c:v>16.792855623746664</c:v>
                </c:pt>
                <c:pt idx="279">
                  <c:v>16.822603841260722</c:v>
                </c:pt>
                <c:pt idx="280">
                  <c:v>16.852299546352718</c:v>
                </c:pt>
                <c:pt idx="281">
                  <c:v>16.881943016134134</c:v>
                </c:pt>
                <c:pt idx="282">
                  <c:v>16.911534525287763</c:v>
                </c:pt>
                <c:pt idx="283">
                  <c:v>16.941074346097416</c:v>
                </c:pt>
                <c:pt idx="284">
                  <c:v>16.970562748477139</c:v>
                </c:pt>
                <c:pt idx="285">
                  <c:v>17</c:v>
                </c:pt>
                <c:pt idx="286">
                  <c:v>17.029386365926403</c:v>
                </c:pt>
                <c:pt idx="287">
                  <c:v>17.058722109231979</c:v>
                </c:pt>
                <c:pt idx="288">
                  <c:v>17.088007490635061</c:v>
                </c:pt>
                <c:pt idx="289">
                  <c:v>17.11724276862369</c:v>
                </c:pt>
                <c:pt idx="290">
                  <c:v>17.146428199482248</c:v>
                </c:pt>
                <c:pt idx="291">
                  <c:v>17.175564037317667</c:v>
                </c:pt>
                <c:pt idx="292">
                  <c:v>17.204650534085253</c:v>
                </c:pt>
                <c:pt idx="293">
                  <c:v>17.233687939614086</c:v>
                </c:pt>
                <c:pt idx="294">
                  <c:v>17.262676501632068</c:v>
                </c:pt>
                <c:pt idx="295">
                  <c:v>17.291616465790582</c:v>
                </c:pt>
                <c:pt idx="296">
                  <c:v>17.320508075688775</c:v>
                </c:pt>
                <c:pt idx="297">
                  <c:v>17.349351572897472</c:v>
                </c:pt>
                <c:pt idx="298">
                  <c:v>17.378147196982766</c:v>
                </c:pt>
                <c:pt idx="299">
                  <c:v>17.406895185529212</c:v>
                </c:pt>
                <c:pt idx="300">
                  <c:v>17.435595774162696</c:v>
                </c:pt>
                <c:pt idx="301">
                  <c:v>17.464249196572979</c:v>
                </c:pt>
                <c:pt idx="302">
                  <c:v>17.4928556845359</c:v>
                </c:pt>
                <c:pt idx="303">
                  <c:v>17.521415467935231</c:v>
                </c:pt>
                <c:pt idx="304">
                  <c:v>17.549928774784245</c:v>
                </c:pt>
                <c:pt idx="305">
                  <c:v>17.578395831246947</c:v>
                </c:pt>
                <c:pt idx="306">
                  <c:v>17.606816861659009</c:v>
                </c:pt>
                <c:pt idx="307">
                  <c:v>17.635192088548397</c:v>
                </c:pt>
                <c:pt idx="308">
                  <c:v>17.663521732655695</c:v>
                </c:pt>
                <c:pt idx="309">
                  <c:v>17.691806012954132</c:v>
                </c:pt>
                <c:pt idx="310">
                  <c:v>17.720045146669349</c:v>
                </c:pt>
                <c:pt idx="311">
                  <c:v>17.748239349298849</c:v>
                </c:pt>
                <c:pt idx="312">
                  <c:v>17.776388834631177</c:v>
                </c:pt>
                <c:pt idx="313">
                  <c:v>17.804493814764857</c:v>
                </c:pt>
                <c:pt idx="314">
                  <c:v>17.832554500127006</c:v>
                </c:pt>
                <c:pt idx="315">
                  <c:v>17.86057109949175</c:v>
                </c:pt>
                <c:pt idx="316">
                  <c:v>17.888543819998318</c:v>
                </c:pt>
                <c:pt idx="317">
                  <c:v>17.916472867168917</c:v>
                </c:pt>
                <c:pt idx="318">
                  <c:v>17.944358444926362</c:v>
                </c:pt>
                <c:pt idx="319">
                  <c:v>17.972200755611428</c:v>
                </c:pt>
                <c:pt idx="320">
                  <c:v>18</c:v>
                </c:pt>
                <c:pt idx="321">
                  <c:v>18.027756377319946</c:v>
                </c:pt>
                <c:pt idx="322">
                  <c:v>18.055470085267789</c:v>
                </c:pt>
                <c:pt idx="323">
                  <c:v>18.083141320025124</c:v>
                </c:pt>
                <c:pt idx="324">
                  <c:v>18.110770276274835</c:v>
                </c:pt>
                <c:pt idx="325">
                  <c:v>18.138357147217054</c:v>
                </c:pt>
                <c:pt idx="326">
                  <c:v>18.165902124584949</c:v>
                </c:pt>
                <c:pt idx="327">
                  <c:v>18.193405398660254</c:v>
                </c:pt>
                <c:pt idx="328">
                  <c:v>18.220867158288598</c:v>
                </c:pt>
                <c:pt idx="329">
                  <c:v>18.248287590894659</c:v>
                </c:pt>
                <c:pt idx="330">
                  <c:v>18.275666882497067</c:v>
                </c:pt>
                <c:pt idx="331">
                  <c:v>18.303005217723125</c:v>
                </c:pt>
                <c:pt idx="332">
                  <c:v>18.330302779823359</c:v>
                </c:pt>
                <c:pt idx="333">
                  <c:v>18.357559750685819</c:v>
                </c:pt>
                <c:pt idx="334">
                  <c:v>18.384776310850235</c:v>
                </c:pt>
                <c:pt idx="335">
                  <c:v>18.411952639521967</c:v>
                </c:pt>
                <c:pt idx="336">
                  <c:v>18.439088914585774</c:v>
                </c:pt>
                <c:pt idx="337">
                  <c:v>18.466185312619388</c:v>
                </c:pt>
                <c:pt idx="338">
                  <c:v>18.493242008906929</c:v>
                </c:pt>
                <c:pt idx="339">
                  <c:v>18.520259177452136</c:v>
                </c:pt>
                <c:pt idx="340">
                  <c:v>18.547236990991408</c:v>
                </c:pt>
                <c:pt idx="341">
                  <c:v>18.574175621006709</c:v>
                </c:pt>
                <c:pt idx="342">
                  <c:v>18.601075237738275</c:v>
                </c:pt>
                <c:pt idx="343">
                  <c:v>18.627936010197157</c:v>
                </c:pt>
                <c:pt idx="344">
                  <c:v>18.654758106177631</c:v>
                </c:pt>
                <c:pt idx="345">
                  <c:v>18.681541692269406</c:v>
                </c:pt>
                <c:pt idx="346">
                  <c:v>18.708286933869708</c:v>
                </c:pt>
                <c:pt idx="347">
                  <c:v>18.734993995195193</c:v>
                </c:pt>
                <c:pt idx="348">
                  <c:v>18.761663039293719</c:v>
                </c:pt>
                <c:pt idx="349">
                  <c:v>18.788294228055936</c:v>
                </c:pt>
                <c:pt idx="350">
                  <c:v>18.814887722226779</c:v>
                </c:pt>
                <c:pt idx="351">
                  <c:v>18.841443681416774</c:v>
                </c:pt>
                <c:pt idx="352">
                  <c:v>18.867962264113206</c:v>
                </c:pt>
                <c:pt idx="353">
                  <c:v>18.894443627691185</c:v>
                </c:pt>
                <c:pt idx="354">
                  <c:v>18.920887928424502</c:v>
                </c:pt>
                <c:pt idx="355">
                  <c:v>18.947295321496416</c:v>
                </c:pt>
                <c:pt idx="356">
                  <c:v>18.973665961010276</c:v>
                </c:pt>
                <c:pt idx="357">
                  <c:v>19</c:v>
                </c:pt>
                <c:pt idx="358">
                  <c:v>19.026297590440446</c:v>
                </c:pt>
                <c:pt idx="359">
                  <c:v>19.05255888325765</c:v>
                </c:pt>
                <c:pt idx="360">
                  <c:v>19.078784028338912</c:v>
                </c:pt>
                <c:pt idx="361">
                  <c:v>19.104973174542799</c:v>
                </c:pt>
                <c:pt idx="362">
                  <c:v>19.131126469708992</c:v>
                </c:pt>
                <c:pt idx="363">
                  <c:v>19.157244060668017</c:v>
                </c:pt>
                <c:pt idx="364">
                  <c:v>19.183326093250876</c:v>
                </c:pt>
                <c:pt idx="365">
                  <c:v>19.209372712298546</c:v>
                </c:pt>
                <c:pt idx="366">
                  <c:v>19.235384061671343</c:v>
                </c:pt>
                <c:pt idx="367">
                  <c:v>19.261360284258224</c:v>
                </c:pt>
                <c:pt idx="368">
                  <c:v>19.28730152198591</c:v>
                </c:pt>
                <c:pt idx="369">
                  <c:v>19.313207915827967</c:v>
                </c:pt>
                <c:pt idx="370">
                  <c:v>19.339079605813716</c:v>
                </c:pt>
                <c:pt idx="371">
                  <c:v>19.364916731037084</c:v>
                </c:pt>
                <c:pt idx="372">
                  <c:v>19.390719429665317</c:v>
                </c:pt>
                <c:pt idx="373">
                  <c:v>19.416487838947599</c:v>
                </c:pt>
                <c:pt idx="374">
                  <c:v>19.442222095223581</c:v>
                </c:pt>
                <c:pt idx="375">
                  <c:v>19.467922333931785</c:v>
                </c:pt>
                <c:pt idx="376">
                  <c:v>19.493588689617926</c:v>
                </c:pt>
                <c:pt idx="377">
                  <c:v>19.519221295943137</c:v>
                </c:pt>
                <c:pt idx="378">
                  <c:v>19.544820285692065</c:v>
                </c:pt>
                <c:pt idx="379">
                  <c:v>19.570385790780925</c:v>
                </c:pt>
                <c:pt idx="380">
                  <c:v>19.595917942265423</c:v>
                </c:pt>
                <c:pt idx="381">
                  <c:v>19.621416870348583</c:v>
                </c:pt>
                <c:pt idx="382">
                  <c:v>19.646882704388499</c:v>
                </c:pt>
                <c:pt idx="383">
                  <c:v>19.672315572906001</c:v>
                </c:pt>
                <c:pt idx="384">
                  <c:v>19.697715603592208</c:v>
                </c:pt>
                <c:pt idx="385">
                  <c:v>19.723082923316021</c:v>
                </c:pt>
                <c:pt idx="386">
                  <c:v>19.748417658131498</c:v>
                </c:pt>
                <c:pt idx="387">
                  <c:v>19.773719933285189</c:v>
                </c:pt>
                <c:pt idx="388">
                  <c:v>19.798989873223331</c:v>
                </c:pt>
                <c:pt idx="389">
                  <c:v>19.824227601599009</c:v>
                </c:pt>
                <c:pt idx="390">
                  <c:v>19.849433241279208</c:v>
                </c:pt>
                <c:pt idx="391">
                  <c:v>19.874606914351791</c:v>
                </c:pt>
                <c:pt idx="392">
                  <c:v>19.899748742132399</c:v>
                </c:pt>
                <c:pt idx="393">
                  <c:v>19.924858845171276</c:v>
                </c:pt>
                <c:pt idx="394">
                  <c:v>19.949937343260004</c:v>
                </c:pt>
                <c:pt idx="395">
                  <c:v>19.974984355438178</c:v>
                </c:pt>
                <c:pt idx="396">
                  <c:v>20</c:v>
                </c:pt>
                <c:pt idx="397">
                  <c:v>20.024984394500787</c:v>
                </c:pt>
                <c:pt idx="398">
                  <c:v>20.049937655763422</c:v>
                </c:pt>
                <c:pt idx="399">
                  <c:v>20.074859899884732</c:v>
                </c:pt>
                <c:pt idx="400">
                  <c:v>20.09975124224178</c:v>
                </c:pt>
                <c:pt idx="401">
                  <c:v>20.124611797498108</c:v>
                </c:pt>
                <c:pt idx="402">
                  <c:v>20.149441679609886</c:v>
                </c:pt>
                <c:pt idx="403">
                  <c:v>20.174241001832016</c:v>
                </c:pt>
                <c:pt idx="404">
                  <c:v>20.199009876724155</c:v>
                </c:pt>
                <c:pt idx="405">
                  <c:v>20.223748416156685</c:v>
                </c:pt>
                <c:pt idx="406">
                  <c:v>20.248456731316587</c:v>
                </c:pt>
                <c:pt idx="407">
                  <c:v>20.273134932713294</c:v>
                </c:pt>
                <c:pt idx="408">
                  <c:v>20.297783130184438</c:v>
                </c:pt>
                <c:pt idx="409">
                  <c:v>20.322401432901575</c:v>
                </c:pt>
                <c:pt idx="410">
                  <c:v>20.346989949375804</c:v>
                </c:pt>
                <c:pt idx="411">
                  <c:v>20.371548787463361</c:v>
                </c:pt>
                <c:pt idx="412">
                  <c:v>20.396078054371138</c:v>
                </c:pt>
                <c:pt idx="413">
                  <c:v>20.420577856662138</c:v>
                </c:pt>
                <c:pt idx="414">
                  <c:v>20.445048300260872</c:v>
                </c:pt>
                <c:pt idx="415">
                  <c:v>20.46948949045872</c:v>
                </c:pt>
                <c:pt idx="416">
                  <c:v>20.493901531919196</c:v>
                </c:pt>
                <c:pt idx="417">
                  <c:v>20.518284528683193</c:v>
                </c:pt>
                <c:pt idx="418">
                  <c:v>20.542638584174139</c:v>
                </c:pt>
                <c:pt idx="419">
                  <c:v>20.566963801203133</c:v>
                </c:pt>
                <c:pt idx="420">
                  <c:v>20.591260281974002</c:v>
                </c:pt>
                <c:pt idx="421">
                  <c:v>20.615528128088304</c:v>
                </c:pt>
                <c:pt idx="422">
                  <c:v>20.639767440550294</c:v>
                </c:pt>
                <c:pt idx="423">
                  <c:v>20.663978319771825</c:v>
                </c:pt>
                <c:pt idx="424">
                  <c:v>20.688160865577203</c:v>
                </c:pt>
                <c:pt idx="425">
                  <c:v>20.71231517720798</c:v>
                </c:pt>
                <c:pt idx="426">
                  <c:v>20.73644135332772</c:v>
                </c:pt>
                <c:pt idx="427">
                  <c:v>20.760539492026695</c:v>
                </c:pt>
                <c:pt idx="428">
                  <c:v>20.784609690826528</c:v>
                </c:pt>
                <c:pt idx="429">
                  <c:v>20.808652046684813</c:v>
                </c:pt>
                <c:pt idx="430">
                  <c:v>20.83266665599966</c:v>
                </c:pt>
                <c:pt idx="431">
                  <c:v>20.85665361461421</c:v>
                </c:pt>
                <c:pt idx="432">
                  <c:v>20.880613017821101</c:v>
                </c:pt>
                <c:pt idx="433">
                  <c:v>20.904544960366874</c:v>
                </c:pt>
                <c:pt idx="434">
                  <c:v>20.928449536456348</c:v>
                </c:pt>
                <c:pt idx="435">
                  <c:v>20.952326839756964</c:v>
                </c:pt>
                <c:pt idx="436">
                  <c:v>20.976176963403031</c:v>
                </c:pt>
                <c:pt idx="437">
                  <c:v>21</c:v>
                </c:pt>
                <c:pt idx="438">
                  <c:v>21.023796041628639</c:v>
                </c:pt>
                <c:pt idx="439">
                  <c:v>21.047565179849187</c:v>
                </c:pt>
                <c:pt idx="440">
                  <c:v>21.071307505705477</c:v>
                </c:pt>
                <c:pt idx="441">
                  <c:v>21.095023109728988</c:v>
                </c:pt>
                <c:pt idx="442">
                  <c:v>21.118712081942874</c:v>
                </c:pt>
                <c:pt idx="443">
                  <c:v>21.142374511865974</c:v>
                </c:pt>
                <c:pt idx="444">
                  <c:v>21.166010488516726</c:v>
                </c:pt>
                <c:pt idx="445">
                  <c:v>21.189620100417091</c:v>
                </c:pt>
                <c:pt idx="446">
                  <c:v>21.213203435596427</c:v>
                </c:pt>
                <c:pt idx="447">
                  <c:v>21.236760581595302</c:v>
                </c:pt>
                <c:pt idx="448">
                  <c:v>21.2602916254693</c:v>
                </c:pt>
                <c:pt idx="449">
                  <c:v>21.283796653792763</c:v>
                </c:pt>
                <c:pt idx="450">
                  <c:v>21.307275752662516</c:v>
                </c:pt>
                <c:pt idx="451">
                  <c:v>21.330729007701542</c:v>
                </c:pt>
                <c:pt idx="452">
                  <c:v>21.354156504062622</c:v>
                </c:pt>
                <c:pt idx="453">
                  <c:v>21.377558326431949</c:v>
                </c:pt>
                <c:pt idx="454">
                  <c:v>21.400934559032695</c:v>
                </c:pt>
                <c:pt idx="455">
                  <c:v>21.42428528562855</c:v>
                </c:pt>
                <c:pt idx="456">
                  <c:v>21.447610589527216</c:v>
                </c:pt>
                <c:pt idx="457">
                  <c:v>21.470910553583888</c:v>
                </c:pt>
                <c:pt idx="458">
                  <c:v>21.494185260204677</c:v>
                </c:pt>
                <c:pt idx="459">
                  <c:v>21.517434791350013</c:v>
                </c:pt>
                <c:pt idx="460">
                  <c:v>21.540659228538015</c:v>
                </c:pt>
                <c:pt idx="461">
                  <c:v>21.563858652847824</c:v>
                </c:pt>
                <c:pt idx="462">
                  <c:v>21.587033144922902</c:v>
                </c:pt>
                <c:pt idx="463">
                  <c:v>21.61018278497431</c:v>
                </c:pt>
                <c:pt idx="464">
                  <c:v>21.633307652783937</c:v>
                </c:pt>
                <c:pt idx="465">
                  <c:v>21.656407827707714</c:v>
                </c:pt>
                <c:pt idx="466">
                  <c:v>21.679483388678801</c:v>
                </c:pt>
                <c:pt idx="467">
                  <c:v>21.702534414210707</c:v>
                </c:pt>
                <c:pt idx="468">
                  <c:v>21.725560982400431</c:v>
                </c:pt>
                <c:pt idx="469">
                  <c:v>21.748563170931547</c:v>
                </c:pt>
                <c:pt idx="470">
                  <c:v>21.77154105707724</c:v>
                </c:pt>
                <c:pt idx="471">
                  <c:v>21.794494717703369</c:v>
                </c:pt>
                <c:pt idx="472">
                  <c:v>21.817424229271428</c:v>
                </c:pt>
                <c:pt idx="473">
                  <c:v>21.840329667841555</c:v>
                </c:pt>
                <c:pt idx="474">
                  <c:v>21.863211109075447</c:v>
                </c:pt>
                <c:pt idx="475">
                  <c:v>21.88606862823929</c:v>
                </c:pt>
                <c:pt idx="476">
                  <c:v>21.908902300206645</c:v>
                </c:pt>
                <c:pt idx="477">
                  <c:v>21.931712199461309</c:v>
                </c:pt>
                <c:pt idx="478">
                  <c:v>21.95449840010015</c:v>
                </c:pt>
                <c:pt idx="479">
                  <c:v>21.977260975835911</c:v>
                </c:pt>
                <c:pt idx="480">
                  <c:v>22</c:v>
                </c:pt>
                <c:pt idx="481">
                  <c:v>22.022715545545239</c:v>
                </c:pt>
                <c:pt idx="482">
                  <c:v>22.045407685048602</c:v>
                </c:pt>
                <c:pt idx="483">
                  <c:v>22.06807649071391</c:v>
                </c:pt>
                <c:pt idx="484">
                  <c:v>22.090722034374522</c:v>
                </c:pt>
                <c:pt idx="485">
                  <c:v>22.113344387495982</c:v>
                </c:pt>
                <c:pt idx="486">
                  <c:v>22.135943621178654</c:v>
                </c:pt>
                <c:pt idx="487">
                  <c:v>22.158519806160339</c:v>
                </c:pt>
                <c:pt idx="488">
                  <c:v>22.181073012818835</c:v>
                </c:pt>
                <c:pt idx="489">
                  <c:v>22.203603311174518</c:v>
                </c:pt>
                <c:pt idx="490">
                  <c:v>22.22611077089287</c:v>
                </c:pt>
                <c:pt idx="491">
                  <c:v>22.248595461286989</c:v>
                </c:pt>
                <c:pt idx="492">
                  <c:v>22.271057451320086</c:v>
                </c:pt>
                <c:pt idx="493">
                  <c:v>22.293496809607955</c:v>
                </c:pt>
                <c:pt idx="494">
                  <c:v>22.315913604421397</c:v>
                </c:pt>
                <c:pt idx="495">
                  <c:v>22.338307903688676</c:v>
                </c:pt>
                <c:pt idx="496">
                  <c:v>22.360679774997898</c:v>
                </c:pt>
                <c:pt idx="497">
                  <c:v>22.383029285599392</c:v>
                </c:pt>
                <c:pt idx="498">
                  <c:v>22.405356502408079</c:v>
                </c:pt>
                <c:pt idx="499">
                  <c:v>22.427661492005804</c:v>
                </c:pt>
                <c:pt idx="500">
                  <c:v>22.449944320643649</c:v>
                </c:pt>
                <c:pt idx="501">
                  <c:v>22.472205054244231</c:v>
                </c:pt>
                <c:pt idx="502">
                  <c:v>22.494443758403985</c:v>
                </c:pt>
                <c:pt idx="503">
                  <c:v>22.516660498395403</c:v>
                </c:pt>
                <c:pt idx="504">
                  <c:v>22.538855339169288</c:v>
                </c:pt>
                <c:pt idx="505">
                  <c:v>22.561028345356956</c:v>
                </c:pt>
                <c:pt idx="506">
                  <c:v>22.583179581272429</c:v>
                </c:pt>
                <c:pt idx="507">
                  <c:v>22.605309110914629</c:v>
                </c:pt>
                <c:pt idx="508">
                  <c:v>22.627416997969522</c:v>
                </c:pt>
                <c:pt idx="509">
                  <c:v>22.649503305812249</c:v>
                </c:pt>
                <c:pt idx="510">
                  <c:v>22.671568097509269</c:v>
                </c:pt>
                <c:pt idx="511">
                  <c:v>22.693611435820433</c:v>
                </c:pt>
                <c:pt idx="512">
                  <c:v>22.715633383201094</c:v>
                </c:pt>
                <c:pt idx="513">
                  <c:v>22.737634001804146</c:v>
                </c:pt>
                <c:pt idx="514">
                  <c:v>22.759613353482084</c:v>
                </c:pt>
                <c:pt idx="515">
                  <c:v>22.781571499789035</c:v>
                </c:pt>
                <c:pt idx="516">
                  <c:v>22.803508501982758</c:v>
                </c:pt>
                <c:pt idx="517">
                  <c:v>22.825424421026653</c:v>
                </c:pt>
                <c:pt idx="518">
                  <c:v>22.847319317591726</c:v>
                </c:pt>
                <c:pt idx="519">
                  <c:v>22.869193252058544</c:v>
                </c:pt>
                <c:pt idx="520">
                  <c:v>22.891046284519195</c:v>
                </c:pt>
                <c:pt idx="521">
                  <c:v>22.912878474779198</c:v>
                </c:pt>
                <c:pt idx="522">
                  <c:v>22.934689882359429</c:v>
                </c:pt>
                <c:pt idx="523">
                  <c:v>22.956480566497994</c:v>
                </c:pt>
                <c:pt idx="524">
                  <c:v>22.978250586152114</c:v>
                </c:pt>
                <c:pt idx="525">
                  <c:v>23</c:v>
                </c:pt>
                <c:pt idx="526">
                  <c:v>23.021728866442675</c:v>
                </c:pt>
                <c:pt idx="527">
                  <c:v>23.043437243605826</c:v>
                </c:pt>
                <c:pt idx="528">
                  <c:v>23.065125189341593</c:v>
                </c:pt>
                <c:pt idx="529">
                  <c:v>23.086792761230392</c:v>
                </c:pt>
                <c:pt idx="530">
                  <c:v>23.108440016582687</c:v>
                </c:pt>
                <c:pt idx="531">
                  <c:v>23.130067012440755</c:v>
                </c:pt>
                <c:pt idx="532">
                  <c:v>23.151673805580451</c:v>
                </c:pt>
                <c:pt idx="533">
                  <c:v>23.173260452512935</c:v>
                </c:pt>
                <c:pt idx="534">
                  <c:v>23.194827009486403</c:v>
                </c:pt>
                <c:pt idx="535">
                  <c:v>23.2163735324878</c:v>
                </c:pt>
                <c:pt idx="536">
                  <c:v>23.2379000772445</c:v>
                </c:pt>
                <c:pt idx="537">
                  <c:v>23.259406699226016</c:v>
                </c:pt>
                <c:pt idx="538">
                  <c:v>23.280893453645632</c:v>
                </c:pt>
                <c:pt idx="539">
                  <c:v>23.302360395462088</c:v>
                </c:pt>
                <c:pt idx="540">
                  <c:v>23.323807579381203</c:v>
                </c:pt>
                <c:pt idx="541">
                  <c:v>23.345235059857504</c:v>
                </c:pt>
                <c:pt idx="542">
                  <c:v>23.366642891095847</c:v>
                </c:pt>
                <c:pt idx="543">
                  <c:v>23.388031127053001</c:v>
                </c:pt>
                <c:pt idx="544">
                  <c:v>23.409399821439251</c:v>
                </c:pt>
                <c:pt idx="545">
                  <c:v>23.430749027719962</c:v>
                </c:pt>
                <c:pt idx="546">
                  <c:v>23.45207879911715</c:v>
                </c:pt>
                <c:pt idx="547">
                  <c:v>23.473389188611005</c:v>
                </c:pt>
                <c:pt idx="548">
                  <c:v>23.49468024894146</c:v>
                </c:pt>
                <c:pt idx="549">
                  <c:v>23.515952032609693</c:v>
                </c:pt>
                <c:pt idx="550">
                  <c:v>23.53720459187964</c:v>
                </c:pt>
                <c:pt idx="551">
                  <c:v>23.558437978779494</c:v>
                </c:pt>
                <c:pt idx="552">
                  <c:v>23.57965224510319</c:v>
                </c:pt>
                <c:pt idx="553">
                  <c:v>23.600847442411894</c:v>
                </c:pt>
                <c:pt idx="554">
                  <c:v>23.622023622035432</c:v>
                </c:pt>
                <c:pt idx="555">
                  <c:v>23.643180835073778</c:v>
                </c:pt>
                <c:pt idx="556">
                  <c:v>23.664319132398465</c:v>
                </c:pt>
                <c:pt idx="557">
                  <c:v>23.685438564654021</c:v>
                </c:pt>
                <c:pt idx="558">
                  <c:v>23.706539182259394</c:v>
                </c:pt>
                <c:pt idx="559">
                  <c:v>23.727621035409346</c:v>
                </c:pt>
                <c:pt idx="560">
                  <c:v>23.748684174075834</c:v>
                </c:pt>
                <c:pt idx="561">
                  <c:v>23.769728648009426</c:v>
                </c:pt>
                <c:pt idx="562">
                  <c:v>23.790754506740637</c:v>
                </c:pt>
                <c:pt idx="563">
                  <c:v>23.811761799581316</c:v>
                </c:pt>
                <c:pt idx="564">
                  <c:v>23.832750575625969</c:v>
                </c:pt>
                <c:pt idx="565">
                  <c:v>23.853720883753127</c:v>
                </c:pt>
                <c:pt idx="566">
                  <c:v>23.874672772626646</c:v>
                </c:pt>
                <c:pt idx="567">
                  <c:v>23.895606290697042</c:v>
                </c:pt>
                <c:pt idx="568">
                  <c:v>23.916521486202797</c:v>
                </c:pt>
                <c:pt idx="569">
                  <c:v>23.937418407171648</c:v>
                </c:pt>
                <c:pt idx="570">
                  <c:v>23.958297101421877</c:v>
                </c:pt>
                <c:pt idx="571">
                  <c:v>23.979157616563597</c:v>
                </c:pt>
                <c:pt idx="572">
                  <c:v>24</c:v>
                </c:pt>
                <c:pt idx="573">
                  <c:v>24.020824298928627</c:v>
                </c:pt>
                <c:pt idx="574">
                  <c:v>24.041630560342615</c:v>
                </c:pt>
                <c:pt idx="575">
                  <c:v>24.06241883103193</c:v>
                </c:pt>
                <c:pt idx="576">
                  <c:v>24.083189157584592</c:v>
                </c:pt>
                <c:pt idx="577">
                  <c:v>24.103941586387901</c:v>
                </c:pt>
                <c:pt idx="578">
                  <c:v>24.124676163629637</c:v>
                </c:pt>
                <c:pt idx="579">
                  <c:v>24.145392935299274</c:v>
                </c:pt>
                <c:pt idx="580">
                  <c:v>24.166091947189145</c:v>
                </c:pt>
                <c:pt idx="581">
                  <c:v>24.186773244895647</c:v>
                </c:pt>
                <c:pt idx="582">
                  <c:v>24.207436873820409</c:v>
                </c:pt>
                <c:pt idx="583">
                  <c:v>24.228082879171435</c:v>
                </c:pt>
                <c:pt idx="584">
                  <c:v>24.248711305964282</c:v>
                </c:pt>
                <c:pt idx="585">
                  <c:v>24.269322199023193</c:v>
                </c:pt>
                <c:pt idx="586">
                  <c:v>24.289915602982237</c:v>
                </c:pt>
                <c:pt idx="587">
                  <c:v>24.310491562286437</c:v>
                </c:pt>
                <c:pt idx="588">
                  <c:v>24.331050121192877</c:v>
                </c:pt>
                <c:pt idx="589">
                  <c:v>24.351591323771842</c:v>
                </c:pt>
                <c:pt idx="590">
                  <c:v>24.372115213907882</c:v>
                </c:pt>
                <c:pt idx="591">
                  <c:v>24.392621835300936</c:v>
                </c:pt>
                <c:pt idx="592">
                  <c:v>24.413111231467404</c:v>
                </c:pt>
                <c:pt idx="593">
                  <c:v>24.433583445741231</c:v>
                </c:pt>
                <c:pt idx="594">
                  <c:v>24.454038521274967</c:v>
                </c:pt>
                <c:pt idx="595">
                  <c:v>24.474476501040833</c:v>
                </c:pt>
                <c:pt idx="596">
                  <c:v>24.494897427831781</c:v>
                </c:pt>
                <c:pt idx="597">
                  <c:v>24.515301344262525</c:v>
                </c:pt>
                <c:pt idx="598">
                  <c:v>24.535688292770594</c:v>
                </c:pt>
                <c:pt idx="599">
                  <c:v>24.556058315617349</c:v>
                </c:pt>
                <c:pt idx="600">
                  <c:v>24.576411454889016</c:v>
                </c:pt>
                <c:pt idx="601">
                  <c:v>24.596747752497688</c:v>
                </c:pt>
                <c:pt idx="602">
                  <c:v>24.617067250182341</c:v>
                </c:pt>
                <c:pt idx="603">
                  <c:v>24.637369989509839</c:v>
                </c:pt>
                <c:pt idx="604">
                  <c:v>24.657656011875904</c:v>
                </c:pt>
                <c:pt idx="605">
                  <c:v>24.677925358506133</c:v>
                </c:pt>
                <c:pt idx="606">
                  <c:v>24.698178070456937</c:v>
                </c:pt>
                <c:pt idx="607">
                  <c:v>24.718414188616549</c:v>
                </c:pt>
                <c:pt idx="608">
                  <c:v>24.738633753705962</c:v>
                </c:pt>
                <c:pt idx="609">
                  <c:v>24.758836806279895</c:v>
                </c:pt>
                <c:pt idx="610">
                  <c:v>24.779023386727733</c:v>
                </c:pt>
                <c:pt idx="611">
                  <c:v>24.79919353527449</c:v>
                </c:pt>
                <c:pt idx="612">
                  <c:v>24.819347291981714</c:v>
                </c:pt>
                <c:pt idx="613">
                  <c:v>24.839484696748443</c:v>
                </c:pt>
                <c:pt idx="614">
                  <c:v>24.859605789312106</c:v>
                </c:pt>
                <c:pt idx="615">
                  <c:v>24.879710609249457</c:v>
                </c:pt>
                <c:pt idx="616">
                  <c:v>24.899799195977465</c:v>
                </c:pt>
                <c:pt idx="617">
                  <c:v>24.919871588754223</c:v>
                </c:pt>
                <c:pt idx="618">
                  <c:v>24.939927826679853</c:v>
                </c:pt>
                <c:pt idx="619">
                  <c:v>24.959967948697368</c:v>
                </c:pt>
                <c:pt idx="620">
                  <c:v>24.979991993593593</c:v>
                </c:pt>
                <c:pt idx="621">
                  <c:v>25</c:v>
                </c:pt>
                <c:pt idx="622">
                  <c:v>25.019992006393608</c:v>
                </c:pt>
                <c:pt idx="623">
                  <c:v>25.03996805109783</c:v>
                </c:pt>
                <c:pt idx="624">
                  <c:v>25.059928172283335</c:v>
                </c:pt>
                <c:pt idx="625">
                  <c:v>25.079872407968907</c:v>
                </c:pt>
                <c:pt idx="626">
                  <c:v>25.099800796022265</c:v>
                </c:pt>
                <c:pt idx="627">
                  <c:v>25.119713374160941</c:v>
                </c:pt>
                <c:pt idx="628">
                  <c:v>25.13961017995307</c:v>
                </c:pt>
                <c:pt idx="629">
                  <c:v>25.159491250818249</c:v>
                </c:pt>
                <c:pt idx="630">
                  <c:v>25.179356624028344</c:v>
                </c:pt>
                <c:pt idx="631">
                  <c:v>25.199206336708304</c:v>
                </c:pt>
                <c:pt idx="632">
                  <c:v>25.219040425836983</c:v>
                </c:pt>
                <c:pt idx="633">
                  <c:v>25.238858928247925</c:v>
                </c:pt>
                <c:pt idx="634">
                  <c:v>25.258661880630179</c:v>
                </c:pt>
                <c:pt idx="635">
                  <c:v>25.278449319529077</c:v>
                </c:pt>
                <c:pt idx="636">
                  <c:v>25.298221281347036</c:v>
                </c:pt>
                <c:pt idx="637">
                  <c:v>25.317977802344327</c:v>
                </c:pt>
                <c:pt idx="638">
                  <c:v>25.337718918639855</c:v>
                </c:pt>
                <c:pt idx="639">
                  <c:v>25.357444666211933</c:v>
                </c:pt>
                <c:pt idx="640">
                  <c:v>25.37715508089904</c:v>
                </c:pt>
                <c:pt idx="641">
                  <c:v>25.396850198400589</c:v>
                </c:pt>
                <c:pt idx="642">
                  <c:v>25.416530054277668</c:v>
                </c:pt>
                <c:pt idx="643">
                  <c:v>25.436194683953808</c:v>
                </c:pt>
                <c:pt idx="644">
                  <c:v>25.45584412271571</c:v>
                </c:pt>
                <c:pt idx="645">
                  <c:v>25.475478405713993</c:v>
                </c:pt>
                <c:pt idx="646">
                  <c:v>25.495097567963924</c:v>
                </c:pt>
                <c:pt idx="647">
                  <c:v>25.514701644346147</c:v>
                </c:pt>
                <c:pt idx="648">
                  <c:v>25.534290669607408</c:v>
                </c:pt>
                <c:pt idx="649">
                  <c:v>25.553864678361276</c:v>
                </c:pt>
                <c:pt idx="650">
                  <c:v>25.573423705088842</c:v>
                </c:pt>
                <c:pt idx="651">
                  <c:v>25.592967784139454</c:v>
                </c:pt>
                <c:pt idx="652">
                  <c:v>25.612496949731394</c:v>
                </c:pt>
                <c:pt idx="653">
                  <c:v>25.632011235952593</c:v>
                </c:pt>
                <c:pt idx="654">
                  <c:v>25.651510676761319</c:v>
                </c:pt>
                <c:pt idx="655">
                  <c:v>25.670995305986871</c:v>
                </c:pt>
                <c:pt idx="656">
                  <c:v>25.690465157330259</c:v>
                </c:pt>
                <c:pt idx="657">
                  <c:v>25.709920264364882</c:v>
                </c:pt>
                <c:pt idx="658">
                  <c:v>25.729360660537214</c:v>
                </c:pt>
                <c:pt idx="659">
                  <c:v>25.748786379167466</c:v>
                </c:pt>
                <c:pt idx="660">
                  <c:v>25.768197453450252</c:v>
                </c:pt>
                <c:pt idx="661">
                  <c:v>25.787593916455254</c:v>
                </c:pt>
                <c:pt idx="662">
                  <c:v>25.80697580112788</c:v>
                </c:pt>
                <c:pt idx="663">
                  <c:v>25.826343140289914</c:v>
                </c:pt>
                <c:pt idx="664">
                  <c:v>25.845695966640172</c:v>
                </c:pt>
                <c:pt idx="665">
                  <c:v>25.865034312755125</c:v>
                </c:pt>
                <c:pt idx="666">
                  <c:v>25.88435821108957</c:v>
                </c:pt>
                <c:pt idx="667">
                  <c:v>25.903667693977237</c:v>
                </c:pt>
                <c:pt idx="668">
                  <c:v>25.922962793631442</c:v>
                </c:pt>
                <c:pt idx="669">
                  <c:v>25.942243542145693</c:v>
                </c:pt>
                <c:pt idx="670">
                  <c:v>25.96150997149434</c:v>
                </c:pt>
                <c:pt idx="671">
                  <c:v>25.98076211353316</c:v>
                </c:pt>
                <c:pt idx="672">
                  <c:v>26</c:v>
                </c:pt>
                <c:pt idx="673">
                  <c:v>26.019223662515376</c:v>
                </c:pt>
                <c:pt idx="674">
                  <c:v>26.038433132583073</c:v>
                </c:pt>
                <c:pt idx="675">
                  <c:v>26.057628441590765</c:v>
                </c:pt>
                <c:pt idx="676">
                  <c:v>26.076809620810597</c:v>
                </c:pt>
                <c:pt idx="677">
                  <c:v>26.095976701399778</c:v>
                </c:pt>
                <c:pt idx="678">
                  <c:v>26.115129714401192</c:v>
                </c:pt>
                <c:pt idx="679">
                  <c:v>26.134268690743959</c:v>
                </c:pt>
                <c:pt idx="680">
                  <c:v>26.153393661244042</c:v>
                </c:pt>
                <c:pt idx="681">
                  <c:v>26.172504656604801</c:v>
                </c:pt>
                <c:pt idx="682">
                  <c:v>26.19160170741759</c:v>
                </c:pt>
                <c:pt idx="683">
                  <c:v>26.210684844162312</c:v>
                </c:pt>
                <c:pt idx="684">
                  <c:v>26.229754097208001</c:v>
                </c:pt>
                <c:pt idx="685">
                  <c:v>26.248809496813376</c:v>
                </c:pt>
                <c:pt idx="686">
                  <c:v>26.267851073127396</c:v>
                </c:pt>
                <c:pt idx="687">
                  <c:v>26.28687885618983</c:v>
                </c:pt>
                <c:pt idx="688">
                  <c:v>26.305892875931811</c:v>
                </c:pt>
                <c:pt idx="689">
                  <c:v>26.324893162176366</c:v>
                </c:pt>
                <c:pt idx="690">
                  <c:v>26.343879744638983</c:v>
                </c:pt>
                <c:pt idx="691">
                  <c:v>26.362852652928137</c:v>
                </c:pt>
                <c:pt idx="692">
                  <c:v>26.381811916545839</c:v>
                </c:pt>
                <c:pt idx="693">
                  <c:v>26.40075756488817</c:v>
                </c:pt>
                <c:pt idx="694">
                  <c:v>26.419689627245813</c:v>
                </c:pt>
                <c:pt idx="695">
                  <c:v>26.438608132804571</c:v>
                </c:pt>
                <c:pt idx="696">
                  <c:v>26.457513110645905</c:v>
                </c:pt>
                <c:pt idx="697">
                  <c:v>26.476404589747453</c:v>
                </c:pt>
                <c:pt idx="698">
                  <c:v>26.49528259898354</c:v>
                </c:pt>
                <c:pt idx="699">
                  <c:v>26.514147167125703</c:v>
                </c:pt>
                <c:pt idx="700">
                  <c:v>26.532998322843198</c:v>
                </c:pt>
                <c:pt idx="701">
                  <c:v>26.551836094703507</c:v>
                </c:pt>
                <c:pt idx="702">
                  <c:v>26.570660511172846</c:v>
                </c:pt>
                <c:pt idx="703">
                  <c:v>26.589471600616662</c:v>
                </c:pt>
                <c:pt idx="704">
                  <c:v>26.608269391300141</c:v>
                </c:pt>
                <c:pt idx="705">
                  <c:v>26.627053911388696</c:v>
                </c:pt>
                <c:pt idx="706">
                  <c:v>26.645825188948457</c:v>
                </c:pt>
                <c:pt idx="707">
                  <c:v>26.664583251946766</c:v>
                </c:pt>
                <c:pt idx="708">
                  <c:v>26.683328128252668</c:v>
                </c:pt>
                <c:pt idx="709">
                  <c:v>26.702059845637379</c:v>
                </c:pt>
                <c:pt idx="710">
                  <c:v>26.720778431774775</c:v>
                </c:pt>
                <c:pt idx="711">
                  <c:v>26.739483914241877</c:v>
                </c:pt>
                <c:pt idx="712">
                  <c:v>26.758176320519304</c:v>
                </c:pt>
                <c:pt idx="713">
                  <c:v>26.776855677991769</c:v>
                </c:pt>
                <c:pt idx="714">
                  <c:v>26.795522013948524</c:v>
                </c:pt>
                <c:pt idx="715">
                  <c:v>26.814175355583846</c:v>
                </c:pt>
                <c:pt idx="716">
                  <c:v>26.832815729997478</c:v>
                </c:pt>
                <c:pt idx="717">
                  <c:v>26.851443164195103</c:v>
                </c:pt>
                <c:pt idx="718">
                  <c:v>26.870057685088806</c:v>
                </c:pt>
                <c:pt idx="719">
                  <c:v>26.888659319497503</c:v>
                </c:pt>
                <c:pt idx="720">
                  <c:v>26.90724809414742</c:v>
                </c:pt>
                <c:pt idx="721">
                  <c:v>26.92582403567252</c:v>
                </c:pt>
                <c:pt idx="722">
                  <c:v>26.944387170614959</c:v>
                </c:pt>
                <c:pt idx="723">
                  <c:v>26.962937525425527</c:v>
                </c:pt>
                <c:pt idx="724">
                  <c:v>26.981475126464083</c:v>
                </c:pt>
                <c:pt idx="725">
                  <c:v>27</c:v>
                </c:pt>
                <c:pt idx="726">
                  <c:v>27.018512172212592</c:v>
                </c:pt>
                <c:pt idx="727">
                  <c:v>27.03701166919155</c:v>
                </c:pt>
                <c:pt idx="728">
                  <c:v>27.055498516937366</c:v>
                </c:pt>
                <c:pt idx="729">
                  <c:v>27.073972741361768</c:v>
                </c:pt>
                <c:pt idx="730">
                  <c:v>27.092434368288131</c:v>
                </c:pt>
                <c:pt idx="731">
                  <c:v>27.110883423451916</c:v>
                </c:pt>
                <c:pt idx="732">
                  <c:v>27.129319932501073</c:v>
                </c:pt>
                <c:pt idx="733">
                  <c:v>27.147743920996454</c:v>
                </c:pt>
                <c:pt idx="734">
                  <c:v>27.166155414412248</c:v>
                </c:pt>
                <c:pt idx="735">
                  <c:v>27.184554438136374</c:v>
                </c:pt>
                <c:pt idx="736">
                  <c:v>27.202941017470888</c:v>
                </c:pt>
                <c:pt idx="737">
                  <c:v>27.221315177632398</c:v>
                </c:pt>
                <c:pt idx="738">
                  <c:v>27.239676943752471</c:v>
                </c:pt>
                <c:pt idx="739">
                  <c:v>27.258026340878022</c:v>
                </c:pt>
                <c:pt idx="740">
                  <c:v>27.27636339397171</c:v>
                </c:pt>
                <c:pt idx="741">
                  <c:v>27.294688127912362</c:v>
                </c:pt>
                <c:pt idx="742">
                  <c:v>27.313000567495326</c:v>
                </c:pt>
                <c:pt idx="743">
                  <c:v>27.331300737432898</c:v>
                </c:pt>
                <c:pt idx="744">
                  <c:v>27.349588662354687</c:v>
                </c:pt>
                <c:pt idx="745">
                  <c:v>27.367864366808018</c:v>
                </c:pt>
                <c:pt idx="746">
                  <c:v>27.386127875258307</c:v>
                </c:pt>
                <c:pt idx="747">
                  <c:v>27.404379212089442</c:v>
                </c:pt>
                <c:pt idx="748">
                  <c:v>27.422618401604176</c:v>
                </c:pt>
                <c:pt idx="749">
                  <c:v>27.440845468024488</c:v>
                </c:pt>
                <c:pt idx="750">
                  <c:v>27.459060435491963</c:v>
                </c:pt>
                <c:pt idx="751">
                  <c:v>27.477263328068172</c:v>
                </c:pt>
                <c:pt idx="752">
                  <c:v>27.495454169735041</c:v>
                </c:pt>
                <c:pt idx="753">
                  <c:v>27.513632984395208</c:v>
                </c:pt>
                <c:pt idx="754">
                  <c:v>27.531799795872409</c:v>
                </c:pt>
                <c:pt idx="755">
                  <c:v>27.54995462791182</c:v>
                </c:pt>
                <c:pt idx="756">
                  <c:v>27.568097504180443</c:v>
                </c:pt>
                <c:pt idx="757">
                  <c:v>27.586228448267445</c:v>
                </c:pt>
                <c:pt idx="758">
                  <c:v>27.604347483684521</c:v>
                </c:pt>
                <c:pt idx="759">
                  <c:v>27.622454633866266</c:v>
                </c:pt>
                <c:pt idx="760">
                  <c:v>27.640549922170507</c:v>
                </c:pt>
                <c:pt idx="761">
                  <c:v>27.658633371878661</c:v>
                </c:pt>
                <c:pt idx="762">
                  <c:v>27.676705006196094</c:v>
                </c:pt>
                <c:pt idx="763">
                  <c:v>27.694764848252458</c:v>
                </c:pt>
                <c:pt idx="764">
                  <c:v>27.712812921102035</c:v>
                </c:pt>
                <c:pt idx="765">
                  <c:v>27.730849247724095</c:v>
                </c:pt>
                <c:pt idx="766">
                  <c:v>27.748873851023216</c:v>
                </c:pt>
                <c:pt idx="767">
                  <c:v>27.766886753829642</c:v>
                </c:pt>
                <c:pt idx="768">
                  <c:v>27.784887978899608</c:v>
                </c:pt>
                <c:pt idx="769">
                  <c:v>27.802877548915689</c:v>
                </c:pt>
                <c:pt idx="770">
                  <c:v>27.820855486487112</c:v>
                </c:pt>
                <c:pt idx="771">
                  <c:v>27.838821814150108</c:v>
                </c:pt>
                <c:pt idx="772">
                  <c:v>27.856776554368238</c:v>
                </c:pt>
                <c:pt idx="773">
                  <c:v>27.874719729532707</c:v>
                </c:pt>
                <c:pt idx="774">
                  <c:v>27.892651361962706</c:v>
                </c:pt>
                <c:pt idx="775">
                  <c:v>27.910571473905726</c:v>
                </c:pt>
                <c:pt idx="776">
                  <c:v>27.928480087537881</c:v>
                </c:pt>
                <c:pt idx="777">
                  <c:v>27.946377224964241</c:v>
                </c:pt>
                <c:pt idx="778">
                  <c:v>27.964262908219126</c:v>
                </c:pt>
                <c:pt idx="779">
                  <c:v>27.982137159266443</c:v>
                </c:pt>
                <c:pt idx="780">
                  <c:v>28</c:v>
                </c:pt>
                <c:pt idx="781">
                  <c:v>28.0178514522438</c:v>
                </c:pt>
                <c:pt idx="782">
                  <c:v>28.035691537752374</c:v>
                </c:pt>
                <c:pt idx="783">
                  <c:v>28.053520278211074</c:v>
                </c:pt>
                <c:pt idx="784">
                  <c:v>28.071337695236398</c:v>
                </c:pt>
                <c:pt idx="785">
                  <c:v>28.089143810376278</c:v>
                </c:pt>
                <c:pt idx="786">
                  <c:v>28.106938645110393</c:v>
                </c:pt>
                <c:pt idx="787">
                  <c:v>28.124722220850465</c:v>
                </c:pt>
                <c:pt idx="788">
                  <c:v>28.142494558940577</c:v>
                </c:pt>
                <c:pt idx="789">
                  <c:v>28.160255680657446</c:v>
                </c:pt>
                <c:pt idx="790">
                  <c:v>28.178005607210743</c:v>
                </c:pt>
                <c:pt idx="791">
                  <c:v>28.195744359743369</c:v>
                </c:pt>
                <c:pt idx="792">
                  <c:v>28.21347195933177</c:v>
                </c:pt>
                <c:pt idx="793">
                  <c:v>28.231188426986208</c:v>
                </c:pt>
                <c:pt idx="794">
                  <c:v>28.24889378365107</c:v>
                </c:pt>
                <c:pt idx="795">
                  <c:v>28.26658805020514</c:v>
                </c:pt>
                <c:pt idx="796">
                  <c:v>28.284271247461902</c:v>
                </c:pt>
                <c:pt idx="797">
                  <c:v>28.301943396169811</c:v>
                </c:pt>
                <c:pt idx="798">
                  <c:v>28.319604517012593</c:v>
                </c:pt>
                <c:pt idx="799">
                  <c:v>28.337254630609507</c:v>
                </c:pt>
                <c:pt idx="800">
                  <c:v>28.354893757515651</c:v>
                </c:pt>
                <c:pt idx="801">
                  <c:v>28.372521918222215</c:v>
                </c:pt>
                <c:pt idx="802">
                  <c:v>28.390139133156779</c:v>
                </c:pt>
                <c:pt idx="803">
                  <c:v>28.407745422683583</c:v>
                </c:pt>
                <c:pt idx="804">
                  <c:v>28.42534080710379</c:v>
                </c:pt>
                <c:pt idx="805">
                  <c:v>28.442925306655784</c:v>
                </c:pt>
                <c:pt idx="806">
                  <c:v>28.460498941515414</c:v>
                </c:pt>
                <c:pt idx="807">
                  <c:v>28.478061731796284</c:v>
                </c:pt>
                <c:pt idx="808">
                  <c:v>28.495613697550013</c:v>
                </c:pt>
                <c:pt idx="809">
                  <c:v>28.513154858766505</c:v>
                </c:pt>
                <c:pt idx="810">
                  <c:v>28.530685235374211</c:v>
                </c:pt>
                <c:pt idx="811">
                  <c:v>28.548204847240395</c:v>
                </c:pt>
                <c:pt idx="812">
                  <c:v>28.565713714171402</c:v>
                </c:pt>
                <c:pt idx="813">
                  <c:v>28.583211855912904</c:v>
                </c:pt>
                <c:pt idx="814">
                  <c:v>28.600699292150182</c:v>
                </c:pt>
                <c:pt idx="815">
                  <c:v>28.61817604250837</c:v>
                </c:pt>
                <c:pt idx="816">
                  <c:v>28.635642126552707</c:v>
                </c:pt>
                <c:pt idx="817">
                  <c:v>28.653097563788805</c:v>
                </c:pt>
                <c:pt idx="818">
                  <c:v>28.670542373662901</c:v>
                </c:pt>
                <c:pt idx="819">
                  <c:v>28.687976575562104</c:v>
                </c:pt>
                <c:pt idx="820">
                  <c:v>28.705400188814647</c:v>
                </c:pt>
                <c:pt idx="821">
                  <c:v>28.722813232690143</c:v>
                </c:pt>
                <c:pt idx="822">
                  <c:v>28.740215726399828</c:v>
                </c:pt>
                <c:pt idx="823">
                  <c:v>28.757607689096812</c:v>
                </c:pt>
                <c:pt idx="824">
                  <c:v>28.774989139876318</c:v>
                </c:pt>
                <c:pt idx="825">
                  <c:v>28.792360097775937</c:v>
                </c:pt>
                <c:pt idx="826">
                  <c:v>28.809720581775867</c:v>
                </c:pt>
                <c:pt idx="827">
                  <c:v>28.827070610799147</c:v>
                </c:pt>
                <c:pt idx="828">
                  <c:v>28.844410203711913</c:v>
                </c:pt>
                <c:pt idx="829">
                  <c:v>28.861739379323623</c:v>
                </c:pt>
                <c:pt idx="830">
                  <c:v>28.879058156387302</c:v>
                </c:pt>
                <c:pt idx="831">
                  <c:v>28.89636655359978</c:v>
                </c:pt>
                <c:pt idx="832">
                  <c:v>28.913664589601922</c:v>
                </c:pt>
                <c:pt idx="833">
                  <c:v>28.930952282978865</c:v>
                </c:pt>
                <c:pt idx="834">
                  <c:v>28.948229652260256</c:v>
                </c:pt>
                <c:pt idx="835">
                  <c:v>28.965496715920477</c:v>
                </c:pt>
                <c:pt idx="836">
                  <c:v>28.982753492378876</c:v>
                </c:pt>
                <c:pt idx="837">
                  <c:v>29</c:v>
                </c:pt>
                <c:pt idx="838">
                  <c:v>29.017236257093817</c:v>
                </c:pt>
                <c:pt idx="839">
                  <c:v>29.03446228191595</c:v>
                </c:pt>
                <c:pt idx="840">
                  <c:v>29.051678092667899</c:v>
                </c:pt>
                <c:pt idx="841">
                  <c:v>29.068883707497267</c:v>
                </c:pt>
                <c:pt idx="842">
                  <c:v>29.086079144497972</c:v>
                </c:pt>
                <c:pt idx="843">
                  <c:v>29.103264421710495</c:v>
                </c:pt>
                <c:pt idx="844">
                  <c:v>29.120439557122072</c:v>
                </c:pt>
                <c:pt idx="845">
                  <c:v>29.13760456866693</c:v>
                </c:pt>
                <c:pt idx="846">
                  <c:v>29.154759474226502</c:v>
                </c:pt>
                <c:pt idx="847">
                  <c:v>29.171904291629644</c:v>
                </c:pt>
                <c:pt idx="848">
                  <c:v>29.189039038652847</c:v>
                </c:pt>
                <c:pt idx="849">
                  <c:v>29.206163733020468</c:v>
                </c:pt>
                <c:pt idx="850">
                  <c:v>29.223278392404914</c:v>
                </c:pt>
                <c:pt idx="851">
                  <c:v>29.240383034426891</c:v>
                </c:pt>
                <c:pt idx="852">
                  <c:v>29.257477676655586</c:v>
                </c:pt>
                <c:pt idx="853">
                  <c:v>29.274562336608895</c:v>
                </c:pt>
                <c:pt idx="854">
                  <c:v>29.29163703175362</c:v>
                </c:pt>
                <c:pt idx="855">
                  <c:v>29.308701779505689</c:v>
                </c:pt>
                <c:pt idx="856">
                  <c:v>29.32575659723036</c:v>
                </c:pt>
                <c:pt idx="857">
                  <c:v>29.34280150224242</c:v>
                </c:pt>
                <c:pt idx="858">
                  <c:v>29.359836511806396</c:v>
                </c:pt>
                <c:pt idx="859">
                  <c:v>29.376861643136763</c:v>
                </c:pt>
                <c:pt idx="860">
                  <c:v>29.393876913398138</c:v>
                </c:pt>
                <c:pt idx="861">
                  <c:v>29.410882339705484</c:v>
                </c:pt>
                <c:pt idx="862">
                  <c:v>29.427877939124322</c:v>
                </c:pt>
                <c:pt idx="863">
                  <c:v>29.444863728670914</c:v>
                </c:pt>
                <c:pt idx="864">
                  <c:v>29.461839725312469</c:v>
                </c:pt>
                <c:pt idx="865">
                  <c:v>29.478805945967352</c:v>
                </c:pt>
                <c:pt idx="866">
                  <c:v>29.49576240750525</c:v>
                </c:pt>
                <c:pt idx="867">
                  <c:v>29.512709126747414</c:v>
                </c:pt>
                <c:pt idx="868">
                  <c:v>29.529646120466801</c:v>
                </c:pt>
                <c:pt idx="869">
                  <c:v>29.546573405388315</c:v>
                </c:pt>
                <c:pt idx="870">
                  <c:v>29.563490998188964</c:v>
                </c:pt>
                <c:pt idx="871">
                  <c:v>29.58039891549808</c:v>
                </c:pt>
                <c:pt idx="872">
                  <c:v>29.597297173897484</c:v>
                </c:pt>
                <c:pt idx="873">
                  <c:v>29.614185789921695</c:v>
                </c:pt>
                <c:pt idx="874">
                  <c:v>29.631064780058107</c:v>
                </c:pt>
                <c:pt idx="875">
                  <c:v>29.647934160747187</c:v>
                </c:pt>
                <c:pt idx="876">
                  <c:v>29.664793948382652</c:v>
                </c:pt>
                <c:pt idx="877">
                  <c:v>29.681644159311659</c:v>
                </c:pt>
                <c:pt idx="878">
                  <c:v>29.698484809834994</c:v>
                </c:pt>
                <c:pt idx="879">
                  <c:v>29.715315916207253</c:v>
                </c:pt>
                <c:pt idx="880">
                  <c:v>29.732137494637012</c:v>
                </c:pt>
                <c:pt idx="881">
                  <c:v>29.748949561287034</c:v>
                </c:pt>
                <c:pt idx="882">
                  <c:v>29.765752132274432</c:v>
                </c:pt>
                <c:pt idx="883">
                  <c:v>29.782545223670862</c:v>
                </c:pt>
                <c:pt idx="884">
                  <c:v>29.799328851502679</c:v>
                </c:pt>
                <c:pt idx="885">
                  <c:v>29.816103031751148</c:v>
                </c:pt>
                <c:pt idx="886">
                  <c:v>29.832867780352597</c:v>
                </c:pt>
                <c:pt idx="887">
                  <c:v>29.8496231131986</c:v>
                </c:pt>
                <c:pt idx="888">
                  <c:v>29.866369046136157</c:v>
                </c:pt>
                <c:pt idx="889">
                  <c:v>29.883105594967869</c:v>
                </c:pt>
                <c:pt idx="890">
                  <c:v>29.899832775452108</c:v>
                </c:pt>
                <c:pt idx="891">
                  <c:v>29.916550603303182</c:v>
                </c:pt>
                <c:pt idx="892">
                  <c:v>29.933259094191531</c:v>
                </c:pt>
                <c:pt idx="893">
                  <c:v>29.949958263743873</c:v>
                </c:pt>
                <c:pt idx="894">
                  <c:v>29.966648127543394</c:v>
                </c:pt>
                <c:pt idx="895">
                  <c:v>29.983328701129899</c:v>
                </c:pt>
                <c:pt idx="896">
                  <c:v>30</c:v>
                </c:pt>
                <c:pt idx="897">
                  <c:v>30.016662039607269</c:v>
                </c:pt>
                <c:pt idx="898">
                  <c:v>30.033314835362415</c:v>
                </c:pt>
                <c:pt idx="899">
                  <c:v>30.04995840263344</c:v>
                </c:pt>
                <c:pt idx="900">
                  <c:v>30.066592756745816</c:v>
                </c:pt>
                <c:pt idx="901">
                  <c:v>30.083217912982647</c:v>
                </c:pt>
                <c:pt idx="902">
                  <c:v>30.099833886584822</c:v>
                </c:pt>
                <c:pt idx="903">
                  <c:v>30.116440692751194</c:v>
                </c:pt>
                <c:pt idx="904">
                  <c:v>30.133038346638727</c:v>
                </c:pt>
                <c:pt idx="905">
                  <c:v>30.14962686336267</c:v>
                </c:pt>
                <c:pt idx="906">
                  <c:v>30.166206257996713</c:v>
                </c:pt>
                <c:pt idx="907">
                  <c:v>30.182776545573141</c:v>
                </c:pt>
                <c:pt idx="908">
                  <c:v>30.199337741082999</c:v>
                </c:pt>
                <c:pt idx="909">
                  <c:v>30.215889859476256</c:v>
                </c:pt>
                <c:pt idx="910">
                  <c:v>30.232432915661949</c:v>
                </c:pt>
                <c:pt idx="911">
                  <c:v>30.248966924508348</c:v>
                </c:pt>
                <c:pt idx="912">
                  <c:v>30.265491900843113</c:v>
                </c:pt>
                <c:pt idx="913">
                  <c:v>30.28200785945344</c:v>
                </c:pt>
                <c:pt idx="914">
                  <c:v>30.298514815086232</c:v>
                </c:pt>
                <c:pt idx="915">
                  <c:v>30.315012782448235</c:v>
                </c:pt>
                <c:pt idx="916">
                  <c:v>30.331501776206203</c:v>
                </c:pt>
                <c:pt idx="917">
                  <c:v>30.347981810987037</c:v>
                </c:pt>
                <c:pt idx="918">
                  <c:v>30.364452901377952</c:v>
                </c:pt>
                <c:pt idx="919">
                  <c:v>30.380915061926625</c:v>
                </c:pt>
                <c:pt idx="920">
                  <c:v>30.397368307141328</c:v>
                </c:pt>
                <c:pt idx="921">
                  <c:v>30.413812651491099</c:v>
                </c:pt>
                <c:pt idx="922">
                  <c:v>30.430248109405877</c:v>
                </c:pt>
                <c:pt idx="923">
                  <c:v>30.446674695276659</c:v>
                </c:pt>
                <c:pt idx="924">
                  <c:v>30.463092423455635</c:v>
                </c:pt>
                <c:pt idx="925">
                  <c:v>30.479501308256342</c:v>
                </c:pt>
                <c:pt idx="926">
                  <c:v>30.495901363953813</c:v>
                </c:pt>
                <c:pt idx="927">
                  <c:v>30.512292604784715</c:v>
                </c:pt>
                <c:pt idx="928">
                  <c:v>30.528675044947494</c:v>
                </c:pt>
                <c:pt idx="929">
                  <c:v>30.545048698602528</c:v>
                </c:pt>
                <c:pt idx="930">
                  <c:v>30.561413579872251</c:v>
                </c:pt>
                <c:pt idx="931">
                  <c:v>30.577769702841312</c:v>
                </c:pt>
                <c:pt idx="932">
                  <c:v>30.594117081556711</c:v>
                </c:pt>
                <c:pt idx="933">
                  <c:v>30.610455730027933</c:v>
                </c:pt>
                <c:pt idx="934">
                  <c:v>30.62678566222711</c:v>
                </c:pt>
                <c:pt idx="935">
                  <c:v>30.643106892089126</c:v>
                </c:pt>
                <c:pt idx="936">
                  <c:v>30.659419433511783</c:v>
                </c:pt>
                <c:pt idx="937">
                  <c:v>30.675723300355934</c:v>
                </c:pt>
                <c:pt idx="938">
                  <c:v>30.692018506445613</c:v>
                </c:pt>
                <c:pt idx="939">
                  <c:v>30.708305065568176</c:v>
                </c:pt>
                <c:pt idx="940">
                  <c:v>30.724582991474431</c:v>
                </c:pt>
                <c:pt idx="941">
                  <c:v>30.740852297878796</c:v>
                </c:pt>
                <c:pt idx="942">
                  <c:v>30.757112998459398</c:v>
                </c:pt>
                <c:pt idx="943">
                  <c:v>30.773365106858236</c:v>
                </c:pt>
                <c:pt idx="944">
                  <c:v>30.789608636681304</c:v>
                </c:pt>
                <c:pt idx="945">
                  <c:v>30.805843601498726</c:v>
                </c:pt>
                <c:pt idx="946">
                  <c:v>30.822070014844883</c:v>
                </c:pt>
                <c:pt idx="947">
                  <c:v>30.838287890218549</c:v>
                </c:pt>
                <c:pt idx="948">
                  <c:v>30.854497241083024</c:v>
                </c:pt>
                <c:pt idx="949">
                  <c:v>30.870698080866262</c:v>
                </c:pt>
                <c:pt idx="950">
                  <c:v>30.886890422961002</c:v>
                </c:pt>
                <c:pt idx="951">
                  <c:v>30.903074280724887</c:v>
                </c:pt>
                <c:pt idx="952">
                  <c:v>30.919249667480614</c:v>
                </c:pt>
                <c:pt idx="953">
                  <c:v>30.935416596516038</c:v>
                </c:pt>
                <c:pt idx="954">
                  <c:v>30.951575081084322</c:v>
                </c:pt>
                <c:pt idx="955">
                  <c:v>30.967725134404045</c:v>
                </c:pt>
                <c:pt idx="956">
                  <c:v>30.983866769659336</c:v>
                </c:pt>
                <c:pt idx="957">
                  <c:v>31</c:v>
                </c:pt>
                <c:pt idx="958">
                  <c:v>31.016124838541646</c:v>
                </c:pt>
                <c:pt idx="959">
                  <c:v>31.0322412983658</c:v>
                </c:pt>
                <c:pt idx="960">
                  <c:v>31.048349392520048</c:v>
                </c:pt>
                <c:pt idx="961">
                  <c:v>31.064449134018133</c:v>
                </c:pt>
                <c:pt idx="962">
                  <c:v>31.080540535840107</c:v>
                </c:pt>
                <c:pt idx="963">
                  <c:v>31.096623610932426</c:v>
                </c:pt>
                <c:pt idx="964">
                  <c:v>31.11269837220809</c:v>
                </c:pt>
                <c:pt idx="965">
                  <c:v>31.128764832546761</c:v>
                </c:pt>
                <c:pt idx="966">
                  <c:v>31.144823004794873</c:v>
                </c:pt>
                <c:pt idx="967">
                  <c:v>31.160872901765767</c:v>
                </c:pt>
                <c:pt idx="968">
                  <c:v>31.176914536239792</c:v>
                </c:pt>
                <c:pt idx="969">
                  <c:v>31.192947920964443</c:v>
                </c:pt>
                <c:pt idx="970">
                  <c:v>31.208973068654469</c:v>
                </c:pt>
                <c:pt idx="971">
                  <c:v>31.22498999199199</c:v>
                </c:pt>
                <c:pt idx="972">
                  <c:v>31.240998703626616</c:v>
                </c:pt>
                <c:pt idx="973">
                  <c:v>31.256999216175569</c:v>
                </c:pt>
                <c:pt idx="974">
                  <c:v>31.272991542223778</c:v>
                </c:pt>
                <c:pt idx="975">
                  <c:v>31.28897569432403</c:v>
                </c:pt>
                <c:pt idx="976">
                  <c:v>31.304951684997057</c:v>
                </c:pt>
                <c:pt idx="977">
                  <c:v>31.32091952673165</c:v>
                </c:pt>
                <c:pt idx="978">
                  <c:v>31.336879231984796</c:v>
                </c:pt>
                <c:pt idx="979">
                  <c:v>31.352830813181765</c:v>
                </c:pt>
                <c:pt idx="980">
                  <c:v>31.368774282716245</c:v>
                </c:pt>
                <c:pt idx="981">
                  <c:v>31.384709652950431</c:v>
                </c:pt>
                <c:pt idx="982">
                  <c:v>31.400636936215164</c:v>
                </c:pt>
                <c:pt idx="983">
                  <c:v>31.416556144810016</c:v>
                </c:pt>
                <c:pt idx="984">
                  <c:v>31.432467291003423</c:v>
                </c:pt>
                <c:pt idx="985">
                  <c:v>31.448370387032774</c:v>
                </c:pt>
                <c:pt idx="986">
                  <c:v>31.464265445104548</c:v>
                </c:pt>
                <c:pt idx="987">
                  <c:v>31.480152477394387</c:v>
                </c:pt>
                <c:pt idx="988">
                  <c:v>31.496031496047245</c:v>
                </c:pt>
                <c:pt idx="989">
                  <c:v>31.511902513177461</c:v>
                </c:pt>
                <c:pt idx="990">
                  <c:v>31.527765540868891</c:v>
                </c:pt>
                <c:pt idx="991">
                  <c:v>31.54362059117501</c:v>
                </c:pt>
                <c:pt idx="992">
                  <c:v>31.559467676118999</c:v>
                </c:pt>
                <c:pt idx="993">
                  <c:v>31.575306807693888</c:v>
                </c:pt>
                <c:pt idx="994">
                  <c:v>31.591137997862628</c:v>
                </c:pt>
                <c:pt idx="995">
                  <c:v>31.606961258558215</c:v>
                </c:pt>
                <c:pt idx="996">
                  <c:v>31.622776601683793</c:v>
                </c:pt>
                <c:pt idx="997">
                  <c:v>31.63858403911275</c:v>
                </c:pt>
                <c:pt idx="998">
                  <c:v>31.654383582688826</c:v>
                </c:pt>
                <c:pt idx="999">
                  <c:v>31.670175244226233</c:v>
                </c:pt>
              </c:numCache>
            </c:numRef>
          </c:yVal>
          <c:smooth val="1"/>
        </c:ser>
        <c:dLbls>
          <c:showLegendKey val="0"/>
          <c:showVal val="0"/>
          <c:showCatName val="0"/>
          <c:showSerName val="0"/>
          <c:showPercent val="0"/>
          <c:showBubbleSize val="0"/>
        </c:dLbls>
        <c:axId val="721362040"/>
        <c:axId val="721364784"/>
      </c:scatterChart>
      <c:valAx>
        <c:axId val="721362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64784"/>
        <c:crosses val="autoZero"/>
        <c:crossBetween val="midCat"/>
      </c:valAx>
      <c:valAx>
        <c:axId val="72136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620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6/22/2015 7:58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6/22/2015 7:58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6/22/2015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29424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7245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07090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43746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916299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9135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4726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2264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893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26611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6/22/2015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59039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50441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915605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4735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3419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31174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26710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97688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72108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07283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9012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85492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40127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29530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8:05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37977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8:07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55091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8:07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113899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6779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644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8058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8627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9167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92567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6/22/2015 7:58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9515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chart" Target="../charts/char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blog.vctr.me/posts/central-limit-theorem.htm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Estimators and Sampling</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6145272"/>
              </a:xfrm>
            </p:spPr>
            <p:txBody>
              <a:bodyPr/>
              <a:lstStyle/>
              <a:p>
                <a:endParaRPr lang="en-US" dirty="0" smtClean="0"/>
              </a:p>
              <a:p>
                <a:r>
                  <a:rPr lang="en-US" sz="3600" dirty="0" smtClean="0"/>
                  <a:t>Assume </a:t>
                </a:r>
                <a14:m>
                  <m:oMath xmlns:m="http://schemas.openxmlformats.org/officeDocument/2006/math">
                    <m:r>
                      <a:rPr lang="en-US" sz="3600" i="1" dirty="0" smtClean="0">
                        <a:latin typeface="Cambria Math" panose="02040503050406030204" pitchFamily="18" charset="0"/>
                      </a:rPr>
                      <m:t>𝑁</m:t>
                    </m:r>
                  </m:oMath>
                </a14:m>
                <a:r>
                  <a:rPr lang="en-US" sz="3600" dirty="0" smtClean="0"/>
                  <a:t> men are drawn from the population with </a:t>
                </a:r>
                <a:r>
                  <a:rPr lang="en-US" sz="3600" i="1" dirty="0" smtClean="0"/>
                  <a:t>independent, random draws</a:t>
                </a:r>
              </a:p>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4400" i="1" dirty="0">
                          <a:solidFill>
                            <a:schemeClr val="tx1"/>
                          </a:solidFill>
                          <a:latin typeface="Cambria Math" panose="02040503050406030204" pitchFamily="18" charset="0"/>
                        </a:rPr>
                        <m:t>𝑎𝑠</m:t>
                      </m:r>
                      <m:r>
                        <a:rPr lang="en-US" sz="4400" i="1" dirty="0">
                          <a:solidFill>
                            <a:schemeClr val="tx1"/>
                          </a:solidFill>
                          <a:latin typeface="Cambria Math" panose="02040503050406030204" pitchFamily="18" charset="0"/>
                        </a:rPr>
                        <m:t> </m:t>
                      </m:r>
                      <m:r>
                        <a:rPr lang="en-US" sz="4400" i="1" dirty="0">
                          <a:solidFill>
                            <a:schemeClr val="tx1"/>
                          </a:solidFill>
                          <a:latin typeface="Cambria Math" panose="02040503050406030204" pitchFamily="18" charset="0"/>
                        </a:rPr>
                        <m:t>𝑁</m:t>
                      </m:r>
                      <m:r>
                        <a:rPr lang="en-US" sz="4400" i="1" dirty="0">
                          <a:solidFill>
                            <a:schemeClr val="tx1"/>
                          </a:solidFill>
                          <a:latin typeface="Cambria Math" panose="02040503050406030204" pitchFamily="18" charset="0"/>
                        </a:rPr>
                        <m:t>→ ∞</m:t>
                      </m:r>
                    </m:oMath>
                  </m:oMathPara>
                </a14:m>
                <a:endParaRPr lang="en-US" sz="4400" i="1" dirty="0">
                  <a:solidFill>
                    <a:schemeClr val="tx1"/>
                  </a:solidFill>
                </a:endParaRPr>
              </a:p>
              <a:p>
                <a:endParaRPr lang="en-US" sz="2000" dirty="0">
                  <a:solidFill>
                    <a:schemeClr val="tx1"/>
                  </a:solidFill>
                  <a:latin typeface="+mn-lt"/>
                </a:endParaRPr>
              </a:p>
              <a:p>
                <a:r>
                  <a:rPr lang="en-US" sz="3600" dirty="0" smtClean="0">
                    <a:solidFill>
                      <a:schemeClr val="tx1"/>
                    </a:solidFill>
                    <a:latin typeface="+mn-lt"/>
                  </a:rPr>
                  <a:t>Law of large numbers:</a:t>
                </a:r>
                <a14:m>
                  <m:oMath xmlns:m="http://schemas.openxmlformats.org/officeDocument/2006/math">
                    <m:r>
                      <a:rPr lang="en-US" sz="3600" b="0" i="0" dirty="0" smtClean="0">
                        <a:solidFill>
                          <a:schemeClr val="tx1"/>
                        </a:solidFill>
                        <a:latin typeface="Cambria Math" panose="02040503050406030204" pitchFamily="18" charset="0"/>
                      </a:rPr>
                      <m:t> </m:t>
                    </m:r>
                    <m:r>
                      <a:rPr lang="en-US" sz="3600" b="0" i="1" dirty="0" smtClean="0">
                        <a:solidFill>
                          <a:schemeClr val="tx1"/>
                        </a:solidFill>
                        <a:latin typeface="Cambria Math" panose="02040503050406030204" pitchFamily="18" charset="0"/>
                      </a:rPr>
                      <m:t>𝑥</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𝜇</m:t>
                    </m:r>
                  </m:oMath>
                </a14:m>
                <a:endParaRPr lang="en-US" sz="3600" i="1" dirty="0">
                  <a:solidFill>
                    <a:schemeClr val="tx1"/>
                  </a:solidFill>
                  <a:latin typeface="+mn-lt"/>
                </a:endParaRPr>
              </a:p>
              <a:p>
                <a:r>
                  <a:rPr lang="en-US" sz="3600" dirty="0" smtClean="0">
                    <a:solidFill>
                      <a:schemeClr val="tx1"/>
                    </a:solidFill>
                    <a:latin typeface="+mn-lt"/>
                  </a:rPr>
                  <a:t>Central limit theorem</a:t>
                </a:r>
                <a:r>
                  <a:rPr lang="en-US" sz="3600" dirty="0">
                    <a:solidFill>
                      <a:schemeClr val="tx1"/>
                    </a:solidFill>
                    <a:latin typeface="+mn-lt"/>
                  </a:rPr>
                  <a:t>:</a:t>
                </a:r>
                <a14:m>
                  <m:oMath xmlns:m="http://schemas.openxmlformats.org/officeDocument/2006/math">
                    <m:r>
                      <a:rPr lang="en-US" sz="3600" b="0" i="0" dirty="0" smtClean="0">
                        <a:solidFill>
                          <a:schemeClr val="tx1"/>
                        </a:solidFill>
                        <a:latin typeface="Cambria Math" panose="02040503050406030204" pitchFamily="18" charset="0"/>
                      </a:rPr>
                      <m:t> </m:t>
                    </m:r>
                    <m:d>
                      <m:dPr>
                        <m:ctrlPr>
                          <a:rPr lang="en-US" sz="3600" b="0" i="1" dirty="0" smtClean="0">
                            <a:solidFill>
                              <a:schemeClr val="tx1"/>
                            </a:solidFill>
                            <a:latin typeface="Cambria Math" panose="02040503050406030204" pitchFamily="18" charset="0"/>
                          </a:rPr>
                        </m:ctrlPr>
                      </m:dPr>
                      <m:e>
                        <m:acc>
                          <m:accPr>
                            <m:chr m:val="̅"/>
                            <m:ctrlPr>
                              <a:rPr lang="en-US" sz="3600" i="1" dirty="0">
                                <a:solidFill>
                                  <a:schemeClr val="tx1"/>
                                </a:solidFill>
                                <a:latin typeface="Cambria Math" panose="02040503050406030204" pitchFamily="18" charset="0"/>
                              </a:rPr>
                            </m:ctrlPr>
                          </m:accPr>
                          <m:e>
                            <m:r>
                              <a:rPr lang="en-US" sz="3600" i="1" dirty="0">
                                <a:solidFill>
                                  <a:schemeClr val="tx1"/>
                                </a:solidFill>
                                <a:latin typeface="Cambria Math" panose="02040503050406030204" pitchFamily="18" charset="0"/>
                              </a:rPr>
                              <m:t>𝑥</m:t>
                            </m:r>
                          </m:e>
                        </m:acc>
                        <m:r>
                          <a:rPr lang="en-US" sz="3600" b="0" i="1" dirty="0" smtClean="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𝜇</m:t>
                        </m:r>
                      </m:e>
                    </m:d>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𝑁𝑜𝑟𝑚𝑎𝑙</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0</m:t>
                    </m:r>
                    <m:r>
                      <a:rPr lang="en-US" sz="3600" b="0" i="1" dirty="0" smtClean="0">
                        <a:solidFill>
                          <a:schemeClr val="tx1"/>
                        </a:solidFill>
                        <a:latin typeface="Cambria Math" panose="02040503050406030204" pitchFamily="18" charset="0"/>
                      </a:rPr>
                      <m:t>,</m:t>
                    </m:r>
                    <m:f>
                      <m:fPr>
                        <m:ctrlPr>
                          <a:rPr lang="en-US" sz="3600" b="0" i="1" dirty="0" smtClean="0">
                            <a:solidFill>
                              <a:schemeClr val="tx1"/>
                            </a:solidFill>
                            <a:latin typeface="Cambria Math" panose="02040503050406030204" pitchFamily="18" charset="0"/>
                          </a:rPr>
                        </m:ctrlPr>
                      </m:fPr>
                      <m:num>
                        <m:r>
                          <a:rPr lang="en-US" sz="3600" b="0" i="1" dirty="0" smtClean="0">
                            <a:solidFill>
                              <a:schemeClr val="tx1"/>
                            </a:solidFill>
                            <a:latin typeface="Cambria Math" panose="02040503050406030204" pitchFamily="18" charset="0"/>
                          </a:rPr>
                          <m:t>𝜎</m:t>
                        </m:r>
                      </m:num>
                      <m:den>
                        <m:rad>
                          <m:radPr>
                            <m:degHide m:val="on"/>
                            <m:ctrlPr>
                              <a:rPr lang="en-US" sz="3600" b="0" i="1" dirty="0" smtClean="0">
                                <a:solidFill>
                                  <a:schemeClr val="tx1"/>
                                </a:solidFill>
                                <a:latin typeface="Cambria Math" panose="02040503050406030204" pitchFamily="18" charset="0"/>
                              </a:rPr>
                            </m:ctrlPr>
                          </m:radPr>
                          <m:deg/>
                          <m:e>
                            <m:r>
                              <a:rPr lang="en-US" sz="3600" b="0" i="1" dirty="0" smtClean="0">
                                <a:solidFill>
                                  <a:schemeClr val="tx1"/>
                                </a:solidFill>
                                <a:latin typeface="Cambria Math" panose="02040503050406030204" pitchFamily="18" charset="0"/>
                              </a:rPr>
                              <m:t>𝑁</m:t>
                            </m:r>
                          </m:e>
                        </m:rad>
                      </m:den>
                    </m:f>
                    <m:r>
                      <a:rPr lang="en-US" sz="3600" b="0" i="1" dirty="0" smtClean="0">
                        <a:solidFill>
                          <a:schemeClr val="tx1"/>
                        </a:solidFill>
                        <a:latin typeface="Cambria Math" panose="02040503050406030204" pitchFamily="18" charset="0"/>
                      </a:rPr>
                      <m:t>)</m:t>
                    </m:r>
                  </m:oMath>
                </a14:m>
                <a:endParaRPr lang="en-US" sz="3600" i="1" dirty="0">
                  <a:solidFill>
                    <a:schemeClr val="tx1"/>
                  </a:solidFill>
                </a:endParaRPr>
              </a:p>
              <a:p>
                <a:r>
                  <a:rPr lang="en-US" sz="2800" i="1" dirty="0" smtClean="0">
                    <a:solidFill>
                      <a:schemeClr val="tx1"/>
                    </a:solidFill>
                    <a:latin typeface="+mn-lt"/>
                  </a:rPr>
                  <a:t>Where </a:t>
                </a:r>
                <a14:m>
                  <m:oMath xmlns:m="http://schemas.openxmlformats.org/officeDocument/2006/math">
                    <m:r>
                      <a:rPr lang="en-US" sz="2800" i="1" dirty="0">
                        <a:solidFill>
                          <a:schemeClr val="tx1"/>
                        </a:solidFill>
                        <a:latin typeface="Cambria Math" panose="02040503050406030204" pitchFamily="18" charset="0"/>
                      </a:rPr>
                      <m:t>𝜎</m:t>
                    </m:r>
                  </m:oMath>
                </a14:m>
                <a:r>
                  <a:rPr lang="en-US" sz="2800" i="1" dirty="0" smtClean="0">
                    <a:solidFill>
                      <a:schemeClr val="tx1"/>
                    </a:solidFill>
                    <a:latin typeface="+mn-lt"/>
                  </a:rPr>
                  <a:t> is the standard deviation of height in the population</a:t>
                </a:r>
              </a:p>
              <a:p>
                <a:r>
                  <a:rPr lang="en-US" sz="2800" i="1" dirty="0" smtClean="0">
                    <a:solidFill>
                      <a:schemeClr val="tx1"/>
                    </a:solidFill>
                    <a:latin typeface="+mn-lt"/>
                  </a:rPr>
                  <a:t>(note in practice </a:t>
                </a:r>
                <a14:m>
                  <m:oMath xmlns:m="http://schemas.openxmlformats.org/officeDocument/2006/math">
                    <m:r>
                      <a:rPr lang="en-US" sz="2800" i="1" dirty="0">
                        <a:solidFill>
                          <a:schemeClr val="tx1"/>
                        </a:solidFill>
                        <a:latin typeface="Cambria Math" panose="02040503050406030204" pitchFamily="18" charset="0"/>
                      </a:rPr>
                      <m:t>𝜎</m:t>
                    </m:r>
                  </m:oMath>
                </a14:m>
                <a:r>
                  <a:rPr lang="en-US" sz="2800" i="1" dirty="0" smtClean="0">
                    <a:solidFill>
                      <a:schemeClr val="tx1"/>
                    </a:solidFill>
                    <a:latin typeface="+mn-lt"/>
                  </a:rPr>
                  <a:t> must be estimated too) </a:t>
                </a:r>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6145272"/>
              </a:xfrm>
              <a:blipFill rotWithShape="0">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24782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8482322"/>
              </a:xfrm>
            </p:spPr>
            <p:txBody>
              <a:bodyPr/>
              <a:lstStyle/>
              <a:p>
                <a:endParaRPr lang="en-US" sz="2000" dirty="0" smtClean="0">
                  <a:solidFill>
                    <a:schemeClr val="tx1"/>
                  </a:solidFill>
                  <a:latin typeface="+mn-lt"/>
                </a:endParaRPr>
              </a:p>
              <a:p>
                <a:r>
                  <a:rPr lang="en-US" sz="3600" dirty="0" smtClean="0">
                    <a:solidFill>
                      <a:schemeClr val="tx2"/>
                    </a:solidFill>
                  </a:rPr>
                  <a:t>Law of large numbers:</a:t>
                </a:r>
                <a14:m>
                  <m:oMath xmlns:m="http://schemas.openxmlformats.org/officeDocument/2006/math">
                    <m:r>
                      <a:rPr lang="en-US" sz="3600" b="0" i="0" dirty="0" smtClean="0">
                        <a:solidFill>
                          <a:schemeClr val="tx2"/>
                        </a:solidFill>
                        <a:latin typeface="Cambria Math" panose="02040503050406030204" pitchFamily="18" charset="0"/>
                      </a:rPr>
                      <m:t> </m:t>
                    </m:r>
                    <m:r>
                      <a:rPr lang="en-US" sz="3600" b="0" i="1" dirty="0" smtClean="0">
                        <a:solidFill>
                          <a:schemeClr val="tx2"/>
                        </a:solidFill>
                        <a:latin typeface="Cambria Math" panose="02040503050406030204" pitchFamily="18" charset="0"/>
                      </a:rPr>
                      <m:t>𝑥</m:t>
                    </m:r>
                    <m:r>
                      <a:rPr lang="en-US" sz="3600" b="0" i="1" dirty="0" smtClean="0">
                        <a:solidFill>
                          <a:schemeClr val="tx2"/>
                        </a:solidFill>
                        <a:latin typeface="Cambria Math" panose="02040503050406030204" pitchFamily="18" charset="0"/>
                      </a:rPr>
                      <m:t>̅</m:t>
                    </m:r>
                    <m:r>
                      <a:rPr lang="en-US" sz="3600" b="0" i="1" dirty="0" smtClean="0">
                        <a:solidFill>
                          <a:schemeClr val="tx2"/>
                        </a:solidFill>
                        <a:latin typeface="Cambria Math" panose="02040503050406030204" pitchFamily="18" charset="0"/>
                      </a:rPr>
                      <m:t>→</m:t>
                    </m:r>
                    <m:r>
                      <a:rPr lang="en-US" sz="3600" b="0" i="1" dirty="0" smtClean="0">
                        <a:solidFill>
                          <a:schemeClr val="tx2"/>
                        </a:solidFill>
                        <a:latin typeface="Cambria Math" panose="02040503050406030204" pitchFamily="18" charset="0"/>
                      </a:rPr>
                      <m:t>𝜇</m:t>
                    </m:r>
                  </m:oMath>
                </a14:m>
                <a:endParaRPr lang="en-US" sz="3600" i="1" dirty="0" smtClean="0">
                  <a:solidFill>
                    <a:schemeClr val="tx2"/>
                  </a:solidFill>
                </a:endParaRPr>
              </a:p>
              <a:p>
                <a:r>
                  <a:rPr lang="en-US" sz="2800" dirty="0" smtClean="0">
                    <a:solidFill>
                      <a:schemeClr val="tx1"/>
                    </a:solidFill>
                    <a:latin typeface="+mn-lt"/>
                  </a:rPr>
                  <a:t>Expected value of the estimator is equal to the population parameter we care about</a:t>
                </a:r>
              </a:p>
              <a:p>
                <a:endParaRPr lang="en-US" sz="2800" dirty="0">
                  <a:solidFill>
                    <a:schemeClr val="tx1"/>
                  </a:solidFill>
                  <a:latin typeface="+mn-lt"/>
                </a:endParaRPr>
              </a:p>
              <a:p>
                <a:r>
                  <a:rPr lang="en-US" sz="2800" dirty="0" smtClean="0">
                    <a:solidFill>
                      <a:schemeClr val="tx1"/>
                    </a:solidFill>
                    <a:latin typeface="+mn-lt"/>
                  </a:rPr>
                  <a:t>LLN says: if we sample in the right way, as our data increases, we are more and more likely to estimate the “truth”</a:t>
                </a:r>
              </a:p>
              <a:p>
                <a:endParaRPr lang="en-US" sz="2800" dirty="0">
                  <a:solidFill>
                    <a:schemeClr val="tx1"/>
                  </a:solidFill>
                  <a:latin typeface="+mn-lt"/>
                </a:endParaRPr>
              </a:p>
              <a:p>
                <a:r>
                  <a:rPr lang="en-US" sz="2800" dirty="0" smtClean="0">
                    <a:solidFill>
                      <a:schemeClr val="tx1"/>
                    </a:solidFill>
                    <a:latin typeface="+mn-lt"/>
                  </a:rPr>
                  <a:t>Example, we observe a baseball player at 3 times during the season:</a:t>
                </a:r>
              </a:p>
              <a:p>
                <a:r>
                  <a:rPr lang="en-US" sz="2000" dirty="0" smtClean="0">
                    <a:solidFill>
                      <a:schemeClr val="tx1"/>
                    </a:solidFill>
                    <a:latin typeface="+mn-lt"/>
                  </a:rPr>
                  <a:t>Time 1: he has 10 “at bats” and 5 “hits”. Success rate=0.500</a:t>
                </a:r>
              </a:p>
              <a:p>
                <a:r>
                  <a:rPr lang="en-US" sz="2000" dirty="0" smtClean="0">
                    <a:solidFill>
                      <a:schemeClr val="tx1"/>
                    </a:solidFill>
                    <a:latin typeface="+mn-lt"/>
                  </a:rPr>
                  <a:t>Time 2: he has 100 at bats and 34 hits. Success rate=0.340</a:t>
                </a:r>
              </a:p>
              <a:p>
                <a:r>
                  <a:rPr lang="en-US" sz="2000" dirty="0" smtClean="0">
                    <a:solidFill>
                      <a:schemeClr val="tx1"/>
                    </a:solidFill>
                    <a:latin typeface="+mn-lt"/>
                  </a:rPr>
                  <a:t>Time 3: he has 500 at bats and 150 hits: Success rate=0.300</a:t>
                </a:r>
              </a:p>
              <a:p>
                <a:r>
                  <a:rPr lang="en-US" sz="2800" dirty="0" smtClean="0">
                    <a:solidFill>
                      <a:schemeClr val="tx1"/>
                    </a:solidFill>
                    <a:latin typeface="+mn-lt"/>
                  </a:rPr>
                  <a:t>LLN says we have the most confidence in the last estimate</a:t>
                </a:r>
              </a:p>
              <a:p>
                <a:endParaRPr lang="en-US" sz="2000" dirty="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8482322"/>
              </a:xfrm>
              <a:blipFill rotWithShape="0">
                <a:blip r:embed="rId3"/>
                <a:stretch>
                  <a:fillRect l="-1163" r="-831"/>
                </a:stretch>
              </a:blipFill>
            </p:spPr>
            <p:txBody>
              <a:bodyPr/>
              <a:lstStyle/>
              <a:p>
                <a:r>
                  <a:rPr lang="en-US">
                    <a:noFill/>
                  </a:rPr>
                  <a:t> </a:t>
                </a:r>
              </a:p>
            </p:txBody>
          </p:sp>
        </mc:Fallback>
      </mc:AlternateContent>
    </p:spTree>
    <p:extLst>
      <p:ext uri="{BB962C8B-B14F-4D97-AF65-F5344CB8AC3E}">
        <p14:creationId xmlns:p14="http://schemas.microsoft.com/office/powerpoint/2010/main" val="24514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6614247"/>
              </a:xfrm>
            </p:spPr>
            <p:txBody>
              <a:bodyPr/>
              <a:lstStyle/>
              <a:p>
                <a:endParaRPr lang="en-US" sz="2000" dirty="0" smtClean="0">
                  <a:solidFill>
                    <a:schemeClr val="tx1"/>
                  </a:solidFill>
                  <a:latin typeface="+mn-lt"/>
                </a:endParaRPr>
              </a:p>
              <a:p>
                <a:endParaRPr lang="en-US" sz="2000" dirty="0">
                  <a:solidFill>
                    <a:schemeClr val="tx1"/>
                  </a:solidFill>
                  <a:latin typeface="+mn-lt"/>
                </a:endParaRPr>
              </a:p>
              <a:p>
                <a:r>
                  <a:rPr lang="en-US" sz="3600" dirty="0" smtClean="0">
                    <a:solidFill>
                      <a:schemeClr val="tx2"/>
                    </a:solidFill>
                  </a:rPr>
                  <a:t>Central limit theorem</a:t>
                </a:r>
                <a:r>
                  <a:rPr lang="en-US" sz="3600" dirty="0">
                    <a:solidFill>
                      <a:schemeClr val="tx2"/>
                    </a:solidFill>
                  </a:rPr>
                  <a:t>:</a:t>
                </a:r>
                <a14:m>
                  <m:oMath xmlns:m="http://schemas.openxmlformats.org/officeDocument/2006/math">
                    <m:r>
                      <a:rPr lang="en-US" sz="3600" b="0" i="0" dirty="0" smtClean="0">
                        <a:solidFill>
                          <a:schemeClr val="tx2"/>
                        </a:solidFill>
                        <a:latin typeface="Cambria Math" panose="02040503050406030204" pitchFamily="18" charset="0"/>
                      </a:rPr>
                      <m:t> </m:t>
                    </m:r>
                    <m:d>
                      <m:dPr>
                        <m:ctrlPr>
                          <a:rPr lang="en-US" sz="3600" b="0" i="1" dirty="0" smtClean="0">
                            <a:solidFill>
                              <a:schemeClr val="tx2"/>
                            </a:solidFill>
                            <a:latin typeface="Cambria Math" panose="02040503050406030204" pitchFamily="18" charset="0"/>
                          </a:rPr>
                        </m:ctrlPr>
                      </m:dPr>
                      <m:e>
                        <m:acc>
                          <m:accPr>
                            <m:chr m:val="̅"/>
                            <m:ctrlPr>
                              <a:rPr lang="en-US" sz="3600" i="1" dirty="0">
                                <a:solidFill>
                                  <a:schemeClr val="tx2"/>
                                </a:solidFill>
                                <a:latin typeface="Cambria Math" panose="02040503050406030204" pitchFamily="18" charset="0"/>
                              </a:rPr>
                            </m:ctrlPr>
                          </m:accPr>
                          <m:e>
                            <m:r>
                              <a:rPr lang="en-US" sz="3600" i="1" dirty="0">
                                <a:solidFill>
                                  <a:schemeClr val="tx2"/>
                                </a:solidFill>
                                <a:latin typeface="Cambria Math" panose="02040503050406030204" pitchFamily="18" charset="0"/>
                              </a:rPr>
                              <m:t>𝑥</m:t>
                            </m:r>
                          </m:e>
                        </m:acc>
                        <m:r>
                          <a:rPr lang="en-US" sz="3600" b="0" i="1" dirty="0" smtClean="0">
                            <a:solidFill>
                              <a:schemeClr val="tx2"/>
                            </a:solidFill>
                            <a:latin typeface="Cambria Math" panose="02040503050406030204" pitchFamily="18" charset="0"/>
                          </a:rPr>
                          <m:t>−</m:t>
                        </m:r>
                        <m:r>
                          <a:rPr lang="en-US" sz="3600" i="1" dirty="0">
                            <a:solidFill>
                              <a:schemeClr val="tx2"/>
                            </a:solidFill>
                            <a:latin typeface="Cambria Math" panose="02040503050406030204" pitchFamily="18" charset="0"/>
                          </a:rPr>
                          <m:t>𝜇</m:t>
                        </m:r>
                      </m:e>
                    </m:d>
                    <m:r>
                      <a:rPr lang="en-US" sz="3600" i="1" dirty="0">
                        <a:solidFill>
                          <a:schemeClr val="tx2"/>
                        </a:solidFill>
                        <a:latin typeface="Cambria Math" panose="02040503050406030204" pitchFamily="18" charset="0"/>
                      </a:rPr>
                      <m:t>→</m:t>
                    </m:r>
                    <m:r>
                      <a:rPr lang="en-US" sz="3600" b="0" i="1" dirty="0" smtClean="0">
                        <a:solidFill>
                          <a:schemeClr val="tx2"/>
                        </a:solidFill>
                        <a:latin typeface="Cambria Math" panose="02040503050406030204" pitchFamily="18" charset="0"/>
                      </a:rPr>
                      <m:t>𝑁𝑜𝑟𝑚𝑎𝑙</m:t>
                    </m:r>
                    <m:r>
                      <a:rPr lang="en-US" sz="3600" b="0" i="1" dirty="0" smtClean="0">
                        <a:solidFill>
                          <a:schemeClr val="tx2"/>
                        </a:solidFill>
                        <a:latin typeface="Cambria Math" panose="02040503050406030204" pitchFamily="18" charset="0"/>
                      </a:rPr>
                      <m:t>(</m:t>
                    </m:r>
                    <m:r>
                      <a:rPr lang="en-US" sz="3600" b="0" i="1" dirty="0" smtClean="0">
                        <a:solidFill>
                          <a:schemeClr val="tx2"/>
                        </a:solidFill>
                        <a:latin typeface="Cambria Math" panose="02040503050406030204" pitchFamily="18" charset="0"/>
                      </a:rPr>
                      <m:t>0</m:t>
                    </m:r>
                    <m:r>
                      <a:rPr lang="en-US" sz="3600" b="0" i="1" dirty="0" smtClean="0">
                        <a:solidFill>
                          <a:schemeClr val="tx2"/>
                        </a:solidFill>
                        <a:latin typeface="Cambria Math" panose="02040503050406030204" pitchFamily="18" charset="0"/>
                      </a:rPr>
                      <m:t>,</m:t>
                    </m:r>
                    <m:f>
                      <m:fPr>
                        <m:ctrlPr>
                          <a:rPr lang="en-US" sz="3600" b="0" i="1" dirty="0" smtClean="0">
                            <a:solidFill>
                              <a:schemeClr val="tx2"/>
                            </a:solidFill>
                            <a:latin typeface="Cambria Math" panose="02040503050406030204" pitchFamily="18" charset="0"/>
                          </a:rPr>
                        </m:ctrlPr>
                      </m:fPr>
                      <m:num>
                        <m:r>
                          <a:rPr lang="en-US" sz="3600" b="0" i="1" dirty="0" smtClean="0">
                            <a:solidFill>
                              <a:schemeClr val="tx2"/>
                            </a:solidFill>
                            <a:latin typeface="Cambria Math" panose="02040503050406030204" pitchFamily="18" charset="0"/>
                          </a:rPr>
                          <m:t>𝜎</m:t>
                        </m:r>
                      </m:num>
                      <m:den>
                        <m:rad>
                          <m:radPr>
                            <m:degHide m:val="on"/>
                            <m:ctrlPr>
                              <a:rPr lang="en-US" sz="3600" b="0" i="1" dirty="0" smtClean="0">
                                <a:solidFill>
                                  <a:schemeClr val="tx2"/>
                                </a:solidFill>
                                <a:latin typeface="Cambria Math" panose="02040503050406030204" pitchFamily="18" charset="0"/>
                              </a:rPr>
                            </m:ctrlPr>
                          </m:radPr>
                          <m:deg/>
                          <m:e>
                            <m:r>
                              <a:rPr lang="en-US" sz="3600" b="0" i="1" dirty="0" smtClean="0">
                                <a:solidFill>
                                  <a:schemeClr val="tx2"/>
                                </a:solidFill>
                                <a:latin typeface="Cambria Math" panose="02040503050406030204" pitchFamily="18" charset="0"/>
                              </a:rPr>
                              <m:t>𝑁</m:t>
                            </m:r>
                          </m:e>
                        </m:rad>
                      </m:den>
                    </m:f>
                    <m:r>
                      <a:rPr lang="en-US" sz="3600" b="0" i="1" dirty="0" smtClean="0">
                        <a:solidFill>
                          <a:schemeClr val="tx2"/>
                        </a:solidFill>
                        <a:latin typeface="Cambria Math" panose="02040503050406030204" pitchFamily="18" charset="0"/>
                      </a:rPr>
                      <m:t>)</m:t>
                    </m:r>
                  </m:oMath>
                </a14:m>
                <a:endParaRPr lang="en-US" sz="3600" i="1" dirty="0" smtClean="0">
                  <a:solidFill>
                    <a:schemeClr val="tx2"/>
                  </a:solidFill>
                </a:endParaRPr>
              </a:p>
              <a:p>
                <a:r>
                  <a:rPr lang="en-US" sz="2800" dirty="0" smtClean="0">
                    <a:solidFill>
                      <a:schemeClr val="tx1"/>
                    </a:solidFill>
                    <a:latin typeface="+mn-lt"/>
                  </a:rPr>
                  <a:t>The estimator is a </a:t>
                </a:r>
                <a:r>
                  <a:rPr lang="en-US" sz="2800" i="1" dirty="0" smtClean="0">
                    <a:solidFill>
                      <a:schemeClr val="tx1"/>
                    </a:solidFill>
                    <a:latin typeface="+mn-lt"/>
                  </a:rPr>
                  <a:t>random variable </a:t>
                </a:r>
                <a:r>
                  <a:rPr lang="en-US" sz="2800" dirty="0" smtClean="0">
                    <a:solidFill>
                      <a:schemeClr val="tx1"/>
                    </a:solidFill>
                    <a:latin typeface="+mn-lt"/>
                  </a:rPr>
                  <a:t>that is normally distributed with mean </a:t>
                </a:r>
                <a14:m>
                  <m:oMath xmlns:m="http://schemas.openxmlformats.org/officeDocument/2006/math">
                    <m:r>
                      <a:rPr lang="en-US" sz="2800" b="0" i="1" smtClean="0">
                        <a:solidFill>
                          <a:schemeClr val="tx1"/>
                        </a:solidFill>
                        <a:latin typeface="Cambria Math" panose="02040503050406030204" pitchFamily="18" charset="0"/>
                      </a:rPr>
                      <m:t>𝜇</m:t>
                    </m:r>
                  </m:oMath>
                </a14:m>
                <a:r>
                  <a:rPr lang="en-US" sz="2800" dirty="0" smtClean="0">
                    <a:solidFill>
                      <a:schemeClr val="tx1"/>
                    </a:solidFill>
                    <a:latin typeface="+mn-lt"/>
                  </a:rPr>
                  <a:t> and standard deviation  </a:t>
                </a:r>
                <a14:m>
                  <m:oMath xmlns:m="http://schemas.openxmlformats.org/officeDocument/2006/math">
                    <m:f>
                      <m:fPr>
                        <m:ctrlPr>
                          <a:rPr lang="en-US" sz="2800" i="1" dirty="0">
                            <a:solidFill>
                              <a:schemeClr val="tx1"/>
                            </a:solidFill>
                            <a:latin typeface="Cambria Math" panose="02040503050406030204" pitchFamily="18" charset="0"/>
                          </a:rPr>
                        </m:ctrlPr>
                      </m:fPr>
                      <m:num>
                        <m:r>
                          <a:rPr lang="en-US" sz="2800" i="1" dirty="0">
                            <a:solidFill>
                              <a:schemeClr val="tx1"/>
                            </a:solidFill>
                            <a:latin typeface="Cambria Math" panose="02040503050406030204" pitchFamily="18" charset="0"/>
                          </a:rPr>
                          <m:t>𝜎</m:t>
                        </m:r>
                      </m:num>
                      <m:den>
                        <m:rad>
                          <m:radPr>
                            <m:degHide m:val="on"/>
                            <m:ctrlPr>
                              <a:rPr lang="en-US" sz="2800" i="1" dirty="0">
                                <a:solidFill>
                                  <a:schemeClr val="tx1"/>
                                </a:solidFill>
                                <a:latin typeface="Cambria Math" panose="02040503050406030204" pitchFamily="18" charset="0"/>
                              </a:rPr>
                            </m:ctrlPr>
                          </m:radPr>
                          <m:deg/>
                          <m:e>
                            <m:r>
                              <a:rPr lang="en-US" sz="2800" i="1" dirty="0">
                                <a:solidFill>
                                  <a:schemeClr val="tx1"/>
                                </a:solidFill>
                                <a:latin typeface="Cambria Math" panose="02040503050406030204" pitchFamily="18" charset="0"/>
                              </a:rPr>
                              <m:t>𝑁</m:t>
                            </m:r>
                          </m:e>
                        </m:rad>
                      </m:den>
                    </m:f>
                  </m:oMath>
                </a14:m>
                <a:endParaRPr lang="en-US" sz="2000" dirty="0" smtClean="0">
                  <a:solidFill>
                    <a:schemeClr val="tx1"/>
                  </a:solidFill>
                  <a:latin typeface="+mn-lt"/>
                </a:endParaRPr>
              </a:p>
              <a:p>
                <a14:m>
                  <m:oMath xmlns:m="http://schemas.openxmlformats.org/officeDocument/2006/math">
                    <m:f>
                      <m:fPr>
                        <m:ctrlPr>
                          <a:rPr lang="en-US" sz="2800" i="1" dirty="0">
                            <a:solidFill>
                              <a:schemeClr val="tx1"/>
                            </a:solidFill>
                            <a:latin typeface="Cambria Math" panose="02040503050406030204" pitchFamily="18" charset="0"/>
                          </a:rPr>
                        </m:ctrlPr>
                      </m:fPr>
                      <m:num>
                        <m:r>
                          <a:rPr lang="en-US" sz="2800" i="1" dirty="0">
                            <a:solidFill>
                              <a:schemeClr val="tx1"/>
                            </a:solidFill>
                            <a:latin typeface="Cambria Math" panose="02040503050406030204" pitchFamily="18" charset="0"/>
                          </a:rPr>
                          <m:t>𝜎</m:t>
                        </m:r>
                      </m:num>
                      <m:den>
                        <m:rad>
                          <m:radPr>
                            <m:degHide m:val="on"/>
                            <m:ctrlPr>
                              <a:rPr lang="en-US" sz="2800" i="1" dirty="0">
                                <a:solidFill>
                                  <a:schemeClr val="tx1"/>
                                </a:solidFill>
                                <a:latin typeface="Cambria Math" panose="02040503050406030204" pitchFamily="18" charset="0"/>
                              </a:rPr>
                            </m:ctrlPr>
                          </m:radPr>
                          <m:deg/>
                          <m:e>
                            <m:r>
                              <a:rPr lang="en-US" sz="2800" i="1" dirty="0">
                                <a:solidFill>
                                  <a:schemeClr val="tx1"/>
                                </a:solidFill>
                                <a:latin typeface="Cambria Math" panose="02040503050406030204" pitchFamily="18" charset="0"/>
                              </a:rPr>
                              <m:t>𝑁</m:t>
                            </m:r>
                          </m:e>
                        </m:rad>
                      </m:den>
                    </m:f>
                  </m:oMath>
                </a14:m>
                <a:r>
                  <a:rPr lang="en-US" sz="2800" dirty="0" smtClean="0">
                    <a:solidFill>
                      <a:schemeClr val="tx1"/>
                    </a:solidFill>
                    <a:latin typeface="+mn-lt"/>
                  </a:rPr>
                  <a:t> is known as the </a:t>
                </a:r>
                <a:r>
                  <a:rPr lang="en-US" sz="2800" i="1" dirty="0" smtClean="0">
                    <a:solidFill>
                      <a:schemeClr val="tx1"/>
                    </a:solidFill>
                    <a:latin typeface="+mn-lt"/>
                  </a:rPr>
                  <a:t>standard error</a:t>
                </a:r>
              </a:p>
              <a:p>
                <a:r>
                  <a:rPr lang="en-US" sz="2800" dirty="0" smtClean="0">
                    <a:solidFill>
                      <a:schemeClr val="tx1"/>
                    </a:solidFill>
                    <a:latin typeface="+mn-lt"/>
                  </a:rPr>
                  <a:t>The standard error tells us how much we expect our sample statistics to differ from each other due to </a:t>
                </a:r>
                <a:r>
                  <a:rPr lang="en-US" sz="2800" i="1" dirty="0" smtClean="0">
                    <a:solidFill>
                      <a:schemeClr val="tx1"/>
                    </a:solidFill>
                    <a:latin typeface="+mn-lt"/>
                  </a:rPr>
                  <a:t>chance alone</a:t>
                </a:r>
                <a:endParaRPr lang="en-US" sz="2800" dirty="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6614247"/>
              </a:xfrm>
              <a:blipFill rotWithShape="0">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41430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vs. standard deviation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6604244"/>
              </a:xfrm>
            </p:spPr>
            <p:txBody>
              <a:bodyPr/>
              <a:lstStyle/>
              <a:p>
                <a:endParaRPr lang="en-US" sz="2000" dirty="0" smtClean="0">
                  <a:solidFill>
                    <a:schemeClr val="tx1"/>
                  </a:solidFill>
                  <a:latin typeface="+mn-lt"/>
                </a:endParaRPr>
              </a:p>
              <a:p>
                <a:r>
                  <a:rPr lang="en-US" sz="3600" dirty="0" smtClean="0">
                    <a:solidFill>
                      <a:schemeClr val="tx2"/>
                    </a:solidFill>
                  </a:rPr>
                  <a:t>Standard deviation measures the dispersion in the </a:t>
                </a:r>
                <a:r>
                  <a:rPr lang="en-US" sz="3600" i="1" dirty="0" smtClean="0">
                    <a:solidFill>
                      <a:schemeClr val="tx2"/>
                    </a:solidFill>
                  </a:rPr>
                  <a:t>underlying population</a:t>
                </a:r>
              </a:p>
              <a:p>
                <a:pPr/>
                <a14:m>
                  <m:oMathPara xmlns:m="http://schemas.openxmlformats.org/officeDocument/2006/math">
                    <m:oMathParaPr>
                      <m:jc m:val="left"/>
                    </m:oMathParaPr>
                    <m:oMath xmlns:m="http://schemas.openxmlformats.org/officeDocument/2006/math">
                      <m:rad>
                        <m:radPr>
                          <m:degHide m:val="on"/>
                          <m:ctrlPr>
                            <a:rPr lang="en-US" sz="2400" b="0" i="1" smtClean="0">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𝐸</m:t>
                          </m:r>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𝑋</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𝜇</m:t>
                                  </m:r>
                                </m:e>
                              </m:d>
                            </m:e>
                            <m:sup>
                              <m:r>
                                <a:rPr lang="en-US" sz="2400" i="1">
                                  <a:solidFill>
                                    <a:schemeClr val="tx1"/>
                                  </a:solidFill>
                                  <a:latin typeface="Cambria Math" panose="02040503050406030204" pitchFamily="18" charset="0"/>
                                </a:rPr>
                                <m:t>2</m:t>
                              </m:r>
                            </m:sup>
                          </m:sSup>
                        </m:e>
                      </m:ra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𝜎</m:t>
                      </m:r>
                    </m:oMath>
                  </m:oMathPara>
                </a14:m>
                <a:endParaRPr lang="en-US" sz="2400" dirty="0" smtClean="0">
                  <a:solidFill>
                    <a:schemeClr val="tx1"/>
                  </a:solidFill>
                  <a:latin typeface="+mn-lt"/>
                </a:endParaRPr>
              </a:p>
              <a:p>
                <a:r>
                  <a:rPr lang="en-US" sz="2400" dirty="0" smtClean="0">
                    <a:solidFill>
                      <a:schemeClr val="tx1"/>
                    </a:solidFill>
                    <a:latin typeface="+mn-lt"/>
                  </a:rPr>
                  <a:t>Are far are data points from the population mean on average?</a:t>
                </a:r>
              </a:p>
              <a:p>
                <a:r>
                  <a:rPr lang="en-US" sz="2400" dirty="0" smtClean="0">
                    <a:solidFill>
                      <a:schemeClr val="tx1"/>
                    </a:solidFill>
                    <a:latin typeface="+mn-lt"/>
                  </a:rPr>
                  <a:t>Ex. standard deviation of income tells us how different we expect a randomly selected to person’s income to be from the overall mean.</a:t>
                </a:r>
              </a:p>
              <a:p>
                <a:endParaRPr lang="en-US" sz="2400" dirty="0" smtClean="0">
                  <a:solidFill>
                    <a:schemeClr val="tx1"/>
                  </a:solidFill>
                  <a:latin typeface="+mn-lt"/>
                </a:endParaRPr>
              </a:p>
              <a:p>
                <a:endParaRPr lang="en-US" sz="2000" dirty="0">
                  <a:solidFill>
                    <a:schemeClr val="tx1"/>
                  </a:solidFill>
                  <a:latin typeface="+mn-lt"/>
                </a:endParaRPr>
              </a:p>
              <a:p>
                <a:endParaRPr lang="en-US" sz="18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6604244"/>
              </a:xfrm>
              <a:blipFill rotWithShape="0">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6132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flipping: </a:t>
            </a:r>
            <a:r>
              <a:rPr lang="en-US" dirty="0" err="1" smtClean="0"/>
              <a:t>s.e.</a:t>
            </a:r>
            <a:r>
              <a:rPr lang="en-US" dirty="0" smtClean="0"/>
              <a:t> vs. </a:t>
            </a:r>
            <a:r>
              <a:rPr lang="en-US" dirty="0" err="1" smtClean="0"/>
              <a:t>s.d.</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6706008" cy="9831602"/>
              </a:xfrm>
            </p:spPr>
            <p:txBody>
              <a:bodyPr/>
              <a:lstStyle/>
              <a:p>
                <a:endParaRPr lang="en-US" sz="2000" dirty="0" smtClean="0">
                  <a:solidFill>
                    <a:schemeClr val="tx1"/>
                  </a:solidFill>
                  <a:latin typeface="+mn-lt"/>
                </a:endParaRPr>
              </a:p>
              <a:p>
                <a:r>
                  <a:rPr lang="en-US" sz="3600" dirty="0" smtClean="0">
                    <a:solidFill>
                      <a:schemeClr val="tx2"/>
                    </a:solidFill>
                  </a:rPr>
                  <a:t>Standard deviation of a coin flip?</a:t>
                </a:r>
                <a:endParaRPr lang="en-US" sz="3600" i="1" dirty="0" smtClean="0">
                  <a:solidFill>
                    <a:schemeClr val="tx2"/>
                  </a:solidFill>
                </a:endParaRPr>
              </a:p>
              <a:p>
                <a:r>
                  <a:rPr lang="en-US" sz="2400" dirty="0" smtClean="0">
                    <a:solidFill>
                      <a:schemeClr val="tx1"/>
                    </a:solidFill>
                    <a:latin typeface="+mn-lt"/>
                  </a:rPr>
                  <a:t>Outcome space: heads=1, tails=0</a:t>
                </a:r>
              </a:p>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𝜇</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0</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50</m:t>
                      </m:r>
                      <m:r>
                        <a:rPr lang="en-US" sz="2400" b="0" i="1" smtClean="0">
                          <a:solidFill>
                            <a:schemeClr val="tx1"/>
                          </a:solidFill>
                          <a:latin typeface="Cambria Math" panose="02040503050406030204" pitchFamily="18" charset="0"/>
                        </a:rPr>
                        <m:t> (</m:t>
                      </m:r>
                      <m:r>
                        <m:rPr>
                          <m:nor/>
                        </m:rPr>
                        <a:rPr lang="en-US" sz="2400" b="0" i="0" smtClean="0">
                          <a:solidFill>
                            <a:schemeClr val="tx1"/>
                          </a:solidFill>
                          <a:latin typeface="Cambria Math" panose="02040503050406030204" pitchFamily="18" charset="0"/>
                        </a:rPr>
                        <m:t>fair</m:t>
                      </m:r>
                      <m:r>
                        <m:rPr>
                          <m:nor/>
                        </m:rPr>
                        <a:rPr lang="en-US" sz="2400" b="0" i="0" smtClean="0">
                          <a:solidFill>
                            <a:schemeClr val="tx1"/>
                          </a:solidFill>
                          <a:latin typeface="Cambria Math" panose="02040503050406030204" pitchFamily="18" charset="0"/>
                        </a:rPr>
                        <m:t> </m:t>
                      </m:r>
                      <m:r>
                        <m:rPr>
                          <m:nor/>
                        </m:rPr>
                        <a:rPr lang="en-US" sz="2400" b="0" i="0" smtClean="0">
                          <a:solidFill>
                            <a:schemeClr val="tx1"/>
                          </a:solidFill>
                          <a:latin typeface="Cambria Math" panose="02040503050406030204" pitchFamily="18" charset="0"/>
                        </a:rPr>
                        <m:t>coin</m:t>
                      </m:r>
                      <m:r>
                        <a:rPr lang="en-US" sz="2400" b="0" i="1" smtClean="0">
                          <a:solidFill>
                            <a:schemeClr val="tx1"/>
                          </a:solidFill>
                          <a:latin typeface="Cambria Math" panose="02040503050406030204" pitchFamily="18" charset="0"/>
                        </a:rPr>
                        <m:t>)</m:t>
                      </m:r>
                    </m:oMath>
                  </m:oMathPara>
                </a14:m>
                <a:endParaRPr lang="en-US" sz="24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𝜎</m:t>
                      </m:r>
                      <m:r>
                        <a:rPr lang="en-US" sz="2400" b="0" i="1" smtClean="0">
                          <a:solidFill>
                            <a:schemeClr val="tx1"/>
                          </a:solidFill>
                          <a:latin typeface="Cambria Math" panose="02040503050406030204" pitchFamily="18" charset="0"/>
                        </a:rPr>
                        <m:t>=</m:t>
                      </m:r>
                      <m:rad>
                        <m:radPr>
                          <m:degHide m:val="on"/>
                          <m:ctrlPr>
                            <a:rPr lang="en-US" sz="2400" b="0" i="1" smtClean="0">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5</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5</m:t>
                                  </m:r>
                                </m:e>
                              </m:d>
                            </m:e>
                            <m:sup>
                              <m:r>
                                <a:rPr lang="en-US" sz="2400" i="1">
                                  <a:solidFill>
                                    <a:schemeClr val="tx1"/>
                                  </a:solidFill>
                                  <a:latin typeface="Cambria Math" panose="02040503050406030204" pitchFamily="18" charset="0"/>
                                </a:rPr>
                                <m:t>2</m:t>
                              </m:r>
                            </m:sup>
                          </m:sSup>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5</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0</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5</m:t>
                                      </m:r>
                                    </m:e>
                                  </m:d>
                                </m:e>
                                <m:sup>
                                  <m:r>
                                    <a:rPr lang="en-US" sz="2400" i="1">
                                      <a:solidFill>
                                        <a:schemeClr val="tx1"/>
                                      </a:solidFill>
                                      <a:latin typeface="Cambria Math" panose="02040503050406030204" pitchFamily="18" charset="0"/>
                                    </a:rPr>
                                    <m:t>2</m:t>
                                  </m:r>
                                </m:sup>
                              </m:sSup>
                              <m:r>
                                <a:rPr lang="en-US" sz="2400" i="1" smtClean="0">
                                  <a:solidFill>
                                    <a:schemeClr val="tx1"/>
                                  </a:solidFill>
                                  <a:latin typeface="Cambria Math" panose="02040503050406030204" pitchFamily="18" charset="0"/>
                                </a:rPr>
                                <m:t> </m:t>
                              </m:r>
                            </m:e>
                            <m:sup>
                              <m:r>
                                <a:rPr lang="en-US" sz="2400" i="1">
                                  <a:solidFill>
                                    <a:schemeClr val="tx1"/>
                                  </a:solidFill>
                                  <a:latin typeface="Cambria Math" panose="02040503050406030204" pitchFamily="18" charset="0"/>
                                </a:rPr>
                                <m:t>  </m:t>
                              </m:r>
                            </m:sup>
                          </m:sSup>
                        </m:e>
                      </m:ra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0</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50</m:t>
                      </m:r>
                    </m:oMath>
                  </m:oMathPara>
                </a14:m>
                <a:endParaRPr lang="en-US" sz="2400" dirty="0" smtClean="0">
                  <a:solidFill>
                    <a:schemeClr val="tx1"/>
                  </a:solidFill>
                  <a:latin typeface="+mn-lt"/>
                </a:endParaRPr>
              </a:p>
              <a:p>
                <a:r>
                  <a:rPr lang="en-US" sz="2400" dirty="0" smtClean="0">
                    <a:solidFill>
                      <a:schemeClr val="tx1"/>
                    </a:solidFill>
                    <a:latin typeface="+mn-lt"/>
                  </a:rPr>
                  <a:t>Each outcome is 0.50 from the mean!</a:t>
                </a:r>
              </a:p>
              <a:p>
                <a:pPr marL="514350" lvl="2" indent="-285750">
                  <a:buFont typeface="Arial" panose="020B0604020202020204" pitchFamily="34" charset="0"/>
                  <a:buChar char="•"/>
                </a:pPr>
                <a:r>
                  <a:rPr lang="en-US" sz="1800" dirty="0" smtClean="0">
                    <a:solidFill>
                      <a:schemeClr val="tx1"/>
                    </a:solidFill>
                  </a:rPr>
                  <a:t>General </a:t>
                </a:r>
                <a:r>
                  <a:rPr lang="en-US" sz="1800" dirty="0">
                    <a:solidFill>
                      <a:schemeClr val="tx1"/>
                    </a:solidFill>
                  </a:rPr>
                  <a:t>formula for binary outcomes, </a:t>
                </a:r>
                <a14:m>
                  <m:oMath xmlns:m="http://schemas.openxmlformats.org/officeDocument/2006/math">
                    <m:r>
                      <a:rPr lang="en-US" sz="1800" i="1">
                        <a:solidFill>
                          <a:schemeClr val="tx1"/>
                        </a:solidFill>
                        <a:latin typeface="Cambria Math" panose="02040503050406030204" pitchFamily="18" charset="0"/>
                      </a:rPr>
                      <m:t>𝜎</m:t>
                    </m:r>
                    <m:r>
                      <a:rPr lang="en-US" sz="1800" i="1">
                        <a:solidFill>
                          <a:schemeClr val="tx1"/>
                        </a:solidFill>
                        <a:latin typeface="Cambria Math" panose="02040503050406030204" pitchFamily="18" charset="0"/>
                      </a:rPr>
                      <m:t>=</m:t>
                    </m:r>
                    <m:rad>
                      <m:radPr>
                        <m:degHide m:val="on"/>
                        <m:ctrlPr>
                          <a:rPr lang="en-US" sz="1800" i="1" smtClean="0">
                            <a:solidFill>
                              <a:schemeClr val="tx1"/>
                            </a:solidFill>
                            <a:latin typeface="Cambria Math" panose="02040503050406030204" pitchFamily="18" charset="0"/>
                          </a:rPr>
                        </m:ctrlPr>
                      </m:radPr>
                      <m:deg/>
                      <m:e>
                        <m:r>
                          <a:rPr lang="en-US" sz="1800" i="1">
                            <a:solidFill>
                              <a:schemeClr val="tx1"/>
                            </a:solidFill>
                            <a:latin typeface="Cambria Math" panose="02040503050406030204" pitchFamily="18" charset="0"/>
                          </a:rPr>
                          <m:t>𝑝</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𝑝</m:t>
                        </m:r>
                        <m:r>
                          <a:rPr lang="en-US" sz="1800" i="1">
                            <a:solidFill>
                              <a:schemeClr val="tx1"/>
                            </a:solidFill>
                            <a:latin typeface="Cambria Math" panose="02040503050406030204" pitchFamily="18" charset="0"/>
                          </a:rPr>
                          <m:t>)</m:t>
                        </m:r>
                      </m:e>
                    </m:rad>
                  </m:oMath>
                </a14:m>
                <a:endParaRPr lang="en-US" sz="1800" dirty="0">
                  <a:solidFill>
                    <a:schemeClr val="tx1"/>
                  </a:solidFill>
                </a:endParaRPr>
              </a:p>
              <a:p>
                <a:endParaRPr lang="en-US" sz="2400" dirty="0" smtClean="0">
                  <a:solidFill>
                    <a:schemeClr val="tx1"/>
                  </a:solidFill>
                  <a:latin typeface="+mn-lt"/>
                </a:endParaRPr>
              </a:p>
              <a:p>
                <a:endParaRPr lang="en-US" sz="2000" dirty="0">
                  <a:solidFill>
                    <a:schemeClr val="tx1"/>
                  </a:solidFill>
                  <a:latin typeface="+mn-lt"/>
                </a:endParaRPr>
              </a:p>
              <a:p>
                <a:r>
                  <a:rPr lang="en-US" sz="3600" dirty="0" smtClean="0">
                    <a:solidFill>
                      <a:schemeClr val="tx2"/>
                    </a:solidFill>
                  </a:rPr>
                  <a:t>Standard error depends on </a:t>
                </a:r>
                <a14:m>
                  <m:oMath xmlns:m="http://schemas.openxmlformats.org/officeDocument/2006/math">
                    <m:r>
                      <a:rPr lang="en-US" sz="3600" i="1" dirty="0" smtClean="0">
                        <a:solidFill>
                          <a:schemeClr val="tx2"/>
                        </a:solidFill>
                        <a:latin typeface="Cambria Math" panose="02040503050406030204" pitchFamily="18" charset="0"/>
                      </a:rPr>
                      <m:t>𝑁</m:t>
                    </m:r>
                  </m:oMath>
                </a14:m>
                <a:endParaRPr lang="en-US" sz="3600" i="1" dirty="0" smtClean="0">
                  <a:solidFill>
                    <a:schemeClr val="tx2"/>
                  </a:solidFill>
                </a:endParaRPr>
              </a:p>
              <a:p>
                <a:r>
                  <a:rPr lang="en-US" sz="2800" dirty="0" smtClean="0">
                    <a:solidFill>
                      <a:schemeClr val="tx1"/>
                    </a:solidFill>
                    <a:latin typeface="+mn-lt"/>
                  </a:rPr>
                  <a:t>We estimate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 </m:t>
                        </m:r>
                      </m:e>
                    </m:acc>
                  </m:oMath>
                </a14:m>
                <a:r>
                  <a:rPr lang="en-US" sz="2800" b="0" dirty="0" smtClean="0">
                    <a:solidFill>
                      <a:schemeClr val="tx1"/>
                    </a:solidFill>
                    <a:latin typeface="+mn-lt"/>
                  </a:rPr>
                  <a:t> and th</a:t>
                </a:r>
                <a:r>
                  <a:rPr lang="en-US" sz="2800" dirty="0" smtClean="0">
                    <a:solidFill>
                      <a:schemeClr val="tx1"/>
                    </a:solidFill>
                    <a:latin typeface="+mn-lt"/>
                  </a:rPr>
                  <a:t>e standard deviation </a:t>
                </a:r>
                <a:r>
                  <a:rPr lang="en-US" sz="2800" i="1" dirty="0" smtClean="0">
                    <a:solidFill>
                      <a:schemeClr val="tx1"/>
                    </a:solidFill>
                    <a:latin typeface="+mn-lt"/>
                  </a:rPr>
                  <a:t>of this estimate </a:t>
                </a:r>
                <a:r>
                  <a:rPr lang="en-US" sz="2800" dirty="0" smtClean="0">
                    <a:solidFill>
                      <a:schemeClr val="tx1"/>
                    </a:solidFill>
                    <a:latin typeface="+mn-lt"/>
                  </a:rPr>
                  <a:t>is given by </a:t>
                </a:r>
                <a14:m>
                  <m:oMath xmlns:m="http://schemas.openxmlformats.org/officeDocument/2006/math">
                    <m:f>
                      <m:fP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50</m:t>
                        </m:r>
                      </m:num>
                      <m:den>
                        <m:rad>
                          <m:radPr>
                            <m:degHide m:val="on"/>
                            <m:ctrlPr>
                              <a:rPr lang="en-US" sz="2800" i="1" smtClean="0">
                                <a:solidFill>
                                  <a:schemeClr val="tx1"/>
                                </a:solidFill>
                                <a:latin typeface="Cambria Math" panose="02040503050406030204" pitchFamily="18" charset="0"/>
                              </a:rPr>
                            </m:ctrlPr>
                          </m:radPr>
                          <m:deg/>
                          <m:e>
                            <m:r>
                              <a:rPr lang="en-US" sz="2800" b="0" i="1" smtClean="0">
                                <a:solidFill>
                                  <a:schemeClr val="tx1"/>
                                </a:solidFill>
                                <a:latin typeface="Cambria Math" panose="02040503050406030204" pitchFamily="18" charset="0"/>
                              </a:rPr>
                              <m:t>𝑁</m:t>
                            </m:r>
                          </m:e>
                        </m:rad>
                      </m:den>
                    </m:f>
                  </m:oMath>
                </a14:m>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6706008" cy="9831602"/>
              </a:xfrm>
              <a:blipFill rotWithShape="0">
                <a:blip r:embed="rId3"/>
                <a:stretch>
                  <a:fillRect l="-1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56" y="2251571"/>
            <a:ext cx="4996028" cy="2810266"/>
          </a:xfrm>
          <a:prstGeom prst="rect">
            <a:avLst/>
          </a:prstGeom>
        </p:spPr>
      </p:pic>
    </p:spTree>
    <p:extLst>
      <p:ext uri="{BB962C8B-B14F-4D97-AF65-F5344CB8AC3E}">
        <p14:creationId xmlns:p14="http://schemas.microsoft.com/office/powerpoint/2010/main" val="366804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vs. standard deviation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8492005"/>
              </a:xfrm>
            </p:spPr>
            <p:txBody>
              <a:bodyPr/>
              <a:lstStyle/>
              <a:p>
                <a:endParaRPr lang="en-US" sz="2000" dirty="0" smtClean="0">
                  <a:solidFill>
                    <a:schemeClr val="tx1"/>
                  </a:solidFill>
                  <a:latin typeface="+mn-lt"/>
                </a:endParaRPr>
              </a:p>
              <a:p>
                <a:endParaRPr lang="en-US" sz="2000" dirty="0">
                  <a:solidFill>
                    <a:schemeClr val="tx1"/>
                  </a:solidFill>
                  <a:latin typeface="+mn-lt"/>
                </a:endParaRPr>
              </a:p>
              <a:p>
                <a:r>
                  <a:rPr lang="en-US" sz="3600" dirty="0" smtClean="0">
                    <a:solidFill>
                      <a:schemeClr val="tx2"/>
                    </a:solidFill>
                  </a:rPr>
                  <a:t>Standard error measures the dispersion in </a:t>
                </a:r>
                <a:r>
                  <a:rPr lang="en-US" sz="3600" i="1" dirty="0" smtClean="0">
                    <a:solidFill>
                      <a:schemeClr val="tx2"/>
                    </a:solidFill>
                  </a:rPr>
                  <a:t>the estimator </a:t>
                </a:r>
                <a:r>
                  <a:rPr lang="en-US" sz="3600" dirty="0" smtClean="0">
                    <a:solidFill>
                      <a:schemeClr val="tx2"/>
                    </a:solidFill>
                  </a:rPr>
                  <a:t>(ex. sample mean) for a given sample size </a:t>
                </a:r>
                <a:endParaRPr lang="en-US" sz="3600" i="1" dirty="0" smtClean="0">
                  <a:solidFill>
                    <a:schemeClr val="tx2"/>
                  </a:solidFill>
                </a:endParaRPr>
              </a:p>
              <a:p>
                <a:r>
                  <a:rPr lang="en-US" sz="2400" dirty="0" smtClean="0">
                    <a:solidFill>
                      <a:schemeClr val="tx1"/>
                    </a:solidFill>
                    <a:latin typeface="+mn-lt"/>
                  </a:rPr>
                  <a:t>The central limit theorem tells us how the variance in the population links up with the variance in our estimator: </a:t>
                </a:r>
                <a14:m>
                  <m:oMath xmlns:m="http://schemas.openxmlformats.org/officeDocument/2006/math">
                    <m:f>
                      <m:fPr>
                        <m:ctrlPr>
                          <a:rPr lang="en-US" sz="2400" i="1" dirty="0">
                            <a:solidFill>
                              <a:schemeClr val="tx1"/>
                            </a:solidFill>
                            <a:latin typeface="Cambria Math" panose="02040503050406030204" pitchFamily="18" charset="0"/>
                          </a:rPr>
                        </m:ctrlPr>
                      </m:fPr>
                      <m:num>
                        <m:r>
                          <a:rPr lang="en-US" sz="2400" i="1" dirty="0">
                            <a:solidFill>
                              <a:schemeClr val="tx1"/>
                            </a:solidFill>
                            <a:latin typeface="Cambria Math" panose="02040503050406030204" pitchFamily="18" charset="0"/>
                          </a:rPr>
                          <m:t>𝜎</m:t>
                        </m:r>
                      </m:num>
                      <m:den>
                        <m:rad>
                          <m:radPr>
                            <m:degHide m:val="on"/>
                            <m:ctrlPr>
                              <a:rPr lang="en-US" sz="2400" i="1" dirty="0">
                                <a:solidFill>
                                  <a:schemeClr val="tx1"/>
                                </a:solidFill>
                                <a:latin typeface="Cambria Math" panose="02040503050406030204" pitchFamily="18" charset="0"/>
                              </a:rPr>
                            </m:ctrlPr>
                          </m:radPr>
                          <m:deg/>
                          <m:e>
                            <m:r>
                              <a:rPr lang="en-US" sz="2400" i="1" dirty="0">
                                <a:solidFill>
                                  <a:schemeClr val="tx1"/>
                                </a:solidFill>
                                <a:latin typeface="Cambria Math" panose="02040503050406030204" pitchFamily="18" charset="0"/>
                              </a:rPr>
                              <m:t>𝑁</m:t>
                            </m:r>
                          </m:e>
                        </m:rad>
                      </m:den>
                    </m:f>
                  </m:oMath>
                </a14:m>
                <a:endParaRPr lang="en-US" sz="1800" dirty="0" smtClean="0">
                  <a:solidFill>
                    <a:schemeClr val="tx1"/>
                  </a:solidFill>
                  <a:latin typeface="+mn-lt"/>
                </a:endParaRPr>
              </a:p>
              <a:p>
                <a:endParaRPr lang="en-US" sz="3600" i="1" dirty="0" smtClean="0">
                  <a:solidFill>
                    <a:schemeClr val="tx1"/>
                  </a:solidFill>
                </a:endParaRPr>
              </a:p>
              <a:p>
                <a:r>
                  <a:rPr lang="en-US" sz="2400" dirty="0">
                    <a:solidFill>
                      <a:schemeClr val="tx1"/>
                    </a:solidFill>
                  </a:rPr>
                  <a:t>Ex. fair coin flip. Heads=1, Tails=0.</a:t>
                </a:r>
              </a:p>
              <a:p>
                <a:pPr marL="514350" lvl="2" indent="-285750">
                  <a:buFont typeface="Arial" panose="020B0604020202020204" pitchFamily="34" charset="0"/>
                  <a:buChar char="•"/>
                </a:pPr>
                <a14:m>
                  <m:oMath xmlns:m="http://schemas.openxmlformats.org/officeDocument/2006/math">
                    <m:r>
                      <a:rPr lang="en-US" sz="1800" i="1">
                        <a:solidFill>
                          <a:schemeClr val="tx1"/>
                        </a:solidFill>
                        <a:latin typeface="Cambria Math" panose="02040503050406030204" pitchFamily="18" charset="0"/>
                      </a:rPr>
                      <m:t>𝜇</m:t>
                    </m:r>
                  </m:oMath>
                </a14:m>
                <a:r>
                  <a:rPr lang="en-US" sz="1800" dirty="0">
                    <a:solidFill>
                      <a:schemeClr val="tx1"/>
                    </a:solidFill>
                  </a:rPr>
                  <a:t>=0.5 </a:t>
                </a:r>
                <a14:m>
                  <m:oMath xmlns:m="http://schemas.openxmlformats.org/officeDocument/2006/math">
                    <m:r>
                      <a:rPr lang="en-US" sz="1800" i="1">
                        <a:solidFill>
                          <a:schemeClr val="tx1"/>
                        </a:solidFill>
                        <a:latin typeface="Cambria Math" panose="02040503050406030204" pitchFamily="18" charset="0"/>
                      </a:rPr>
                      <m:t>𝜎</m:t>
                    </m:r>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0</m:t>
                    </m:r>
                    <m:r>
                      <a:rPr lang="en-US" sz="1800" i="1" dirty="0">
                        <a:solidFill>
                          <a:schemeClr val="tx1"/>
                        </a:solidFill>
                        <a:latin typeface="Cambria Math" panose="02040503050406030204" pitchFamily="18" charset="0"/>
                      </a:rPr>
                      <m:t>.</m:t>
                    </m:r>
                    <m:r>
                      <a:rPr lang="en-US" sz="1800" b="0" i="1" dirty="0" smtClean="0">
                        <a:solidFill>
                          <a:schemeClr val="tx1"/>
                        </a:solidFill>
                        <a:latin typeface="Cambria Math" panose="02040503050406030204" pitchFamily="18" charset="0"/>
                      </a:rPr>
                      <m:t>5</m:t>
                    </m:r>
                  </m:oMath>
                </a14:m>
                <a:endParaRPr lang="en-US" sz="1800" dirty="0">
                  <a:solidFill>
                    <a:schemeClr val="tx1"/>
                  </a:solidFill>
                </a:endParaRPr>
              </a:p>
              <a:p>
                <a:pPr marL="514350" lvl="2" indent="-285750">
                  <a:buFont typeface="Arial" panose="020B0604020202020204" pitchFamily="34" charset="0"/>
                  <a:buChar char="•"/>
                </a:pPr>
                <a:r>
                  <a:rPr lang="en-US" sz="1800" dirty="0" err="1">
                    <a:solidFill>
                      <a:schemeClr val="tx1"/>
                    </a:solidFill>
                  </a:rPr>
                  <a:t>s</a:t>
                </a:r>
                <a:r>
                  <a:rPr lang="en-US" sz="1800" dirty="0" err="1" smtClean="0">
                    <a:solidFill>
                      <a:schemeClr val="tx1"/>
                    </a:solidFill>
                  </a:rPr>
                  <a:t>.e.</a:t>
                </a:r>
                <a:r>
                  <a:rPr lang="en-US" sz="1800" dirty="0" smtClean="0">
                    <a:solidFill>
                      <a:schemeClr val="tx1"/>
                    </a:solidFill>
                  </a:rPr>
                  <a:t> = 0.5/</a:t>
                </a:r>
                <a14:m>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𝑁</m:t>
                        </m:r>
                      </m:e>
                    </m:rad>
                  </m:oMath>
                </a14:m>
                <a:endParaRPr lang="en-US" sz="1800" dirty="0" smtClean="0">
                  <a:solidFill>
                    <a:schemeClr val="tx1"/>
                  </a:solidFill>
                </a:endParaRPr>
              </a:p>
              <a:p>
                <a:pPr marL="742950" lvl="3" indent="-285750">
                  <a:buFont typeface="Arial" panose="020B0604020202020204" pitchFamily="34" charset="0"/>
                  <a:buChar char="•"/>
                </a:pPr>
                <a14:m>
                  <m:oMath xmlns:m="http://schemas.openxmlformats.org/officeDocument/2006/math">
                    <m:r>
                      <a:rPr lang="en-US" sz="1600" i="1" dirty="0" smtClean="0">
                        <a:solidFill>
                          <a:schemeClr val="tx1"/>
                        </a:solidFill>
                        <a:latin typeface="Cambria Math" panose="02040503050406030204" pitchFamily="18" charset="0"/>
                      </a:rPr>
                      <m:t>𝑁</m:t>
                    </m:r>
                  </m:oMath>
                </a14:m>
                <a:r>
                  <a:rPr lang="en-US" sz="1600" dirty="0" smtClean="0">
                    <a:solidFill>
                      <a:schemeClr val="tx1"/>
                    </a:solidFill>
                  </a:rPr>
                  <a:t>=4 </a:t>
                </a:r>
                <a:r>
                  <a:rPr lang="en-US" sz="1600" dirty="0" smtClean="0">
                    <a:solidFill>
                      <a:schemeClr val="tx1"/>
                    </a:solidFill>
                    <a:sym typeface="Wingdings" panose="05000000000000000000" pitchFamily="2" charset="2"/>
                  </a:rPr>
                  <a:t> 0.25</a:t>
                </a:r>
              </a:p>
              <a:p>
                <a:pPr marL="742950" lvl="3" indent="-285750">
                  <a:buFont typeface="Arial" panose="020B0604020202020204" pitchFamily="34" charset="0"/>
                  <a:buChar char="•"/>
                </a:pPr>
                <a14:m>
                  <m:oMath xmlns:m="http://schemas.openxmlformats.org/officeDocument/2006/math">
                    <m:r>
                      <a:rPr lang="en-US" sz="1600" i="1" dirty="0">
                        <a:solidFill>
                          <a:schemeClr val="tx1"/>
                        </a:solidFill>
                        <a:latin typeface="Cambria Math" panose="02040503050406030204" pitchFamily="18" charset="0"/>
                      </a:rPr>
                      <m:t>𝑁</m:t>
                    </m:r>
                  </m:oMath>
                </a14:m>
                <a:r>
                  <a:rPr lang="en-US" sz="1600" dirty="0" smtClean="0">
                    <a:solidFill>
                      <a:schemeClr val="tx1"/>
                    </a:solidFill>
                  </a:rPr>
                  <a:t>=25 </a:t>
                </a:r>
                <a:r>
                  <a:rPr lang="en-US" sz="1600" dirty="0">
                    <a:solidFill>
                      <a:schemeClr val="tx1"/>
                    </a:solidFill>
                    <a:sym typeface="Wingdings" panose="05000000000000000000" pitchFamily="2" charset="2"/>
                  </a:rPr>
                  <a:t> </a:t>
                </a:r>
                <a:r>
                  <a:rPr lang="en-US" sz="1600" dirty="0" smtClean="0">
                    <a:solidFill>
                      <a:schemeClr val="tx1"/>
                    </a:solidFill>
                    <a:sym typeface="Wingdings" panose="05000000000000000000" pitchFamily="2" charset="2"/>
                  </a:rPr>
                  <a:t>0.1</a:t>
                </a:r>
              </a:p>
              <a:p>
                <a:pPr marL="742950" lvl="3" indent="-285750">
                  <a:buFont typeface="Arial" panose="020B0604020202020204" pitchFamily="34" charset="0"/>
                  <a:buChar char="•"/>
                </a:pPr>
                <a14:m>
                  <m:oMath xmlns:m="http://schemas.openxmlformats.org/officeDocument/2006/math">
                    <m:r>
                      <a:rPr lang="en-US" sz="1600" i="1" dirty="0">
                        <a:solidFill>
                          <a:schemeClr val="tx1"/>
                        </a:solidFill>
                        <a:latin typeface="Cambria Math" panose="02040503050406030204" pitchFamily="18" charset="0"/>
                      </a:rPr>
                      <m:t>𝑁</m:t>
                    </m:r>
                  </m:oMath>
                </a14:m>
                <a:r>
                  <a:rPr lang="en-US" sz="1600" dirty="0">
                    <a:solidFill>
                      <a:schemeClr val="tx1"/>
                    </a:solidFill>
                  </a:rPr>
                  <a:t>=</a:t>
                </a:r>
                <a:r>
                  <a:rPr lang="en-US" sz="1600" dirty="0" smtClean="0">
                    <a:solidFill>
                      <a:schemeClr val="tx1"/>
                    </a:solidFill>
                  </a:rPr>
                  <a:t>100 </a:t>
                </a:r>
                <a:r>
                  <a:rPr lang="en-US" sz="1600" dirty="0">
                    <a:solidFill>
                      <a:schemeClr val="tx1"/>
                    </a:solidFill>
                    <a:sym typeface="Wingdings" panose="05000000000000000000" pitchFamily="2" charset="2"/>
                  </a:rPr>
                  <a:t> </a:t>
                </a:r>
                <a:r>
                  <a:rPr lang="en-US" sz="1600" dirty="0" smtClean="0">
                    <a:solidFill>
                      <a:schemeClr val="tx1"/>
                    </a:solidFill>
                    <a:sym typeface="Wingdings" panose="05000000000000000000" pitchFamily="2" charset="2"/>
                  </a:rPr>
                  <a:t>0.05</a:t>
                </a:r>
              </a:p>
              <a:p>
                <a:pPr lvl="3"/>
                <a:endParaRPr lang="en-US" sz="1600" dirty="0">
                  <a:solidFill>
                    <a:schemeClr val="tx1"/>
                  </a:solidFill>
                  <a:sym typeface="Wingdings" panose="05000000000000000000" pitchFamily="2" charset="2"/>
                </a:endParaRPr>
              </a:p>
              <a:p>
                <a:pPr lvl="3"/>
                <a:endParaRPr lang="en-US" sz="1600" dirty="0">
                  <a:solidFill>
                    <a:schemeClr val="tx1"/>
                  </a:solidFill>
                  <a:sym typeface="Wingdings" panose="05000000000000000000" pitchFamily="2" charset="2"/>
                </a:endParaRPr>
              </a:p>
              <a:p>
                <a:pPr marL="742950" lvl="3" indent="-285750">
                  <a:buFont typeface="Arial" panose="020B0604020202020204" pitchFamily="34" charset="0"/>
                  <a:buChar char="•"/>
                </a:pPr>
                <a:endParaRPr lang="en-US" sz="1600" dirty="0">
                  <a:solidFill>
                    <a:schemeClr val="tx1"/>
                  </a:solidFill>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8492005"/>
              </a:xfrm>
              <a:blipFill rotWithShape="0">
                <a:blip r:embed="rId3"/>
                <a:stretch>
                  <a:fillRect l="-1163" r="-1107"/>
                </a:stretch>
              </a:blipFill>
            </p:spPr>
            <p:txBody>
              <a:bodyPr/>
              <a:lstStyle/>
              <a:p>
                <a:r>
                  <a:rPr lang="en-US">
                    <a:noFill/>
                  </a:rPr>
                  <a:t> </a:t>
                </a:r>
              </a:p>
            </p:txBody>
          </p:sp>
        </mc:Fallback>
      </mc:AlternateContent>
    </p:spTree>
    <p:extLst>
      <p:ext uri="{BB962C8B-B14F-4D97-AF65-F5344CB8AC3E}">
        <p14:creationId xmlns:p14="http://schemas.microsoft.com/office/powerpoint/2010/main" val="357161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and sample size</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4977709"/>
              </a:xfrm>
            </p:spPr>
            <p:txBody>
              <a:bodyPr/>
              <a:lstStyle/>
              <a:p>
                <a:endParaRPr lang="en-US" sz="3600" i="1" dirty="0" smtClean="0">
                  <a:solidFill>
                    <a:schemeClr val="tx1"/>
                  </a:solidFill>
                </a:endParaRPr>
              </a:p>
              <a:p>
                <a:r>
                  <a:rPr lang="en-US" sz="2400" dirty="0">
                    <a:solidFill>
                      <a:schemeClr val="tx1"/>
                    </a:solidFill>
                  </a:rPr>
                  <a:t>Ex. fair coin flip. Heads=1, Tails=0.</a:t>
                </a:r>
              </a:p>
              <a:p>
                <a:pPr marL="514350" lvl="2" indent="-285750">
                  <a:buFont typeface="Arial" panose="020B0604020202020204" pitchFamily="34" charset="0"/>
                  <a:buChar char="•"/>
                </a:pPr>
                <a14:m>
                  <m:oMath xmlns:m="http://schemas.openxmlformats.org/officeDocument/2006/math">
                    <m:r>
                      <a:rPr lang="en-US" sz="1800" i="1">
                        <a:solidFill>
                          <a:schemeClr val="tx1"/>
                        </a:solidFill>
                        <a:latin typeface="Cambria Math" panose="02040503050406030204" pitchFamily="18" charset="0"/>
                      </a:rPr>
                      <m:t>𝜇</m:t>
                    </m:r>
                  </m:oMath>
                </a14:m>
                <a:r>
                  <a:rPr lang="en-US" sz="1800" dirty="0">
                    <a:solidFill>
                      <a:schemeClr val="tx1"/>
                    </a:solidFill>
                  </a:rPr>
                  <a:t>=0.5 </a:t>
                </a:r>
                <a14:m>
                  <m:oMath xmlns:m="http://schemas.openxmlformats.org/officeDocument/2006/math">
                    <m:r>
                      <a:rPr lang="en-US" sz="1800" i="1">
                        <a:solidFill>
                          <a:schemeClr val="tx1"/>
                        </a:solidFill>
                        <a:latin typeface="Cambria Math" panose="02040503050406030204" pitchFamily="18" charset="0"/>
                      </a:rPr>
                      <m:t>𝜎</m:t>
                    </m:r>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0</m:t>
                    </m:r>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25</m:t>
                    </m:r>
                  </m:oMath>
                </a14:m>
                <a:endParaRPr lang="en-US" sz="1800" dirty="0">
                  <a:solidFill>
                    <a:schemeClr val="tx1"/>
                  </a:solidFill>
                </a:endParaRPr>
              </a:p>
              <a:p>
                <a:pPr marL="514350" lvl="2" indent="-285750">
                  <a:buFont typeface="Arial" panose="020B0604020202020204" pitchFamily="34" charset="0"/>
                  <a:buChar char="•"/>
                </a:pPr>
                <a:r>
                  <a:rPr lang="en-US" sz="1800" dirty="0" err="1">
                    <a:solidFill>
                      <a:schemeClr val="tx1"/>
                    </a:solidFill>
                  </a:rPr>
                  <a:t>s</a:t>
                </a:r>
                <a:r>
                  <a:rPr lang="en-US" sz="1800" dirty="0" err="1" smtClean="0">
                    <a:solidFill>
                      <a:schemeClr val="tx1"/>
                    </a:solidFill>
                  </a:rPr>
                  <a:t>.e.</a:t>
                </a:r>
                <a:r>
                  <a:rPr lang="en-US" sz="1800" dirty="0" smtClean="0">
                    <a:solidFill>
                      <a:schemeClr val="tx1"/>
                    </a:solidFill>
                  </a:rPr>
                  <a:t> = 0.25/</a:t>
                </a:r>
                <a14:m>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𝑁</m:t>
                        </m:r>
                      </m:e>
                    </m:rad>
                  </m:oMath>
                </a14:m>
                <a:endParaRPr lang="en-US" sz="1800" dirty="0" smtClean="0">
                  <a:solidFill>
                    <a:schemeClr val="tx1"/>
                  </a:solidFill>
                </a:endParaRPr>
              </a:p>
              <a:p>
                <a:pPr lvl="3"/>
                <a:endParaRPr lang="en-US" sz="1600" dirty="0">
                  <a:solidFill>
                    <a:schemeClr val="tx1"/>
                  </a:solidFill>
                  <a:sym typeface="Wingdings" panose="05000000000000000000" pitchFamily="2" charset="2"/>
                </a:endParaRPr>
              </a:p>
              <a:p>
                <a:pPr lvl="3"/>
                <a:endParaRPr lang="en-US" sz="1600" dirty="0">
                  <a:solidFill>
                    <a:schemeClr val="tx1"/>
                  </a:solidFill>
                  <a:sym typeface="Wingdings" panose="05000000000000000000" pitchFamily="2" charset="2"/>
                </a:endParaRPr>
              </a:p>
              <a:p>
                <a:pPr marL="742950" lvl="3" indent="-285750">
                  <a:buFont typeface="Arial" panose="020B0604020202020204" pitchFamily="34" charset="0"/>
                  <a:buChar char="•"/>
                </a:pPr>
                <a:endParaRPr lang="en-US" sz="1600" dirty="0">
                  <a:solidFill>
                    <a:schemeClr val="tx1"/>
                  </a:solidFill>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4977709"/>
              </a:xfrm>
              <a:blipFill rotWithShape="0">
                <a:blip r:embed="rId3"/>
                <a:stretch>
                  <a:fillRect l="-332"/>
                </a:stretch>
              </a:blipFill>
            </p:spPr>
            <p:txBody>
              <a:bodyPr/>
              <a:lstStyle/>
              <a:p>
                <a:r>
                  <a:rPr lang="en-US">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4258970905"/>
              </p:ext>
            </p:extLst>
          </p:nvPr>
        </p:nvGraphicFramePr>
        <p:xfrm>
          <a:off x="2793348" y="2353197"/>
          <a:ext cx="9757732" cy="46413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077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Statistical uncertainty and </a:t>
                </a:r>
                <a14:m>
                  <m:oMath xmlns:m="http://schemas.openxmlformats.org/officeDocument/2006/math">
                    <m:rad>
                      <m:radPr>
                        <m:degHide m:val="on"/>
                        <m:ctrlPr>
                          <a:rPr lang="en-US" i="1" dirty="0">
                            <a:solidFill>
                              <a:schemeClr val="tx1"/>
                            </a:solidFill>
                            <a:latin typeface="Cambria Math" panose="02040503050406030204" pitchFamily="18" charset="0"/>
                          </a:rPr>
                        </m:ctrlPr>
                      </m:radPr>
                      <m:deg/>
                      <m:e>
                        <m:r>
                          <a:rPr lang="en-US" i="1" dirty="0">
                            <a:solidFill>
                              <a:schemeClr val="tx1"/>
                            </a:solidFill>
                            <a:latin typeface="Cambria Math" panose="02040503050406030204" pitchFamily="18" charset="0"/>
                          </a:rPr>
                          <m:t>𝑁</m:t>
                        </m:r>
                      </m:e>
                    </m:rad>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4977709"/>
              </a:xfrm>
            </p:spPr>
            <p:txBody>
              <a:bodyPr/>
              <a:lstStyle/>
              <a:p>
                <a:endParaRPr lang="en-US" sz="3600" i="1" dirty="0" smtClean="0">
                  <a:solidFill>
                    <a:schemeClr val="tx1"/>
                  </a:solidFill>
                </a:endParaRPr>
              </a:p>
              <a:p>
                <a:r>
                  <a:rPr lang="en-US" sz="2400" dirty="0">
                    <a:solidFill>
                      <a:schemeClr val="tx1"/>
                    </a:solidFill>
                  </a:rPr>
                  <a:t>Ex. fair coin flip. Heads=1, Tails=0.</a:t>
                </a:r>
              </a:p>
              <a:p>
                <a:pPr marL="514350" lvl="2" indent="-285750">
                  <a:buFont typeface="Arial" panose="020B0604020202020204" pitchFamily="34" charset="0"/>
                  <a:buChar char="•"/>
                </a:pPr>
                <a14:m>
                  <m:oMath xmlns:m="http://schemas.openxmlformats.org/officeDocument/2006/math">
                    <m:r>
                      <a:rPr lang="en-US" sz="1800" i="1">
                        <a:solidFill>
                          <a:schemeClr val="tx1"/>
                        </a:solidFill>
                        <a:latin typeface="Cambria Math" panose="02040503050406030204" pitchFamily="18" charset="0"/>
                      </a:rPr>
                      <m:t>𝜇</m:t>
                    </m:r>
                  </m:oMath>
                </a14:m>
                <a:r>
                  <a:rPr lang="en-US" sz="1800" dirty="0">
                    <a:solidFill>
                      <a:schemeClr val="tx1"/>
                    </a:solidFill>
                  </a:rPr>
                  <a:t>=0.5 </a:t>
                </a:r>
                <a14:m>
                  <m:oMath xmlns:m="http://schemas.openxmlformats.org/officeDocument/2006/math">
                    <m:r>
                      <a:rPr lang="en-US" sz="1800" i="1">
                        <a:solidFill>
                          <a:schemeClr val="tx1"/>
                        </a:solidFill>
                        <a:latin typeface="Cambria Math" panose="02040503050406030204" pitchFamily="18" charset="0"/>
                      </a:rPr>
                      <m:t>𝜎</m:t>
                    </m:r>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0</m:t>
                    </m:r>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25</m:t>
                    </m:r>
                  </m:oMath>
                </a14:m>
                <a:endParaRPr lang="en-US" sz="1800" dirty="0">
                  <a:solidFill>
                    <a:schemeClr val="tx1"/>
                  </a:solidFill>
                </a:endParaRPr>
              </a:p>
              <a:p>
                <a:pPr marL="514350" lvl="2" indent="-285750">
                  <a:buFont typeface="Arial" panose="020B0604020202020204" pitchFamily="34" charset="0"/>
                  <a:buChar char="•"/>
                </a:pPr>
                <a:r>
                  <a:rPr lang="en-US" sz="1800" dirty="0" err="1">
                    <a:solidFill>
                      <a:schemeClr val="tx1"/>
                    </a:solidFill>
                  </a:rPr>
                  <a:t>s</a:t>
                </a:r>
                <a:r>
                  <a:rPr lang="en-US" sz="1800" dirty="0" err="1" smtClean="0">
                    <a:solidFill>
                      <a:schemeClr val="tx1"/>
                    </a:solidFill>
                  </a:rPr>
                  <a:t>.e.</a:t>
                </a:r>
                <a:r>
                  <a:rPr lang="en-US" sz="1800" dirty="0" smtClean="0">
                    <a:solidFill>
                      <a:schemeClr val="tx1"/>
                    </a:solidFill>
                  </a:rPr>
                  <a:t> = 0.25/</a:t>
                </a:r>
                <a14:m>
                  <m:oMath xmlns:m="http://schemas.openxmlformats.org/officeDocument/2006/math">
                    <m:rad>
                      <m:radPr>
                        <m:degHide m:val="on"/>
                        <m:ctrlPr>
                          <a:rPr lang="en-US" sz="1800" i="1" dirty="0">
                            <a:solidFill>
                              <a:schemeClr val="tx1"/>
                            </a:solidFill>
                            <a:latin typeface="Cambria Math" panose="02040503050406030204" pitchFamily="18" charset="0"/>
                          </a:rPr>
                        </m:ctrlPr>
                      </m:radPr>
                      <m:deg/>
                      <m:e>
                        <m:r>
                          <a:rPr lang="en-US" sz="1800" i="1" dirty="0">
                            <a:solidFill>
                              <a:schemeClr val="tx1"/>
                            </a:solidFill>
                            <a:latin typeface="Cambria Math" panose="02040503050406030204" pitchFamily="18" charset="0"/>
                          </a:rPr>
                          <m:t>𝑁</m:t>
                        </m:r>
                      </m:e>
                    </m:rad>
                  </m:oMath>
                </a14:m>
                <a:endParaRPr lang="en-US" sz="1800" dirty="0" smtClean="0">
                  <a:solidFill>
                    <a:schemeClr val="tx1"/>
                  </a:solidFill>
                </a:endParaRPr>
              </a:p>
              <a:p>
                <a:pPr lvl="3"/>
                <a:endParaRPr lang="en-US" sz="1600" dirty="0">
                  <a:solidFill>
                    <a:schemeClr val="tx1"/>
                  </a:solidFill>
                  <a:sym typeface="Wingdings" panose="05000000000000000000" pitchFamily="2" charset="2"/>
                </a:endParaRPr>
              </a:p>
              <a:p>
                <a:pPr lvl="3"/>
                <a:endParaRPr lang="en-US" sz="1600" dirty="0">
                  <a:solidFill>
                    <a:schemeClr val="tx1"/>
                  </a:solidFill>
                  <a:sym typeface="Wingdings" panose="05000000000000000000" pitchFamily="2" charset="2"/>
                </a:endParaRPr>
              </a:p>
              <a:p>
                <a:pPr marL="742950" lvl="3" indent="-285750">
                  <a:buFont typeface="Arial" panose="020B0604020202020204" pitchFamily="34" charset="0"/>
                  <a:buChar char="•"/>
                </a:pPr>
                <a:endParaRPr lang="en-US" sz="1600" dirty="0">
                  <a:solidFill>
                    <a:schemeClr val="tx1"/>
                  </a:solidFill>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4977709"/>
              </a:xfrm>
              <a:blipFill rotWithShape="0">
                <a:blip r:embed="rId4"/>
                <a:stretch>
                  <a:fillRect l="-332"/>
                </a:stretch>
              </a:blipFill>
            </p:spPr>
            <p:txBody>
              <a:bodyPr/>
              <a:lstStyle/>
              <a:p>
                <a:r>
                  <a:rPr lang="en-US">
                    <a:noFill/>
                  </a:rPr>
                  <a:t> </a:t>
                </a:r>
              </a:p>
            </p:txBody>
          </p:sp>
        </mc:Fallback>
      </mc:AlternateContent>
      <p:graphicFrame>
        <p:nvGraphicFramePr>
          <p:cNvPr id="6" name="Chart 5"/>
          <p:cNvGraphicFramePr>
            <a:graphicFrameLocks/>
          </p:cNvGraphicFramePr>
          <p:nvPr>
            <p:extLst>
              <p:ext uri="{D42A27DB-BD31-4B8C-83A1-F6EECF244321}">
                <p14:modId xmlns:p14="http://schemas.microsoft.com/office/powerpoint/2010/main" val="1596420581"/>
              </p:ext>
            </p:extLst>
          </p:nvPr>
        </p:nvGraphicFramePr>
        <p:xfrm>
          <a:off x="3654143" y="2200817"/>
          <a:ext cx="7627415" cy="45256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8750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example cont.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8416022"/>
              </a:xfrm>
            </p:spPr>
            <p:txBody>
              <a:bodyPr/>
              <a:lstStyle/>
              <a:p>
                <a:endParaRPr lang="en-US" sz="2000" dirty="0" smtClean="0">
                  <a:solidFill>
                    <a:schemeClr val="tx1"/>
                  </a:solidFill>
                  <a:latin typeface="+mn-lt"/>
                </a:endParaRPr>
              </a:p>
              <a:p>
                <a:r>
                  <a:rPr lang="en-US" sz="3600" dirty="0" smtClean="0">
                    <a:solidFill>
                      <a:schemeClr val="tx2"/>
                    </a:solidFill>
                    <a:latin typeface="+mn-lt"/>
                  </a:rPr>
                  <a:t>Assume standard deviation is 2.5 inches</a:t>
                </a:r>
                <a:endParaRPr lang="en-US" sz="3600" i="1" dirty="0" smtClean="0">
                  <a:solidFill>
                    <a:schemeClr val="tx2"/>
                  </a:solidFill>
                  <a:latin typeface="+mn-lt"/>
                </a:endParaRPr>
              </a:p>
              <a:p>
                <a14:m>
                  <m:oMath xmlns:m="http://schemas.openxmlformats.org/officeDocument/2006/math">
                    <m:r>
                      <a:rPr lang="en-US" sz="2400" i="1" dirty="0" smtClean="0">
                        <a:solidFill>
                          <a:schemeClr val="tx1"/>
                        </a:solidFill>
                        <a:latin typeface="Cambria Math" panose="02040503050406030204" pitchFamily="18" charset="0"/>
                      </a:rPr>
                      <m:t>𝑁</m:t>
                    </m:r>
                  </m:oMath>
                </a14:m>
                <a:r>
                  <a:rPr lang="en-US" sz="2400" dirty="0" smtClean="0">
                    <a:solidFill>
                      <a:schemeClr val="tx1"/>
                    </a:solidFill>
                    <a:latin typeface="+mn-lt"/>
                  </a:rPr>
                  <a:t>=100, standard error =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5</m:t>
                        </m:r>
                      </m:num>
                      <m:den>
                        <m:rad>
                          <m:radPr>
                            <m:degHide m:val="on"/>
                            <m:ctrlPr>
                              <a:rPr lang="en-US" sz="2400" i="1" smtClean="0">
                                <a:solidFill>
                                  <a:schemeClr val="tx1"/>
                                </a:solidFill>
                                <a:latin typeface="Cambria Math" panose="02040503050406030204" pitchFamily="18" charset="0"/>
                              </a:rPr>
                            </m:ctrlPr>
                          </m:radPr>
                          <m:deg/>
                          <m:e>
                            <m:r>
                              <a:rPr lang="en-US" sz="2400" b="0" i="1" smtClean="0">
                                <a:solidFill>
                                  <a:schemeClr val="tx1"/>
                                </a:solidFill>
                                <a:latin typeface="Cambria Math" panose="02040503050406030204" pitchFamily="18" charset="0"/>
                              </a:rPr>
                              <m:t>100</m:t>
                            </m:r>
                          </m:e>
                        </m:rad>
                      </m:den>
                    </m:f>
                  </m:oMath>
                </a14:m>
                <a:r>
                  <a:rPr lang="en-US" sz="2400" dirty="0" smtClean="0">
                    <a:solidFill>
                      <a:schemeClr val="tx1"/>
                    </a:solidFill>
                    <a:latin typeface="+mn-lt"/>
                  </a:rPr>
                  <a:t>= 0.25</a:t>
                </a:r>
              </a:p>
              <a:p>
                <a:r>
                  <a:rPr lang="en-US" sz="2000" dirty="0" smtClean="0">
                    <a:solidFill>
                      <a:schemeClr val="tx1"/>
                    </a:solidFill>
                    <a:latin typeface="+mn-lt"/>
                  </a:rPr>
                  <a:t>95% Confidence interval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1</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96</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𝑒</m:t>
                    </m:r>
                    <m:r>
                      <a:rPr lang="en-US" sz="2000" b="0" i="1" smtClean="0">
                        <a:solidFill>
                          <a:schemeClr val="tx1"/>
                        </a:solidFill>
                        <a:latin typeface="Cambria Math" panose="02040503050406030204" pitchFamily="18" charset="0"/>
                        <a:ea typeface="Cambria Math" panose="02040503050406030204" pitchFamily="18" charset="0"/>
                      </a:rPr>
                      <m:t>. →</m:t>
                    </m:r>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𝑥</m:t>
                        </m:r>
                      </m:e>
                    </m:acc>
                    <m:r>
                      <a:rPr lang="en-US" sz="2000" i="1">
                        <a:solidFill>
                          <a:schemeClr val="tx1"/>
                        </a:solidFill>
                        <a:latin typeface="Cambria Math" panose="02040503050406030204" pitchFamily="18" charset="0"/>
                        <a:ea typeface="Cambria Math" panose="02040503050406030204" pitchFamily="18" charset="0"/>
                      </a:rPr>
                      <m:t>±</m:t>
                    </m:r>
                  </m:oMath>
                </a14:m>
                <a:r>
                  <a:rPr lang="en-US" sz="2000" b="0" dirty="0" smtClean="0">
                    <a:solidFill>
                      <a:schemeClr val="tx1"/>
                    </a:solidFill>
                    <a:latin typeface="+mn-lt"/>
                    <a:ea typeface="Cambria Math" panose="02040503050406030204" pitchFamily="18" charset="0"/>
                  </a:rPr>
                  <a:t> 0.49 inches.</a:t>
                </a:r>
              </a:p>
              <a:p>
                <a:r>
                  <a:rPr lang="en-US" sz="2000" dirty="0" smtClean="0">
                    <a:solidFill>
                      <a:schemeClr val="tx1"/>
                    </a:solidFill>
                    <a:latin typeface="+mn-lt"/>
                    <a:ea typeface="Cambria Math" panose="02040503050406030204" pitchFamily="18" charset="0"/>
                  </a:rPr>
                  <a:t>Says 95% of the time the true population mean will lie in this interval.</a:t>
                </a:r>
              </a:p>
              <a:p>
                <a:endParaRPr lang="en-US" sz="2400" b="0" dirty="0">
                  <a:solidFill>
                    <a:schemeClr val="tx1"/>
                  </a:solidFill>
                  <a:latin typeface="+mn-lt"/>
                  <a:ea typeface="Cambria Math" panose="02040503050406030204" pitchFamily="18" charset="0"/>
                </a:endParaRPr>
              </a:p>
              <a:p>
                <a14:m>
                  <m:oMath xmlns:m="http://schemas.openxmlformats.org/officeDocument/2006/math">
                    <m:r>
                      <a:rPr lang="en-US" sz="2400" i="1" dirty="0">
                        <a:solidFill>
                          <a:schemeClr val="tx1"/>
                        </a:solidFill>
                        <a:latin typeface="Cambria Math" panose="02040503050406030204" pitchFamily="18" charset="0"/>
                      </a:rPr>
                      <m:t>𝑁</m:t>
                    </m:r>
                  </m:oMath>
                </a14:m>
                <a:r>
                  <a:rPr lang="en-US" sz="2400" dirty="0">
                    <a:solidFill>
                      <a:schemeClr val="tx1"/>
                    </a:solidFill>
                    <a:latin typeface="+mn-lt"/>
                  </a:rPr>
                  <a:t>=</a:t>
                </a:r>
                <a:r>
                  <a:rPr lang="en-US" sz="2400" dirty="0" smtClean="0">
                    <a:solidFill>
                      <a:schemeClr val="tx1"/>
                    </a:solidFill>
                    <a:latin typeface="+mn-lt"/>
                  </a:rPr>
                  <a:t>1,000, </a:t>
                </a:r>
                <a:r>
                  <a:rPr lang="en-US" sz="2400" dirty="0">
                    <a:solidFill>
                      <a:schemeClr val="tx1"/>
                    </a:solidFill>
                    <a:latin typeface="+mn-lt"/>
                  </a:rPr>
                  <a:t>standard error = </a:t>
                </a:r>
                <a14:m>
                  <m:oMath xmlns:m="http://schemas.openxmlformats.org/officeDocument/2006/math">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5</m:t>
                        </m:r>
                      </m:num>
                      <m:den>
                        <m:rad>
                          <m:radPr>
                            <m:degHide m:val="on"/>
                            <m:ctrlPr>
                              <a:rPr lang="en-US" sz="2400" i="1">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100</m:t>
                            </m:r>
                            <m:r>
                              <a:rPr lang="en-US" sz="2400" b="0" i="1" smtClean="0">
                                <a:solidFill>
                                  <a:schemeClr val="tx1"/>
                                </a:solidFill>
                                <a:latin typeface="Cambria Math" panose="02040503050406030204" pitchFamily="18" charset="0"/>
                              </a:rPr>
                              <m:t>0</m:t>
                            </m:r>
                          </m:e>
                        </m:rad>
                      </m:den>
                    </m:f>
                  </m:oMath>
                </a14:m>
                <a:r>
                  <a:rPr lang="en-US" sz="2400" dirty="0" smtClean="0">
                    <a:solidFill>
                      <a:schemeClr val="tx1"/>
                    </a:solidFill>
                    <a:latin typeface="+mn-lt"/>
                  </a:rPr>
                  <a:t>=</a:t>
                </a:r>
                <a14:m>
                  <m:oMath xmlns:m="http://schemas.openxmlformats.org/officeDocument/2006/math">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5</m:t>
                        </m:r>
                      </m:num>
                      <m:den>
                        <m:r>
                          <a:rPr lang="en-US" sz="2400" b="0" i="1" smtClean="0">
                            <a:solidFill>
                              <a:schemeClr val="tx1"/>
                            </a:solidFill>
                            <a:latin typeface="Cambria Math" panose="02040503050406030204" pitchFamily="18" charset="0"/>
                          </a:rPr>
                          <m:t>31</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6</m:t>
                        </m:r>
                      </m:den>
                    </m:f>
                  </m:oMath>
                </a14:m>
                <a:r>
                  <a:rPr lang="en-US" sz="2400" dirty="0" smtClean="0">
                    <a:solidFill>
                      <a:schemeClr val="tx1"/>
                    </a:solidFill>
                    <a:latin typeface="+mn-lt"/>
                  </a:rPr>
                  <a:t>= 0.08</a:t>
                </a:r>
              </a:p>
              <a:p>
                <a:r>
                  <a:rPr lang="en-US" sz="2000" dirty="0" smtClean="0">
                    <a:solidFill>
                      <a:schemeClr val="tx1"/>
                    </a:solidFill>
                    <a:latin typeface="+mn-lt"/>
                  </a:rPr>
                  <a:t>Sample size increased by factor 10, </a:t>
                </a:r>
                <a:r>
                  <a:rPr lang="en-US" sz="2000" dirty="0" err="1" smtClean="0">
                    <a:solidFill>
                      <a:schemeClr val="tx1"/>
                    </a:solidFill>
                    <a:latin typeface="+mn-lt"/>
                  </a:rPr>
                  <a:t>s.e.</a:t>
                </a:r>
                <a:r>
                  <a:rPr lang="en-US" sz="2000" dirty="0" smtClean="0">
                    <a:solidFill>
                      <a:schemeClr val="tx1"/>
                    </a:solidFill>
                    <a:latin typeface="+mn-lt"/>
                  </a:rPr>
                  <a:t> only drops by factor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r>
                          <a:rPr lang="en-US" sz="2000" i="1">
                            <a:solidFill>
                              <a:schemeClr val="tx1"/>
                            </a:solidFill>
                            <a:latin typeface="Cambria Math" panose="02040503050406030204" pitchFamily="18" charset="0"/>
                          </a:rPr>
                          <m:t>10</m:t>
                        </m:r>
                      </m:e>
                    </m:rad>
                  </m:oMath>
                </a14:m>
                <a:endParaRPr lang="en-US" sz="2000" dirty="0" smtClean="0">
                  <a:solidFill>
                    <a:schemeClr val="tx1"/>
                  </a:solidFill>
                  <a:latin typeface="+mn-lt"/>
                </a:endParaRPr>
              </a:p>
              <a:p>
                <a:r>
                  <a:rPr lang="en-US" sz="2000" dirty="0" smtClean="0">
                    <a:solidFill>
                      <a:schemeClr val="tx1"/>
                    </a:solidFill>
                    <a:latin typeface="+mn-lt"/>
                  </a:rPr>
                  <a:t>With a 1,000 </a:t>
                </a:r>
                <a:r>
                  <a:rPr lang="en-US" sz="2000" i="1" dirty="0" smtClean="0">
                    <a:solidFill>
                      <a:schemeClr val="tx1"/>
                    </a:solidFill>
                    <a:latin typeface="+mn-lt"/>
                  </a:rPr>
                  <a:t>randomly selected </a:t>
                </a:r>
                <a:r>
                  <a:rPr lang="en-US" sz="2000" dirty="0" smtClean="0">
                    <a:solidFill>
                      <a:schemeClr val="tx1"/>
                    </a:solidFill>
                    <a:latin typeface="+mn-lt"/>
                  </a:rPr>
                  <a:t>men we estimate within 0.2 inches of truth</a:t>
                </a:r>
              </a:p>
              <a:p>
                <a:r>
                  <a:rPr lang="en-US" sz="2000" dirty="0" smtClean="0">
                    <a:solidFill>
                      <a:schemeClr val="tx1"/>
                    </a:solidFill>
                    <a:latin typeface="+mn-lt"/>
                  </a:rPr>
                  <a:t>If </a:t>
                </a:r>
                <a14:m>
                  <m:oMath xmlns:m="http://schemas.openxmlformats.org/officeDocument/2006/math">
                    <m:r>
                      <a:rPr lang="en-US" sz="2000" i="1" dirty="0">
                        <a:solidFill>
                          <a:schemeClr val="tx1"/>
                        </a:solidFill>
                        <a:latin typeface="Cambria Math" panose="02040503050406030204" pitchFamily="18" charset="0"/>
                      </a:rPr>
                      <m:t>𝑁</m:t>
                    </m:r>
                  </m:oMath>
                </a14:m>
                <a:r>
                  <a:rPr lang="en-US" sz="2000" dirty="0">
                    <a:solidFill>
                      <a:schemeClr val="tx1"/>
                    </a:solidFill>
                    <a:latin typeface="+mn-lt"/>
                  </a:rPr>
                  <a:t>=</a:t>
                </a:r>
                <a:r>
                  <a:rPr lang="en-US" sz="2000" dirty="0" smtClean="0">
                    <a:solidFill>
                      <a:schemeClr val="tx1"/>
                    </a:solidFill>
                    <a:latin typeface="+mn-lt"/>
                  </a:rPr>
                  <a:t>10,000, </a:t>
                </a:r>
                <a:r>
                  <a:rPr lang="en-US" sz="2000" dirty="0" err="1" smtClean="0">
                    <a:solidFill>
                      <a:schemeClr val="tx1"/>
                    </a:solidFill>
                    <a:latin typeface="+mn-lt"/>
                  </a:rPr>
                  <a:t>s.e.</a:t>
                </a:r>
                <a:r>
                  <a:rPr lang="en-US" sz="2000" dirty="0" smtClean="0">
                    <a:solidFill>
                      <a:schemeClr val="tx1"/>
                    </a:solidFill>
                    <a:latin typeface="+mn-lt"/>
                  </a:rPr>
                  <a:t> 0.025 </a:t>
                </a:r>
              </a:p>
              <a:p>
                <a:r>
                  <a:rPr lang="en-US" sz="2000" dirty="0" smtClean="0">
                    <a:solidFill>
                      <a:schemeClr val="tx1"/>
                    </a:solidFill>
                    <a:latin typeface="+mn-lt"/>
                  </a:rPr>
                  <a:t>(increase original sample size by factor 100, </a:t>
                </a:r>
                <a:r>
                  <a:rPr lang="en-US" sz="2000" dirty="0" err="1" smtClean="0">
                    <a:solidFill>
                      <a:schemeClr val="tx1"/>
                    </a:solidFill>
                    <a:latin typeface="+mn-lt"/>
                  </a:rPr>
                  <a:t>s.e.</a:t>
                </a:r>
                <a:r>
                  <a:rPr lang="en-US" sz="2000" dirty="0" smtClean="0">
                    <a:solidFill>
                      <a:schemeClr val="tx1"/>
                    </a:solidFill>
                    <a:latin typeface="+mn-lt"/>
                  </a:rPr>
                  <a:t> drops by factor 10)</a:t>
                </a:r>
                <a:endParaRPr lang="en-US" sz="2000" dirty="0">
                  <a:solidFill>
                    <a:schemeClr val="tx1"/>
                  </a:solidFill>
                  <a:latin typeface="+mn-lt"/>
                </a:endParaRPr>
              </a:p>
              <a:p>
                <a:endParaRPr lang="en-US" sz="2400" b="0" dirty="0" smtClean="0">
                  <a:solidFill>
                    <a:schemeClr val="tx1"/>
                  </a:solidFill>
                  <a:latin typeface="+mn-lt"/>
                  <a:ea typeface="Cambria Math" panose="02040503050406030204" pitchFamily="18" charset="0"/>
                </a:endParaRPr>
              </a:p>
              <a:p>
                <a:endParaRPr lang="en-US" sz="2400" b="0" dirty="0" smtClean="0">
                  <a:solidFill>
                    <a:schemeClr val="tx1"/>
                  </a:solidFill>
                  <a:latin typeface="+mn-lt"/>
                  <a:ea typeface="Cambria Math" panose="02040503050406030204" pitchFamily="18" charset="0"/>
                </a:endParaRPr>
              </a:p>
              <a:p>
                <a:endParaRPr lang="en-US" sz="2400" dirty="0" smtClean="0">
                  <a:solidFill>
                    <a:schemeClr val="tx1"/>
                  </a:solidFill>
                  <a:latin typeface="+mn-lt"/>
                </a:endParaRPr>
              </a:p>
              <a:p>
                <a:endParaRPr lang="en-US" sz="2000" dirty="0">
                  <a:solidFill>
                    <a:schemeClr val="tx1"/>
                  </a:solidFill>
                  <a:latin typeface="+mn-lt"/>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8416022"/>
              </a:xfrm>
              <a:blipFill rotWithShape="0">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366287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flipping: </a:t>
            </a:r>
            <a:r>
              <a:rPr lang="en-US" dirty="0" err="1" smtClean="0"/>
              <a:t>s.e.</a:t>
            </a:r>
            <a:r>
              <a:rPr lang="en-US" dirty="0" smtClean="0"/>
              <a:t> vs. </a:t>
            </a:r>
            <a:r>
              <a:rPr lang="en-US" dirty="0" err="1" smtClean="0"/>
              <a:t>s.d.</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10285893"/>
              </a:xfrm>
            </p:spPr>
            <p:txBody>
              <a:bodyPr/>
              <a:lstStyle/>
              <a:p>
                <a:endParaRPr lang="en-US" sz="2000" dirty="0" smtClean="0">
                  <a:solidFill>
                    <a:schemeClr val="tx1"/>
                  </a:solidFill>
                  <a:latin typeface="+mn-lt"/>
                </a:endParaRPr>
              </a:p>
              <a:p>
                <a:r>
                  <a:rPr lang="en-US" sz="3600" dirty="0" smtClean="0">
                    <a:solidFill>
                      <a:schemeClr val="tx2"/>
                    </a:solidFill>
                  </a:rPr>
                  <a:t>Central limit theorem says the distribution </a:t>
                </a:r>
                <a:r>
                  <a:rPr lang="en-US" sz="3600" i="1" dirty="0" smtClean="0">
                    <a:solidFill>
                      <a:schemeClr val="tx2"/>
                    </a:solidFill>
                  </a:rPr>
                  <a:t>of the estimator </a:t>
                </a:r>
                <a:r>
                  <a:rPr lang="en-US" sz="3600" dirty="0" smtClean="0">
                    <a:solidFill>
                      <a:schemeClr val="tx2"/>
                    </a:solidFill>
                  </a:rPr>
                  <a:t>will be </a:t>
                </a:r>
                <a:r>
                  <a:rPr lang="en-US" sz="3600" dirty="0" err="1" smtClean="0">
                    <a:solidFill>
                      <a:schemeClr val="tx2"/>
                    </a:solidFill>
                  </a:rPr>
                  <a:t>Guassian</a:t>
                </a:r>
                <a:r>
                  <a:rPr lang="en-US" sz="3600" dirty="0">
                    <a:solidFill>
                      <a:schemeClr val="tx2"/>
                    </a:solidFill>
                  </a:rPr>
                  <a:t> </a:t>
                </a:r>
                <a:r>
                  <a:rPr lang="en-US" sz="3600" dirty="0" smtClean="0">
                    <a:solidFill>
                      <a:schemeClr val="tx2"/>
                    </a:solidFill>
                  </a:rPr>
                  <a:t>for </a:t>
                </a:r>
                <a:r>
                  <a:rPr lang="en-US" sz="3600" i="1" dirty="0" smtClean="0">
                    <a:solidFill>
                      <a:schemeClr val="tx2"/>
                    </a:solidFill>
                  </a:rPr>
                  <a:t>any</a:t>
                </a:r>
                <a:r>
                  <a:rPr lang="en-US" sz="3600" dirty="0" smtClean="0">
                    <a:solidFill>
                      <a:schemeClr val="tx2"/>
                    </a:solidFill>
                  </a:rPr>
                  <a:t> population distribution with finite mean and variance</a:t>
                </a:r>
              </a:p>
              <a:p>
                <a:r>
                  <a:rPr lang="en-US" sz="2000" dirty="0" smtClean="0">
                    <a:solidFill>
                      <a:schemeClr val="tx1"/>
                    </a:solidFill>
                    <a:latin typeface="+mn-lt"/>
                  </a:rPr>
                  <a:t>The underlying variables is 0-1, but the distribution of the sample mean is bell-shaped</a:t>
                </a:r>
              </a:p>
              <a:p>
                <a:endParaRPr lang="en-US" sz="3600" i="1" dirty="0">
                  <a:solidFill>
                    <a:schemeClr val="tx2"/>
                  </a:solidFill>
                </a:endParaRPr>
              </a:p>
              <a:p>
                <a:r>
                  <a:rPr lang="en-US" sz="3600" dirty="0" smtClean="0">
                    <a:solidFill>
                      <a:schemeClr val="tx2"/>
                    </a:solidFill>
                  </a:rPr>
                  <a:t>As </a:t>
                </a:r>
                <a14:m>
                  <m:oMath xmlns:m="http://schemas.openxmlformats.org/officeDocument/2006/math">
                    <m:r>
                      <a:rPr lang="en-US" sz="3600" i="1" dirty="0" smtClean="0">
                        <a:solidFill>
                          <a:schemeClr val="tx2"/>
                        </a:solidFill>
                        <a:latin typeface="Cambria Math" panose="02040503050406030204" pitchFamily="18" charset="0"/>
                      </a:rPr>
                      <m:t>𝑁</m:t>
                    </m:r>
                  </m:oMath>
                </a14:m>
                <a:r>
                  <a:rPr lang="en-US" sz="3600" dirty="0" smtClean="0">
                    <a:solidFill>
                      <a:schemeClr val="tx2"/>
                    </a:solidFill>
                  </a:rPr>
                  <a:t> increases, the distribution will “collapse” to the true population mean (in this case 0.50)</a:t>
                </a: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0285893"/>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82482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9757" y="1180619"/>
            <a:ext cx="10776031" cy="4543989"/>
          </a:xfrm>
          <a:prstGeom prst="rect">
            <a:avLst/>
          </a:prstGeom>
          <a:noFill/>
        </p:spPr>
        <p:txBody>
          <a:bodyPr wrap="square" lIns="0" tIns="0" rIns="0" bIns="0" rtlCol="0" anchor="ctr">
            <a:noAutofit/>
          </a:bodyPr>
          <a:lstStyle/>
          <a:p>
            <a:r>
              <a:rPr lang="en-US" sz="5400" dirty="0" smtClean="0">
                <a:gradFill>
                  <a:gsLst>
                    <a:gs pos="0">
                      <a:schemeClr val="tx1"/>
                    </a:gs>
                    <a:gs pos="86000">
                      <a:schemeClr val="tx1"/>
                    </a:gs>
                  </a:gsLst>
                  <a:lin ang="5400000" scaled="0"/>
                </a:gradFill>
                <a:latin typeface="Segoe UI Light" pitchFamily="34" charset="0"/>
              </a:rPr>
              <a:t>Outline </a:t>
            </a:r>
            <a:endParaRPr lang="en-US" sz="5400" dirty="0">
              <a:gradFill>
                <a:gsLst>
                  <a:gs pos="0">
                    <a:schemeClr val="tx1"/>
                  </a:gs>
                  <a:gs pos="86000">
                    <a:schemeClr val="tx1"/>
                  </a:gs>
                </a:gsLst>
                <a:lin ang="5400000" scaled="0"/>
              </a:gradFill>
              <a:latin typeface="Segoe UI Light" pitchFamily="34" charset="0"/>
            </a:endParaRPr>
          </a:p>
          <a:p>
            <a:endParaRPr lang="en-US" sz="4800" b="1" dirty="0">
              <a:gradFill>
                <a:gsLst>
                  <a:gs pos="0">
                    <a:schemeClr val="tx1"/>
                  </a:gs>
                  <a:gs pos="86000">
                    <a:schemeClr val="tx1"/>
                  </a:gs>
                </a:gsLst>
                <a:lin ang="5400000" scaled="0"/>
              </a:gradFill>
              <a:latin typeface="Segoe UI Light" pitchFamily="34" charset="0"/>
            </a:endParaRPr>
          </a:p>
          <a:p>
            <a:pPr marL="514350" indent="-514350">
              <a:buAutoNum type="arabicParenR"/>
            </a:pPr>
            <a:r>
              <a:rPr lang="en-US" sz="4000" dirty="0" smtClean="0">
                <a:solidFill>
                  <a:schemeClr val="tx2"/>
                </a:solidFill>
                <a:latin typeface="Segoe UI Light" pitchFamily="34" charset="0"/>
              </a:rPr>
              <a:t>Basics of estimation</a:t>
            </a:r>
          </a:p>
          <a:p>
            <a:pPr marL="514350" indent="-514350">
              <a:buAutoNum type="arabicParenR"/>
            </a:pPr>
            <a:r>
              <a:rPr lang="en-US" sz="4000" dirty="0" smtClean="0">
                <a:solidFill>
                  <a:schemeClr val="tx2"/>
                </a:solidFill>
                <a:latin typeface="Segoe UI Light" pitchFamily="34" charset="0"/>
              </a:rPr>
              <a:t>Samples vs. populations</a:t>
            </a:r>
          </a:p>
          <a:p>
            <a:pPr marL="514350" indent="-514350">
              <a:buAutoNum type="arabicParenR"/>
            </a:pPr>
            <a:r>
              <a:rPr lang="en-US" sz="4000" dirty="0" smtClean="0">
                <a:solidFill>
                  <a:schemeClr val="tx2"/>
                </a:solidFill>
                <a:latin typeface="Segoe UI Light" pitchFamily="34" charset="0"/>
              </a:rPr>
              <a:t>Sampling theory, IID assumptions and departures</a:t>
            </a:r>
          </a:p>
          <a:p>
            <a:pPr marL="514350" indent="-514350">
              <a:buAutoNum type="arabicParenR"/>
            </a:pPr>
            <a:r>
              <a:rPr lang="en-US" sz="4000" dirty="0" smtClean="0">
                <a:solidFill>
                  <a:schemeClr val="tx2"/>
                </a:solidFill>
                <a:latin typeface="Segoe UI Light" pitchFamily="34" charset="0"/>
              </a:rPr>
              <a:t>Regression: linear and non-parametric</a:t>
            </a:r>
          </a:p>
          <a:p>
            <a:pPr marL="514350" indent="-514350">
              <a:buAutoNum type="arabicParenR"/>
            </a:pPr>
            <a:endParaRPr lang="en-US" sz="3200" dirty="0">
              <a:solidFill>
                <a:schemeClr val="tx2"/>
              </a:solidFill>
              <a:latin typeface="Segoe UI Light" pitchFamily="34" charset="0"/>
            </a:endParaRPr>
          </a:p>
          <a:p>
            <a:pPr marL="466298" indent="-466298">
              <a:buFontTx/>
              <a:buChar char="-"/>
            </a:pPr>
            <a:endParaRPr lang="en-US" sz="2856" b="1" dirty="0">
              <a:gradFill>
                <a:gsLst>
                  <a:gs pos="0">
                    <a:schemeClr val="tx1"/>
                  </a:gs>
                  <a:gs pos="86000">
                    <a:schemeClr val="tx1"/>
                  </a:gs>
                </a:gsLst>
                <a:lin ang="5400000" scaled="0"/>
              </a:gradFill>
              <a:latin typeface="Segoe UI Light" pitchFamily="34" charset="0"/>
            </a:endParaRPr>
          </a:p>
          <a:p>
            <a:pPr marL="466298" indent="-466298">
              <a:buFontTx/>
              <a:buChar char="-"/>
            </a:pPr>
            <a:endParaRPr lang="en-US" sz="2856" b="1" dirty="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34065753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CLT</a:t>
            </a:r>
            <a:endParaRPr lang="en-US" dirty="0"/>
          </a:p>
        </p:txBody>
      </p:sp>
      <p:sp>
        <p:nvSpPr>
          <p:cNvPr id="3" name="Text Placeholder 2"/>
          <p:cNvSpPr>
            <a:spLocks noGrp="1"/>
          </p:cNvSpPr>
          <p:nvPr>
            <p:ph type="body" sz="quarter" idx="10"/>
          </p:nvPr>
        </p:nvSpPr>
        <p:spPr>
          <a:xfrm>
            <a:off x="276683" y="987071"/>
            <a:ext cx="11669894" cy="8180701"/>
          </a:xfrm>
        </p:spPr>
        <p:txBody>
          <a:bodyPr/>
          <a:lstStyle/>
          <a:p>
            <a:endParaRPr lang="en-US" sz="2000" dirty="0" smtClean="0">
              <a:solidFill>
                <a:schemeClr val="tx1"/>
              </a:solidFill>
              <a:latin typeface="+mn-lt"/>
            </a:endParaRPr>
          </a:p>
          <a:p>
            <a:r>
              <a:rPr lang="en-US" sz="3600" dirty="0" smtClean="0">
                <a:solidFill>
                  <a:schemeClr val="tx2"/>
                </a:solidFill>
              </a:rPr>
              <a:t>N=4</a:t>
            </a:r>
          </a:p>
          <a:p>
            <a:r>
              <a:rPr lang="en-US" sz="3600" dirty="0" smtClean="0">
                <a:solidFill>
                  <a:schemeClr val="tx2"/>
                </a:solidFill>
              </a:rPr>
              <a:t>Fair coin</a:t>
            </a:r>
          </a:p>
          <a:p>
            <a:r>
              <a:rPr lang="en-US" sz="3600" dirty="0">
                <a:solidFill>
                  <a:schemeClr val="tx2"/>
                </a:solidFill>
                <a:hlinkClick r:id="rId3"/>
              </a:rPr>
              <a:t>http://</a:t>
            </a:r>
            <a:r>
              <a:rPr lang="en-US" sz="3600" dirty="0" smtClean="0">
                <a:solidFill>
                  <a:schemeClr val="tx2"/>
                </a:solidFill>
                <a:hlinkClick r:id="rId3"/>
              </a:rPr>
              <a:t>blog.vctr.me/posts/central-limit-theorem.html</a:t>
            </a:r>
            <a:endParaRPr lang="en-US" sz="3600" dirty="0" smtClean="0">
              <a:solidFill>
                <a:schemeClr val="tx2"/>
              </a:solidFill>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128018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standard error capture?</a:t>
            </a:r>
          </a:p>
        </p:txBody>
      </p:sp>
      <p:sp>
        <p:nvSpPr>
          <p:cNvPr id="3" name="Text Placeholder 2"/>
          <p:cNvSpPr>
            <a:spLocks noGrp="1"/>
          </p:cNvSpPr>
          <p:nvPr>
            <p:ph type="body" sz="quarter" idx="10"/>
          </p:nvPr>
        </p:nvSpPr>
        <p:spPr>
          <a:xfrm>
            <a:off x="276683" y="987071"/>
            <a:ext cx="11004875" cy="5743111"/>
          </a:xfrm>
        </p:spPr>
        <p:txBody>
          <a:bodyPr/>
          <a:lstStyle/>
          <a:p>
            <a:endParaRPr lang="en-US" dirty="0" smtClean="0"/>
          </a:p>
          <a:p>
            <a:r>
              <a:rPr lang="en-US" sz="3600" dirty="0" smtClean="0"/>
              <a:t>Standard error captures how much our estimator will move around due the chance involved in sampling</a:t>
            </a:r>
          </a:p>
          <a:p>
            <a:r>
              <a:rPr lang="en-US" sz="2000" dirty="0" smtClean="0">
                <a:solidFill>
                  <a:schemeClr val="tx1"/>
                </a:solidFill>
                <a:latin typeface="+mn-lt"/>
              </a:rPr>
              <a:t>This is known as sampling variation, it captures the degree to which small samples are different from the population.</a:t>
            </a:r>
            <a:endParaRPr lang="en-US" sz="2000" i="1" dirty="0" smtClean="0">
              <a:solidFill>
                <a:schemeClr val="tx1"/>
              </a:solidFill>
              <a:latin typeface="+mn-lt"/>
            </a:endParaRPr>
          </a:p>
          <a:p>
            <a:endParaRPr lang="en-US" sz="3600" dirty="0">
              <a:solidFill>
                <a:schemeClr val="tx2"/>
              </a:solidFill>
            </a:endParaRPr>
          </a:p>
          <a:p>
            <a:r>
              <a:rPr lang="en-US" sz="3600" dirty="0" smtClean="0">
                <a:solidFill>
                  <a:schemeClr val="tx2"/>
                </a:solidFill>
              </a:rPr>
              <a:t>It does not capture </a:t>
            </a:r>
            <a:r>
              <a:rPr lang="en-US" sz="3600" i="1" dirty="0" smtClean="0">
                <a:solidFill>
                  <a:schemeClr val="tx2"/>
                </a:solidFill>
              </a:rPr>
              <a:t>model uncertainty or bias in the sampling procedure</a:t>
            </a:r>
            <a:endParaRPr lang="en-US" sz="3600" dirty="0" smtClean="0">
              <a:solidFill>
                <a:schemeClr val="tx2"/>
              </a:solidFill>
            </a:endParaRPr>
          </a:p>
          <a:p>
            <a:r>
              <a:rPr lang="en-US" sz="2000" dirty="0" smtClean="0">
                <a:solidFill>
                  <a:schemeClr val="tx1"/>
                </a:solidFill>
                <a:latin typeface="+mn-lt"/>
              </a:rPr>
              <a:t>What if I have a non-random sample of U.S. males?</a:t>
            </a:r>
            <a:endParaRPr lang="en-US" sz="2000" dirty="0">
              <a:solidFill>
                <a:schemeClr val="tx1"/>
              </a:solidFill>
              <a:latin typeface="+mn-lt"/>
            </a:endParaRPr>
          </a:p>
          <a:p>
            <a:r>
              <a:rPr lang="en-US" sz="2000" dirty="0" smtClean="0">
                <a:solidFill>
                  <a:schemeClr val="tx1"/>
                </a:solidFill>
                <a:latin typeface="+mn-lt"/>
              </a:rPr>
              <a:t>The “margin for error” you see on polls usually assumes they have a representative sample, and thus only reports sampling variation</a:t>
            </a:r>
            <a:endParaRPr lang="en-US" sz="2000" i="1"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8980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and estimation </a:t>
            </a:r>
            <a:endParaRPr lang="en-US" dirty="0"/>
          </a:p>
        </p:txBody>
      </p:sp>
      <p:sp>
        <p:nvSpPr>
          <p:cNvPr id="3" name="Text Placeholder 2"/>
          <p:cNvSpPr>
            <a:spLocks noGrp="1"/>
          </p:cNvSpPr>
          <p:nvPr>
            <p:ph type="body" sz="quarter" idx="10"/>
          </p:nvPr>
        </p:nvSpPr>
        <p:spPr>
          <a:xfrm>
            <a:off x="276683" y="987071"/>
            <a:ext cx="10672366" cy="4782848"/>
          </a:xfrm>
        </p:spPr>
        <p:txBody>
          <a:bodyPr/>
          <a:lstStyle/>
          <a:p>
            <a:endParaRPr lang="en-US" dirty="0"/>
          </a:p>
          <a:p>
            <a:r>
              <a:rPr lang="en-US" sz="3600" dirty="0" smtClean="0">
                <a:solidFill>
                  <a:schemeClr val="tx2"/>
                </a:solidFill>
              </a:rPr>
              <a:t>Sampling is the way we generate “observations”</a:t>
            </a:r>
          </a:p>
          <a:p>
            <a:endParaRPr lang="en-US" sz="3600" dirty="0">
              <a:solidFill>
                <a:schemeClr val="tx2"/>
              </a:solidFill>
            </a:endParaRPr>
          </a:p>
          <a:p>
            <a:r>
              <a:rPr lang="en-US" sz="3600" dirty="0" smtClean="0">
                <a:solidFill>
                  <a:schemeClr val="tx2"/>
                </a:solidFill>
              </a:rPr>
              <a:t>I.e. it is the way we construct datasets</a:t>
            </a:r>
          </a:p>
          <a:p>
            <a:endParaRPr lang="en-US" sz="3600" dirty="0">
              <a:solidFill>
                <a:schemeClr val="tx2"/>
              </a:solidFill>
            </a:endParaRPr>
          </a:p>
          <a:p>
            <a:r>
              <a:rPr lang="en-US" sz="3600" dirty="0" smtClean="0">
                <a:solidFill>
                  <a:schemeClr val="tx2"/>
                </a:solidFill>
              </a:rPr>
              <a:t>Any dataset that is not a “complete census” is a sample (and even a complete census only represents one point in time, so can be view as a sample too)</a:t>
            </a:r>
            <a:endParaRPr lang="en-US" sz="3600" dirty="0">
              <a:solidFill>
                <a:schemeClr val="tx2"/>
              </a:solidFill>
            </a:endParaRPr>
          </a:p>
        </p:txBody>
      </p:sp>
    </p:spTree>
    <p:extLst>
      <p:ext uri="{BB962C8B-B14F-4D97-AF65-F5344CB8AC3E}">
        <p14:creationId xmlns:p14="http://schemas.microsoft.com/office/powerpoint/2010/main" val="32187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to our example</a:t>
            </a:r>
            <a:endParaRPr lang="en-US" dirty="0"/>
          </a:p>
        </p:txBody>
      </p:sp>
      <p:sp>
        <p:nvSpPr>
          <p:cNvPr id="3" name="Text Placeholder 2"/>
          <p:cNvSpPr>
            <a:spLocks noGrp="1"/>
          </p:cNvSpPr>
          <p:nvPr>
            <p:ph type="body" sz="quarter" idx="10"/>
          </p:nvPr>
        </p:nvSpPr>
        <p:spPr>
          <a:xfrm>
            <a:off x="276683" y="987071"/>
            <a:ext cx="10672366" cy="5503045"/>
          </a:xfrm>
        </p:spPr>
        <p:txBody>
          <a:bodyPr/>
          <a:lstStyle/>
          <a:p>
            <a:endParaRPr lang="en-US" dirty="0"/>
          </a:p>
          <a:p>
            <a:r>
              <a:rPr lang="en-US" sz="3600" dirty="0" smtClean="0">
                <a:solidFill>
                  <a:schemeClr val="tx2"/>
                </a:solidFill>
              </a:rPr>
              <a:t>Some samples:</a:t>
            </a:r>
          </a:p>
          <a:p>
            <a:pPr marL="742950" indent="-742950">
              <a:buAutoNum type="arabicParenR"/>
            </a:pPr>
            <a:r>
              <a:rPr lang="en-US" sz="3600" dirty="0">
                <a:solidFill>
                  <a:schemeClr val="tx2"/>
                </a:solidFill>
              </a:rPr>
              <a:t>H</a:t>
            </a:r>
            <a:r>
              <a:rPr lang="en-US" sz="3600" dirty="0" smtClean="0">
                <a:solidFill>
                  <a:schemeClr val="tx2"/>
                </a:solidFill>
              </a:rPr>
              <a:t>eights of the course instructors</a:t>
            </a:r>
          </a:p>
          <a:p>
            <a:pPr marL="742950" indent="-742950">
              <a:buAutoNum type="arabicParenR"/>
            </a:pPr>
            <a:r>
              <a:rPr lang="en-US" sz="3600" dirty="0" smtClean="0">
                <a:solidFill>
                  <a:schemeClr val="tx2"/>
                </a:solidFill>
              </a:rPr>
              <a:t>Heights of all men in this room</a:t>
            </a:r>
          </a:p>
          <a:p>
            <a:pPr marL="742950" indent="-742950">
              <a:buAutoNum type="arabicParenR"/>
            </a:pPr>
            <a:r>
              <a:rPr lang="en-US" sz="3600" dirty="0" smtClean="0">
                <a:solidFill>
                  <a:schemeClr val="tx2"/>
                </a:solidFill>
              </a:rPr>
              <a:t>All the men at MSFT</a:t>
            </a:r>
          </a:p>
          <a:p>
            <a:pPr marL="742950" indent="-742950">
              <a:buAutoNum type="arabicParenR"/>
            </a:pPr>
            <a:r>
              <a:rPr lang="en-US" sz="3600" dirty="0" smtClean="0">
                <a:solidFill>
                  <a:schemeClr val="tx2"/>
                </a:solidFill>
              </a:rPr>
              <a:t>Men on 6</a:t>
            </a:r>
            <a:r>
              <a:rPr lang="en-US" sz="3600" baseline="30000" dirty="0" smtClean="0">
                <a:solidFill>
                  <a:schemeClr val="tx2"/>
                </a:solidFill>
              </a:rPr>
              <a:t>th</a:t>
            </a:r>
            <a:r>
              <a:rPr lang="en-US" sz="3600" dirty="0" smtClean="0">
                <a:solidFill>
                  <a:schemeClr val="tx2"/>
                </a:solidFill>
              </a:rPr>
              <a:t> that will stop and talk to us</a:t>
            </a:r>
          </a:p>
          <a:p>
            <a:endParaRPr lang="en-US" sz="3600" dirty="0">
              <a:solidFill>
                <a:schemeClr val="tx2"/>
              </a:solidFill>
            </a:endParaRPr>
          </a:p>
          <a:p>
            <a:r>
              <a:rPr lang="en-US" sz="3600" dirty="0" smtClean="0">
                <a:solidFill>
                  <a:schemeClr val="tx2"/>
                </a:solidFill>
              </a:rPr>
              <a:t>The samples are all biased, (3) will have the lowest </a:t>
            </a:r>
            <a:r>
              <a:rPr lang="en-US" sz="3600" dirty="0" err="1" smtClean="0">
                <a:solidFill>
                  <a:schemeClr val="tx2"/>
                </a:solidFill>
              </a:rPr>
              <a:t>s.e.</a:t>
            </a:r>
            <a:r>
              <a:rPr lang="en-US" sz="3600" dirty="0" smtClean="0">
                <a:solidFill>
                  <a:schemeClr val="tx2"/>
                </a:solidFill>
              </a:rPr>
              <a:t> but would not necessarily be closer to the truth</a:t>
            </a:r>
            <a:endParaRPr lang="en-US" sz="3600" dirty="0">
              <a:solidFill>
                <a:schemeClr val="tx2"/>
              </a:solidFill>
            </a:endParaRPr>
          </a:p>
        </p:txBody>
      </p:sp>
      <p:sp>
        <p:nvSpPr>
          <p:cNvPr id="4" name="Oval 3"/>
          <p:cNvSpPr/>
          <p:nvPr/>
        </p:nvSpPr>
        <p:spPr bwMode="auto">
          <a:xfrm>
            <a:off x="8170985" y="1202780"/>
            <a:ext cx="3810430" cy="36036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8255720" y="2205766"/>
            <a:ext cx="580283" cy="59787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5076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for unbiasedness</a:t>
            </a:r>
            <a:endParaRPr lang="en-US" dirty="0"/>
          </a:p>
        </p:txBody>
      </p:sp>
      <p:sp>
        <p:nvSpPr>
          <p:cNvPr id="3" name="Text Placeholder 2"/>
          <p:cNvSpPr>
            <a:spLocks noGrp="1"/>
          </p:cNvSpPr>
          <p:nvPr>
            <p:ph type="body" sz="quarter" idx="10"/>
          </p:nvPr>
        </p:nvSpPr>
        <p:spPr>
          <a:xfrm>
            <a:off x="371686" y="951445"/>
            <a:ext cx="7287899" cy="5780044"/>
          </a:xfrm>
        </p:spPr>
        <p:txBody>
          <a:bodyPr/>
          <a:lstStyle/>
          <a:p>
            <a:endParaRPr lang="en-US" dirty="0" smtClean="0"/>
          </a:p>
          <a:p>
            <a:r>
              <a:rPr lang="en-US" sz="3600" dirty="0" err="1" smtClean="0">
                <a:solidFill>
                  <a:schemeClr val="tx2"/>
                </a:solidFill>
              </a:rPr>
              <a:t>s.e.’s</a:t>
            </a:r>
            <a:r>
              <a:rPr lang="en-US" sz="3600" dirty="0" smtClean="0">
                <a:solidFill>
                  <a:schemeClr val="tx2"/>
                </a:solidFill>
              </a:rPr>
              <a:t> are not very meaningful if the estimator is </a:t>
            </a:r>
            <a:r>
              <a:rPr lang="en-US" sz="3600" i="1" dirty="0" smtClean="0">
                <a:solidFill>
                  <a:schemeClr val="tx2"/>
                </a:solidFill>
              </a:rPr>
              <a:t>biased </a:t>
            </a:r>
          </a:p>
          <a:p>
            <a:endParaRPr lang="en-US" sz="3600" i="1" dirty="0" smtClean="0">
              <a:solidFill>
                <a:schemeClr val="tx2"/>
              </a:solidFill>
            </a:endParaRPr>
          </a:p>
          <a:p>
            <a:r>
              <a:rPr lang="en-US" sz="3600" dirty="0" smtClean="0">
                <a:solidFill>
                  <a:schemeClr val="tx2"/>
                </a:solidFill>
              </a:rPr>
              <a:t>Random sampling ensures that the sample mean will equal the population mean in expectation </a:t>
            </a:r>
          </a:p>
          <a:p>
            <a:endParaRPr lang="en-US" sz="3600" dirty="0">
              <a:solidFill>
                <a:schemeClr val="tx2"/>
              </a:solidFill>
            </a:endParaRPr>
          </a:p>
          <a:p>
            <a:r>
              <a:rPr lang="en-US" sz="3600" dirty="0" smtClean="0">
                <a:solidFill>
                  <a:schemeClr val="tx2"/>
                </a:solidFill>
              </a:rPr>
              <a:t>Bias is often more important than sampling variation!</a:t>
            </a:r>
          </a:p>
        </p:txBody>
      </p:sp>
      <p:sp>
        <p:nvSpPr>
          <p:cNvPr id="4" name="Oval 3"/>
          <p:cNvSpPr/>
          <p:nvPr/>
        </p:nvSpPr>
        <p:spPr bwMode="auto">
          <a:xfrm>
            <a:off x="8139330" y="3028825"/>
            <a:ext cx="3810430" cy="360368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8695108" y="370421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p:cNvSpPr/>
          <p:nvPr/>
        </p:nvSpPr>
        <p:spPr bwMode="auto">
          <a:xfrm>
            <a:off x="9013762" y="39881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9166162" y="4140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p:cNvSpPr/>
          <p:nvPr/>
        </p:nvSpPr>
        <p:spPr bwMode="auto">
          <a:xfrm>
            <a:off x="9318562" y="42929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p:cNvSpPr/>
          <p:nvPr/>
        </p:nvSpPr>
        <p:spPr bwMode="auto">
          <a:xfrm>
            <a:off x="10670336" y="451392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p:cNvSpPr/>
          <p:nvPr/>
        </p:nvSpPr>
        <p:spPr bwMode="auto">
          <a:xfrm>
            <a:off x="9623362" y="4597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p:cNvSpPr/>
          <p:nvPr/>
        </p:nvSpPr>
        <p:spPr bwMode="auto">
          <a:xfrm>
            <a:off x="10495592" y="3937901"/>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9928162" y="4902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11049975" y="4924768"/>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Oval 13"/>
          <p:cNvSpPr/>
          <p:nvPr/>
        </p:nvSpPr>
        <p:spPr bwMode="auto">
          <a:xfrm>
            <a:off x="10232962" y="52073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Oval 14"/>
          <p:cNvSpPr/>
          <p:nvPr/>
        </p:nvSpPr>
        <p:spPr bwMode="auto">
          <a:xfrm>
            <a:off x="10385362" y="5359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Oval 15"/>
          <p:cNvSpPr/>
          <p:nvPr/>
        </p:nvSpPr>
        <p:spPr bwMode="auto">
          <a:xfrm>
            <a:off x="10537762" y="55121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Oval 16"/>
          <p:cNvSpPr/>
          <p:nvPr/>
        </p:nvSpPr>
        <p:spPr bwMode="auto">
          <a:xfrm>
            <a:off x="10690162" y="5664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Oval 17"/>
          <p:cNvSpPr/>
          <p:nvPr/>
        </p:nvSpPr>
        <p:spPr bwMode="auto">
          <a:xfrm>
            <a:off x="8861362" y="3835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Oval 18"/>
          <p:cNvSpPr/>
          <p:nvPr/>
        </p:nvSpPr>
        <p:spPr bwMode="auto">
          <a:xfrm>
            <a:off x="9094823" y="461745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Oval 19"/>
          <p:cNvSpPr/>
          <p:nvPr/>
        </p:nvSpPr>
        <p:spPr bwMode="auto">
          <a:xfrm>
            <a:off x="9166162" y="4140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Oval 20"/>
          <p:cNvSpPr/>
          <p:nvPr/>
        </p:nvSpPr>
        <p:spPr bwMode="auto">
          <a:xfrm>
            <a:off x="9643556" y="3399743"/>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Oval 21"/>
          <p:cNvSpPr/>
          <p:nvPr/>
        </p:nvSpPr>
        <p:spPr bwMode="auto">
          <a:xfrm>
            <a:off x="8852546" y="555635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Oval 22"/>
          <p:cNvSpPr/>
          <p:nvPr/>
        </p:nvSpPr>
        <p:spPr bwMode="auto">
          <a:xfrm>
            <a:off x="9623362" y="45977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8610574" y="4738222"/>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Oval 24"/>
          <p:cNvSpPr/>
          <p:nvPr/>
        </p:nvSpPr>
        <p:spPr bwMode="auto">
          <a:xfrm>
            <a:off x="9928162" y="4902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Oval 25"/>
          <p:cNvSpPr/>
          <p:nvPr/>
        </p:nvSpPr>
        <p:spPr bwMode="auto">
          <a:xfrm>
            <a:off x="9820865" y="52223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Oval 26"/>
          <p:cNvSpPr/>
          <p:nvPr/>
        </p:nvSpPr>
        <p:spPr bwMode="auto">
          <a:xfrm>
            <a:off x="10232962" y="52073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Oval 27"/>
          <p:cNvSpPr/>
          <p:nvPr/>
        </p:nvSpPr>
        <p:spPr bwMode="auto">
          <a:xfrm>
            <a:off x="11498090" y="524367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Oval 28"/>
          <p:cNvSpPr/>
          <p:nvPr/>
        </p:nvSpPr>
        <p:spPr bwMode="auto">
          <a:xfrm>
            <a:off x="10891667" y="525425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Oval 29"/>
          <p:cNvSpPr/>
          <p:nvPr/>
        </p:nvSpPr>
        <p:spPr bwMode="auto">
          <a:xfrm>
            <a:off x="10690162" y="566453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Oval 30"/>
          <p:cNvSpPr/>
          <p:nvPr/>
        </p:nvSpPr>
        <p:spPr bwMode="auto">
          <a:xfrm>
            <a:off x="10619286" y="6262219"/>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 name="Oval 31"/>
          <p:cNvSpPr/>
          <p:nvPr/>
        </p:nvSpPr>
        <p:spPr bwMode="auto">
          <a:xfrm>
            <a:off x="9847592" y="6221504"/>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Oval 32"/>
          <p:cNvSpPr/>
          <p:nvPr/>
        </p:nvSpPr>
        <p:spPr bwMode="auto">
          <a:xfrm>
            <a:off x="9737160" y="571640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 name="Oval 33"/>
          <p:cNvSpPr/>
          <p:nvPr/>
        </p:nvSpPr>
        <p:spPr bwMode="auto">
          <a:xfrm>
            <a:off x="9261859" y="5668561"/>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Oval 34"/>
          <p:cNvSpPr/>
          <p:nvPr/>
        </p:nvSpPr>
        <p:spPr bwMode="auto">
          <a:xfrm>
            <a:off x="9272634" y="527595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Oval 35"/>
          <p:cNvSpPr/>
          <p:nvPr/>
        </p:nvSpPr>
        <p:spPr bwMode="auto">
          <a:xfrm>
            <a:off x="10565067" y="555635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Oval 43"/>
          <p:cNvSpPr/>
          <p:nvPr/>
        </p:nvSpPr>
        <p:spPr bwMode="auto">
          <a:xfrm>
            <a:off x="10254362" y="4102477"/>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Oval 44"/>
          <p:cNvSpPr/>
          <p:nvPr/>
        </p:nvSpPr>
        <p:spPr bwMode="auto">
          <a:xfrm>
            <a:off x="10077385" y="43886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Oval 45"/>
          <p:cNvSpPr/>
          <p:nvPr/>
        </p:nvSpPr>
        <p:spPr bwMode="auto">
          <a:xfrm>
            <a:off x="10949858" y="400652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Oval 46"/>
          <p:cNvSpPr/>
          <p:nvPr/>
        </p:nvSpPr>
        <p:spPr bwMode="auto">
          <a:xfrm>
            <a:off x="10382185" y="46934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Oval 47"/>
          <p:cNvSpPr/>
          <p:nvPr/>
        </p:nvSpPr>
        <p:spPr bwMode="auto">
          <a:xfrm>
            <a:off x="10234154" y="564777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10686985" y="49982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Oval 49"/>
          <p:cNvSpPr/>
          <p:nvPr/>
        </p:nvSpPr>
        <p:spPr bwMode="auto">
          <a:xfrm>
            <a:off x="11398696" y="451392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Oval 50"/>
          <p:cNvSpPr/>
          <p:nvPr/>
        </p:nvSpPr>
        <p:spPr bwMode="auto">
          <a:xfrm>
            <a:off x="11480262" y="4993393"/>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Oval 51"/>
          <p:cNvSpPr/>
          <p:nvPr/>
        </p:nvSpPr>
        <p:spPr bwMode="auto">
          <a:xfrm>
            <a:off x="11144185" y="54554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Oval 52"/>
          <p:cNvSpPr/>
          <p:nvPr/>
        </p:nvSpPr>
        <p:spPr bwMode="auto">
          <a:xfrm>
            <a:off x="10933592" y="589746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Oval 53"/>
          <p:cNvSpPr/>
          <p:nvPr/>
        </p:nvSpPr>
        <p:spPr bwMode="auto">
          <a:xfrm>
            <a:off x="11448985" y="576021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Oval 54"/>
          <p:cNvSpPr/>
          <p:nvPr/>
        </p:nvSpPr>
        <p:spPr bwMode="auto">
          <a:xfrm>
            <a:off x="9224353" y="35141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Oval 55"/>
          <p:cNvSpPr/>
          <p:nvPr/>
        </p:nvSpPr>
        <p:spPr bwMode="auto">
          <a:xfrm>
            <a:off x="10591015" y="354213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Oval 56"/>
          <p:cNvSpPr/>
          <p:nvPr/>
        </p:nvSpPr>
        <p:spPr bwMode="auto">
          <a:xfrm>
            <a:off x="11049976" y="4403766"/>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Oval 57"/>
          <p:cNvSpPr/>
          <p:nvPr/>
        </p:nvSpPr>
        <p:spPr bwMode="auto">
          <a:xfrm>
            <a:off x="9376753" y="36665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8668765" y="407190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10051665" y="3668835"/>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9833953" y="4123710"/>
            <a:ext cx="116383" cy="137250"/>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9608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polls</a:t>
            </a:r>
            <a:endParaRPr lang="en-US" dirty="0"/>
          </a:p>
        </p:txBody>
      </p:sp>
      <p:pic>
        <p:nvPicPr>
          <p:cNvPr id="38" name="Picture 37"/>
          <p:cNvPicPr>
            <a:picLocks noChangeAspect="1"/>
          </p:cNvPicPr>
          <p:nvPr/>
        </p:nvPicPr>
        <p:blipFill>
          <a:blip r:embed="rId3"/>
          <a:stretch>
            <a:fillRect/>
          </a:stretch>
        </p:blipFill>
        <p:spPr>
          <a:xfrm>
            <a:off x="2073956" y="1355149"/>
            <a:ext cx="8290291" cy="5344627"/>
          </a:xfrm>
          <a:prstGeom prst="rect">
            <a:avLst/>
          </a:prstGeom>
        </p:spPr>
      </p:pic>
    </p:spTree>
    <p:extLst>
      <p:ext uri="{BB962C8B-B14F-4D97-AF65-F5344CB8AC3E}">
        <p14:creationId xmlns:p14="http://schemas.microsoft.com/office/powerpoint/2010/main" val="43983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polls</a:t>
            </a:r>
            <a:endParaRPr lang="en-US" dirty="0"/>
          </a:p>
        </p:txBody>
      </p:sp>
      <p:pic>
        <p:nvPicPr>
          <p:cNvPr id="38" name="Picture 37"/>
          <p:cNvPicPr>
            <a:picLocks noChangeAspect="1"/>
          </p:cNvPicPr>
          <p:nvPr/>
        </p:nvPicPr>
        <p:blipFill>
          <a:blip r:embed="rId3"/>
          <a:stretch>
            <a:fillRect/>
          </a:stretch>
        </p:blipFill>
        <p:spPr>
          <a:xfrm>
            <a:off x="2073956" y="1355149"/>
            <a:ext cx="8290291" cy="5344627"/>
          </a:xfrm>
          <a:prstGeom prst="rect">
            <a:avLst/>
          </a:prstGeom>
        </p:spPr>
      </p:pic>
    </p:spTree>
    <p:extLst>
      <p:ext uri="{BB962C8B-B14F-4D97-AF65-F5344CB8AC3E}">
        <p14:creationId xmlns:p14="http://schemas.microsoft.com/office/powerpoint/2010/main" val="218304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68550" y="851057"/>
            <a:ext cx="10067925" cy="5429250"/>
          </a:xfrm>
          <a:prstGeom prst="rect">
            <a:avLst/>
          </a:prstGeom>
        </p:spPr>
      </p:pic>
      <p:sp>
        <p:nvSpPr>
          <p:cNvPr id="5" name="Rectangle 4"/>
          <p:cNvSpPr/>
          <p:nvPr/>
        </p:nvSpPr>
        <p:spPr bwMode="auto">
          <a:xfrm>
            <a:off x="7092462" y="1887415"/>
            <a:ext cx="2356338" cy="3645878"/>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0" y="2426677"/>
            <a:ext cx="293076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Why do these numbers differ?</a:t>
            </a:r>
          </a:p>
        </p:txBody>
      </p:sp>
    </p:spTree>
    <p:extLst>
      <p:ext uri="{BB962C8B-B14F-4D97-AF65-F5344CB8AC3E}">
        <p14:creationId xmlns:p14="http://schemas.microsoft.com/office/powerpoint/2010/main" val="299836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9561" y="451459"/>
            <a:ext cx="7267332" cy="1851654"/>
          </a:xfrm>
          <a:prstGeom prst="rect">
            <a:avLst/>
          </a:prstGeom>
        </p:spPr>
      </p:pic>
      <p:pic>
        <p:nvPicPr>
          <p:cNvPr id="4" name="Picture 3"/>
          <p:cNvPicPr>
            <a:picLocks noChangeAspect="1"/>
          </p:cNvPicPr>
          <p:nvPr/>
        </p:nvPicPr>
        <p:blipFill>
          <a:blip r:embed="rId4"/>
          <a:stretch>
            <a:fillRect/>
          </a:stretch>
        </p:blipFill>
        <p:spPr>
          <a:xfrm>
            <a:off x="399561" y="2674816"/>
            <a:ext cx="7443178" cy="1955012"/>
          </a:xfrm>
          <a:prstGeom prst="rect">
            <a:avLst/>
          </a:prstGeom>
        </p:spPr>
      </p:pic>
      <p:pic>
        <p:nvPicPr>
          <p:cNvPr id="7" name="Picture 6"/>
          <p:cNvPicPr>
            <a:picLocks noChangeAspect="1"/>
          </p:cNvPicPr>
          <p:nvPr/>
        </p:nvPicPr>
        <p:blipFill>
          <a:blip r:embed="rId5"/>
          <a:stretch>
            <a:fillRect/>
          </a:stretch>
        </p:blipFill>
        <p:spPr>
          <a:xfrm>
            <a:off x="356149" y="4896392"/>
            <a:ext cx="7530001" cy="1993236"/>
          </a:xfrm>
          <a:prstGeom prst="rect">
            <a:avLst/>
          </a:prstGeom>
        </p:spPr>
      </p:pic>
    </p:spTree>
    <p:extLst>
      <p:ext uri="{BB962C8B-B14F-4D97-AF65-F5344CB8AC3E}">
        <p14:creationId xmlns:p14="http://schemas.microsoft.com/office/powerpoint/2010/main" val="20976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key properties of an estimator</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9758441"/>
              </a:xfrm>
            </p:spPr>
            <p:txBody>
              <a:bodyPr/>
              <a:lstStyle/>
              <a:p>
                <a:endParaRPr lang="en-US" sz="2000" dirty="0" smtClean="0">
                  <a:solidFill>
                    <a:schemeClr val="tx1"/>
                  </a:solidFill>
                  <a:latin typeface="+mn-lt"/>
                </a:endParaRPr>
              </a:p>
              <a:p>
                <a:r>
                  <a:rPr lang="en-US" sz="3600" dirty="0" smtClean="0">
                    <a:solidFill>
                      <a:schemeClr val="tx2"/>
                    </a:solidFill>
                  </a:rPr>
                  <a:t>Bias: if </a:t>
                </a:r>
                <a14:m>
                  <m:oMath xmlns:m="http://schemas.openxmlformats.org/officeDocument/2006/math">
                    <m:r>
                      <a:rPr lang="en-US" sz="3600" b="0" i="1" smtClean="0">
                        <a:solidFill>
                          <a:schemeClr val="tx2"/>
                        </a:solidFill>
                        <a:latin typeface="Cambria Math" panose="02040503050406030204" pitchFamily="18" charset="0"/>
                      </a:rPr>
                      <m:t>𝐸</m:t>
                    </m:r>
                    <m:d>
                      <m:dPr>
                        <m:begChr m:val="["/>
                        <m:endChr m:val="]"/>
                        <m:ctrlPr>
                          <a:rPr lang="en-US" sz="3600" b="0" i="1" smtClean="0">
                            <a:solidFill>
                              <a:schemeClr val="tx2"/>
                            </a:solidFill>
                            <a:latin typeface="Cambria Math" panose="02040503050406030204" pitchFamily="18" charset="0"/>
                          </a:rPr>
                        </m:ctrlPr>
                      </m:dPr>
                      <m:e>
                        <m:acc>
                          <m:accPr>
                            <m:chr m:val="̂"/>
                            <m:ctrlPr>
                              <a:rPr lang="en-US" sz="3600" b="0" i="1" smtClean="0">
                                <a:solidFill>
                                  <a:schemeClr val="tx2"/>
                                </a:solidFill>
                                <a:latin typeface="Cambria Math" panose="02040503050406030204" pitchFamily="18" charset="0"/>
                              </a:rPr>
                            </m:ctrlPr>
                          </m:accPr>
                          <m:e>
                            <m:r>
                              <a:rPr lang="en-US" sz="3600" b="0" i="1" smtClean="0">
                                <a:solidFill>
                                  <a:schemeClr val="tx2"/>
                                </a:solidFill>
                                <a:latin typeface="Cambria Math" panose="02040503050406030204" pitchFamily="18" charset="0"/>
                                <a:ea typeface="Cambria Math" panose="02040503050406030204" pitchFamily="18" charset="0"/>
                              </a:rPr>
                              <m:t>𝛽</m:t>
                            </m:r>
                          </m:e>
                        </m:acc>
                      </m:e>
                    </m:d>
                    <m:r>
                      <a:rPr lang="en-US" sz="3600" b="0" i="1" smtClean="0">
                        <a:solidFill>
                          <a:schemeClr val="tx2"/>
                        </a:solidFill>
                        <a:latin typeface="Cambria Math" panose="02040503050406030204" pitchFamily="18" charset="0"/>
                      </a:rPr>
                      <m:t>=</m:t>
                    </m:r>
                    <m:r>
                      <a:rPr lang="en-US" sz="3600" b="0" i="1" smtClean="0">
                        <a:solidFill>
                          <a:schemeClr val="tx2"/>
                        </a:solidFill>
                        <a:latin typeface="Cambria Math" panose="02040503050406030204" pitchFamily="18" charset="0"/>
                        <a:ea typeface="Cambria Math" panose="02040503050406030204" pitchFamily="18" charset="0"/>
                      </a:rPr>
                      <m:t>𝛽</m:t>
                    </m:r>
                  </m:oMath>
                </a14:m>
                <a:r>
                  <a:rPr lang="en-US" sz="3600" dirty="0" smtClean="0">
                    <a:solidFill>
                      <a:schemeClr val="tx1"/>
                    </a:solidFill>
                  </a:rPr>
                  <a:t>  </a:t>
                </a:r>
                <a:r>
                  <a:rPr lang="en-US" sz="3600" dirty="0" smtClean="0">
                    <a:solidFill>
                      <a:schemeClr val="tx2"/>
                    </a:solidFill>
                  </a:rPr>
                  <a:t>then the estimator is said to be unbiased. “with a very large sample we expect to uncover the truth”</a:t>
                </a:r>
              </a:p>
              <a:p>
                <a:endParaRPr lang="en-US" sz="3600" i="1" dirty="0">
                  <a:solidFill>
                    <a:schemeClr val="tx2"/>
                  </a:solidFill>
                </a:endParaRPr>
              </a:p>
              <a:p>
                <a:r>
                  <a:rPr lang="en-US" sz="3600" dirty="0" smtClean="0">
                    <a:solidFill>
                      <a:schemeClr val="tx2"/>
                    </a:solidFill>
                  </a:rPr>
                  <a:t>Variance: the degree to which the estimator jumps around</a:t>
                </a:r>
              </a:p>
              <a:p>
                <a:r>
                  <a:rPr lang="en-US" sz="2400" dirty="0" smtClean="0">
                    <a:solidFill>
                      <a:schemeClr val="tx1"/>
                    </a:solidFill>
                    <a:latin typeface="+mn-lt"/>
                  </a:rPr>
                  <a:t>In more complicated settings, different estimators of the same underlying quantity can have different </a:t>
                </a:r>
                <a:r>
                  <a:rPr lang="en-US" sz="2400" dirty="0" err="1" smtClean="0">
                    <a:solidFill>
                      <a:schemeClr val="tx1"/>
                    </a:solidFill>
                    <a:latin typeface="+mn-lt"/>
                  </a:rPr>
                  <a:t>s.e.’s</a:t>
                </a:r>
                <a:endParaRPr lang="en-US" sz="2400" dirty="0" smtClean="0">
                  <a:solidFill>
                    <a:schemeClr val="tx2"/>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9758441"/>
              </a:xfrm>
              <a:blipFill rotWithShape="0">
                <a:blip r:embed="rId3"/>
                <a:stretch>
                  <a:fillRect l="-1097" r="-992"/>
                </a:stretch>
              </a:blipFill>
            </p:spPr>
            <p:txBody>
              <a:bodyPr/>
              <a:lstStyle/>
              <a:p>
                <a:r>
                  <a:rPr lang="en-US">
                    <a:noFill/>
                  </a:rPr>
                  <a:t> </a:t>
                </a:r>
              </a:p>
            </p:txBody>
          </p:sp>
        </mc:Fallback>
      </mc:AlternateContent>
    </p:spTree>
    <p:extLst>
      <p:ext uri="{BB962C8B-B14F-4D97-AF65-F5344CB8AC3E}">
        <p14:creationId xmlns:p14="http://schemas.microsoft.com/office/powerpoint/2010/main" val="195684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vs. samples</a:t>
            </a:r>
            <a:endParaRPr lang="en-US" dirty="0"/>
          </a:p>
        </p:txBody>
      </p:sp>
      <p:sp>
        <p:nvSpPr>
          <p:cNvPr id="3" name="Text Placeholder 2"/>
          <p:cNvSpPr>
            <a:spLocks noGrp="1"/>
          </p:cNvSpPr>
          <p:nvPr>
            <p:ph type="body" sz="quarter" idx="10"/>
          </p:nvPr>
        </p:nvSpPr>
        <p:spPr>
          <a:xfrm>
            <a:off x="276683" y="987071"/>
            <a:ext cx="7762911" cy="4561249"/>
          </a:xfrm>
        </p:spPr>
        <p:txBody>
          <a:bodyPr/>
          <a:lstStyle/>
          <a:p>
            <a:endParaRPr lang="en-US" dirty="0"/>
          </a:p>
          <a:p>
            <a:r>
              <a:rPr lang="en-US" sz="3200" dirty="0" smtClean="0"/>
              <a:t>Population: every object in a specified set</a:t>
            </a:r>
          </a:p>
          <a:p>
            <a:r>
              <a:rPr lang="en-US" sz="2000" dirty="0" smtClean="0">
                <a:solidFill>
                  <a:schemeClr val="tx1"/>
                </a:solidFill>
                <a:latin typeface="+mn-lt"/>
              </a:rPr>
              <a:t>Set must be well-defined.</a:t>
            </a:r>
          </a:p>
          <a:p>
            <a:r>
              <a:rPr lang="en-US" sz="2000" dirty="0" smtClean="0">
                <a:solidFill>
                  <a:schemeClr val="tx1"/>
                </a:solidFill>
                <a:latin typeface="+mn-lt"/>
              </a:rPr>
              <a:t>Ex. Americans, all internet users, all lab rats with lymphoma, all high school students, etc. </a:t>
            </a:r>
          </a:p>
          <a:p>
            <a:endParaRPr lang="en-US" sz="3600" dirty="0" smtClean="0"/>
          </a:p>
          <a:p>
            <a:r>
              <a:rPr lang="en-US" sz="3600" dirty="0" smtClean="0">
                <a:solidFill>
                  <a:schemeClr val="tx2"/>
                </a:solidFill>
              </a:rPr>
              <a:t>Sample: a subset of the population selected in </a:t>
            </a:r>
            <a:r>
              <a:rPr lang="en-US" sz="3600" i="1" dirty="0" smtClean="0">
                <a:solidFill>
                  <a:schemeClr val="tx2"/>
                </a:solidFill>
              </a:rPr>
              <a:t>some way</a:t>
            </a:r>
            <a:r>
              <a:rPr lang="en-US" sz="3600" dirty="0" smtClean="0">
                <a:solidFill>
                  <a:schemeClr val="tx2"/>
                </a:solidFill>
              </a:rPr>
              <a:t> </a:t>
            </a:r>
          </a:p>
          <a:p>
            <a:endParaRPr lang="en-US" sz="3600" dirty="0">
              <a:solidFill>
                <a:schemeClr val="tx2"/>
              </a:solidFill>
            </a:endParaRPr>
          </a:p>
        </p:txBody>
      </p:sp>
      <p:sp>
        <p:nvSpPr>
          <p:cNvPr id="6" name="Oval 5"/>
          <p:cNvSpPr/>
          <p:nvPr/>
        </p:nvSpPr>
        <p:spPr bwMode="auto">
          <a:xfrm>
            <a:off x="7432431" y="1904646"/>
            <a:ext cx="4848684" cy="4569667"/>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7743102" y="4958862"/>
            <a:ext cx="580283" cy="59787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7781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to the height example</a:t>
            </a:r>
            <a:endParaRPr lang="en-US" dirty="0"/>
          </a:p>
        </p:txBody>
      </p:sp>
      <p:sp>
        <p:nvSpPr>
          <p:cNvPr id="3" name="Text Placeholder 2"/>
          <p:cNvSpPr>
            <a:spLocks noGrp="1"/>
          </p:cNvSpPr>
          <p:nvPr>
            <p:ph type="body" sz="quarter" idx="10"/>
          </p:nvPr>
        </p:nvSpPr>
        <p:spPr>
          <a:xfrm>
            <a:off x="276683" y="987071"/>
            <a:ext cx="11669894" cy="5115246"/>
          </a:xfrm>
        </p:spPr>
        <p:txBody>
          <a:bodyPr/>
          <a:lstStyle/>
          <a:p>
            <a:endParaRPr lang="en-US" sz="2000" dirty="0" smtClean="0">
              <a:solidFill>
                <a:schemeClr val="tx1"/>
              </a:solidFill>
              <a:latin typeface="+mn-lt"/>
            </a:endParaRPr>
          </a:p>
          <a:p>
            <a:r>
              <a:rPr lang="en-US" sz="3600" dirty="0" smtClean="0">
                <a:solidFill>
                  <a:schemeClr val="tx2"/>
                </a:solidFill>
              </a:rPr>
              <a:t>A fully random sample of 25 U.S. men will be unbiased but have relatively high variance</a:t>
            </a:r>
          </a:p>
          <a:p>
            <a:endParaRPr lang="en-US" sz="3600" i="1" dirty="0">
              <a:solidFill>
                <a:schemeClr val="tx2"/>
              </a:solidFill>
            </a:endParaRPr>
          </a:p>
          <a:p>
            <a:r>
              <a:rPr lang="en-US" sz="3600" dirty="0" smtClean="0">
                <a:solidFill>
                  <a:schemeClr val="tx2"/>
                </a:solidFill>
              </a:rPr>
              <a:t>A large sample of all MSFT male employees will have a very low variance, but is likely biased</a:t>
            </a: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307870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What determines properties of an estimator?</a:t>
            </a:r>
            <a:endParaRPr lang="en-US" sz="4800" dirty="0"/>
          </a:p>
        </p:txBody>
      </p:sp>
      <p:sp>
        <p:nvSpPr>
          <p:cNvPr id="3" name="Text Placeholder 2"/>
          <p:cNvSpPr>
            <a:spLocks noGrp="1"/>
          </p:cNvSpPr>
          <p:nvPr>
            <p:ph type="body" sz="quarter" idx="10"/>
          </p:nvPr>
        </p:nvSpPr>
        <p:spPr>
          <a:xfrm>
            <a:off x="276683" y="987071"/>
            <a:ext cx="11669894" cy="9399496"/>
          </a:xfrm>
        </p:spPr>
        <p:txBody>
          <a:bodyPr/>
          <a:lstStyle/>
          <a:p>
            <a:endParaRPr lang="en-US" sz="2000" dirty="0" smtClean="0">
              <a:solidFill>
                <a:schemeClr val="tx1"/>
              </a:solidFill>
              <a:latin typeface="+mn-lt"/>
            </a:endParaRPr>
          </a:p>
          <a:p>
            <a:r>
              <a:rPr lang="en-US" sz="3600" dirty="0" smtClean="0">
                <a:solidFill>
                  <a:schemeClr val="tx2"/>
                </a:solidFill>
              </a:rPr>
              <a:t>The estimation method itself</a:t>
            </a:r>
          </a:p>
          <a:p>
            <a:r>
              <a:rPr lang="en-US" sz="1800" dirty="0" smtClean="0">
                <a:solidFill>
                  <a:schemeClr val="tx1"/>
                </a:solidFill>
                <a:latin typeface="+mn-lt"/>
              </a:rPr>
              <a:t>The sample mean is an estimator that is unbiased if the sampling is done correctly</a:t>
            </a:r>
          </a:p>
          <a:p>
            <a:r>
              <a:rPr lang="en-US" sz="1800" dirty="0" smtClean="0">
                <a:solidFill>
                  <a:schemeClr val="tx1"/>
                </a:solidFill>
                <a:latin typeface="+mn-lt"/>
              </a:rPr>
              <a:t>Other more complicated estimators have different properties, we will see this in later lectures</a:t>
            </a:r>
          </a:p>
          <a:p>
            <a:endParaRPr lang="en-US" sz="3600" i="1" dirty="0">
              <a:solidFill>
                <a:schemeClr val="tx2"/>
              </a:solidFill>
            </a:endParaRPr>
          </a:p>
          <a:p>
            <a:r>
              <a:rPr lang="en-US" sz="3600" dirty="0" smtClean="0">
                <a:solidFill>
                  <a:schemeClr val="tx2"/>
                </a:solidFill>
              </a:rPr>
              <a:t>How the sample was drawn</a:t>
            </a:r>
          </a:p>
          <a:p>
            <a:r>
              <a:rPr lang="en-US" sz="1800" dirty="0" smtClean="0">
                <a:solidFill>
                  <a:schemeClr val="tx1"/>
                </a:solidFill>
                <a:latin typeface="+mn-lt"/>
              </a:rPr>
              <a:t>Even “good estimators” are lousy with poor samples.</a:t>
            </a: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spTree>
    <p:extLst>
      <p:ext uri="{BB962C8B-B14F-4D97-AF65-F5344CB8AC3E}">
        <p14:creationId xmlns:p14="http://schemas.microsoft.com/office/powerpoint/2010/main" val="231039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Hypothesis testing</a:t>
            </a:r>
            <a:endParaRPr lang="en-US" sz="4800"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12297597"/>
              </a:xfrm>
            </p:spPr>
            <p:txBody>
              <a:bodyPr/>
              <a:lstStyle/>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𝐻</m:t>
                          </m:r>
                        </m:e>
                        <m:sub>
                          <m:r>
                            <a:rPr lang="en-US" sz="3200" b="0" i="1" smtClean="0">
                              <a:solidFill>
                                <a:schemeClr val="tx1"/>
                              </a:solidFill>
                              <a:latin typeface="Cambria Math" panose="02040503050406030204" pitchFamily="18" charset="0"/>
                            </a:rPr>
                            <m:t>𝑜</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𝑛𝑢𝑙𝑙</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𝑦𝑝𝑜𝑡</m:t>
                      </m:r>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𝑒𝑠𝑖𝑠</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𝑝𝑜𝑝𝑢𝑙𝑎𝑡𝑖𝑜𝑛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𝑝𝑎𝑟𝑎𝑚𝑒𝑡𝑒𝑟</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𝜇</m:t>
                          </m:r>
                        </m:e>
                        <m:sub>
                          <m:r>
                            <a:rPr lang="en-US" sz="3200" b="0" i="1" smtClean="0">
                              <a:solidFill>
                                <a:schemeClr val="tx1"/>
                              </a:solidFill>
                              <a:latin typeface="Cambria Math" panose="02040503050406030204" pitchFamily="18" charset="0"/>
                            </a:rPr>
                            <m:t>0</m:t>
                          </m:r>
                        </m:sub>
                      </m:sSub>
                    </m:oMath>
                  </m:oMathPara>
                </a14:m>
                <a:endParaRPr lang="en-US" sz="3200" b="0" dirty="0" smtClean="0">
                  <a:solidFill>
                    <a:schemeClr val="tx1"/>
                  </a:solidFill>
                  <a:latin typeface="+mn-lt"/>
                </a:endParaRPr>
              </a:p>
              <a:p>
                <a:pPr/>
                <a:endParaRPr lang="en-US" sz="4400" b="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4400" b="0" i="1" smtClean="0">
                          <a:solidFill>
                            <a:schemeClr val="tx1"/>
                          </a:solidFill>
                          <a:latin typeface="Cambria Math" panose="02040503050406030204" pitchFamily="18" charset="0"/>
                        </a:rPr>
                        <m:t>𝑡</m:t>
                      </m:r>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𝑥</m:t>
                              </m:r>
                            </m:e>
                          </m:acc>
                          <m:r>
                            <a:rPr lang="en-US" sz="4400" i="1">
                              <a:solidFill>
                                <a:schemeClr val="tx1"/>
                              </a:solidFill>
                              <a:latin typeface="Cambria Math" panose="02040503050406030204" pitchFamily="18" charset="0"/>
                            </a:rPr>
                            <m:t>−</m:t>
                          </m:r>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𝜇</m:t>
                              </m:r>
                            </m:e>
                            <m:sub>
                              <m:r>
                                <a:rPr lang="en-US" sz="4400" i="1">
                                  <a:solidFill>
                                    <a:schemeClr val="tx1"/>
                                  </a:solidFill>
                                  <a:latin typeface="Cambria Math" panose="02040503050406030204" pitchFamily="18" charset="0"/>
                                </a:rPr>
                                <m:t>0</m:t>
                              </m:r>
                            </m:sub>
                          </m:sSub>
                        </m:num>
                        <m:den>
                          <m:r>
                            <a:rPr lang="en-US" sz="4400" b="0" i="1" smtClean="0">
                              <a:solidFill>
                                <a:schemeClr val="tx1"/>
                              </a:solidFill>
                              <a:latin typeface="Cambria Math" panose="02040503050406030204" pitchFamily="18" charset="0"/>
                            </a:rPr>
                            <m:t>𝑠</m:t>
                          </m:r>
                          <m:r>
                            <a:rPr lang="en-US" sz="4400" b="0" i="1" smtClean="0">
                              <a:solidFill>
                                <a:schemeClr val="tx1"/>
                              </a:solidFill>
                              <a:latin typeface="Cambria Math" panose="02040503050406030204" pitchFamily="18" charset="0"/>
                            </a:rPr>
                            <m:t>/</m:t>
                          </m:r>
                          <m:rad>
                            <m:radPr>
                              <m:degHide m:val="on"/>
                              <m:ctrlPr>
                                <a:rPr lang="en-US" sz="4400" b="0" i="1" smtClean="0">
                                  <a:solidFill>
                                    <a:schemeClr val="tx1"/>
                                  </a:solidFill>
                                  <a:latin typeface="Cambria Math" panose="02040503050406030204" pitchFamily="18" charset="0"/>
                                </a:rPr>
                              </m:ctrlPr>
                            </m:radPr>
                            <m:deg/>
                            <m:e>
                              <m:r>
                                <a:rPr lang="en-US" sz="4400" b="0" i="1" smtClean="0">
                                  <a:solidFill>
                                    <a:schemeClr val="tx1"/>
                                  </a:solidFill>
                                  <a:latin typeface="Cambria Math" panose="02040503050406030204" pitchFamily="18" charset="0"/>
                                </a:rPr>
                                <m:t>𝑁</m:t>
                              </m:r>
                            </m:e>
                          </m:rad>
                        </m:den>
                      </m:f>
                    </m:oMath>
                  </m:oMathPara>
                </a14:m>
                <a:endParaRPr lang="en-US" sz="4400" b="0" dirty="0" smtClean="0">
                  <a:solidFill>
                    <a:schemeClr val="tx1"/>
                  </a:solidFill>
                  <a:latin typeface="+mn-lt"/>
                </a:endParaRPr>
              </a:p>
              <a:p>
                <a:pPr/>
                <a14:m>
                  <m:oMath xmlns:m="http://schemas.openxmlformats.org/officeDocument/2006/math">
                    <m:r>
                      <a:rPr lang="en-US" sz="4400" i="1">
                        <a:solidFill>
                          <a:schemeClr val="tx1"/>
                        </a:solidFill>
                        <a:latin typeface="Cambria Math" panose="02040503050406030204" pitchFamily="18" charset="0"/>
                      </a:rPr>
                      <m:t>𝑠</m:t>
                    </m:r>
                    <m:r>
                      <a:rPr lang="en-US" sz="4400" i="1">
                        <a:solidFill>
                          <a:schemeClr val="tx1"/>
                        </a:solidFill>
                        <a:latin typeface="Cambria Math" panose="02040503050406030204" pitchFamily="18" charset="0"/>
                      </a:rPr>
                      <m:t> </m:t>
                    </m:r>
                  </m:oMath>
                </a14:m>
                <a:r>
                  <a:rPr lang="en-US" sz="4400" dirty="0" smtClean="0">
                    <a:solidFill>
                      <a:schemeClr val="tx1"/>
                    </a:solidFill>
                    <a:latin typeface="+mn-lt"/>
                  </a:rPr>
                  <a:t>=sample standard deviation</a:t>
                </a:r>
              </a:p>
              <a:p>
                <a:pPr/>
                <a14:m>
                  <m:oMath xmlns:m="http://schemas.openxmlformats.org/officeDocument/2006/math">
                    <m:acc>
                      <m:accPr>
                        <m:chr m:val="̅"/>
                        <m:ctrlPr>
                          <a:rPr lang="en-US" sz="4400" i="1">
                            <a:solidFill>
                              <a:schemeClr val="tx1"/>
                            </a:solidFill>
                            <a:latin typeface="Cambria Math" panose="02040503050406030204" pitchFamily="18" charset="0"/>
                          </a:rPr>
                        </m:ctrlPr>
                      </m:accPr>
                      <m:e>
                        <m:r>
                          <a:rPr lang="en-US" sz="4400" i="1">
                            <a:solidFill>
                              <a:schemeClr val="tx1"/>
                            </a:solidFill>
                            <a:latin typeface="Cambria Math" panose="02040503050406030204" pitchFamily="18" charset="0"/>
                          </a:rPr>
                          <m:t>𝑥</m:t>
                        </m:r>
                      </m:e>
                    </m:acc>
                  </m:oMath>
                </a14:m>
                <a:r>
                  <a:rPr lang="en-US" sz="4400" dirty="0" smtClean="0">
                    <a:solidFill>
                      <a:schemeClr val="tx1"/>
                    </a:solidFill>
                    <a:latin typeface="+mn-lt"/>
                  </a:rPr>
                  <a:t>=sample mean or anything that “behaves like a sample mean”</a:t>
                </a:r>
                <a:endParaRPr lang="en-US" sz="4400" dirty="0">
                  <a:solidFill>
                    <a:schemeClr val="tx1"/>
                  </a:solidFill>
                  <a:latin typeface="+mn-lt"/>
                </a:endParaRPr>
              </a:p>
              <a:p>
                <a:pPr/>
                <a:endParaRPr lang="en-US" sz="4400" b="0" dirty="0" smtClean="0">
                  <a:solidFill>
                    <a:schemeClr val="tx1"/>
                  </a:solidFill>
                  <a:latin typeface="+mn-lt"/>
                </a:endParaRPr>
              </a:p>
              <a:p>
                <a:endParaRPr lang="en-US" sz="1800" dirty="0" smtClean="0">
                  <a:solidFill>
                    <a:schemeClr val="tx1"/>
                  </a:solidFill>
                  <a:latin typeface="+mn-lt"/>
                </a:endParaRP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2297597"/>
              </a:xfrm>
              <a:blipFill rotWithShape="0">
                <a:blip r:embed="rId3"/>
                <a:stretch>
                  <a:fillRect l="-1619"/>
                </a:stretch>
              </a:blipFill>
            </p:spPr>
            <p:txBody>
              <a:bodyPr/>
              <a:lstStyle/>
              <a:p>
                <a:r>
                  <a:rPr lang="en-US">
                    <a:noFill/>
                  </a:rPr>
                  <a:t> </a:t>
                </a:r>
              </a:p>
            </p:txBody>
          </p:sp>
        </mc:Fallback>
      </mc:AlternateContent>
    </p:spTree>
    <p:extLst>
      <p:ext uri="{BB962C8B-B14F-4D97-AF65-F5344CB8AC3E}">
        <p14:creationId xmlns:p14="http://schemas.microsoft.com/office/powerpoint/2010/main" val="1206700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Hypothesis testing</a:t>
            </a:r>
            <a:endParaRPr lang="en-US" sz="4800"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10807959"/>
              </a:xfrm>
            </p:spPr>
            <p:txBody>
              <a:bodyPr/>
              <a:lstStyle/>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𝐻</m:t>
                          </m:r>
                        </m:e>
                        <m:sub>
                          <m:r>
                            <a:rPr lang="en-US" sz="3200" b="0" i="1" smtClean="0">
                              <a:solidFill>
                                <a:schemeClr val="tx1"/>
                              </a:solidFill>
                              <a:latin typeface="Cambria Math" panose="02040503050406030204" pitchFamily="18" charset="0"/>
                            </a:rPr>
                            <m:t>𝑜</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𝑛𝑢𝑙𝑙</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𝑦𝑝𝑜𝑡</m:t>
                      </m:r>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𝑒𝑠𝑖𝑠</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𝑝𝑜𝑝𝑢𝑙𝑎𝑡𝑖𝑜𝑛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𝑝𝑎𝑟𝑎𝑚𝑒𝑡𝑒𝑟</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𝜇</m:t>
                          </m:r>
                        </m:e>
                        <m:sub>
                          <m:r>
                            <a:rPr lang="en-US" sz="3200" b="0" i="1" smtClean="0">
                              <a:solidFill>
                                <a:schemeClr val="tx1"/>
                              </a:solidFill>
                              <a:latin typeface="Cambria Math" panose="02040503050406030204" pitchFamily="18" charset="0"/>
                            </a:rPr>
                            <m:t>0</m:t>
                          </m:r>
                        </m:sub>
                      </m:sSub>
                    </m:oMath>
                  </m:oMathPara>
                </a14:m>
                <a:endParaRPr lang="en-US" sz="3200" b="0" dirty="0" smtClean="0">
                  <a:solidFill>
                    <a:schemeClr val="tx1"/>
                  </a:solidFill>
                  <a:latin typeface="+mn-lt"/>
                </a:endParaRPr>
              </a:p>
              <a:p>
                <a:pPr/>
                <a:endParaRPr lang="en-US" sz="4400" b="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4400" b="0" i="1" smtClean="0">
                          <a:solidFill>
                            <a:schemeClr val="tx1"/>
                          </a:solidFill>
                          <a:latin typeface="Cambria Math" panose="02040503050406030204" pitchFamily="18" charset="0"/>
                        </a:rPr>
                        <m:t>𝑡</m:t>
                      </m:r>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𝑥</m:t>
                              </m:r>
                            </m:e>
                          </m:acc>
                          <m:r>
                            <a:rPr lang="en-US" sz="4400" i="1">
                              <a:solidFill>
                                <a:schemeClr val="tx1"/>
                              </a:solidFill>
                              <a:latin typeface="Cambria Math" panose="02040503050406030204" pitchFamily="18" charset="0"/>
                            </a:rPr>
                            <m:t>−</m:t>
                          </m:r>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𝜇</m:t>
                              </m:r>
                            </m:e>
                            <m:sub>
                              <m:r>
                                <a:rPr lang="en-US" sz="4400" i="1">
                                  <a:solidFill>
                                    <a:schemeClr val="tx1"/>
                                  </a:solidFill>
                                  <a:latin typeface="Cambria Math" panose="02040503050406030204" pitchFamily="18" charset="0"/>
                                </a:rPr>
                                <m:t>0</m:t>
                              </m:r>
                            </m:sub>
                          </m:sSub>
                        </m:num>
                        <m:den>
                          <m:r>
                            <a:rPr lang="en-US" sz="4400" b="0" i="1" smtClean="0">
                              <a:solidFill>
                                <a:schemeClr val="tx1"/>
                              </a:solidFill>
                              <a:latin typeface="Cambria Math" panose="02040503050406030204" pitchFamily="18" charset="0"/>
                            </a:rPr>
                            <m:t>𝑠</m:t>
                          </m:r>
                          <m:r>
                            <a:rPr lang="en-US" sz="4400" b="0" i="1" smtClean="0">
                              <a:solidFill>
                                <a:schemeClr val="tx1"/>
                              </a:solidFill>
                              <a:latin typeface="Cambria Math" panose="02040503050406030204" pitchFamily="18" charset="0"/>
                            </a:rPr>
                            <m:t>/</m:t>
                          </m:r>
                          <m:rad>
                            <m:radPr>
                              <m:degHide m:val="on"/>
                              <m:ctrlPr>
                                <a:rPr lang="en-US" sz="4400" b="0" i="1" smtClean="0">
                                  <a:solidFill>
                                    <a:schemeClr val="tx1"/>
                                  </a:solidFill>
                                  <a:latin typeface="Cambria Math" panose="02040503050406030204" pitchFamily="18" charset="0"/>
                                </a:rPr>
                              </m:ctrlPr>
                            </m:radPr>
                            <m:deg/>
                            <m:e>
                              <m:r>
                                <a:rPr lang="en-US" sz="4400" b="0" i="1" smtClean="0">
                                  <a:solidFill>
                                    <a:schemeClr val="tx1"/>
                                  </a:solidFill>
                                  <a:latin typeface="Cambria Math" panose="02040503050406030204" pitchFamily="18" charset="0"/>
                                </a:rPr>
                                <m:t>𝑁</m:t>
                              </m:r>
                            </m:e>
                          </m:rad>
                        </m:den>
                      </m:f>
                    </m:oMath>
                  </m:oMathPara>
                </a14:m>
                <a:endParaRPr lang="en-US" sz="4400" b="0" dirty="0" smtClean="0">
                  <a:solidFill>
                    <a:schemeClr val="tx1"/>
                  </a:solidFill>
                  <a:latin typeface="+mn-lt"/>
                </a:endParaRPr>
              </a:p>
              <a:p>
                <a:pPr/>
                <a:r>
                  <a:rPr lang="en-US" sz="4400" dirty="0" smtClean="0">
                    <a:solidFill>
                      <a:schemeClr val="tx1"/>
                    </a:solidFill>
                    <a:latin typeface="+mn-lt"/>
                  </a:rPr>
                  <a:t>p</a:t>
                </a:r>
                <a:r>
                  <a:rPr lang="en-US" sz="4400" b="0" dirty="0" smtClean="0">
                    <a:solidFill>
                      <a:schemeClr val="tx1"/>
                    </a:solidFill>
                    <a:latin typeface="+mn-lt"/>
                  </a:rPr>
                  <a:t>-value: probability we observe an </a:t>
                </a:r>
                <a14:m>
                  <m:oMath xmlns:m="http://schemas.openxmlformats.org/officeDocument/2006/math">
                    <m:acc>
                      <m:accPr>
                        <m:chr m:val="̅"/>
                        <m:ctrlPr>
                          <a:rPr lang="en-US" sz="4400" i="1">
                            <a:solidFill>
                              <a:schemeClr val="tx1"/>
                            </a:solidFill>
                            <a:latin typeface="Cambria Math" panose="02040503050406030204" pitchFamily="18" charset="0"/>
                          </a:rPr>
                        </m:ctrlPr>
                      </m:accPr>
                      <m:e>
                        <m:r>
                          <a:rPr lang="en-US" sz="4400" i="1">
                            <a:solidFill>
                              <a:schemeClr val="tx1"/>
                            </a:solidFill>
                            <a:latin typeface="Cambria Math" panose="02040503050406030204" pitchFamily="18" charset="0"/>
                          </a:rPr>
                          <m:t>𝑥</m:t>
                        </m:r>
                      </m:e>
                    </m:acc>
                    <m:r>
                      <a:rPr lang="en-US" sz="4400" i="1">
                        <a:solidFill>
                          <a:schemeClr val="tx1"/>
                        </a:solidFill>
                        <a:latin typeface="Cambria Math" panose="02040503050406030204" pitchFamily="18" charset="0"/>
                      </a:rPr>
                      <m:t>−</m:t>
                    </m:r>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𝜇</m:t>
                        </m:r>
                      </m:e>
                      <m:sub>
                        <m:r>
                          <a:rPr lang="en-US" sz="4400" i="1">
                            <a:solidFill>
                              <a:schemeClr val="tx1"/>
                            </a:solidFill>
                            <a:latin typeface="Cambria Math" panose="02040503050406030204" pitchFamily="18" charset="0"/>
                          </a:rPr>
                          <m:t>0</m:t>
                        </m:r>
                      </m:sub>
                    </m:sSub>
                  </m:oMath>
                </a14:m>
                <a:r>
                  <a:rPr lang="en-US" sz="4400" b="0" dirty="0" smtClean="0">
                    <a:solidFill>
                      <a:schemeClr val="tx1"/>
                    </a:solidFill>
                    <a:latin typeface="+mn-lt"/>
                  </a:rPr>
                  <a:t> difference due to chance (driven by sampling)</a:t>
                </a:r>
              </a:p>
              <a:p>
                <a:endParaRPr lang="en-US" sz="1800" dirty="0" smtClean="0">
                  <a:solidFill>
                    <a:schemeClr val="tx1"/>
                  </a:solidFill>
                  <a:latin typeface="+mn-lt"/>
                </a:endParaRP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0807959"/>
              </a:xfrm>
              <a:blipFill rotWithShape="0">
                <a:blip r:embed="rId3"/>
                <a:stretch>
                  <a:fillRect l="-1619" r="-574"/>
                </a:stretch>
              </a:blipFill>
            </p:spPr>
            <p:txBody>
              <a:bodyPr/>
              <a:lstStyle/>
              <a:p>
                <a:r>
                  <a:rPr lang="en-US">
                    <a:noFill/>
                  </a:rPr>
                  <a:t> </a:t>
                </a:r>
              </a:p>
            </p:txBody>
          </p:sp>
        </mc:Fallback>
      </mc:AlternateContent>
    </p:spTree>
    <p:extLst>
      <p:ext uri="{BB962C8B-B14F-4D97-AF65-F5344CB8AC3E}">
        <p14:creationId xmlns:p14="http://schemas.microsoft.com/office/powerpoint/2010/main" val="2205575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Hypothesis testing</a:t>
            </a:r>
            <a:endParaRPr lang="en-US" sz="4800"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9453742"/>
              </a:xfrm>
            </p:spPr>
            <p:txBody>
              <a:bodyPr/>
              <a:lstStyle/>
              <a:p>
                <a:endParaRPr lang="en-US" sz="2000" dirty="0" smtClean="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𝐻</m:t>
                          </m:r>
                        </m:e>
                        <m:sub>
                          <m:r>
                            <a:rPr lang="en-US" sz="3200" b="0" i="1" smtClean="0">
                              <a:solidFill>
                                <a:schemeClr val="tx1"/>
                              </a:solidFill>
                              <a:latin typeface="Cambria Math" panose="02040503050406030204" pitchFamily="18" charset="0"/>
                            </a:rPr>
                            <m:t>𝑜</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𝑛𝑢𝑙𝑙</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𝑦𝑝𝑜𝑡</m:t>
                      </m:r>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𝑒𝑠𝑖𝑠</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𝑝𝑜𝑝𝑢𝑙𝑎𝑡𝑖𝑜𝑛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𝑝𝑎𝑟𝑎𝑚𝑒𝑡𝑒𝑟</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𝜇</m:t>
                          </m:r>
                        </m:e>
                        <m:sub>
                          <m:r>
                            <a:rPr lang="en-US" sz="3200" b="0" i="1" smtClean="0">
                              <a:solidFill>
                                <a:schemeClr val="tx1"/>
                              </a:solidFill>
                              <a:latin typeface="Cambria Math" panose="02040503050406030204" pitchFamily="18" charset="0"/>
                            </a:rPr>
                            <m:t>0</m:t>
                          </m:r>
                        </m:sub>
                      </m:sSub>
                    </m:oMath>
                  </m:oMathPara>
                </a14:m>
                <a:endParaRPr lang="en-US" sz="3200" b="0" dirty="0" smtClean="0">
                  <a:solidFill>
                    <a:schemeClr val="tx1"/>
                  </a:solidFill>
                  <a:latin typeface="+mn-lt"/>
                </a:endParaRPr>
              </a:p>
              <a:p>
                <a:pPr/>
                <a:endParaRPr lang="en-US" sz="4400" b="0" dirty="0" smtClean="0">
                  <a:solidFill>
                    <a:schemeClr val="tx1"/>
                  </a:solidFill>
                  <a:latin typeface="+mn-lt"/>
                </a:endParaRPr>
              </a:p>
              <a:p>
                <a:pPr/>
                <a14:m>
                  <m:oMathPara xmlns:m="http://schemas.openxmlformats.org/officeDocument/2006/math">
                    <m:oMathParaPr>
                      <m:jc m:val="left"/>
                    </m:oMathParaPr>
                    <m:oMath xmlns:m="http://schemas.openxmlformats.org/officeDocument/2006/math">
                      <m:r>
                        <a:rPr lang="en-US" sz="4400" b="0" i="1" smtClean="0">
                          <a:solidFill>
                            <a:schemeClr val="tx1"/>
                          </a:solidFill>
                          <a:latin typeface="Cambria Math" panose="02040503050406030204" pitchFamily="18" charset="0"/>
                        </a:rPr>
                        <m:t>𝑡</m:t>
                      </m:r>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𝑥</m:t>
                              </m:r>
                            </m:e>
                          </m:acc>
                          <m:r>
                            <a:rPr lang="en-US" sz="4400" i="1">
                              <a:solidFill>
                                <a:schemeClr val="tx1"/>
                              </a:solidFill>
                              <a:latin typeface="Cambria Math" panose="02040503050406030204" pitchFamily="18" charset="0"/>
                            </a:rPr>
                            <m:t>−</m:t>
                          </m:r>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𝜇</m:t>
                              </m:r>
                            </m:e>
                            <m:sub>
                              <m:r>
                                <a:rPr lang="en-US" sz="4400" i="1">
                                  <a:solidFill>
                                    <a:schemeClr val="tx1"/>
                                  </a:solidFill>
                                  <a:latin typeface="Cambria Math" panose="02040503050406030204" pitchFamily="18" charset="0"/>
                                </a:rPr>
                                <m:t>0</m:t>
                              </m:r>
                            </m:sub>
                          </m:sSub>
                        </m:num>
                        <m:den>
                          <m:r>
                            <a:rPr lang="en-US" sz="4400" b="0" i="1" smtClean="0">
                              <a:solidFill>
                                <a:schemeClr val="tx1"/>
                              </a:solidFill>
                              <a:latin typeface="Cambria Math" panose="02040503050406030204" pitchFamily="18" charset="0"/>
                            </a:rPr>
                            <m:t>𝑠</m:t>
                          </m:r>
                          <m:r>
                            <a:rPr lang="en-US" sz="4400" b="0" i="1" smtClean="0">
                              <a:solidFill>
                                <a:schemeClr val="tx1"/>
                              </a:solidFill>
                              <a:latin typeface="Cambria Math" panose="02040503050406030204" pitchFamily="18" charset="0"/>
                            </a:rPr>
                            <m:t>/</m:t>
                          </m:r>
                          <m:rad>
                            <m:radPr>
                              <m:degHide m:val="on"/>
                              <m:ctrlPr>
                                <a:rPr lang="en-US" sz="4400" b="0" i="1" smtClean="0">
                                  <a:solidFill>
                                    <a:schemeClr val="tx1"/>
                                  </a:solidFill>
                                  <a:latin typeface="Cambria Math" panose="02040503050406030204" pitchFamily="18" charset="0"/>
                                </a:rPr>
                              </m:ctrlPr>
                            </m:radPr>
                            <m:deg/>
                            <m:e>
                              <m:r>
                                <a:rPr lang="en-US" sz="4400" b="0" i="1" smtClean="0">
                                  <a:solidFill>
                                    <a:schemeClr val="tx1"/>
                                  </a:solidFill>
                                  <a:latin typeface="Cambria Math" panose="02040503050406030204" pitchFamily="18" charset="0"/>
                                </a:rPr>
                                <m:t>𝑁</m:t>
                              </m:r>
                            </m:e>
                          </m:rad>
                        </m:den>
                      </m:f>
                    </m:oMath>
                  </m:oMathPara>
                </a14:m>
                <a:endParaRPr lang="en-US" sz="4400" b="0" dirty="0" smtClean="0">
                  <a:solidFill>
                    <a:schemeClr val="tx1"/>
                  </a:solidFill>
                  <a:latin typeface="+mn-lt"/>
                </a:endParaRPr>
              </a:p>
              <a:p>
                <a:endParaRPr lang="en-US" sz="1800" dirty="0" smtClean="0">
                  <a:solidFill>
                    <a:schemeClr val="tx1"/>
                  </a:solidFill>
                  <a:latin typeface="+mn-lt"/>
                </a:endParaRPr>
              </a:p>
              <a:p>
                <a:endParaRPr lang="en-US" sz="1800" dirty="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9453742"/>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598" y="2249854"/>
            <a:ext cx="6447448" cy="4034368"/>
          </a:xfrm>
          <a:prstGeom prst="rect">
            <a:avLst/>
          </a:prstGeom>
        </p:spPr>
      </p:pic>
    </p:spTree>
    <p:extLst>
      <p:ext uri="{BB962C8B-B14F-4D97-AF65-F5344CB8AC3E}">
        <p14:creationId xmlns:p14="http://schemas.microsoft.com/office/powerpoint/2010/main" val="3023471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br>
              <a:rPr lang="en-US" dirty="0" smtClean="0"/>
            </a:b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10470559"/>
              </a:xfrm>
            </p:spPr>
            <p:txBody>
              <a:bodyPr/>
              <a:lstStyle/>
              <a:p>
                <a:endParaRPr lang="en-US" sz="3600" dirty="0" smtClean="0">
                  <a:solidFill>
                    <a:schemeClr val="tx2"/>
                  </a:solidFill>
                </a:endParaRPr>
              </a:p>
              <a:p>
                <a:pPr marL="742950" indent="-742950">
                  <a:buAutoNum type="arabicPeriod"/>
                </a:pPr>
                <a:r>
                  <a:rPr lang="en-US" sz="3600" dirty="0" smtClean="0">
                    <a:solidFill>
                      <a:schemeClr val="tx1"/>
                    </a:solidFill>
                  </a:rPr>
                  <a:t>Simulate coin flip samples. Vary </a:t>
                </a:r>
                <a14:m>
                  <m:oMath xmlns:m="http://schemas.openxmlformats.org/officeDocument/2006/math">
                    <m:r>
                      <a:rPr lang="en-US" sz="3600" i="1">
                        <a:solidFill>
                          <a:schemeClr val="tx1"/>
                        </a:solidFill>
                        <a:latin typeface="Cambria Math" panose="02040503050406030204" pitchFamily="18" charset="0"/>
                      </a:rPr>
                      <m:t>𝑝</m:t>
                    </m:r>
                  </m:oMath>
                </a14:m>
                <a:r>
                  <a:rPr lang="en-US" sz="3600" dirty="0" smtClean="0">
                    <a:solidFill>
                      <a:schemeClr val="tx1"/>
                    </a:solidFill>
                  </a:rPr>
                  <a:t> (success rate) and N (sample size). Plot histograms of the estimates </a:t>
                </a:r>
                <a14:m>
                  <m:oMath xmlns:m="http://schemas.openxmlformats.org/officeDocument/2006/math">
                    <m:acc>
                      <m:accPr>
                        <m:chr m:val="̂"/>
                        <m:ctrlPr>
                          <a:rPr lang="en-US" sz="3600" b="0" i="1" smtClean="0">
                            <a:solidFill>
                              <a:schemeClr val="tx1"/>
                            </a:solidFill>
                            <a:latin typeface="Cambria Math" panose="02040503050406030204" pitchFamily="18" charset="0"/>
                          </a:rPr>
                        </m:ctrlPr>
                      </m:accPr>
                      <m:e>
                        <m:r>
                          <a:rPr lang="en-US" sz="3600" i="1">
                            <a:solidFill>
                              <a:schemeClr val="tx1"/>
                            </a:solidFill>
                            <a:latin typeface="Cambria Math" panose="02040503050406030204" pitchFamily="18" charset="0"/>
                          </a:rPr>
                          <m:t>𝑝</m:t>
                        </m:r>
                      </m:e>
                    </m:acc>
                  </m:oMath>
                </a14:m>
                <a:r>
                  <a:rPr lang="en-US" sz="3600" dirty="0" smtClean="0">
                    <a:solidFill>
                      <a:schemeClr val="tx1"/>
                    </a:solidFill>
                  </a:rPr>
                  <a:t>. Hint: look up “binominal distribution” to create samples (do not use loops).</a:t>
                </a:r>
              </a:p>
              <a:p>
                <a:pPr marL="742950" indent="-742950">
                  <a:buAutoNum type="arabicPeriod"/>
                </a:pPr>
                <a:r>
                  <a:rPr lang="en-US" sz="3600" dirty="0" smtClean="0">
                    <a:solidFill>
                      <a:schemeClr val="tx1"/>
                    </a:solidFill>
                  </a:rPr>
                  <a:t>In this city bike data, give key sample statistics (mean trip length, etc.). </a:t>
                </a:r>
              </a:p>
              <a:p>
                <a:pPr marL="514350" lvl="2" indent="-285750">
                  <a:buFont typeface="Arial" panose="020B0604020202020204" pitchFamily="34" charset="0"/>
                  <a:buChar char="•"/>
                </a:pPr>
                <a:r>
                  <a:rPr lang="en-US" sz="1600" dirty="0">
                    <a:solidFill>
                      <a:schemeClr val="tx1"/>
                    </a:solidFill>
                  </a:rPr>
                  <a:t>Inspect data for suspicious “outliers”---how do things change when you remove them?</a:t>
                </a:r>
              </a:p>
              <a:p>
                <a:pPr marL="514350" lvl="2" indent="-285750">
                  <a:buFont typeface="Arial" panose="020B0604020202020204" pitchFamily="34" charset="0"/>
                  <a:buChar char="•"/>
                </a:pPr>
                <a:r>
                  <a:rPr lang="en-US" sz="1600" dirty="0">
                    <a:solidFill>
                      <a:schemeClr val="tx1"/>
                    </a:solidFill>
                  </a:rPr>
                  <a:t>Compare means and medians… what does this tell you about the distribution of trips</a:t>
                </a:r>
                <a:r>
                  <a:rPr lang="en-US" sz="1600" dirty="0" smtClean="0">
                    <a:solidFill>
                      <a:schemeClr val="tx1"/>
                    </a:solidFill>
                  </a:rPr>
                  <a:t>?</a:t>
                </a:r>
                <a:endParaRPr lang="en-US" sz="3600" dirty="0" smtClean="0">
                  <a:solidFill>
                    <a:schemeClr val="tx1"/>
                  </a:solidFill>
                </a:endParaRPr>
              </a:p>
              <a:p>
                <a:pPr marL="742950" indent="-742950">
                  <a:buAutoNum type="arabicPeriod"/>
                </a:pPr>
                <a:r>
                  <a:rPr lang="en-US" sz="3600" dirty="0" smtClean="0">
                    <a:solidFill>
                      <a:schemeClr val="tx1"/>
                    </a:solidFill>
                  </a:rPr>
                  <a:t>Read the introduction of ISL textbook. Focus on the matrix algebra part.</a:t>
                </a:r>
              </a:p>
              <a:p>
                <a:endParaRPr lang="en-US" sz="3600" dirty="0" smtClean="0">
                  <a:solidFill>
                    <a:schemeClr val="tx2"/>
                  </a:solidFill>
                </a:endParaRPr>
              </a:p>
              <a:p>
                <a:pPr marL="742950" indent="-742950">
                  <a:buAutoNum type="arabicPeriod"/>
                </a:pPr>
                <a:endParaRPr lang="en-US" sz="3600" dirty="0" smtClean="0">
                  <a:solidFill>
                    <a:schemeClr val="tx2"/>
                  </a:solidFill>
                </a:endParaRPr>
              </a:p>
              <a:p>
                <a:pPr marL="742950" indent="-742950">
                  <a:buAutoNum type="arabicPeriod"/>
                </a:pPr>
                <a:endParaRPr lang="en-US" sz="3600" dirty="0" smtClean="0">
                  <a:solidFill>
                    <a:schemeClr val="tx2"/>
                  </a:solidFill>
                </a:endParaRPr>
              </a:p>
              <a:p>
                <a:pPr marL="742950" indent="-742950">
                  <a:buAutoNum type="arabicPeriod"/>
                </a:pPr>
                <a:endParaRPr lang="en-US" sz="3600" dirty="0" smtClean="0">
                  <a:solidFill>
                    <a:schemeClr val="tx2"/>
                  </a:solidFill>
                </a:endParaRPr>
              </a:p>
              <a:p>
                <a:pPr lvl="1"/>
                <a:endParaRPr lang="en-US" sz="1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0470559"/>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94359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Population vs. samples</a:t>
            </a:r>
            <a:endParaRPr lang="en-US" dirty="0"/>
          </a:p>
        </p:txBody>
      </p:sp>
      <p:sp>
        <p:nvSpPr>
          <p:cNvPr id="3" name="Text Placeholder 2"/>
          <p:cNvSpPr>
            <a:spLocks noGrp="1"/>
          </p:cNvSpPr>
          <p:nvPr>
            <p:ph type="body" sz="quarter" idx="10"/>
          </p:nvPr>
        </p:nvSpPr>
        <p:spPr>
          <a:xfrm>
            <a:off x="276683" y="987071"/>
            <a:ext cx="7577779" cy="5903154"/>
          </a:xfrm>
        </p:spPr>
        <p:txBody>
          <a:bodyPr/>
          <a:lstStyle/>
          <a:p>
            <a:endParaRPr lang="en-US" sz="3600" dirty="0"/>
          </a:p>
          <a:p>
            <a:r>
              <a:rPr lang="en-US" sz="3200" dirty="0" smtClean="0"/>
              <a:t>Population: heights of all US-located men age 18-65</a:t>
            </a:r>
          </a:p>
          <a:p>
            <a:endParaRPr lang="en-US" sz="3200" dirty="0" smtClean="0"/>
          </a:p>
          <a:p>
            <a:r>
              <a:rPr lang="en-US" sz="3200" dirty="0" smtClean="0">
                <a:solidFill>
                  <a:schemeClr val="tx2"/>
                </a:solidFill>
              </a:rPr>
              <a:t>Some samples:</a:t>
            </a:r>
          </a:p>
          <a:p>
            <a:pPr marL="742950" indent="-742950">
              <a:buAutoNum type="arabicParenR"/>
            </a:pPr>
            <a:r>
              <a:rPr lang="en-US" sz="3200" dirty="0">
                <a:solidFill>
                  <a:schemeClr val="tx2"/>
                </a:solidFill>
              </a:rPr>
              <a:t>H</a:t>
            </a:r>
            <a:r>
              <a:rPr lang="en-US" sz="3200" dirty="0" smtClean="0">
                <a:solidFill>
                  <a:schemeClr val="tx2"/>
                </a:solidFill>
              </a:rPr>
              <a:t>eights of the DS3 instructors</a:t>
            </a:r>
          </a:p>
          <a:p>
            <a:pPr marL="742950" indent="-742950">
              <a:buAutoNum type="arabicParenR"/>
            </a:pPr>
            <a:r>
              <a:rPr lang="en-US" sz="3200" dirty="0" smtClean="0">
                <a:solidFill>
                  <a:schemeClr val="tx2"/>
                </a:solidFill>
              </a:rPr>
              <a:t>Heights of all men in this room</a:t>
            </a:r>
          </a:p>
          <a:p>
            <a:pPr marL="742950" indent="-742950">
              <a:buAutoNum type="arabicParenR"/>
            </a:pPr>
            <a:r>
              <a:rPr lang="en-US" sz="3200" dirty="0" smtClean="0">
                <a:solidFill>
                  <a:schemeClr val="tx2"/>
                </a:solidFill>
              </a:rPr>
              <a:t>Heights of people we stop on 6</a:t>
            </a:r>
            <a:r>
              <a:rPr lang="en-US" sz="3200" baseline="30000" dirty="0" smtClean="0">
                <a:solidFill>
                  <a:schemeClr val="tx2"/>
                </a:solidFill>
              </a:rPr>
              <a:t>th</a:t>
            </a:r>
            <a:r>
              <a:rPr lang="en-US" sz="3200" dirty="0" smtClean="0">
                <a:solidFill>
                  <a:schemeClr val="tx2"/>
                </a:solidFill>
              </a:rPr>
              <a:t> </a:t>
            </a:r>
            <a:r>
              <a:rPr lang="en-US" sz="3200" dirty="0" err="1" smtClean="0">
                <a:solidFill>
                  <a:schemeClr val="tx2"/>
                </a:solidFill>
              </a:rPr>
              <a:t>ave.</a:t>
            </a:r>
            <a:endParaRPr lang="en-US" sz="3200" dirty="0" smtClean="0">
              <a:solidFill>
                <a:schemeClr val="tx2"/>
              </a:solidFill>
            </a:endParaRPr>
          </a:p>
          <a:p>
            <a:endParaRPr lang="en-US" sz="3200" dirty="0">
              <a:solidFill>
                <a:schemeClr val="tx2"/>
              </a:solidFill>
            </a:endParaRPr>
          </a:p>
          <a:p>
            <a:r>
              <a:rPr lang="en-US" sz="3200" dirty="0" smtClean="0">
                <a:solidFill>
                  <a:schemeClr val="tx2"/>
                </a:solidFill>
              </a:rPr>
              <a:t>How do these samples differ from the population?</a:t>
            </a:r>
            <a:endParaRPr lang="en-US" sz="3200" dirty="0">
              <a:solidFill>
                <a:schemeClr val="tx2"/>
              </a:solidFill>
            </a:endParaRPr>
          </a:p>
        </p:txBody>
      </p:sp>
      <p:sp>
        <p:nvSpPr>
          <p:cNvPr id="4" name="Oval 3"/>
          <p:cNvSpPr/>
          <p:nvPr/>
        </p:nvSpPr>
        <p:spPr bwMode="auto">
          <a:xfrm>
            <a:off x="7250723" y="1705963"/>
            <a:ext cx="4848684" cy="4569667"/>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7590702" y="4806462"/>
            <a:ext cx="580283" cy="59787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118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mean vs. sample mean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004875" cy="4530471"/>
              </a:xfrm>
            </p:spPr>
            <p:txBody>
              <a:bodyPr/>
              <a:lstStyle/>
              <a:p>
                <a:endParaRPr lang="en-US" dirty="0" smtClean="0"/>
              </a:p>
              <a:p>
                <a:r>
                  <a:rPr lang="en-US" sz="3600" dirty="0" smtClean="0"/>
                  <a:t>Population: heights of all US-located men age 18-65</a:t>
                </a:r>
              </a:p>
              <a:p>
                <a:r>
                  <a:rPr lang="en-US" sz="2000" dirty="0" smtClean="0">
                    <a:solidFill>
                      <a:schemeClr val="tx1"/>
                    </a:solidFill>
                    <a:latin typeface="+mn-lt"/>
                  </a:rPr>
                  <a:t>Let’s call the population mean of U.S. male height </a:t>
                </a:r>
                <a14:m>
                  <m:oMath xmlns:m="http://schemas.openxmlformats.org/officeDocument/2006/math">
                    <m:r>
                      <a:rPr lang="en-US" sz="2000" b="0" i="1" smtClean="0">
                        <a:solidFill>
                          <a:schemeClr val="tx1"/>
                        </a:solidFill>
                        <a:latin typeface="Cambria Math" panose="02040503050406030204" pitchFamily="18" charset="0"/>
                      </a:rPr>
                      <m:t>𝜇</m:t>
                    </m:r>
                  </m:oMath>
                </a14:m>
                <a:r>
                  <a:rPr lang="en-US" sz="2000" dirty="0" smtClean="0">
                    <a:solidFill>
                      <a:schemeClr val="tx1"/>
                    </a:solidFill>
                    <a:latin typeface="+mn-lt"/>
                  </a:rPr>
                  <a:t> (sometimes called “the truth”)</a:t>
                </a:r>
              </a:p>
              <a:p>
                <a:r>
                  <a:rPr lang="en-US" sz="2000" dirty="0" smtClean="0">
                    <a:solidFill>
                      <a:schemeClr val="tx1"/>
                    </a:solidFill>
                    <a:latin typeface="+mn-lt"/>
                  </a:rPr>
                  <a:t>At a given point in time, </a:t>
                </a:r>
                <a14:m>
                  <m:oMath xmlns:m="http://schemas.openxmlformats.org/officeDocument/2006/math">
                    <m:r>
                      <a:rPr lang="en-US" sz="2000" i="1">
                        <a:solidFill>
                          <a:schemeClr val="tx1"/>
                        </a:solidFill>
                        <a:latin typeface="Cambria Math" panose="02040503050406030204" pitchFamily="18" charset="0"/>
                      </a:rPr>
                      <m:t>𝜇</m:t>
                    </m:r>
                  </m:oMath>
                </a14:m>
                <a:r>
                  <a:rPr lang="en-US" sz="2000" dirty="0" smtClean="0">
                    <a:solidFill>
                      <a:schemeClr val="tx1"/>
                    </a:solidFill>
                    <a:latin typeface="+mn-lt"/>
                  </a:rPr>
                  <a:t> is </a:t>
                </a:r>
                <a:r>
                  <a:rPr lang="en-US" sz="2000" i="1" dirty="0" smtClean="0">
                    <a:solidFill>
                      <a:schemeClr val="tx1"/>
                    </a:solidFill>
                    <a:latin typeface="+mn-lt"/>
                  </a:rPr>
                  <a:t>deterministic. </a:t>
                </a:r>
                <a:r>
                  <a:rPr lang="en-US" sz="2000" dirty="0" smtClean="0">
                    <a:solidFill>
                      <a:schemeClr val="tx1"/>
                    </a:solidFill>
                    <a:latin typeface="+mn-lt"/>
                  </a:rPr>
                  <a:t>Let’s assume it’s 69.2 inches.</a:t>
                </a:r>
                <a:endParaRPr lang="en-US" sz="2000" i="1" dirty="0" smtClean="0">
                  <a:solidFill>
                    <a:schemeClr val="tx1"/>
                  </a:solidFill>
                  <a:latin typeface="+mn-lt"/>
                </a:endParaRPr>
              </a:p>
              <a:p>
                <a:endParaRPr lang="en-US" sz="3600" dirty="0">
                  <a:solidFill>
                    <a:schemeClr val="tx2"/>
                  </a:solidFill>
                </a:endParaRPr>
              </a:p>
              <a:p>
                <a:r>
                  <a:rPr lang="en-US" sz="3600" dirty="0" smtClean="0">
                    <a:solidFill>
                      <a:schemeClr val="tx2"/>
                    </a:solidFill>
                  </a:rPr>
                  <a:t>Sample: we’ll draw a sample </a:t>
                </a:r>
                <a:r>
                  <a:rPr lang="en-US" sz="3600" i="1" dirty="0" smtClean="0">
                    <a:solidFill>
                      <a:schemeClr val="tx2"/>
                    </a:solidFill>
                  </a:rPr>
                  <a:t>N </a:t>
                </a:r>
                <a:r>
                  <a:rPr lang="en-US" sz="3600" dirty="0" smtClean="0">
                    <a:solidFill>
                      <a:schemeClr val="tx2"/>
                    </a:solidFill>
                  </a:rPr>
                  <a:t>males located in US</a:t>
                </a:r>
              </a:p>
              <a:p>
                <a:r>
                  <a:rPr lang="en-US" sz="2000" dirty="0" smtClean="0">
                    <a:solidFill>
                      <a:schemeClr val="tx1"/>
                    </a:solidFill>
                    <a:latin typeface="+mn-lt"/>
                  </a:rPr>
                  <a:t>Let’s call the sample mean U.S. male height </a:t>
                </a:r>
                <a14:m>
                  <m:oMath xmlns:m="http://schemas.openxmlformats.org/officeDocument/2006/math">
                    <m:acc>
                      <m:accPr>
                        <m:chr m:val="̅"/>
                        <m:ctrlPr>
                          <a:rPr lang="en-US" sz="2000" b="1" i="1" smtClean="0">
                            <a:solidFill>
                              <a:schemeClr val="tx1"/>
                            </a:solidFill>
                            <a:latin typeface="Cambria Math" panose="02040503050406030204" pitchFamily="18" charset="0"/>
                          </a:rPr>
                        </m:ctrlPr>
                      </m:acc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𝑵</m:t>
                            </m:r>
                          </m:sub>
                        </m:sSub>
                      </m:e>
                    </m:acc>
                  </m:oMath>
                </a14:m>
                <a:r>
                  <a:rPr lang="en-US" sz="2000" dirty="0" smtClean="0">
                    <a:solidFill>
                      <a:schemeClr val="tx1"/>
                    </a:solidFill>
                    <a:latin typeface="+mn-lt"/>
                  </a:rPr>
                  <a:t> (pronounced x-bar)</a:t>
                </a:r>
                <a:endParaRPr lang="en-US" sz="2000" dirty="0">
                  <a:solidFill>
                    <a:schemeClr val="tx1"/>
                  </a:solidFill>
                  <a:latin typeface="+mn-lt"/>
                </a:endParaRPr>
              </a:p>
              <a:p>
                <a:r>
                  <a:rPr lang="en-US" sz="2000" dirty="0">
                    <a:solidFill>
                      <a:schemeClr val="tx1"/>
                    </a:solidFill>
                    <a:latin typeface="+mn-lt"/>
                  </a:rPr>
                  <a:t>At a given point in </a:t>
                </a:r>
                <a:r>
                  <a:rPr lang="en-US" sz="2000" dirty="0" smtClean="0">
                    <a:solidFill>
                      <a:schemeClr val="tx1"/>
                    </a:solidFill>
                    <a:latin typeface="+mn-lt"/>
                  </a:rPr>
                  <a:t>time for a given sample, </a:t>
                </a:r>
                <a14:m>
                  <m:oMath xmlns:m="http://schemas.openxmlformats.org/officeDocument/2006/math">
                    <m:acc>
                      <m:accPr>
                        <m:chr m:val="̅"/>
                        <m:ctrlPr>
                          <a:rPr lang="en-US" sz="2000" b="0" i="1" smtClean="0">
                            <a:solidFill>
                              <a:schemeClr val="tx1"/>
                            </a:solidFill>
                            <a:latin typeface="Cambria Math" panose="02040503050406030204" pitchFamily="18" charset="0"/>
                          </a:rPr>
                        </m:ctrlPr>
                      </m:acc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𝑵</m:t>
                            </m:r>
                          </m:sub>
                        </m:sSub>
                      </m:e>
                    </m:acc>
                  </m:oMath>
                </a14:m>
                <a:r>
                  <a:rPr lang="en-US" sz="2000" dirty="0" smtClean="0">
                    <a:solidFill>
                      <a:schemeClr val="tx1"/>
                    </a:solidFill>
                    <a:latin typeface="+mn-lt"/>
                  </a:rPr>
                  <a:t> </a:t>
                </a:r>
                <a:r>
                  <a:rPr lang="en-US" sz="2000" dirty="0">
                    <a:solidFill>
                      <a:schemeClr val="tx1"/>
                    </a:solidFill>
                    <a:latin typeface="+mn-lt"/>
                  </a:rPr>
                  <a:t>is </a:t>
                </a:r>
                <a:r>
                  <a:rPr lang="en-US" sz="2000" i="1" dirty="0" smtClean="0">
                    <a:solidFill>
                      <a:schemeClr val="tx1"/>
                    </a:solidFill>
                    <a:latin typeface="+mn-lt"/>
                  </a:rPr>
                  <a:t>random variable</a:t>
                </a:r>
                <a:endParaRPr lang="en-US" sz="2000" i="1" dirty="0">
                  <a:solidFill>
                    <a:schemeClr val="tx1"/>
                  </a:solidFill>
                  <a:latin typeface="+mn-lt"/>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004875" cy="4530471"/>
              </a:xfrm>
              <a:blipFill rotWithShape="0">
                <a:blip r:embed="rId3"/>
                <a:stretch>
                  <a:fillRect l="-1163"/>
                </a:stretch>
              </a:blipFill>
            </p:spPr>
            <p:txBody>
              <a:bodyPr/>
              <a:lstStyle/>
              <a:p>
                <a:r>
                  <a:rPr lang="en-US">
                    <a:noFill/>
                  </a:rPr>
                  <a:t> </a:t>
                </a:r>
              </a:p>
            </p:txBody>
          </p:sp>
        </mc:Fallback>
      </mc:AlternateContent>
    </p:spTree>
    <p:extLst>
      <p:ext uri="{BB962C8B-B14F-4D97-AF65-F5344CB8AC3E}">
        <p14:creationId xmlns:p14="http://schemas.microsoft.com/office/powerpoint/2010/main" val="379511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“random variable”</a:t>
            </a:r>
            <a:endParaRPr lang="en-US" dirty="0"/>
          </a:p>
        </p:txBody>
      </p:sp>
      <p:sp>
        <p:nvSpPr>
          <p:cNvPr id="3" name="Text Placeholder 2"/>
          <p:cNvSpPr>
            <a:spLocks noGrp="1"/>
          </p:cNvSpPr>
          <p:nvPr>
            <p:ph type="body" sz="quarter" idx="10"/>
          </p:nvPr>
        </p:nvSpPr>
        <p:spPr>
          <a:xfrm>
            <a:off x="276683" y="987071"/>
            <a:ext cx="11004875" cy="5207579"/>
          </a:xfrm>
        </p:spPr>
        <p:txBody>
          <a:bodyPr/>
          <a:lstStyle/>
          <a:p>
            <a:endParaRPr lang="en-US" dirty="0" smtClean="0"/>
          </a:p>
          <a:p>
            <a:r>
              <a:rPr lang="en-US" sz="3600" dirty="0" smtClean="0"/>
              <a:t>Deterministic: not influenced by chance</a:t>
            </a:r>
          </a:p>
          <a:p>
            <a:r>
              <a:rPr lang="en-US" sz="2000" dirty="0" smtClean="0">
                <a:solidFill>
                  <a:schemeClr val="tx1"/>
                </a:solidFill>
                <a:latin typeface="+mn-lt"/>
              </a:rPr>
              <a:t>In measurement: every time you measure, you get the same answer.</a:t>
            </a:r>
          </a:p>
          <a:p>
            <a:r>
              <a:rPr lang="en-US" sz="2000" dirty="0" smtClean="0">
                <a:solidFill>
                  <a:schemeClr val="tx1"/>
                </a:solidFill>
                <a:latin typeface="+mn-lt"/>
              </a:rPr>
              <a:t>In models: for same input, you always get same output</a:t>
            </a:r>
          </a:p>
          <a:p>
            <a:endParaRPr lang="en-US" sz="3600" dirty="0">
              <a:solidFill>
                <a:schemeClr val="tx2"/>
              </a:solidFill>
            </a:endParaRPr>
          </a:p>
          <a:p>
            <a:r>
              <a:rPr lang="en-US" sz="3600" dirty="0" smtClean="0">
                <a:solidFill>
                  <a:schemeClr val="tx2"/>
                </a:solidFill>
              </a:rPr>
              <a:t>Stochastic: there is some element of </a:t>
            </a:r>
            <a:r>
              <a:rPr lang="en-US" sz="3600" i="1" dirty="0" smtClean="0">
                <a:solidFill>
                  <a:schemeClr val="tx2"/>
                </a:solidFill>
              </a:rPr>
              <a:t>randomness</a:t>
            </a:r>
            <a:endParaRPr lang="en-US" sz="3600" dirty="0" smtClean="0">
              <a:solidFill>
                <a:schemeClr val="tx2"/>
              </a:solidFill>
            </a:endParaRPr>
          </a:p>
          <a:p>
            <a:r>
              <a:rPr lang="en-US" sz="2000" dirty="0" smtClean="0">
                <a:solidFill>
                  <a:schemeClr val="tx1"/>
                </a:solidFill>
                <a:latin typeface="+mn-lt"/>
              </a:rPr>
              <a:t>In measurement: every time you “measure”, you expect a different outcome</a:t>
            </a:r>
          </a:p>
          <a:p>
            <a:r>
              <a:rPr lang="en-US" sz="2000" dirty="0" smtClean="0">
                <a:solidFill>
                  <a:schemeClr val="tx1"/>
                </a:solidFill>
                <a:latin typeface="+mn-lt"/>
              </a:rPr>
              <a:t>In models: the same input leads to different output</a:t>
            </a:r>
          </a:p>
          <a:p>
            <a:r>
              <a:rPr lang="en-US" sz="2000" dirty="0" smtClean="0">
                <a:solidFill>
                  <a:schemeClr val="tx1"/>
                </a:solidFill>
                <a:latin typeface="+mn-lt"/>
              </a:rPr>
              <a:t>In both cases: you cannot perfectly predict what will happen</a:t>
            </a:r>
          </a:p>
          <a:p>
            <a:endParaRPr lang="en-US" sz="2000"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193033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sz="quarter" idx="10"/>
          </p:nvPr>
        </p:nvSpPr>
        <p:spPr>
          <a:xfrm>
            <a:off x="276683" y="987071"/>
            <a:ext cx="11004875" cy="5681555"/>
          </a:xfrm>
        </p:spPr>
        <p:txBody>
          <a:bodyPr/>
          <a:lstStyle/>
          <a:p>
            <a:endParaRPr lang="en-US" dirty="0" smtClean="0"/>
          </a:p>
          <a:p>
            <a:r>
              <a:rPr lang="en-US" sz="3600" dirty="0" smtClean="0">
                <a:solidFill>
                  <a:schemeClr val="tx1"/>
                </a:solidFill>
              </a:rPr>
              <a:t>Which </a:t>
            </a:r>
            <a:r>
              <a:rPr lang="en-US" sz="3600" dirty="0">
                <a:solidFill>
                  <a:schemeClr val="tx1"/>
                </a:solidFill>
              </a:rPr>
              <a:t>of the following are deterministic vs. stochastic</a:t>
            </a:r>
          </a:p>
          <a:p>
            <a:endParaRPr lang="en-US" sz="2000" dirty="0">
              <a:solidFill>
                <a:schemeClr val="tx1"/>
              </a:solidFill>
              <a:latin typeface="+mn-lt"/>
            </a:endParaRPr>
          </a:p>
          <a:p>
            <a:r>
              <a:rPr lang="en-US" sz="2000" dirty="0" smtClean="0">
                <a:solidFill>
                  <a:schemeClr val="tx1"/>
                </a:solidFill>
                <a:latin typeface="+mn-lt"/>
              </a:rPr>
              <a:t>“Baseball model”: inputs certain pitcher facing certain batter</a:t>
            </a:r>
          </a:p>
          <a:p>
            <a:endParaRPr lang="en-US" sz="2000" dirty="0">
              <a:solidFill>
                <a:schemeClr val="tx1"/>
              </a:solidFill>
              <a:latin typeface="+mn-lt"/>
            </a:endParaRPr>
          </a:p>
          <a:p>
            <a:r>
              <a:rPr lang="en-US" sz="2000" dirty="0" smtClean="0">
                <a:solidFill>
                  <a:schemeClr val="tx1"/>
                </a:solidFill>
                <a:latin typeface="+mn-lt"/>
              </a:rPr>
              <a:t>Subway measurement: trip time between Station X and Station Y</a:t>
            </a:r>
          </a:p>
          <a:p>
            <a:endParaRPr lang="en-US" sz="2000" dirty="0">
              <a:solidFill>
                <a:schemeClr val="tx1"/>
              </a:solidFill>
              <a:latin typeface="+mn-lt"/>
            </a:endParaRPr>
          </a:p>
          <a:p>
            <a:r>
              <a:rPr lang="en-US" sz="2000" dirty="0" smtClean="0">
                <a:solidFill>
                  <a:schemeClr val="tx1"/>
                </a:solidFill>
                <a:latin typeface="+mn-lt"/>
              </a:rPr>
              <a:t>Weight of a quarter</a:t>
            </a:r>
          </a:p>
          <a:p>
            <a:endParaRPr lang="en-US" sz="2000" dirty="0">
              <a:solidFill>
                <a:schemeClr val="tx1"/>
              </a:solidFill>
              <a:latin typeface="+mn-lt"/>
            </a:endParaRPr>
          </a:p>
          <a:p>
            <a:r>
              <a:rPr lang="en-US" sz="2000" dirty="0" smtClean="0">
                <a:solidFill>
                  <a:schemeClr val="tx1"/>
                </a:solidFill>
                <a:latin typeface="+mn-lt"/>
              </a:rPr>
              <a:t>Length of a day</a:t>
            </a:r>
          </a:p>
          <a:p>
            <a:endParaRPr lang="en-US" sz="2000" dirty="0">
              <a:solidFill>
                <a:schemeClr val="tx1"/>
              </a:solidFill>
              <a:latin typeface="+mn-lt"/>
            </a:endParaRPr>
          </a:p>
          <a:p>
            <a:endParaRPr lang="en-US" sz="2000" dirty="0" smtClean="0">
              <a:solidFill>
                <a:schemeClr val="tx1"/>
              </a:solidFill>
              <a:latin typeface="+mn-lt"/>
            </a:endParaRPr>
          </a:p>
          <a:p>
            <a:endParaRPr lang="en-US" sz="2000"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11367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acc>
                      <m:accPr>
                        <m:chr m:val="̅"/>
                        <m:ctrlPr>
                          <a:rPr lang="en-US" i="1" smtClean="0">
                            <a:solidFill>
                              <a:schemeClr val="tx1"/>
                            </a:solidFill>
                            <a:latin typeface="Cambria Math" panose="02040503050406030204" pitchFamily="18" charset="0"/>
                          </a:rPr>
                        </m:ctrlPr>
                      </m:accPr>
                      <m:e>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𝒙</m:t>
                            </m:r>
                          </m:e>
                          <m:sub>
                            <m:r>
                              <a:rPr lang="en-US" b="1" i="1" smtClean="0">
                                <a:solidFill>
                                  <a:schemeClr val="tx1"/>
                                </a:solidFill>
                                <a:latin typeface="Cambria Math" panose="02040503050406030204" pitchFamily="18" charset="0"/>
                              </a:rPr>
                              <m:t>𝑵</m:t>
                            </m:r>
                          </m:sub>
                        </m:sSub>
                      </m:e>
                    </m:acc>
                  </m:oMath>
                </a14:m>
                <a:r>
                  <a:rPr lang="en-US" dirty="0" smtClean="0"/>
                  <a:t> as a random variable</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Text Placeholder 2"/>
          <p:cNvSpPr>
            <a:spLocks noGrp="1"/>
          </p:cNvSpPr>
          <p:nvPr>
            <p:ph type="body" sz="quarter" idx="10"/>
          </p:nvPr>
        </p:nvSpPr>
        <p:spPr>
          <a:xfrm>
            <a:off x="276683" y="987071"/>
            <a:ext cx="11004875" cy="6247864"/>
          </a:xfrm>
        </p:spPr>
        <p:txBody>
          <a:bodyPr/>
          <a:lstStyle/>
          <a:p>
            <a:endParaRPr lang="en-US" dirty="0" smtClean="0"/>
          </a:p>
          <a:p>
            <a:r>
              <a:rPr lang="en-US" sz="3600" dirty="0" smtClean="0"/>
              <a:t>Determine sample size, N</a:t>
            </a:r>
          </a:p>
          <a:p>
            <a:endParaRPr lang="en-US" sz="3600" dirty="0" smtClean="0"/>
          </a:p>
          <a:p>
            <a:r>
              <a:rPr lang="en-US" sz="3600" dirty="0" smtClean="0"/>
              <a:t>Determine sampling procedure</a:t>
            </a:r>
          </a:p>
          <a:p>
            <a:r>
              <a:rPr lang="en-US" sz="2000" dirty="0" smtClean="0">
                <a:solidFill>
                  <a:schemeClr val="tx1"/>
                </a:solidFill>
                <a:latin typeface="+mn-lt"/>
              </a:rPr>
              <a:t>How are we going to get N observations?</a:t>
            </a:r>
          </a:p>
          <a:p>
            <a:endParaRPr lang="en-US" sz="3600" dirty="0">
              <a:solidFill>
                <a:schemeClr val="tx2"/>
              </a:solidFill>
            </a:endParaRPr>
          </a:p>
          <a:p>
            <a:r>
              <a:rPr lang="en-US" sz="3600" dirty="0" smtClean="0">
                <a:solidFill>
                  <a:schemeClr val="tx2"/>
                </a:solidFill>
              </a:rPr>
              <a:t>Provided N is not equal to the population, then each sample will tend to differ. Imagine we sample twice:</a:t>
            </a:r>
          </a:p>
          <a:p>
            <a:r>
              <a:rPr lang="en-US" sz="2000" dirty="0" smtClean="0">
                <a:solidFill>
                  <a:schemeClr val="tx1"/>
                </a:solidFill>
                <a:latin typeface="+mn-lt"/>
              </a:rPr>
              <a:t>All </a:t>
            </a:r>
            <a:r>
              <a:rPr lang="en-US" sz="2000" i="1" dirty="0" smtClean="0">
                <a:solidFill>
                  <a:schemeClr val="tx1"/>
                </a:solidFill>
                <a:latin typeface="+mn-lt"/>
              </a:rPr>
              <a:t>statistics </a:t>
            </a:r>
            <a:r>
              <a:rPr lang="en-US" sz="2000" dirty="0" smtClean="0">
                <a:solidFill>
                  <a:schemeClr val="tx1"/>
                </a:solidFill>
                <a:latin typeface="+mn-lt"/>
              </a:rPr>
              <a:t>we measure will tend to differ between the two samples</a:t>
            </a:r>
          </a:p>
          <a:p>
            <a:r>
              <a:rPr lang="en-US" sz="2000" dirty="0" smtClean="0">
                <a:solidFill>
                  <a:schemeClr val="tx1"/>
                </a:solidFill>
                <a:latin typeface="+mn-lt"/>
              </a:rPr>
              <a:t>Statistical theory will tell us the degree to which we should expect them to differ</a:t>
            </a:r>
          </a:p>
          <a:p>
            <a:endParaRPr lang="en-US" sz="2000" dirty="0">
              <a:solidFill>
                <a:schemeClr val="tx1"/>
              </a:solidFill>
              <a:latin typeface="+mn-lt"/>
            </a:endParaRPr>
          </a:p>
          <a:p>
            <a:endParaRPr lang="en-US" sz="3600" dirty="0">
              <a:solidFill>
                <a:schemeClr val="tx2"/>
              </a:solidFill>
            </a:endParaRPr>
          </a:p>
        </p:txBody>
      </p:sp>
    </p:spTree>
    <p:extLst>
      <p:ext uri="{BB962C8B-B14F-4D97-AF65-F5344CB8AC3E}">
        <p14:creationId xmlns:p14="http://schemas.microsoft.com/office/powerpoint/2010/main" val="124349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acc>
                      <m:accPr>
                        <m:chr m:val="̅"/>
                        <m:ctrlPr>
                          <a:rPr lang="en-US"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𝒙</m:t>
                        </m:r>
                      </m:e>
                    </m:acc>
                  </m:oMath>
                </a14:m>
                <a:r>
                  <a:rPr lang="en-US" dirty="0" smtClean="0"/>
                  <a:t> is an </a:t>
                </a:r>
                <a:r>
                  <a:rPr lang="en-US" i="1" dirty="0" smtClean="0"/>
                  <a:t>estimator </a:t>
                </a:r>
                <a:r>
                  <a:rPr lang="en-US" dirty="0" smtClean="0"/>
                  <a:t>for </a:t>
                </a:r>
                <a14:m>
                  <m:oMath xmlns:m="http://schemas.openxmlformats.org/officeDocument/2006/math">
                    <m:r>
                      <a:rPr lang="en-US" i="1">
                        <a:solidFill>
                          <a:schemeClr val="tx1"/>
                        </a:solidFill>
                        <a:latin typeface="Cambria Math" panose="02040503050406030204" pitchFamily="18" charset="0"/>
                      </a:rPr>
                      <m:t>𝜇</m:t>
                    </m:r>
                  </m:oMath>
                </a14:m>
                <a:r>
                  <a:rPr lang="en-US" dirty="0" smtClean="0">
                    <a:solidFill>
                      <a:schemeClr val="tx1"/>
                    </a:solidFill>
                  </a:rPr>
                  <a:t> </a:t>
                </a:r>
                <a:r>
                  <a:rPr lang="en-US" dirty="0">
                    <a:solidFill>
                      <a:schemeClr val="tx1"/>
                    </a:solidFill>
                  </a:rPr>
                  <a:t/>
                </a:r>
                <a:br>
                  <a:rPr lang="en-US" dirty="0">
                    <a:solidFill>
                      <a:schemeClr val="tx1"/>
                    </a:solidFill>
                  </a:rPr>
                </a:br>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
        <p:nvSpPr>
          <p:cNvPr id="3" name="Text Placeholder 2"/>
          <p:cNvSpPr>
            <a:spLocks noGrp="1"/>
          </p:cNvSpPr>
          <p:nvPr>
            <p:ph type="body" sz="quarter" idx="10"/>
          </p:nvPr>
        </p:nvSpPr>
        <p:spPr>
          <a:xfrm>
            <a:off x="276683" y="987071"/>
            <a:ext cx="11004875" cy="5503045"/>
          </a:xfrm>
        </p:spPr>
        <p:txBody>
          <a:bodyPr/>
          <a:lstStyle/>
          <a:p>
            <a:endParaRPr lang="en-US" dirty="0" smtClean="0"/>
          </a:p>
          <a:p>
            <a:r>
              <a:rPr lang="en-US" sz="3600" dirty="0" smtClean="0"/>
              <a:t>Samples are used to estimate population parameters</a:t>
            </a:r>
          </a:p>
          <a:p>
            <a:endParaRPr lang="en-US" sz="3600" dirty="0" smtClean="0">
              <a:solidFill>
                <a:schemeClr val="tx2"/>
              </a:solidFill>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r>
              <a:rPr lang="en-US" sz="3600" dirty="0" smtClean="0">
                <a:solidFill>
                  <a:schemeClr val="tx2"/>
                </a:solidFill>
              </a:rPr>
              <a:t>Statistical properties of how the sample is drawn will determine how useful the estimator is</a:t>
            </a:r>
          </a:p>
          <a:p>
            <a:endParaRPr lang="en-US" sz="3600" dirty="0">
              <a:solidFill>
                <a:schemeClr val="tx2"/>
              </a:solidFill>
            </a:endParaRPr>
          </a:p>
        </p:txBody>
      </p:sp>
      <p:sp>
        <p:nvSpPr>
          <p:cNvPr id="4" name="Oval 3"/>
          <p:cNvSpPr/>
          <p:nvPr/>
        </p:nvSpPr>
        <p:spPr bwMode="auto">
          <a:xfrm>
            <a:off x="3129985" y="2253015"/>
            <a:ext cx="2427667" cy="2401077"/>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p:cNvSpPr/>
          <p:nvPr/>
        </p:nvSpPr>
        <p:spPr bwMode="auto">
          <a:xfrm>
            <a:off x="3256209" y="3750796"/>
            <a:ext cx="290540" cy="314147"/>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6858000" y="2458134"/>
            <a:ext cx="4857007"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Observe heights in the sample to make </a:t>
            </a:r>
            <a:r>
              <a:rPr lang="en-US" sz="2400" i="1" dirty="0" smtClean="0">
                <a:gradFill>
                  <a:gsLst>
                    <a:gs pos="2917">
                      <a:schemeClr val="tx1"/>
                    </a:gs>
                    <a:gs pos="30000">
                      <a:schemeClr val="tx1"/>
                    </a:gs>
                  </a:gsLst>
                  <a:lin ang="5400000" scaled="0"/>
                </a:gradFill>
              </a:rPr>
              <a:t>inference </a:t>
            </a:r>
            <a:r>
              <a:rPr lang="en-US" sz="2400" dirty="0" smtClean="0">
                <a:gradFill>
                  <a:gsLst>
                    <a:gs pos="2917">
                      <a:schemeClr val="tx1"/>
                    </a:gs>
                    <a:gs pos="30000">
                      <a:schemeClr val="tx1"/>
                    </a:gs>
                  </a:gsLst>
                  <a:lin ang="5400000" scaled="0"/>
                </a:gradFill>
              </a:rPr>
              <a:t>about heights in the population</a:t>
            </a:r>
          </a:p>
        </p:txBody>
      </p:sp>
    </p:spTree>
    <p:extLst>
      <p:ext uri="{BB962C8B-B14F-4D97-AF65-F5344CB8AC3E}">
        <p14:creationId xmlns:p14="http://schemas.microsoft.com/office/powerpoint/2010/main" val="79569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3842E-6 -3.47708E-6 L 0.26602 -0.10667 " pathEditMode="relative" rAng="0" ptsTypes="AA">
                                      <p:cBhvr>
                                        <p:cTn id="6" dur="2000" fill="hold"/>
                                        <p:tgtEl>
                                          <p:spTgt spid="5"/>
                                        </p:tgtEl>
                                        <p:attrNameLst>
                                          <p:attrName>ppt_x</p:attrName>
                                          <p:attrName>ppt_y</p:attrName>
                                        </p:attrNameLst>
                                      </p:cBhvr>
                                      <p:rCtr x="13301" y="-5334"/>
                                    </p:animMotion>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TFTemplate16X9.potx</Template>
  <TotalTime>24910</TotalTime>
  <Words>5399</Words>
  <Application>Microsoft Office PowerPoint</Application>
  <PresentationFormat>Custom</PresentationFormat>
  <Paragraphs>471</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Cambria Math</vt:lpstr>
      <vt:lpstr>Consolas</vt:lpstr>
      <vt:lpstr>Segoe UI</vt:lpstr>
      <vt:lpstr>Segoe UI Light</vt:lpstr>
      <vt:lpstr>Wingdings</vt:lpstr>
      <vt:lpstr>TFTemplate16X9</vt:lpstr>
      <vt:lpstr>3-30367_MSR Dark Blue Template 16x9</vt:lpstr>
      <vt:lpstr>Estimators and Sampling</vt:lpstr>
      <vt:lpstr>PowerPoint Presentation</vt:lpstr>
      <vt:lpstr>Population vs. samples</vt:lpstr>
      <vt:lpstr>Ex. Population vs. samples</vt:lpstr>
      <vt:lpstr>Population mean vs. sample mean</vt:lpstr>
      <vt:lpstr>What is a “random variable”</vt:lpstr>
      <vt:lpstr>Examples:</vt:lpstr>
      <vt:lpstr>(x_N ) ̅ as a random variable</vt:lpstr>
      <vt:lpstr>x ̅ is an estimator for μ   </vt:lpstr>
      <vt:lpstr>Properties of the sample mean</vt:lpstr>
      <vt:lpstr>Properties of the sample mean</vt:lpstr>
      <vt:lpstr>Properties of the sample mean</vt:lpstr>
      <vt:lpstr>Standard error vs. standard deviation</vt:lpstr>
      <vt:lpstr>Coin flipping: s.e. vs. s.d.</vt:lpstr>
      <vt:lpstr>Standard error vs. standard deviation</vt:lpstr>
      <vt:lpstr>Standard error and sample size</vt:lpstr>
      <vt:lpstr>Statistical uncertainty and √N</vt:lpstr>
      <vt:lpstr>Height example cont. </vt:lpstr>
      <vt:lpstr>Coin flipping: s.e. vs. s.d.</vt:lpstr>
      <vt:lpstr>Visualizing the CLT</vt:lpstr>
      <vt:lpstr>What does standard error capture?</vt:lpstr>
      <vt:lpstr>Sampling and estimation </vt:lpstr>
      <vt:lpstr>Returning to our example</vt:lpstr>
      <vt:lpstr>Random sampling for unbiasedness</vt:lpstr>
      <vt:lpstr>Example: polls</vt:lpstr>
      <vt:lpstr>Example: polls</vt:lpstr>
      <vt:lpstr>PowerPoint Presentation</vt:lpstr>
      <vt:lpstr>PowerPoint Presentation</vt:lpstr>
      <vt:lpstr>Two key properties of an estimator</vt:lpstr>
      <vt:lpstr>Returning to the height example</vt:lpstr>
      <vt:lpstr>What determines properties of an estimator?</vt:lpstr>
      <vt:lpstr>Hypothesis testing</vt:lpstr>
      <vt:lpstr>Hypothesis testing</vt:lpstr>
      <vt:lpstr>Hypothesis testing</vt:lpstr>
      <vt:lpstr>Assignments  </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1132</cp:revision>
  <dcterms:created xsi:type="dcterms:W3CDTF">2012-05-22T07:38:31Z</dcterms:created>
  <dcterms:modified xsi:type="dcterms:W3CDTF">2015-06-23T00:11:19Z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