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8"/>
  </p:notesMasterIdLst>
  <p:handoutMasterIdLst>
    <p:handoutMasterId r:id="rId29"/>
  </p:handoutMasterIdLst>
  <p:sldIdLst>
    <p:sldId id="1228" r:id="rId6"/>
    <p:sldId id="1309" r:id="rId7"/>
    <p:sldId id="1321" r:id="rId8"/>
    <p:sldId id="1322" r:id="rId9"/>
    <p:sldId id="1320" r:id="rId10"/>
    <p:sldId id="1323" r:id="rId11"/>
    <p:sldId id="1237" r:id="rId12"/>
    <p:sldId id="1313" r:id="rId13"/>
    <p:sldId id="1324" r:id="rId14"/>
    <p:sldId id="1325" r:id="rId15"/>
    <p:sldId id="1331" r:id="rId16"/>
    <p:sldId id="1326" r:id="rId17"/>
    <p:sldId id="1327" r:id="rId18"/>
    <p:sldId id="1328" r:id="rId19"/>
    <p:sldId id="1329" r:id="rId20"/>
    <p:sldId id="1330" r:id="rId21"/>
    <p:sldId id="1332" r:id="rId22"/>
    <p:sldId id="1333" r:id="rId23"/>
    <p:sldId id="1334" r:id="rId24"/>
    <p:sldId id="1335" r:id="rId25"/>
    <p:sldId id="1336" r:id="rId26"/>
    <p:sldId id="1337"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21"/>
            <p14:sldId id="1322"/>
            <p14:sldId id="1320"/>
            <p14:sldId id="1323"/>
            <p14:sldId id="1237"/>
            <p14:sldId id="1313"/>
            <p14:sldId id="1324"/>
            <p14:sldId id="1325"/>
            <p14:sldId id="1331"/>
            <p14:sldId id="1326"/>
            <p14:sldId id="1327"/>
            <p14:sldId id="1328"/>
            <p14:sldId id="1329"/>
            <p14:sldId id="1330"/>
            <p14:sldId id="1332"/>
            <p14:sldId id="1333"/>
            <p14:sldId id="1334"/>
            <p14:sldId id="1335"/>
            <p14:sldId id="1336"/>
            <p14:sldId id="133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varScale="1">
        <p:scale>
          <a:sx n="82" d="100"/>
          <a:sy n="82" d="100"/>
        </p:scale>
        <p:origin x="630"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6/24/2015 6:55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6/24/2015 6:55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6/24/2015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79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87633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57367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19695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9117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26160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176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0862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6831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33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794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02532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7:14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1830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3163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5049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9832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1149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6/24/2015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085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67790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969197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Introduction to Regression</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826928"/>
              </a:xfrm>
            </p:spPr>
            <p:txBody>
              <a:bodyPr/>
              <a:lstStyle/>
              <a:p>
                <a:endParaRPr lang="en-US" sz="2000" dirty="0" smtClean="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sub>
                      </m:sSub>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82692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588853" y="498980"/>
            <a:ext cx="5182979" cy="580806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74320" y="2803490"/>
                <a:ext cx="5342709" cy="383989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Ordinary least squares will find the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oMath>
                </a14:m>
                <a:r>
                  <a:rPr lang="en-US" sz="2400" dirty="0" smtClean="0">
                    <a:gradFill>
                      <a:gsLst>
                        <a:gs pos="2917">
                          <a:schemeClr val="tx1"/>
                        </a:gs>
                        <a:gs pos="30000">
                          <a:schemeClr val="tx1"/>
                        </a:gs>
                      </a:gsLst>
                      <a:lin ang="5400000" scaled="0"/>
                    </a:gradFill>
                  </a:rPr>
                  <a:t> and </a:t>
                </a:r>
                <a14:m>
                  <m:oMath xmlns:m="http://schemas.openxmlformats.org/officeDocument/2006/math">
                    <m:acc>
                      <m:accPr>
                        <m:chr m:val="̂"/>
                        <m:ctrlPr>
                          <a:rPr lang="en-US" sz="2400" i="1" smtClean="0">
                            <a:gradFill>
                              <a:gsLst>
                                <a:gs pos="2917">
                                  <a:schemeClr val="tx1"/>
                                </a:gs>
                                <a:gs pos="30000">
                                  <a:schemeClr val="tx1"/>
                                </a:gs>
                              </a:gsLst>
                              <a:lin ang="5400000" scaled="0"/>
                            </a:gradFill>
                            <a:latin typeface="Cambria Math" panose="02040503050406030204" pitchFamily="18" charset="0"/>
                          </a:rPr>
                        </m:ctrlPr>
                      </m:accPr>
                      <m:e>
                        <m:r>
                          <a:rPr lang="en-US" sz="2400" b="0" i="1" smtClean="0">
                            <a:gradFill>
                              <a:gsLst>
                                <a:gs pos="2917">
                                  <a:schemeClr val="tx1"/>
                                </a:gs>
                                <a:gs pos="30000">
                                  <a:schemeClr val="tx1"/>
                                </a:gs>
                              </a:gsLst>
                              <a:lin ang="5400000" scaled="0"/>
                            </a:gradFill>
                            <a:latin typeface="Cambria Math" panose="02040503050406030204" pitchFamily="18" charset="0"/>
                          </a:rPr>
                          <m:t>𝛽</m:t>
                        </m:r>
                      </m:e>
                    </m:acc>
                  </m:oMath>
                </a14:m>
                <a:r>
                  <a:rPr lang="en-US" sz="2400" dirty="0" smtClean="0">
                    <a:gradFill>
                      <a:gsLst>
                        <a:gs pos="2917">
                          <a:schemeClr val="tx1"/>
                        </a:gs>
                        <a:gs pos="30000">
                          <a:schemeClr val="tx1"/>
                        </a:gs>
                      </a:gsLst>
                      <a:lin ang="5400000" scaled="0"/>
                    </a:gradFill>
                  </a:rPr>
                  <a:t> to minimized the squared distance between the fitted line and the observations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r>
                            <a:rPr lang="en-US" sz="2400" i="1">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smtClean="0"/>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Minimizes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4320" y="2803490"/>
                <a:ext cx="5342709" cy="3839897"/>
              </a:xfrm>
              <a:prstGeom prst="rect">
                <a:avLst/>
              </a:prstGeom>
              <a:blipFill rotWithShape="0">
                <a:blip r:embed="rId5"/>
                <a:stretch>
                  <a:fillRect r="-4795"/>
                </a:stretch>
              </a:blipFill>
            </p:spPr>
            <p:txBody>
              <a:bodyPr/>
              <a:lstStyle/>
              <a:p>
                <a:r>
                  <a:rPr lang="en-US">
                    <a:noFill/>
                  </a:rPr>
                  <a:t> </a:t>
                </a:r>
              </a:p>
            </p:txBody>
          </p:sp>
        </mc:Fallback>
      </mc:AlternateContent>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081412" y="4773408"/>
                <a:ext cx="2060436" cy="910570"/>
              </a:xfrm>
              <a:prstGeom prst="rect">
                <a:avLst/>
              </a:prstGeom>
            </p:spPr>
            <p:txBody>
              <a:bodyPr wrap="none">
                <a:spAutoFit/>
              </a:bodyPr>
              <a:lstStyle/>
              <a:p>
                <a14:m>
                  <m:oMath xmlns:m="http://schemas.openxmlformats.org/officeDocument/2006/math">
                    <m:acc>
                      <m:accPr>
                        <m:chr m:val="̂"/>
                        <m:ctrlPr>
                          <a:rPr lang="en-US" sz="3600" i="1" smtClean="0">
                            <a:latin typeface="Cambria Math" panose="02040503050406030204" pitchFamily="18" charset="0"/>
                          </a:rPr>
                        </m:ctrlPr>
                      </m:accPr>
                      <m:e>
                        <m:r>
                          <a:rPr lang="en-US" sz="3600" i="1">
                            <a:latin typeface="Cambria Math" panose="02040503050406030204" pitchFamily="18" charset="0"/>
                          </a:rPr>
                          <m:t>𝛼</m:t>
                        </m:r>
                      </m:e>
                    </m:acc>
                  </m:oMath>
                </a14:m>
                <a:r>
                  <a:rPr lang="en-US" dirty="0" smtClean="0"/>
                  <a:t> </a:t>
                </a:r>
              </a:p>
              <a:p>
                <a:r>
                  <a:rPr lang="en-US" dirty="0" smtClean="0"/>
                  <a:t>gives the intercept</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081412" y="4773408"/>
                <a:ext cx="2060436" cy="910570"/>
              </a:xfrm>
              <a:prstGeom prst="rect">
                <a:avLst/>
              </a:prstGeom>
              <a:blipFill rotWithShape="0">
                <a:blip r:embed="rId6"/>
                <a:stretch>
                  <a:fillRect l="-2663" r="-2367" b="-10067"/>
                </a:stretch>
              </a:blipFill>
            </p:spPr>
            <p:txBody>
              <a:bodyPr/>
              <a:lstStyle/>
              <a:p>
                <a:r>
                  <a:rPr lang="en-US">
                    <a:noFill/>
                  </a:rPr>
                  <a:t> </a:t>
                </a:r>
              </a:p>
            </p:txBody>
          </p:sp>
        </mc:Fallback>
      </mc:AlternateContent>
      <p:cxnSp>
        <p:nvCxnSpPr>
          <p:cNvPr id="11" name="Straight Arrow Connector 10"/>
          <p:cNvCxnSpPr/>
          <p:nvPr/>
        </p:nvCxnSpPr>
        <p:spPr>
          <a:xfrm>
            <a:off x="5588853" y="5048268"/>
            <a:ext cx="165600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8166820" y="304145"/>
                <a:ext cx="2026389" cy="611578"/>
              </a:xfrm>
              <a:prstGeom prst="rect">
                <a:avLst/>
              </a:prstGeom>
            </p:spPr>
            <p:txBody>
              <a:bodyPr wrap="none">
                <a:spAutoFit/>
              </a:bodyPr>
              <a:lstStyle/>
              <a:p>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𝛽</m:t>
                        </m:r>
                      </m:e>
                    </m:acc>
                  </m:oMath>
                </a14:m>
                <a:r>
                  <a:rPr lang="en-US" dirty="0" smtClean="0"/>
                  <a:t> gives the slope</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8166820" y="304145"/>
                <a:ext cx="2026389" cy="611578"/>
              </a:xfrm>
              <a:prstGeom prst="rect">
                <a:avLst/>
              </a:prstGeom>
              <a:blipFill rotWithShape="0">
                <a:blip r:embed="rId7"/>
                <a:stretch>
                  <a:fillRect r="-1506" b="-10000"/>
                </a:stretch>
              </a:blipFill>
            </p:spPr>
            <p:txBody>
              <a:bodyPr/>
              <a:lstStyle/>
              <a:p>
                <a:r>
                  <a:rPr lang="en-US">
                    <a:noFill/>
                  </a:rPr>
                  <a:t> </a:t>
                </a:r>
              </a:p>
            </p:txBody>
          </p:sp>
        </mc:Fallback>
      </mc:AlternateContent>
      <p:cxnSp>
        <p:nvCxnSpPr>
          <p:cNvPr id="13" name="Straight Arrow Connector 12"/>
          <p:cNvCxnSpPr/>
          <p:nvPr/>
        </p:nvCxnSpPr>
        <p:spPr>
          <a:xfrm>
            <a:off x="9019822" y="900790"/>
            <a:ext cx="748108" cy="1273967"/>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826928"/>
              </a:xfrm>
            </p:spPr>
            <p:txBody>
              <a:bodyPr/>
              <a:lstStyle/>
              <a:p>
                <a:endParaRPr lang="en-US" sz="2000" dirty="0" smtClean="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sub>
                      </m:sSub>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82692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588853" y="498980"/>
            <a:ext cx="5182979" cy="580806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74320" y="2803490"/>
                <a:ext cx="5342709"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linear function tends to </a:t>
                </a:r>
                <a:r>
                  <a:rPr lang="en-US" sz="2400" dirty="0">
                    <a:gradFill>
                      <a:gsLst>
                        <a:gs pos="2917">
                          <a:schemeClr val="tx1"/>
                        </a:gs>
                        <a:gs pos="30000">
                          <a:schemeClr val="tx1"/>
                        </a:gs>
                      </a:gsLst>
                      <a:lin ang="5400000" scaled="0"/>
                    </a:gradFill>
                  </a:rPr>
                  <a:t>underestimate for medium-high education  </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And overestimate income for low education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4320" y="2803490"/>
                <a:ext cx="5342709" cy="4081117"/>
              </a:xfrm>
              <a:prstGeom prst="rect">
                <a:avLst/>
              </a:prstGeom>
              <a:blipFill rotWithShape="0">
                <a:blip r:embed="rId5"/>
                <a:stretch>
                  <a:fillRect/>
                </a:stretch>
              </a:blipFill>
            </p:spPr>
            <p:txBody>
              <a:bodyPr/>
              <a:lstStyle/>
              <a:p>
                <a:r>
                  <a:rPr lang="en-US">
                    <a:noFill/>
                  </a:rPr>
                  <a:t> </a:t>
                </a:r>
              </a:p>
            </p:txBody>
          </p:sp>
        </mc:Fallback>
      </mc:AlternateContent>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81412" y="4773408"/>
            <a:ext cx="2775655" cy="10598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81412" y="2326474"/>
            <a:ext cx="4198055" cy="86587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9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AlternateContent xmlns:mc="http://schemas.openxmlformats.org/markup-compatibility/2006" xmlns:a14="http://schemas.microsoft.com/office/drawing/2010/main">
        <mc:Choice Requires="a14">
          <p:sp>
            <p:nvSpPr>
              <p:cNvPr id="5" name="TextBox 4"/>
              <p:cNvSpPr txBox="1"/>
              <p:nvPr/>
            </p:nvSpPr>
            <p:spPr>
              <a:xfrm>
                <a:off x="274320" y="2803490"/>
                <a:ext cx="5342709" cy="3024995"/>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cubic polynomial fits the data much better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i="1">
                                      <a:gradFill>
                                        <a:gsLst>
                                          <a:gs pos="2917">
                                            <a:schemeClr val="tx1"/>
                                          </a:gs>
                                          <a:gs pos="30000">
                                            <a:schemeClr val="tx1"/>
                                          </a:gs>
                                        </a:gsLst>
                                        <a:lin ang="5400000" scaled="0"/>
                                      </a:gradFill>
                                      <a:latin typeface="Cambria Math" panose="02040503050406030204" pitchFamily="18" charset="0"/>
                                    </a:rPr>
                                    <m:t>𝛽</m:t>
                                  </m:r>
                                </m:e>
                                <m:sub>
                                  <m:r>
                                    <a:rPr lang="en-US" sz="2400" b="0" i="1" smtClean="0">
                                      <a:gradFill>
                                        <a:gsLst>
                                          <a:gs pos="2917">
                                            <a:schemeClr val="tx1"/>
                                          </a:gs>
                                          <a:gs pos="30000">
                                            <a:schemeClr val="tx1"/>
                                          </a:gs>
                                        </a:gsLst>
                                        <a:lin ang="5400000" scaled="0"/>
                                      </a:gradFill>
                                      <a:latin typeface="Cambria Math" panose="02040503050406030204" pitchFamily="18" charset="0"/>
                                    </a:rPr>
                                    <m:t>1</m:t>
                                  </m:r>
                                </m:sub>
                              </m:sSub>
                            </m:e>
                          </m:acc>
                          <m:r>
                            <a:rPr lang="en-US" sz="2400" i="1">
                              <a:latin typeface="Cambria Math" panose="02040503050406030204" pitchFamily="18" charset="0"/>
                            </a:rPr>
                            <m:t>𝑥</m:t>
                          </m:r>
                        </m:e>
                        <m:sub>
                          <m:r>
                            <a:rPr lang="en-US" sz="2400" b="0" i="1" smtClean="0">
                              <a:latin typeface="Cambria Math" panose="02040503050406030204" pitchFamily="18" charset="0"/>
                            </a:rPr>
                            <m:t>𝑖</m:t>
                          </m:r>
                        </m:sub>
                      </m:sSub>
                      <m:sSubSup>
                        <m:sSubSupPr>
                          <m:ctrlPr>
                            <a:rPr lang="en-US" sz="2400" b="0" i="1" smtClean="0">
                              <a:gradFill>
                                <a:gsLst>
                                  <a:gs pos="2917">
                                    <a:schemeClr val="tx1"/>
                                  </a:gs>
                                  <a:gs pos="30000">
                                    <a:schemeClr val="tx1"/>
                                  </a:gs>
                                </a:gsLst>
                                <a:lin ang="5400000" scaled="0"/>
                              </a:gradFill>
                              <a:latin typeface="Cambria Math" panose="02040503050406030204" pitchFamily="18" charset="0"/>
                            </a:rPr>
                          </m:ctrlPr>
                        </m:sSubSupPr>
                        <m:e>
                          <m:r>
                            <a:rPr lang="en-US" sz="2400" b="0" i="1" smtClean="0">
                              <a:gradFill>
                                <a:gsLst>
                                  <a:gs pos="2917">
                                    <a:schemeClr val="tx1"/>
                                  </a:gs>
                                  <a:gs pos="30000">
                                    <a:schemeClr val="tx1"/>
                                  </a:gs>
                                </a:gsLst>
                                <a:lin ang="5400000" scaled="0"/>
                              </a:gradFill>
                              <a:latin typeface="Cambria Math" panose="02040503050406030204" pitchFamily="18" charset="0"/>
                            </a:rPr>
                            <m:t>+</m:t>
                          </m:r>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e>
                            <m:sub>
                              <m:r>
                                <a:rPr lang="en-US" sz="2400" b="0" i="1" smtClean="0">
                                  <a:gradFill>
                                    <a:gsLst>
                                      <a:gs pos="2917">
                                        <a:schemeClr val="tx1"/>
                                      </a:gs>
                                      <a:gs pos="30000">
                                        <a:schemeClr val="tx1"/>
                                      </a:gs>
                                    </a:gsLst>
                                    <a:lin ang="5400000" scaled="0"/>
                                  </a:gradFill>
                                  <a:latin typeface="Cambria Math" panose="02040503050406030204" pitchFamily="18" charset="0"/>
                                </a:rPr>
                                <m:t>2</m:t>
                              </m:r>
                            </m:sub>
                          </m:sSub>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gradFill>
                                <a:gsLst>
                                  <a:gs pos="2917">
                                    <a:schemeClr val="tx1"/>
                                  </a:gs>
                                  <a:gs pos="30000">
                                    <a:schemeClr val="tx1"/>
                                  </a:gs>
                                </a:gsLst>
                                <a:lin ang="5400000" scaled="0"/>
                              </a:gradFill>
                              <a:latin typeface="Cambria Math" panose="02040503050406030204" pitchFamily="18" charset="0"/>
                            </a:rPr>
                          </m:ctrlPr>
                        </m:sSubSup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e>
                            <m:sub>
                              <m:r>
                                <a:rPr lang="en-US" sz="2400" b="0" i="1" smtClean="0">
                                  <a:gradFill>
                                    <a:gsLst>
                                      <a:gs pos="2917">
                                        <a:schemeClr val="tx1"/>
                                      </a:gs>
                                      <a:gs pos="30000">
                                        <a:schemeClr val="tx1"/>
                                      </a:gs>
                                    </a:gsLst>
                                    <a:lin ang="5400000" scaled="0"/>
                                  </a:gradFill>
                                  <a:latin typeface="Cambria Math" panose="02040503050406030204" pitchFamily="18" charset="0"/>
                                </a:rPr>
                                <m:t>3</m:t>
                              </m:r>
                            </m:sub>
                          </m:sSub>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0" smtClean="0">
                              <a:latin typeface="Cambria Math" panose="02040503050406030204" pitchFamily="18" charset="0"/>
                            </a:rPr>
                            <m:t>3</m:t>
                          </m:r>
                        </m:sup>
                      </m:sSubSup>
                    </m:oMath>
                  </m:oMathPara>
                </a14:m>
                <a:endParaRPr lang="en-US" sz="2400" dirty="0" smtClean="0"/>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smtClean="0">
                    <a:gradFill>
                      <a:gsLst>
                        <a:gs pos="2917">
                          <a:schemeClr val="tx1"/>
                        </a:gs>
                        <a:gs pos="30000">
                          <a:schemeClr val="tx1"/>
                        </a:gs>
                      </a:gsLst>
                      <a:lin ang="5400000" scaled="0"/>
                    </a:gradFill>
                  </a:rPr>
                  <a:t>is now much smaller</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4320" y="2803490"/>
                <a:ext cx="5342709" cy="3024995"/>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818908" y="743666"/>
            <a:ext cx="5857277" cy="5899721"/>
          </a:xfrm>
          <a:prstGeom prst="rect">
            <a:avLst/>
          </a:prstGeom>
        </p:spPr>
      </p:pic>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3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in two dimensions</a:t>
            </a:r>
            <a:endParaRPr lang="en-US" dirty="0"/>
          </a:p>
        </p:txBody>
      </p:sp>
      <p:pic>
        <p:nvPicPr>
          <p:cNvPr id="8" name="Picture 7"/>
          <p:cNvPicPr>
            <a:picLocks noChangeAspect="1"/>
          </p:cNvPicPr>
          <p:nvPr/>
        </p:nvPicPr>
        <p:blipFill>
          <a:blip r:embed="rId3"/>
          <a:stretch>
            <a:fillRect/>
          </a:stretch>
        </p:blipFill>
        <p:spPr>
          <a:xfrm>
            <a:off x="6005688" y="1635872"/>
            <a:ext cx="5884592" cy="3659676"/>
          </a:xfrm>
          <a:prstGeom prst="rect">
            <a:avLst/>
          </a:prstGeom>
        </p:spPr>
      </p:pic>
      <p:pic>
        <p:nvPicPr>
          <p:cNvPr id="9" name="Picture 8"/>
          <p:cNvPicPr>
            <a:picLocks noChangeAspect="1"/>
          </p:cNvPicPr>
          <p:nvPr/>
        </p:nvPicPr>
        <p:blipFill>
          <a:blip r:embed="rId4"/>
          <a:stretch>
            <a:fillRect/>
          </a:stretch>
        </p:blipFill>
        <p:spPr>
          <a:xfrm>
            <a:off x="631603" y="1635872"/>
            <a:ext cx="5587499" cy="390744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762718" y="5964720"/>
                <a:ext cx="51634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b="0" i="1" smtClean="0">
                          <a:latin typeface="Cambria Math" panose="02040503050406030204" pitchFamily="18" charset="0"/>
                        </a:rPr>
                        <m:t>𝑒𝑑𝑢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𝑠𝑒𝑛𝑖𝑜𝑟𝑖𝑡𝑦</m:t>
                          </m:r>
                          <m:r>
                            <a:rPr lang="en-US" sz="2400" b="0" i="1" smtClean="0">
                              <a:latin typeface="Cambria Math" panose="02040503050406030204" pitchFamily="18" charset="0"/>
                            </a:rPr>
                            <m:t>+ </m:t>
                          </m:r>
                          <m:r>
                            <a:rPr lang="en-US" sz="2400" i="1">
                              <a:latin typeface="Cambria Math" panose="02040503050406030204" pitchFamily="18" charset="0"/>
                            </a:rPr>
                            <m:t>𝜖</m:t>
                          </m:r>
                        </m:e>
                        <m:sub>
                          <m:r>
                            <a:rPr lang="en-US" sz="2400" i="1">
                              <a:latin typeface="Cambria Math" panose="02040503050406030204" pitchFamily="18" charset="0"/>
                            </a:rPr>
                            <m:t>𝑖</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762718" y="5964720"/>
                <a:ext cx="5163401" cy="461665"/>
              </a:xfrm>
              <a:prstGeom prst="rect">
                <a:avLst/>
              </a:prstGeom>
              <a:blipFill rotWithShape="0">
                <a:blip r:embed="rId5"/>
                <a:stretch>
                  <a:fillRect b="-19737"/>
                </a:stretch>
              </a:blipFill>
            </p:spPr>
            <p:txBody>
              <a:bodyPr/>
              <a:lstStyle/>
              <a:p>
                <a:r>
                  <a:rPr lang="en-US">
                    <a:noFill/>
                  </a:rPr>
                  <a:t> </a:t>
                </a:r>
              </a:p>
            </p:txBody>
          </p:sp>
        </mc:Fallback>
      </mc:AlternateContent>
      <p:sp>
        <p:nvSpPr>
          <p:cNvPr id="4" name="TextBox 3"/>
          <p:cNvSpPr txBox="1"/>
          <p:nvPr/>
        </p:nvSpPr>
        <p:spPr>
          <a:xfrm>
            <a:off x="7270044" y="5503055"/>
            <a:ext cx="4447822" cy="1043363"/>
          </a:xfrm>
          <a:prstGeom prst="rect">
            <a:avLst/>
          </a:prstGeom>
          <a:noFill/>
        </p:spPr>
        <p:txBody>
          <a:bodyPr wrap="squar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Higher order polynomial in </a:t>
            </a:r>
            <a:r>
              <a:rPr lang="en-US" dirty="0" err="1" smtClean="0">
                <a:gradFill>
                  <a:gsLst>
                    <a:gs pos="2917">
                      <a:schemeClr val="tx1"/>
                    </a:gs>
                    <a:gs pos="30000">
                      <a:schemeClr val="tx1"/>
                    </a:gs>
                  </a:gsLst>
                  <a:lin ang="5400000" scaled="0"/>
                </a:gradFill>
              </a:rPr>
              <a:t>educ</a:t>
            </a:r>
            <a:r>
              <a:rPr lang="en-US" dirty="0" smtClean="0">
                <a:gradFill>
                  <a:gsLst>
                    <a:gs pos="2917">
                      <a:schemeClr val="tx1"/>
                    </a:gs>
                    <a:gs pos="30000">
                      <a:schemeClr val="tx1"/>
                    </a:gs>
                  </a:gsLst>
                  <a:lin ang="5400000" scaled="0"/>
                </a:gradFill>
              </a:rPr>
              <a:t> and seniority could approximate this function </a:t>
            </a:r>
          </a:p>
        </p:txBody>
      </p:sp>
    </p:spTree>
    <p:extLst>
      <p:ext uri="{BB962C8B-B14F-4D97-AF65-F5344CB8AC3E}">
        <p14:creationId xmlns:p14="http://schemas.microsoft.com/office/powerpoint/2010/main" val="14988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 to do a 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6967548"/>
              </a:xfrm>
            </p:spPr>
            <p:txBody>
              <a:bodyPr/>
              <a:lstStyle/>
              <a:p>
                <a:pPr marL="519113" indent="-519113"/>
                <a:endParaRPr lang="en-US" sz="1600" dirty="0" smtClean="0">
                  <a:solidFill>
                    <a:schemeClr val="tx1"/>
                  </a:solidFill>
                  <a:latin typeface="+mn-lt"/>
                </a:endParaRPr>
              </a:p>
              <a:p>
                <a:pPr marL="519113" indent="-519113">
                  <a:buAutoNum type="arabicPeriod"/>
                </a:pPr>
                <a:r>
                  <a:rPr lang="en-US" sz="2400" dirty="0" smtClean="0">
                    <a:solidFill>
                      <a:schemeClr val="tx1"/>
                    </a:solidFill>
                  </a:rPr>
                  <a:t>Define the relationship we are trying to model. What is the outcome? What raw features do we have? E.g. </a:t>
                </a:r>
              </a:p>
              <a:p>
                <a:pPr marL="519113" indent="-519113"/>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𝑓</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𝑎𝑔</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Sub>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𝜖</m:t>
                          </m:r>
                        </m:e>
                        <m:sub>
                          <m:r>
                            <a:rPr lang="en-US" sz="2400" i="1">
                              <a:solidFill>
                                <a:schemeClr val="tx1"/>
                              </a:solidFill>
                              <a:latin typeface="Cambria Math" panose="02040503050406030204" pitchFamily="18" charset="0"/>
                            </a:rPr>
                            <m:t>𝑖</m:t>
                          </m:r>
                        </m:sub>
                      </m:sSub>
                    </m:oMath>
                  </m:oMathPara>
                </a14:m>
                <a:endParaRPr lang="en-US" sz="2400" dirty="0" smtClean="0">
                  <a:solidFill>
                    <a:schemeClr val="tx1"/>
                  </a:solidFill>
                </a:endParaRPr>
              </a:p>
              <a:p>
                <a:pPr marL="519113" indent="-519113"/>
                <a:r>
                  <a:rPr lang="en-US" sz="2400" dirty="0" smtClean="0">
                    <a:solidFill>
                      <a:schemeClr val="tx1"/>
                    </a:solidFill>
                  </a:rPr>
                  <a:t>2.   Define </a:t>
                </a:r>
                <a:r>
                  <a:rPr lang="en-US" sz="2400" dirty="0">
                    <a:solidFill>
                      <a:schemeClr val="tx1"/>
                    </a:solidFill>
                  </a:rPr>
                  <a:t>a</a:t>
                </a:r>
                <a:r>
                  <a:rPr lang="en-US" sz="2400" dirty="0" smtClean="0">
                    <a:solidFill>
                      <a:schemeClr val="tx1"/>
                    </a:solidFill>
                  </a:rPr>
                  <a:t> </a:t>
                </a:r>
                <a:r>
                  <a:rPr lang="en-US" sz="2400" dirty="0">
                    <a:solidFill>
                      <a:schemeClr val="tx1"/>
                    </a:solidFill>
                  </a:rPr>
                  <a:t>linear model to </a:t>
                </a:r>
                <a:r>
                  <a:rPr lang="en-US" sz="2400" dirty="0" smtClean="0">
                    <a:solidFill>
                      <a:schemeClr val="tx1"/>
                    </a:solidFill>
                  </a:rPr>
                  <a:t>approximate this relationship, e.g.</a:t>
                </a:r>
              </a:p>
              <a:p>
                <a:pPr marL="519113" indent="-519113"/>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𝛼</m:t>
                      </m:r>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ea typeface="Cambria Math" panose="02040503050406030204" pitchFamily="18" charset="0"/>
                        </a:rPr>
                        <m:t>𝑎𝑔</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Sub>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2</m:t>
                          </m:r>
                        </m:sub>
                      </m:sSub>
                      <m:r>
                        <a:rPr lang="en-US" sz="2400" i="1">
                          <a:solidFill>
                            <a:schemeClr val="tx1"/>
                          </a:solidFill>
                          <a:latin typeface="Cambria Math" panose="02040503050406030204" pitchFamily="18" charset="0"/>
                          <a:ea typeface="Cambria Math" panose="02040503050406030204" pitchFamily="18" charset="0"/>
                        </a:rPr>
                        <m:t>𝑎𝑔</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up>
                          <m:r>
                            <a:rPr lang="en-US" sz="2400" i="1">
                              <a:solidFill>
                                <a:schemeClr val="tx1"/>
                              </a:solidFill>
                              <a:latin typeface="Cambria Math" panose="02040503050406030204" pitchFamily="18" charset="0"/>
                              <a:ea typeface="Cambria Math" panose="02040503050406030204" pitchFamily="18" charset="0"/>
                            </a:rPr>
                            <m:t>2</m:t>
                          </m:r>
                        </m:sup>
                      </m:sSubSup>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𝑝</m:t>
                          </m:r>
                        </m:sub>
                      </m:sSub>
                      <m:r>
                        <a:rPr lang="en-US" sz="2400" i="1">
                          <a:solidFill>
                            <a:schemeClr val="tx1"/>
                          </a:solidFill>
                          <a:latin typeface="Cambria Math" panose="02040503050406030204" pitchFamily="18" charset="0"/>
                          <a:ea typeface="Cambria Math" panose="02040503050406030204" pitchFamily="18" charset="0"/>
                        </a:rPr>
                        <m:t>𝑎𝑔</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up>
                          <m:r>
                            <a:rPr lang="en-US" sz="2400" i="1">
                              <a:solidFill>
                                <a:schemeClr val="tx1"/>
                              </a:solidFill>
                              <a:latin typeface="Cambria Math" panose="02040503050406030204" pitchFamily="18" charset="0"/>
                              <a:ea typeface="Cambria Math" panose="02040503050406030204" pitchFamily="18" charset="0"/>
                            </a:rPr>
                            <m:t>𝑝</m:t>
                          </m:r>
                        </m:sup>
                      </m:sSubSup>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𝜖</m:t>
                          </m:r>
                        </m:e>
                        <m:sub>
                          <m:r>
                            <a:rPr lang="en-US" sz="2400" i="1">
                              <a:solidFill>
                                <a:schemeClr val="tx1"/>
                              </a:solidFill>
                              <a:latin typeface="Cambria Math" panose="02040503050406030204" pitchFamily="18" charset="0"/>
                            </a:rPr>
                            <m:t>𝑖</m:t>
                          </m:r>
                        </m:sub>
                      </m:sSub>
                    </m:oMath>
                  </m:oMathPara>
                </a14:m>
                <a:endParaRPr lang="en-US" sz="2400" dirty="0" smtClean="0">
                  <a:solidFill>
                    <a:schemeClr val="tx1"/>
                  </a:solidFill>
                </a:endParaRPr>
              </a:p>
              <a:p>
                <a:pPr marL="519113" indent="-519113"/>
                <a:r>
                  <a:rPr lang="en-US" sz="2400" dirty="0" smtClean="0">
                    <a:solidFill>
                      <a:schemeClr val="tx1"/>
                    </a:solidFill>
                  </a:rPr>
                  <a:t>3.    Create the necessary features </a:t>
                </a:r>
                <a:r>
                  <a:rPr lang="en-US" sz="2400" dirty="0" err="1" smtClean="0">
                    <a:solidFill>
                      <a:schemeClr val="tx1"/>
                    </a:solidFill>
                    <a:latin typeface="Courier New" panose="02070309020205020404" pitchFamily="49" charset="0"/>
                    <a:cs typeface="Courier New" panose="02070309020205020404" pitchFamily="49" charset="0"/>
                  </a:rPr>
                  <a:t>eg</a:t>
                </a:r>
                <a:r>
                  <a:rPr lang="en-US" sz="2400" dirty="0" smtClean="0">
                    <a:solidFill>
                      <a:schemeClr val="tx1"/>
                    </a:solidFill>
                    <a:latin typeface="Courier New" panose="02070309020205020404" pitchFamily="49" charset="0"/>
                    <a:cs typeface="Courier New" panose="02070309020205020404" pitchFamily="49" charset="0"/>
                  </a:rPr>
                  <a:t>. Age2=age^2 (or use poly)</a:t>
                </a:r>
              </a:p>
              <a:p>
                <a:pPr marL="519113" indent="-519113"/>
                <a:r>
                  <a:rPr lang="en-US" sz="2400" dirty="0" smtClean="0">
                    <a:solidFill>
                      <a:schemeClr val="tx1"/>
                    </a:solidFill>
                    <a:latin typeface="Courier New" panose="02070309020205020404" pitchFamily="49" charset="0"/>
                    <a:cs typeface="Courier New" panose="02070309020205020404" pitchFamily="49" charset="0"/>
                  </a:rPr>
                  <a:t>4. </a:t>
                </a:r>
                <a:r>
                  <a:rPr lang="en-US" sz="2400" dirty="0" smtClean="0">
                    <a:solidFill>
                      <a:schemeClr val="tx1"/>
                    </a:solidFill>
                    <a:latin typeface="+mn-lt"/>
                    <a:cs typeface="Courier New" panose="02070309020205020404" pitchFamily="49" charset="0"/>
                  </a:rPr>
                  <a:t>Estimate the model:</a:t>
                </a:r>
              </a:p>
              <a:p>
                <a:pPr marL="519113" indent="-519113"/>
                <a:endParaRPr lang="en-US" sz="2400" dirty="0" smtClean="0">
                  <a:solidFill>
                    <a:schemeClr val="tx1"/>
                  </a:solidFill>
                  <a:latin typeface="+mn-lt"/>
                  <a:cs typeface="Courier New" panose="02070309020205020404" pitchFamily="49" charset="0"/>
                </a:endParaRPr>
              </a:p>
              <a:p>
                <a:pPr marL="519113" indent="-519113" algn="ctr"/>
                <a:r>
                  <a:rPr lang="en-US" sz="2400" dirty="0" err="1">
                    <a:solidFill>
                      <a:schemeClr val="tx1"/>
                    </a:solidFill>
                    <a:latin typeface="Courier New" panose="02070309020205020404" pitchFamily="49" charset="0"/>
                    <a:cs typeface="Courier New" panose="02070309020205020404" pitchFamily="49" charset="0"/>
                  </a:rPr>
                  <a:t>m</a:t>
                </a:r>
                <a:r>
                  <a:rPr lang="en-US" sz="2400" dirty="0" err="1" smtClean="0">
                    <a:solidFill>
                      <a:schemeClr val="tx1"/>
                    </a:solidFill>
                    <a:latin typeface="Courier New" panose="02070309020205020404" pitchFamily="49" charset="0"/>
                    <a:cs typeface="Courier New" panose="02070309020205020404" pitchFamily="49" charset="0"/>
                  </a:rPr>
                  <a:t>ymodel</a:t>
                </a:r>
                <a:r>
                  <a:rPr lang="en-US" sz="2400" dirty="0" smtClean="0">
                    <a:solidFill>
                      <a:schemeClr val="tx1"/>
                    </a:solidFill>
                    <a:latin typeface="Courier New" panose="02070309020205020404" pitchFamily="49" charset="0"/>
                    <a:cs typeface="Courier New" panose="02070309020205020404" pitchFamily="49" charset="0"/>
                  </a:rPr>
                  <a:t>=lm(y~age+age2…+</a:t>
                </a:r>
                <a:r>
                  <a:rPr lang="en-US" sz="2400" dirty="0" err="1" smtClean="0">
                    <a:solidFill>
                      <a:schemeClr val="tx1"/>
                    </a:solidFill>
                    <a:latin typeface="Courier New" panose="02070309020205020404" pitchFamily="49" charset="0"/>
                    <a:cs typeface="Courier New" panose="02070309020205020404" pitchFamily="49" charset="0"/>
                  </a:rPr>
                  <a:t>ageP</a:t>
                </a:r>
                <a:r>
                  <a:rPr lang="en-US" sz="2400" dirty="0" smtClean="0">
                    <a:solidFill>
                      <a:schemeClr val="tx1"/>
                    </a:solidFill>
                    <a:latin typeface="Courier New" panose="02070309020205020404" pitchFamily="49" charset="0"/>
                    <a:cs typeface="Courier New" panose="02070309020205020404" pitchFamily="49" charset="0"/>
                  </a:rPr>
                  <a:t>)</a:t>
                </a:r>
              </a:p>
              <a:p>
                <a:pPr marL="519113" indent="-519113" algn="ctr"/>
                <a:r>
                  <a:rPr lang="en-US" sz="2400" dirty="0">
                    <a:solidFill>
                      <a:schemeClr val="tx1"/>
                    </a:solidFill>
                    <a:latin typeface="Courier New" panose="02070309020205020404" pitchFamily="49" charset="0"/>
                    <a:cs typeface="Courier New" panose="02070309020205020404" pitchFamily="49" charset="0"/>
                  </a:rPr>
                  <a:t>s</a:t>
                </a:r>
                <a:r>
                  <a:rPr lang="en-US" sz="2400" dirty="0" smtClean="0">
                    <a:solidFill>
                      <a:schemeClr val="tx1"/>
                    </a:solidFill>
                    <a:latin typeface="Courier New" panose="02070309020205020404" pitchFamily="49" charset="0"/>
                    <a:cs typeface="Courier New" panose="02070309020205020404" pitchFamily="49" charset="0"/>
                  </a:rPr>
                  <a:t>ummary(</a:t>
                </a:r>
                <a:r>
                  <a:rPr lang="en-US" sz="2400" dirty="0" err="1" smtClean="0">
                    <a:solidFill>
                      <a:schemeClr val="tx1"/>
                    </a:solidFill>
                    <a:latin typeface="Courier New" panose="02070309020205020404" pitchFamily="49" charset="0"/>
                    <a:cs typeface="Courier New" panose="02070309020205020404" pitchFamily="49" charset="0"/>
                  </a:rPr>
                  <a:t>mymodel</a:t>
                </a:r>
                <a:r>
                  <a:rPr lang="en-US" sz="2400" dirty="0" smtClean="0">
                    <a:solidFill>
                      <a:schemeClr val="tx1"/>
                    </a:solidFill>
                    <a:latin typeface="Courier New" panose="02070309020205020404" pitchFamily="49" charset="0"/>
                    <a:cs typeface="Courier New" panose="02070309020205020404" pitchFamily="49" charset="0"/>
                  </a:rPr>
                  <a:t>)</a:t>
                </a:r>
              </a:p>
              <a:p>
                <a:pPr marL="519113" indent="-519113"/>
                <a:endParaRPr lang="en-US" sz="2400" dirty="0" smtClean="0">
                  <a:solidFill>
                    <a:schemeClr val="tx1"/>
                  </a:solidFill>
                  <a:latin typeface="Courier New" panose="02070309020205020404" pitchFamily="49" charset="0"/>
                  <a:cs typeface="Courier New" panose="02070309020205020404" pitchFamily="49" charset="0"/>
                </a:endParaRPr>
              </a:p>
              <a:p>
                <a:pPr marL="519113" indent="-519113"/>
                <a:r>
                  <a:rPr lang="en-US" sz="2400" dirty="0" smtClean="0">
                    <a:solidFill>
                      <a:schemeClr val="tx1"/>
                    </a:solidFill>
                    <a:latin typeface="+mn-lt"/>
                    <a:cs typeface="Courier New" panose="02070309020205020404" pitchFamily="49" charset="0"/>
                  </a:rPr>
                  <a:t>5. </a:t>
                </a:r>
                <a:r>
                  <a:rPr lang="en-US" sz="2400" dirty="0">
                    <a:solidFill>
                      <a:schemeClr val="tx1"/>
                    </a:solidFill>
                    <a:latin typeface="+mn-lt"/>
                    <a:cs typeface="Courier New" panose="02070309020205020404" pitchFamily="49" charset="0"/>
                  </a:rPr>
                  <a:t>	</a:t>
                </a:r>
                <a:r>
                  <a:rPr lang="en-US" sz="2400" dirty="0" smtClean="0">
                    <a:solidFill>
                      <a:schemeClr val="tx1"/>
                    </a:solidFill>
                    <a:latin typeface="+mn-lt"/>
                    <a:cs typeface="Courier New" panose="02070309020205020404" pitchFamily="49" charset="0"/>
                  </a:rPr>
                  <a:t>Evaluate the model with an evaluation metric.</a:t>
                </a:r>
              </a:p>
              <a:p>
                <a:pPr marL="519113" indent="-519113"/>
                <a:r>
                  <a:rPr lang="en-US" sz="2400" dirty="0" smtClean="0">
                    <a:solidFill>
                      <a:schemeClr val="tx1"/>
                    </a:solidFill>
                    <a:latin typeface="+mn-lt"/>
                    <a:cs typeface="Courier New" panose="02070309020205020404" pitchFamily="49" charset="0"/>
                  </a:rPr>
                  <a:t>6. 	Repeat steps 2-5 to improve model fit.</a:t>
                </a:r>
              </a:p>
              <a:p>
                <a:endParaRPr lang="en-US" sz="14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6967548"/>
              </a:xfrm>
              <a:blipFill rotWithShape="0">
                <a:blip r:embed="rId3"/>
                <a:stretch>
                  <a:fillRect l="-313"/>
                </a:stretch>
              </a:blipFill>
            </p:spPr>
            <p:txBody>
              <a:bodyPr/>
              <a:lstStyle/>
              <a:p>
                <a:r>
                  <a:rPr lang="en-US">
                    <a:noFill/>
                  </a:rPr>
                  <a:t> </a:t>
                </a:r>
              </a:p>
            </p:txBody>
          </p:sp>
        </mc:Fallback>
      </mc:AlternateContent>
    </p:spTree>
    <p:extLst>
      <p:ext uri="{BB962C8B-B14F-4D97-AF65-F5344CB8AC3E}">
        <p14:creationId xmlns:p14="http://schemas.microsoft.com/office/powerpoint/2010/main" val="2793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prediction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558638"/>
              </a:xfrm>
            </p:spPr>
            <p:txBody>
              <a:bodyPr/>
              <a:lstStyle/>
              <a:p>
                <a:endParaRPr lang="en-US" sz="2000" dirty="0" smtClean="0">
                  <a:solidFill>
                    <a:schemeClr val="tx1"/>
                  </a:solidFill>
                  <a:latin typeface="+mn-lt"/>
                </a:endParaRPr>
              </a:p>
              <a:p>
                <a:pPr marL="742950" indent="-742950">
                  <a:buAutoNum type="arabicPeriod"/>
                </a:pPr>
                <a:r>
                  <a:rPr lang="en-US" sz="3200" dirty="0" smtClean="0">
                    <a:solidFill>
                      <a:schemeClr val="tx1"/>
                    </a:solidFill>
                  </a:rPr>
                  <a:t>After we have fit a model, we can predict the outcome for any input. </a:t>
                </a:r>
                <a:r>
                  <a:rPr lang="en-US" sz="3200" dirty="0" err="1" smtClean="0">
                    <a:solidFill>
                      <a:schemeClr val="tx1"/>
                    </a:solidFill>
                  </a:rPr>
                  <a:t>Eg</a:t>
                </a:r>
                <a:r>
                  <a:rPr lang="en-US" sz="3200" dirty="0" smtClean="0">
                    <a:solidFill>
                      <a:schemeClr val="tx1"/>
                    </a:solidFill>
                  </a:rPr>
                  <a:t>.</a:t>
                </a:r>
              </a:p>
              <a:p>
                <a:pPr/>
                <a14:m>
                  <m:oMathPara xmlns:m="http://schemas.openxmlformats.org/officeDocument/2006/math">
                    <m:oMathParaPr>
                      <m:jc m:val="centerGroup"/>
                    </m:oMathParaPr>
                    <m:oMath xmlns:m="http://schemas.openxmlformats.org/officeDocument/2006/math">
                      <m:acc>
                        <m:accPr>
                          <m:chr m:val="̂"/>
                          <m:ctrlPr>
                            <a:rPr lang="en-US" sz="3200" i="1">
                              <a:solidFill>
                                <a:schemeClr val="tx1"/>
                              </a:solidFill>
                              <a:latin typeface="Cambria Math" panose="02040503050406030204" pitchFamily="18" charset="0"/>
                            </a:rPr>
                          </m:ctrlPr>
                        </m:acc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𝑖</m:t>
                              </m:r>
                            </m:sub>
                          </m:sSub>
                        </m:e>
                      </m:acc>
                      <m:r>
                        <a:rPr lang="en-US" sz="3200" i="1" smtClean="0">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𝛼</m:t>
                      </m:r>
                      <m:r>
                        <a:rPr lang="en-US" sz="3200" i="1">
                          <a:solidFill>
                            <a:schemeClr val="tx1"/>
                          </a:solidFill>
                          <a:latin typeface="Cambria Math" panose="02040503050406030204" pitchFamily="18" charset="0"/>
                          <a:ea typeface="Cambria Math" panose="02040503050406030204" pitchFamily="18" charset="0"/>
                        </a:rPr>
                        <m:t>+</m:t>
                      </m:r>
                      <m:acc>
                        <m:accPr>
                          <m:chr m:val="̂"/>
                          <m:ctrlPr>
                            <a:rPr lang="en-US" sz="3200" i="1" smtClean="0">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1</m:t>
                              </m:r>
                            </m:sub>
                          </m:sSub>
                        </m:e>
                      </m:acc>
                      <m:r>
                        <a:rPr lang="en-US" sz="3200" i="1">
                          <a:solidFill>
                            <a:schemeClr val="tx1"/>
                          </a:solidFill>
                          <a:latin typeface="Cambria Math" panose="02040503050406030204" pitchFamily="18" charset="0"/>
                          <a:ea typeface="Cambria Math" panose="02040503050406030204" pitchFamily="18" charset="0"/>
                        </a:rPr>
                        <m:t>𝑎𝑔</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Sub>
                      <m:r>
                        <a:rPr lang="en-US" sz="3200" i="1">
                          <a:solidFill>
                            <a:schemeClr val="tx1"/>
                          </a:solidFill>
                          <a:latin typeface="Cambria Math" panose="02040503050406030204" pitchFamily="18" charset="0"/>
                          <a:ea typeface="Cambria Math" panose="02040503050406030204" pitchFamily="18" charset="0"/>
                        </a:rPr>
                        <m:t> +</m:t>
                      </m:r>
                      <m:acc>
                        <m:accPr>
                          <m:chr m:val="̂"/>
                          <m:ctrlPr>
                            <a:rPr lang="en-US" sz="3200" i="1">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2</m:t>
                              </m:r>
                            </m:sub>
                          </m:sSub>
                        </m:e>
                      </m:acc>
                      <m:r>
                        <a:rPr lang="en-US" sz="3200" i="1">
                          <a:solidFill>
                            <a:schemeClr val="tx1"/>
                          </a:solidFill>
                          <a:latin typeface="Cambria Math" panose="02040503050406030204" pitchFamily="18" charset="0"/>
                          <a:ea typeface="Cambria Math" panose="02040503050406030204" pitchFamily="18" charset="0"/>
                        </a:rPr>
                        <m:t>𝑎𝑔</m:t>
                      </m:r>
                      <m:sSubSup>
                        <m:sSubSupPr>
                          <m:ctrlPr>
                            <a:rPr lang="en-US" sz="3200" i="1">
                              <a:solidFill>
                                <a:schemeClr val="tx1"/>
                              </a:solidFill>
                              <a:latin typeface="Cambria Math" panose="02040503050406030204" pitchFamily="18" charset="0"/>
                              <a:ea typeface="Cambria Math" panose="02040503050406030204" pitchFamily="18" charset="0"/>
                            </a:rPr>
                          </m:ctrlPr>
                        </m:sSubSup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up>
                          <m:r>
                            <a:rPr lang="en-US" sz="3200" i="1">
                              <a:solidFill>
                                <a:schemeClr val="tx1"/>
                              </a:solidFill>
                              <a:latin typeface="Cambria Math" panose="02040503050406030204" pitchFamily="18" charset="0"/>
                              <a:ea typeface="Cambria Math" panose="02040503050406030204" pitchFamily="18" charset="0"/>
                            </a:rPr>
                            <m:t>2</m:t>
                          </m:r>
                        </m:sup>
                      </m:sSubSup>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acc>
                            <m:accPr>
                              <m:chr m:val="̂"/>
                              <m:ctrlPr>
                                <a:rPr lang="en-US" sz="3200" i="1" smtClean="0">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𝑝</m:t>
                                  </m:r>
                                </m:sub>
                              </m:sSub>
                            </m:e>
                          </m:acc>
                        </m:e>
                        <m:sub/>
                      </m:sSub>
                      <m:r>
                        <a:rPr lang="en-US" sz="3200" i="1">
                          <a:solidFill>
                            <a:schemeClr val="tx1"/>
                          </a:solidFill>
                          <a:latin typeface="Cambria Math" panose="02040503050406030204" pitchFamily="18" charset="0"/>
                          <a:ea typeface="Cambria Math" panose="02040503050406030204" pitchFamily="18" charset="0"/>
                        </a:rPr>
                        <m:t>𝑎𝑔</m:t>
                      </m:r>
                      <m:sSubSup>
                        <m:sSubSupPr>
                          <m:ctrlPr>
                            <a:rPr lang="en-US" sz="3200" i="1">
                              <a:solidFill>
                                <a:schemeClr val="tx1"/>
                              </a:solidFill>
                              <a:latin typeface="Cambria Math" panose="02040503050406030204" pitchFamily="18" charset="0"/>
                              <a:ea typeface="Cambria Math" panose="02040503050406030204" pitchFamily="18" charset="0"/>
                            </a:rPr>
                          </m:ctrlPr>
                        </m:sSubSup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up>
                          <m:r>
                            <a:rPr lang="en-US" sz="3200" i="1">
                              <a:solidFill>
                                <a:schemeClr val="tx1"/>
                              </a:solidFill>
                              <a:latin typeface="Cambria Math" panose="02040503050406030204" pitchFamily="18" charset="0"/>
                              <a:ea typeface="Cambria Math" panose="02040503050406030204" pitchFamily="18" charset="0"/>
                            </a:rPr>
                            <m:t>𝑝</m:t>
                          </m:r>
                        </m:sup>
                      </m:sSubSup>
                    </m:oMath>
                  </m:oMathPara>
                </a14:m>
                <a:endParaRPr lang="en-US" sz="3200" dirty="0" smtClean="0">
                  <a:solidFill>
                    <a:schemeClr val="tx1"/>
                  </a:solidFill>
                </a:endParaRPr>
              </a:p>
              <a:p>
                <a:r>
                  <a:rPr lang="en-US" sz="3200" dirty="0" smtClean="0">
                    <a:solidFill>
                      <a:schemeClr val="tx1"/>
                    </a:solidFill>
                  </a:rPr>
                  <a:t>2.    For any given observation </a:t>
                </a:r>
                <a14:m>
                  <m:oMath xmlns:m="http://schemas.openxmlformats.org/officeDocument/2006/math">
                    <m:acc>
                      <m:accPr>
                        <m:chr m:val="̂"/>
                        <m:ctrlPr>
                          <a:rPr lang="en-US" sz="3200" i="1">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h</m:t>
                            </m:r>
                          </m:e>
                          <m:sub>
                            <m:r>
                              <a:rPr lang="en-US" sz="3200" b="0" i="1" smtClean="0">
                                <a:solidFill>
                                  <a:schemeClr val="tx1"/>
                                </a:solidFill>
                                <a:latin typeface="Cambria Math" panose="02040503050406030204" pitchFamily="18" charset="0"/>
                                <a:ea typeface="Cambria Math" panose="02040503050406030204" pitchFamily="18" charset="0"/>
                              </a:rPr>
                              <m:t>𝑖</m:t>
                            </m:r>
                          </m:sub>
                        </m:sSub>
                      </m:e>
                    </m:acc>
                    <m:r>
                      <a:rPr lang="en-US" sz="3200" b="0" i="1" smtClean="0">
                        <a:solidFill>
                          <a:schemeClr val="tx1"/>
                        </a:solidFill>
                        <a:latin typeface="Cambria Math" panose="02040503050406030204" pitchFamily="18" charset="0"/>
                        <a:ea typeface="Cambria Math" panose="02040503050406030204" pitchFamily="18" charset="0"/>
                      </a:rPr>
                      <m:t>−</m:t>
                    </m:r>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h</m:t>
                        </m:r>
                      </m:e>
                      <m:sub>
                        <m:r>
                          <a:rPr lang="en-US" sz="3200" b="0" i="1" smtClean="0">
                            <a:solidFill>
                              <a:schemeClr val="tx1"/>
                            </a:solidFill>
                            <a:latin typeface="Cambria Math" panose="02040503050406030204" pitchFamily="18" charset="0"/>
                            <a:ea typeface="Cambria Math" panose="02040503050406030204" pitchFamily="18" charset="0"/>
                          </a:rPr>
                          <m:t>𝑖</m:t>
                        </m:r>
                      </m:sub>
                    </m:sSub>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ea typeface="Cambria Math" panose="02040503050406030204" pitchFamily="18" charset="0"/>
                      </a:rPr>
                      <m:t>𝑝𝑟𝑒𝑑𝑖𝑐𝑡𝑖𝑜𝑛</m:t>
                    </m:r>
                    <m:r>
                      <a:rPr lang="en-US" sz="3200" b="0" i="1" smtClean="0">
                        <a:solidFill>
                          <a:schemeClr val="tx1"/>
                        </a:solidFill>
                        <a:latin typeface="Cambria Math" panose="02040503050406030204" pitchFamily="18" charset="0"/>
                        <a:ea typeface="Cambria Math" panose="02040503050406030204" pitchFamily="18" charset="0"/>
                      </a:rPr>
                      <m:t> </m:t>
                    </m:r>
                    <m:r>
                      <a:rPr lang="en-US" sz="3200" b="0" i="1" smtClean="0">
                        <a:solidFill>
                          <a:schemeClr val="tx1"/>
                        </a:solidFill>
                        <a:latin typeface="Cambria Math" panose="02040503050406030204" pitchFamily="18" charset="0"/>
                        <a:ea typeface="Cambria Math" panose="02040503050406030204" pitchFamily="18" charset="0"/>
                      </a:rPr>
                      <m:t>𝑒𝑟𝑟𝑜𝑟</m:t>
                    </m:r>
                  </m:oMath>
                </a14:m>
                <a:endParaRPr lang="en-US" sz="3200" dirty="0" smtClean="0">
                  <a:solidFill>
                    <a:schemeClr val="tx1"/>
                  </a:solidFill>
                </a:endParaRPr>
              </a:p>
              <a:p>
                <a:endParaRPr lang="en-US" sz="3600"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a:solidFill>
                                    <a:schemeClr val="tx1"/>
                                  </a:solidFill>
                                  <a:latin typeface="Cambria Math" panose="02040503050406030204" pitchFamily="18" charset="0"/>
                                  <a:ea typeface="Cambria Math" panose="02040503050406030204" pitchFamily="18" charset="0"/>
                                </a:rPr>
                              </m:ctrlPr>
                            </m:accPr>
                            <m:e>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e>
                          </m:acc>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a:solidFill>
                                <a:schemeClr val="tx1"/>
                              </a:solidFill>
                              <a:latin typeface="Cambria Math" panose="02040503050406030204" pitchFamily="18" charset="0"/>
                              <a:ea typeface="Cambria Math" panose="02040503050406030204" pitchFamily="18" charset="0"/>
                            </a:rPr>
                            <m:t>)</m:t>
                          </m:r>
                        </m:e>
                        <m:sup>
                          <m:r>
                            <a:rPr lang="en-US" sz="3600" b="0" i="1" smtClean="0">
                              <a:solidFill>
                                <a:schemeClr val="tx1"/>
                              </a:solidFill>
                              <a:latin typeface="Cambria Math" panose="02040503050406030204" pitchFamily="18" charset="0"/>
                              <a:ea typeface="Cambria Math" panose="02040503050406030204" pitchFamily="18" charset="0"/>
                            </a:rPr>
                            <m:t>2</m:t>
                          </m:r>
                        </m:sup>
                      </m:sSup>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squared</m:t>
                      </m:r>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loss</m:t>
                      </m:r>
                    </m:oMath>
                  </m:oMathPara>
                </a14:m>
                <a:endParaRPr lang="en-US" sz="3600" dirty="0" smtClean="0">
                  <a:solidFill>
                    <a:schemeClr val="tx1"/>
                  </a:solidFill>
                </a:endParaRPr>
              </a:p>
              <a:p>
                <a:pPr/>
                <a14:m>
                  <m:oMathPara xmlns:m="http://schemas.openxmlformats.org/officeDocument/2006/math">
                    <m:oMathParaPr>
                      <m:jc m:val="centerGroup"/>
                    </m:oMathParaPr>
                    <m:oMath xmlns:m="http://schemas.openxmlformats.org/officeDocument/2006/math">
                      <m:acc>
                        <m:accPr>
                          <m:chr m:val="̂"/>
                          <m:ctrlPr>
                            <a:rPr lang="en-US" sz="3600" i="1">
                              <a:solidFill>
                                <a:schemeClr val="tx1"/>
                              </a:solidFill>
                              <a:latin typeface="Cambria Math" panose="02040503050406030204" pitchFamily="18" charset="0"/>
                              <a:ea typeface="Cambria Math" panose="02040503050406030204" pitchFamily="18" charset="0"/>
                            </a:rPr>
                          </m:ctrlPr>
                        </m:accPr>
                        <m:e>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e>
                      </m:acc>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b="0" i="0" smtClean="0">
                          <a:solidFill>
                            <a:schemeClr val="tx1"/>
                          </a:solidFill>
                          <a:latin typeface="Cambria Math" panose="02040503050406030204" pitchFamily="18" charset="0"/>
                          <a:ea typeface="Cambria Math" panose="02040503050406030204" pitchFamily="18" charset="0"/>
                        </a:rPr>
                        <m:t>| : </m:t>
                      </m:r>
                      <m:r>
                        <m:rPr>
                          <m:sty m:val="p"/>
                        </m:rPr>
                        <a:rPr lang="en-US" sz="3600" b="0" i="0" smtClean="0">
                          <a:solidFill>
                            <a:schemeClr val="tx1"/>
                          </a:solidFill>
                          <a:latin typeface="Cambria Math" panose="02040503050406030204" pitchFamily="18" charset="0"/>
                          <a:ea typeface="Cambria Math" panose="02040503050406030204" pitchFamily="18" charset="0"/>
                        </a:rPr>
                        <m:t>absolute</m:t>
                      </m:r>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loss</m:t>
                      </m:r>
                    </m:oMath>
                  </m:oMathPara>
                </a14:m>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558638"/>
              </a:xfrm>
              <a:blipFill rotWithShape="0">
                <a:blip r:embed="rId3"/>
                <a:stretch>
                  <a:fillRect l="-836" r="-992"/>
                </a:stretch>
              </a:blipFill>
            </p:spPr>
            <p:txBody>
              <a:bodyPr/>
              <a:lstStyle/>
              <a:p>
                <a:r>
                  <a:rPr lang="en-US">
                    <a:noFill/>
                  </a:rPr>
                  <a:t> </a:t>
                </a:r>
              </a:p>
            </p:txBody>
          </p:sp>
        </mc:Fallback>
      </mc:AlternateContent>
    </p:spTree>
    <p:extLst>
      <p:ext uri="{BB962C8B-B14F-4D97-AF65-F5344CB8AC3E}">
        <p14:creationId xmlns:p14="http://schemas.microsoft.com/office/powerpoint/2010/main" val="412321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Model Fit, MSE</a:t>
            </a:r>
            <a:endParaRPr lang="en-US" dirty="0"/>
          </a:p>
        </p:txBody>
      </p:sp>
      <p:sp>
        <p:nvSpPr>
          <p:cNvPr id="3" name="Text Placeholder 2"/>
          <p:cNvSpPr>
            <a:spLocks noGrp="1"/>
          </p:cNvSpPr>
          <p:nvPr>
            <p:ph type="body" sz="quarter" idx="10"/>
          </p:nvPr>
        </p:nvSpPr>
        <p:spPr>
          <a:xfrm>
            <a:off x="276683" y="987071"/>
            <a:ext cx="11669894" cy="5343001"/>
          </a:xfrm>
        </p:spPr>
        <p:txBody>
          <a:bodyPr/>
          <a:lstStyle/>
          <a:p>
            <a:endParaRPr lang="en-US" sz="2000" dirty="0">
              <a:solidFill>
                <a:schemeClr val="tx1"/>
              </a:solidFill>
              <a:latin typeface="+mn-lt"/>
            </a:endParaRPr>
          </a:p>
          <a:p>
            <a:r>
              <a:rPr lang="en-US" sz="3200" dirty="0" smtClean="0">
                <a:solidFill>
                  <a:schemeClr val="tx1"/>
                </a:solidFill>
              </a:rPr>
              <a:t>Fit refers to how well our model, an approximation of reality, matches what we actually observe in the data</a:t>
            </a:r>
          </a:p>
          <a:p>
            <a:endParaRPr lang="en-US" sz="3200" dirty="0">
              <a:solidFill>
                <a:schemeClr val="tx1"/>
              </a:solidFill>
            </a:endParaRPr>
          </a:p>
          <a:p>
            <a:r>
              <a:rPr lang="en-US" sz="3200" dirty="0" smtClean="0">
                <a:solidFill>
                  <a:schemeClr val="tx1"/>
                </a:solidFill>
              </a:rPr>
              <a:t>Mean squared error is the average of squared loss for each data point (row) we evaluate</a:t>
            </a:r>
          </a:p>
          <a:p>
            <a:endParaRPr lang="en-US" sz="32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3047999" y="4058854"/>
            <a:ext cx="5200103" cy="1632685"/>
          </a:xfrm>
          <a:prstGeom prst="rect">
            <a:avLst/>
          </a:prstGeom>
        </p:spPr>
      </p:pic>
    </p:spTree>
    <p:extLst>
      <p:ext uri="{BB962C8B-B14F-4D97-AF65-F5344CB8AC3E}">
        <p14:creationId xmlns:p14="http://schemas.microsoft.com/office/powerpoint/2010/main" val="28357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a:t>
            </a:r>
            <a:endParaRPr lang="en-US" dirty="0"/>
          </a:p>
        </p:txBody>
      </p:sp>
      <p:sp>
        <p:nvSpPr>
          <p:cNvPr id="3" name="Text Placeholder 2"/>
          <p:cNvSpPr>
            <a:spLocks noGrp="1"/>
          </p:cNvSpPr>
          <p:nvPr>
            <p:ph type="body" sz="quarter" idx="10"/>
          </p:nvPr>
        </p:nvSpPr>
        <p:spPr>
          <a:xfrm>
            <a:off x="276683" y="987071"/>
            <a:ext cx="11669894" cy="6457152"/>
          </a:xfrm>
        </p:spPr>
        <p:txBody>
          <a:bodyPr/>
          <a:lstStyle/>
          <a:p>
            <a:endParaRPr lang="en-US" sz="2000" dirty="0">
              <a:solidFill>
                <a:schemeClr val="tx1"/>
              </a:solidFill>
              <a:latin typeface="+mn-lt"/>
            </a:endParaRPr>
          </a:p>
          <a:p>
            <a:r>
              <a:rPr lang="en-US" sz="3200" dirty="0" smtClean="0">
                <a:solidFill>
                  <a:schemeClr val="tx1"/>
                </a:solidFill>
              </a:rPr>
              <a:t>We typically want to “train” the model on the data “we have” and test the model on “new data” </a:t>
            </a:r>
          </a:p>
          <a:p>
            <a:endParaRPr lang="en-US" sz="3200" dirty="0">
              <a:solidFill>
                <a:schemeClr val="tx1"/>
              </a:solidFill>
            </a:endParaRPr>
          </a:p>
          <a:p>
            <a:r>
              <a:rPr lang="en-US" sz="3200" dirty="0" smtClean="0">
                <a:solidFill>
                  <a:schemeClr val="tx1"/>
                </a:solidFill>
              </a:rPr>
              <a:t>This is a realistic test of how well the model predicts outcomes.</a:t>
            </a:r>
          </a:p>
          <a:p>
            <a:endParaRPr lang="en-US" sz="3200" dirty="0">
              <a:solidFill>
                <a:schemeClr val="tx1"/>
              </a:solidFill>
            </a:endParaRPr>
          </a:p>
          <a:p>
            <a:r>
              <a:rPr lang="en-US" sz="3200" dirty="0" smtClean="0">
                <a:solidFill>
                  <a:schemeClr val="tx1"/>
                </a:solidFill>
              </a:rPr>
              <a:t>In practice, we will subset our data:</a:t>
            </a:r>
          </a:p>
          <a:p>
            <a:r>
              <a:rPr lang="en-US" sz="3200" dirty="0">
                <a:solidFill>
                  <a:schemeClr val="tx1"/>
                </a:solidFill>
              </a:rPr>
              <a:t>	</a:t>
            </a:r>
            <a:r>
              <a:rPr lang="en-US" sz="3200" dirty="0" smtClean="0">
                <a:solidFill>
                  <a:schemeClr val="tx1"/>
                </a:solidFill>
              </a:rPr>
              <a:t>X%: Training </a:t>
            </a:r>
          </a:p>
          <a:p>
            <a:r>
              <a:rPr lang="en-US" sz="3200" dirty="0">
                <a:solidFill>
                  <a:schemeClr val="tx1"/>
                </a:solidFill>
              </a:rPr>
              <a:t>	</a:t>
            </a:r>
            <a:r>
              <a:rPr lang="en-US" sz="3200" dirty="0" smtClean="0">
                <a:solidFill>
                  <a:schemeClr val="tx1"/>
                </a:solidFill>
              </a:rPr>
              <a:t>Y%: Test</a:t>
            </a:r>
          </a:p>
          <a:p>
            <a:r>
              <a:rPr lang="en-US" sz="3200" dirty="0" smtClean="0">
                <a:solidFill>
                  <a:schemeClr val="tx1"/>
                </a:solidFill>
              </a:rPr>
              <a:t>80% is commonly used for training.</a:t>
            </a:r>
            <a:endParaRPr lang="en-US" sz="32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714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training vs. test?</a:t>
            </a:r>
            <a:endParaRPr lang="en-US" dirty="0"/>
          </a:p>
        </p:txBody>
      </p:sp>
      <p:pic>
        <p:nvPicPr>
          <p:cNvPr id="5" name="Picture 4"/>
          <p:cNvPicPr>
            <a:picLocks noChangeAspect="1"/>
          </p:cNvPicPr>
          <p:nvPr/>
        </p:nvPicPr>
        <p:blipFill>
          <a:blip r:embed="rId3"/>
          <a:stretch>
            <a:fillRect/>
          </a:stretch>
        </p:blipFill>
        <p:spPr>
          <a:xfrm>
            <a:off x="699911" y="1615194"/>
            <a:ext cx="8425743" cy="4679067"/>
          </a:xfrm>
          <a:prstGeom prst="rect">
            <a:avLst/>
          </a:prstGeom>
        </p:spPr>
      </p:pic>
      <p:sp>
        <p:nvSpPr>
          <p:cNvPr id="6" name="TextBox 5"/>
          <p:cNvSpPr txBox="1"/>
          <p:nvPr/>
        </p:nvSpPr>
        <p:spPr>
          <a:xfrm>
            <a:off x="9290756" y="2935112"/>
            <a:ext cx="2681217"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MSE: test set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MSE: training set</a:t>
            </a:r>
          </a:p>
        </p:txBody>
      </p:sp>
      <p:cxnSp>
        <p:nvCxnSpPr>
          <p:cNvPr id="8" name="Straight Arrow Connector 7"/>
          <p:cNvCxnSpPr/>
          <p:nvPr/>
        </p:nvCxnSpPr>
        <p:spPr>
          <a:xfrm flipH="1">
            <a:off x="8523111" y="3217334"/>
            <a:ext cx="84666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493474" y="4848578"/>
            <a:ext cx="84666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5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training vs. test?</a:t>
            </a:r>
            <a:endParaRPr lang="en-US" dirty="0"/>
          </a:p>
        </p:txBody>
      </p:sp>
      <p:pic>
        <p:nvPicPr>
          <p:cNvPr id="5" name="Picture 4"/>
          <p:cNvPicPr>
            <a:picLocks noChangeAspect="1"/>
          </p:cNvPicPr>
          <p:nvPr/>
        </p:nvPicPr>
        <p:blipFill>
          <a:blip r:embed="rId3"/>
          <a:stretch>
            <a:fillRect/>
          </a:stretch>
        </p:blipFill>
        <p:spPr>
          <a:xfrm>
            <a:off x="3476977" y="1558750"/>
            <a:ext cx="8425743" cy="4679067"/>
          </a:xfrm>
          <a:prstGeom prst="rect">
            <a:avLst/>
          </a:prstGeom>
        </p:spPr>
      </p:pic>
      <p:sp>
        <p:nvSpPr>
          <p:cNvPr id="6" name="TextBox 5"/>
          <p:cNvSpPr txBox="1"/>
          <p:nvPr/>
        </p:nvSpPr>
        <p:spPr>
          <a:xfrm>
            <a:off x="313832" y="3129274"/>
            <a:ext cx="3247812"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Using a “out of sample” test set guards against “overfitting”</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The blue curve gets closest to the black (truth) curve</a:t>
            </a:r>
          </a:p>
        </p:txBody>
      </p:sp>
      <p:sp>
        <p:nvSpPr>
          <p:cNvPr id="7" name="TextBox 6"/>
          <p:cNvSpPr txBox="1"/>
          <p:nvPr/>
        </p:nvSpPr>
        <p:spPr>
          <a:xfrm>
            <a:off x="313832" y="1865593"/>
            <a:ext cx="337199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The green curve “</a:t>
            </a:r>
            <a:r>
              <a:rPr lang="en-US" sz="2400" dirty="0" err="1" smtClean="0">
                <a:gradFill>
                  <a:gsLst>
                    <a:gs pos="2917">
                      <a:schemeClr val="tx1"/>
                    </a:gs>
                    <a:gs pos="30000">
                      <a:schemeClr val="tx1"/>
                    </a:gs>
                  </a:gsLst>
                  <a:lin ang="5400000" scaled="0"/>
                </a:gradFill>
              </a:rPr>
              <a:t>overfits</a:t>
            </a:r>
            <a:r>
              <a:rPr lang="en-US" sz="2400" dirty="0" smtClean="0">
                <a:gradFill>
                  <a:gsLst>
                    <a:gs pos="2917">
                      <a:schemeClr val="tx1"/>
                    </a:gs>
                    <a:gs pos="30000">
                      <a:schemeClr val="tx1"/>
                    </a:gs>
                  </a:gsLst>
                  <a:lin ang="5400000" scaled="0"/>
                </a:gradFill>
              </a:rPr>
              <a:t>” the </a:t>
            </a:r>
            <a:r>
              <a:rPr lang="en-US" sz="2400" dirty="0" smtClean="0">
                <a:gradFill>
                  <a:gsLst>
                    <a:gs pos="2917">
                      <a:schemeClr val="tx1"/>
                    </a:gs>
                    <a:gs pos="30000">
                      <a:schemeClr val="tx1"/>
                    </a:gs>
                  </a:gsLst>
                  <a:lin ang="5400000" scaled="0"/>
                </a:gradFill>
              </a:rPr>
              <a:t>data. It fits the noise.</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3176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10507492"/>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r>
                  <a:rPr lang="en-US" sz="3600" dirty="0" smtClean="0">
                    <a:solidFill>
                      <a:schemeClr val="tx1"/>
                    </a:solidFill>
                    <a:latin typeface="+mn-lt"/>
                  </a:rPr>
                  <a:t>Goal is to model outcomes as a function of features.</a:t>
                </a:r>
              </a:p>
              <a:p>
                <a:endParaRPr lang="en-US" sz="3600" dirty="0">
                  <a:solidFill>
                    <a:schemeClr val="tx1"/>
                  </a:solidFill>
                  <a:latin typeface="+mn-lt"/>
                </a:endParaRPr>
              </a:p>
              <a:p>
                <a:r>
                  <a:rPr lang="en-US" sz="3600" dirty="0" smtClean="0">
                    <a:solidFill>
                      <a:schemeClr val="tx1"/>
                    </a:solidFill>
                    <a:latin typeface="+mn-lt"/>
                  </a:rPr>
                  <a:t>Width of </a:t>
                </a:r>
                <a14:m>
                  <m:oMath xmlns:m="http://schemas.openxmlformats.org/officeDocument/2006/math">
                    <m:r>
                      <a:rPr lang="en-US" sz="3600" i="1" dirty="0" smtClean="0">
                        <a:solidFill>
                          <a:schemeClr val="tx1"/>
                        </a:solidFill>
                        <a:latin typeface="Cambria Math" panose="02040503050406030204" pitchFamily="18" charset="0"/>
                      </a:rPr>
                      <m:t>𝑋</m:t>
                    </m:r>
                  </m:oMath>
                </a14:m>
                <a:r>
                  <a:rPr lang="en-US" sz="3600" dirty="0" smtClean="0">
                    <a:solidFill>
                      <a:schemeClr val="tx1"/>
                    </a:solidFill>
                    <a:latin typeface="+mn-lt"/>
                  </a:rPr>
                  <a:t> is </a:t>
                </a:r>
                <a14:m>
                  <m:oMath xmlns:m="http://schemas.openxmlformats.org/officeDocument/2006/math">
                    <m:r>
                      <a:rPr lang="en-US" sz="3600" b="0" i="1" smtClean="0">
                        <a:solidFill>
                          <a:schemeClr val="tx1"/>
                        </a:solidFill>
                        <a:latin typeface="Cambria Math" panose="02040503050406030204" pitchFamily="18" charset="0"/>
                      </a:rPr>
                      <m:t>𝑝</m:t>
                    </m:r>
                  </m:oMath>
                </a14:m>
                <a:endParaRPr lang="en-US" sz="3600" dirty="0" smtClean="0">
                  <a:solidFill>
                    <a:schemeClr val="tx1"/>
                  </a:solidFill>
                  <a:latin typeface="+mn-lt"/>
                </a:endParaRPr>
              </a:p>
              <a:p>
                <a:endParaRPr lang="en-US" sz="3600" dirty="0">
                  <a:solidFill>
                    <a:schemeClr val="tx1"/>
                  </a:solidFill>
                  <a:latin typeface="+mn-lt"/>
                </a:endParaRPr>
              </a:p>
              <a:p>
                <a:r>
                  <a:rPr lang="en-US" sz="3600" dirty="0" smtClean="0">
                    <a:solidFill>
                      <a:schemeClr val="tx1"/>
                    </a:solidFill>
                    <a:latin typeface="+mn-lt"/>
                  </a:rPr>
                  <a:t>Length of </a:t>
                </a:r>
                <a14:m>
                  <m:oMath xmlns:m="http://schemas.openxmlformats.org/officeDocument/2006/math">
                    <m:r>
                      <a:rPr lang="en-US" sz="3600" i="1" dirty="0" smtClean="0">
                        <a:solidFill>
                          <a:schemeClr val="tx1"/>
                        </a:solidFill>
                        <a:latin typeface="Cambria Math" panose="02040503050406030204" pitchFamily="18" charset="0"/>
                      </a:rPr>
                      <m:t>𝑋</m:t>
                    </m:r>
                  </m:oMath>
                </a14:m>
                <a:r>
                  <a:rPr lang="en-US" sz="3600" dirty="0" smtClean="0">
                    <a:solidFill>
                      <a:schemeClr val="tx1"/>
                    </a:solidFill>
                    <a:latin typeface="+mn-lt"/>
                  </a:rPr>
                  <a:t> and </a:t>
                </a:r>
                <a14:m>
                  <m:oMath xmlns:m="http://schemas.openxmlformats.org/officeDocument/2006/math">
                    <m:r>
                      <a:rPr lang="en-US" sz="3600" i="1" dirty="0" smtClean="0">
                        <a:solidFill>
                          <a:schemeClr val="tx1"/>
                        </a:solidFill>
                        <a:latin typeface="Cambria Math" panose="02040503050406030204" pitchFamily="18" charset="0"/>
                      </a:rPr>
                      <m:t>𝑦</m:t>
                    </m:r>
                  </m:oMath>
                </a14:m>
                <a:r>
                  <a:rPr lang="en-US" sz="3600" dirty="0" smtClean="0">
                    <a:solidFill>
                      <a:schemeClr val="tx1"/>
                    </a:solidFill>
                    <a:latin typeface="+mn-lt"/>
                  </a:rPr>
                  <a:t> is </a:t>
                </a:r>
                <a14:m>
                  <m:oMath xmlns:m="http://schemas.openxmlformats.org/officeDocument/2006/math">
                    <m:r>
                      <a:rPr lang="en-US" sz="3600" b="0" i="1" smtClean="0">
                        <a:solidFill>
                          <a:schemeClr val="tx1"/>
                        </a:solidFill>
                        <a:latin typeface="Cambria Math" panose="02040503050406030204" pitchFamily="18" charset="0"/>
                      </a:rPr>
                      <m:t>𝑛</m:t>
                    </m:r>
                  </m:oMath>
                </a14:m>
                <a:endParaRPr lang="en-US" sz="3600" dirty="0">
                  <a:solidFill>
                    <a:schemeClr val="tx1"/>
                  </a:solidFill>
                  <a:latin typeface="+mn-lt"/>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507492"/>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 in practice</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607960"/>
                <a:ext cx="11669894" cy="4382738"/>
              </a:xfrm>
            </p:spPr>
            <p:txBody>
              <a:bodyPr/>
              <a:lstStyle/>
              <a:p>
                <a:endParaRPr lang="en-US" sz="2000" dirty="0" smtClean="0">
                  <a:solidFill>
                    <a:schemeClr val="tx1"/>
                  </a:solidFill>
                  <a:latin typeface="+mn-lt"/>
                </a:endParaRPr>
              </a:p>
              <a:p>
                <a:pPr marL="342900" indent="-342900">
                  <a:buFont typeface="Arial" panose="020B0604020202020204" pitchFamily="34" charset="0"/>
                  <a:buChar char="•"/>
                </a:pPr>
                <a:r>
                  <a:rPr lang="en-US" sz="2800" dirty="0" smtClean="0">
                    <a:solidFill>
                      <a:schemeClr val="tx1"/>
                    </a:solidFill>
                  </a:rPr>
                  <a:t>Randomly select observations (rows) to be in the test set. The remainder are the training set.</a:t>
                </a:r>
              </a:p>
              <a:p>
                <a:pPr marL="342900" indent="-342900">
                  <a:buFont typeface="Arial" panose="020B0604020202020204" pitchFamily="34" charset="0"/>
                  <a:buChar char="•"/>
                </a:pPr>
                <a:r>
                  <a:rPr lang="en-US" sz="2800" dirty="0" smtClean="0">
                    <a:solidFill>
                      <a:schemeClr val="tx1"/>
                    </a:solidFill>
                  </a:rPr>
                  <a:t>Why random: want complete coverage. E.g. don’t want to train in February and test on July. </a:t>
                </a:r>
              </a:p>
              <a:p>
                <a:pPr marL="342900" indent="-342900">
                  <a:buFont typeface="Arial" panose="020B0604020202020204" pitchFamily="34" charset="0"/>
                  <a:buChar char="•"/>
                </a:pPr>
                <a:r>
                  <a:rPr lang="en-US" sz="2800" dirty="0" smtClean="0">
                    <a:solidFill>
                      <a:schemeClr val="tx1"/>
                    </a:solidFill>
                  </a:rPr>
                  <a:t>Subset on the training set for all model estimation. E.g. any </a:t>
                </a:r>
                <a:r>
                  <a:rPr lang="en-US" sz="2800" dirty="0" err="1" smtClean="0">
                    <a:solidFill>
                      <a:schemeClr val="tx1"/>
                    </a:solidFill>
                    <a:latin typeface="Courier New" panose="02070309020205020404" pitchFamily="49" charset="0"/>
                    <a:cs typeface="Courier New" panose="02070309020205020404" pitchFamily="49" charset="0"/>
                  </a:rPr>
                  <a:t>data.frame</a:t>
                </a:r>
                <a:r>
                  <a:rPr lang="en-US" sz="2800" dirty="0" smtClean="0">
                    <a:solidFill>
                      <a:schemeClr val="tx1"/>
                    </a:solidFill>
                  </a:rPr>
                  <a:t> you pass to </a:t>
                </a:r>
                <a:r>
                  <a:rPr lang="en-US" sz="2800" dirty="0" smtClean="0">
                    <a:solidFill>
                      <a:schemeClr val="tx1"/>
                    </a:solidFill>
                    <a:latin typeface="Courier New" panose="02070309020205020404" pitchFamily="49" charset="0"/>
                    <a:cs typeface="Courier New" panose="02070309020205020404" pitchFamily="49" charset="0"/>
                  </a:rPr>
                  <a:t>lm</a:t>
                </a:r>
                <a:r>
                  <a:rPr lang="en-US" sz="2800" dirty="0" smtClean="0">
                    <a:solidFill>
                      <a:schemeClr val="tx1"/>
                    </a:solidFill>
                  </a:rPr>
                  <a:t>)</a:t>
                </a:r>
              </a:p>
              <a:p>
                <a:pPr marL="342900" indent="-342900">
                  <a:buFont typeface="Arial" panose="020B0604020202020204" pitchFamily="34" charset="0"/>
                  <a:buChar char="•"/>
                </a:pPr>
                <a:r>
                  <a:rPr lang="en-US" sz="2800" dirty="0" smtClean="0">
                    <a:solidFill>
                      <a:schemeClr val="tx1"/>
                    </a:solidFill>
                  </a:rPr>
                  <a:t>Use the </a:t>
                </a:r>
                <a:r>
                  <a:rPr lang="en-US" sz="2800" dirty="0" smtClean="0">
                    <a:solidFill>
                      <a:schemeClr val="tx1"/>
                    </a:solidFill>
                    <a:latin typeface="Courier New" panose="02070309020205020404" pitchFamily="49" charset="0"/>
                    <a:cs typeface="Courier New" panose="02070309020205020404" pitchFamily="49" charset="0"/>
                  </a:rPr>
                  <a:t>predict </a:t>
                </a:r>
                <a:r>
                  <a:rPr lang="en-US" sz="2800" dirty="0" smtClean="0">
                    <a:solidFill>
                      <a:schemeClr val="tx1"/>
                    </a:solidFill>
                    <a:cs typeface="Courier New" panose="02070309020205020404" pitchFamily="49" charset="0"/>
                  </a:rPr>
                  <a:t>command to make predictions (</a:t>
                </a:r>
                <a14:m>
                  <m:oMath xmlns:m="http://schemas.openxmlformats.org/officeDocument/2006/math">
                    <m:acc>
                      <m:accPr>
                        <m:chr m:val="̂"/>
                        <m:ctrlPr>
                          <a:rPr lang="en-US" sz="2800" b="0" i="1" smtClean="0">
                            <a:solidFill>
                              <a:schemeClr val="tx1"/>
                            </a:solidFill>
                            <a:latin typeface="Cambria Math" panose="02040503050406030204" pitchFamily="18" charset="0"/>
                            <a:cs typeface="Courier New" panose="02070309020205020404" pitchFamily="49" charset="0"/>
                          </a:rPr>
                        </m:ctrlPr>
                      </m:accPr>
                      <m:e>
                        <m:r>
                          <a:rPr lang="en-US" sz="2800" b="0" i="1" smtClean="0">
                            <a:solidFill>
                              <a:schemeClr val="tx1"/>
                            </a:solidFill>
                            <a:latin typeface="Cambria Math" panose="02040503050406030204" pitchFamily="18" charset="0"/>
                            <a:cs typeface="Courier New" panose="02070309020205020404" pitchFamily="49" charset="0"/>
                          </a:rPr>
                          <m:t>𝑦</m:t>
                        </m:r>
                      </m:e>
                    </m:acc>
                  </m:oMath>
                </a14:m>
                <a:r>
                  <a:rPr lang="en-US" sz="2800" dirty="0" smtClean="0">
                    <a:solidFill>
                      <a:schemeClr val="tx1"/>
                    </a:solidFill>
                    <a:cs typeface="Courier New" panose="02070309020205020404" pitchFamily="49" charset="0"/>
                  </a:rPr>
                  <a:t>) for the test set</a:t>
                </a:r>
                <a:endParaRPr lang="en-US" sz="2800" dirty="0">
                  <a:solidFill>
                    <a:schemeClr val="tx1"/>
                  </a:solidFill>
                </a:endParaRPr>
              </a:p>
              <a:p>
                <a:pPr marL="342900" indent="-342900">
                  <a:buFont typeface="Arial" panose="020B0604020202020204" pitchFamily="34" charset="0"/>
                  <a:buChar char="•"/>
                </a:pPr>
                <a:r>
                  <a:rPr lang="en-US" sz="2800" dirty="0" smtClean="0">
                    <a:solidFill>
                      <a:schemeClr val="tx1"/>
                    </a:solidFill>
                  </a:rPr>
                  <a:t>Compute the </a:t>
                </a:r>
                <a:r>
                  <a:rPr lang="en-US" sz="2800" b="1" i="1" dirty="0" smtClean="0">
                    <a:solidFill>
                      <a:schemeClr val="tx1"/>
                    </a:solidFill>
                  </a:rPr>
                  <a:t>evaluation metric </a:t>
                </a:r>
                <a:r>
                  <a:rPr lang="en-US" sz="2800" dirty="0" smtClean="0">
                    <a:solidFill>
                      <a:schemeClr val="tx1"/>
                    </a:solidFill>
                  </a:rPr>
                  <a:t>using test set (you have the observe value and the predicted or modeled value)</a:t>
                </a:r>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07960"/>
                <a:ext cx="11669894" cy="4382738"/>
              </a:xfrm>
              <a:blipFill rotWithShape="0">
                <a:blip r:embed="rId3"/>
                <a:stretch>
                  <a:fillRect l="-313" r="-470" b="-1808"/>
                </a:stretch>
              </a:blipFill>
            </p:spPr>
            <p:txBody>
              <a:bodyPr/>
              <a:lstStyle/>
              <a:p>
                <a:r>
                  <a:rPr lang="en-US">
                    <a:noFill/>
                  </a:rPr>
                  <a:t> </a:t>
                </a:r>
              </a:p>
            </p:txBody>
          </p:sp>
        </mc:Fallback>
      </mc:AlternateContent>
    </p:spTree>
    <p:extLst>
      <p:ext uri="{BB962C8B-B14F-4D97-AF65-F5344CB8AC3E}">
        <p14:creationId xmlns:p14="http://schemas.microsoft.com/office/powerpoint/2010/main" val="104654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R-squared</a:t>
            </a:r>
            <a:endParaRPr lang="en-US" dirty="0"/>
          </a:p>
        </p:txBody>
      </p:sp>
      <p:pic>
        <p:nvPicPr>
          <p:cNvPr id="5" name="Picture 4"/>
          <p:cNvPicPr>
            <a:picLocks noChangeAspect="1"/>
          </p:cNvPicPr>
          <p:nvPr/>
        </p:nvPicPr>
        <p:blipFill>
          <a:blip r:embed="rId3"/>
          <a:stretch>
            <a:fillRect/>
          </a:stretch>
        </p:blipFill>
        <p:spPr>
          <a:xfrm>
            <a:off x="1286251" y="1357800"/>
            <a:ext cx="5762625" cy="1676400"/>
          </a:xfrm>
          <a:prstGeom prst="rect">
            <a:avLst/>
          </a:prstGeom>
        </p:spPr>
      </p:pic>
      <p:sp>
        <p:nvSpPr>
          <p:cNvPr id="6" name="TextBox 5"/>
          <p:cNvSpPr txBox="1"/>
          <p:nvPr/>
        </p:nvSpPr>
        <p:spPr>
          <a:xfrm>
            <a:off x="7426578" y="3256452"/>
            <a:ext cx="395653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Total variation in outcome variable</a:t>
            </a:r>
            <a:endParaRPr lang="en-US" sz="2400" dirty="0" smtClean="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4"/>
          <a:stretch>
            <a:fillRect/>
          </a:stretch>
        </p:blipFill>
        <p:spPr>
          <a:xfrm>
            <a:off x="839909" y="4723789"/>
            <a:ext cx="6067425" cy="1485900"/>
          </a:xfrm>
          <a:prstGeom prst="rect">
            <a:avLst/>
          </a:prstGeom>
        </p:spPr>
      </p:pic>
      <p:pic>
        <p:nvPicPr>
          <p:cNvPr id="9" name="Picture 8"/>
          <p:cNvPicPr>
            <a:picLocks noChangeAspect="1"/>
          </p:cNvPicPr>
          <p:nvPr/>
        </p:nvPicPr>
        <p:blipFill>
          <a:blip r:embed="rId5"/>
          <a:stretch>
            <a:fillRect/>
          </a:stretch>
        </p:blipFill>
        <p:spPr>
          <a:xfrm>
            <a:off x="1956765" y="3173692"/>
            <a:ext cx="4472852" cy="793385"/>
          </a:xfrm>
          <a:prstGeom prst="rect">
            <a:avLst/>
          </a:prstGeom>
        </p:spPr>
      </p:pic>
      <p:sp>
        <p:nvSpPr>
          <p:cNvPr id="10" name="TextBox 9"/>
          <p:cNvSpPr txBox="1"/>
          <p:nvPr/>
        </p:nvSpPr>
        <p:spPr>
          <a:xfrm>
            <a:off x="7426578" y="2034468"/>
            <a:ext cx="395653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Residual sum of squares</a:t>
            </a:r>
            <a:endParaRPr lang="en-US" sz="2400" dirty="0" smtClean="0">
              <a:gradFill>
                <a:gsLst>
                  <a:gs pos="2917">
                    <a:schemeClr val="tx1"/>
                  </a:gs>
                  <a:gs pos="30000">
                    <a:schemeClr val="tx1"/>
                  </a:gs>
                </a:gsLst>
                <a:lin ang="5400000" scaled="0"/>
              </a:gradFill>
            </a:endParaRPr>
          </a:p>
        </p:txBody>
      </p:sp>
      <p:sp>
        <p:nvSpPr>
          <p:cNvPr id="11" name="TextBox 10"/>
          <p:cNvSpPr txBox="1"/>
          <p:nvPr/>
        </p:nvSpPr>
        <p:spPr>
          <a:xfrm>
            <a:off x="7426578" y="4628052"/>
            <a:ext cx="395653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Fraction of the variation in the outcome variable captured by the model</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82788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R-squared cont.</a:t>
            </a:r>
            <a:endParaRPr lang="en-US" dirty="0"/>
          </a:p>
        </p:txBody>
      </p:sp>
      <mc:AlternateContent xmlns:mc="http://schemas.openxmlformats.org/markup-compatibility/2006">
        <mc:Choice xmlns:a14="http://schemas.microsoft.com/office/drawing/2010/main" Requires="a14">
          <p:sp>
            <p:nvSpPr>
              <p:cNvPr id="12" name="Text Placeholder 2"/>
              <p:cNvSpPr>
                <a:spLocks noGrp="1"/>
              </p:cNvSpPr>
              <p:nvPr>
                <p:ph type="body" sz="quarter" idx="10"/>
              </p:nvPr>
            </p:nvSpPr>
            <p:spPr>
              <a:xfrm>
                <a:off x="274320" y="1607960"/>
                <a:ext cx="11669894" cy="3742563"/>
              </a:xfrm>
            </p:spPr>
            <p:txBody>
              <a:bodyPr/>
              <a:lstStyle/>
              <a:p>
                <a:endParaRPr lang="en-US" sz="2000" dirty="0" smtClean="0">
                  <a:solidFill>
                    <a:schemeClr val="tx1"/>
                  </a:solidFill>
                  <a:latin typeface="+mn-lt"/>
                </a:endParaRPr>
              </a:p>
              <a:p>
                <a:pPr marL="342900" indent="-342900">
                  <a:buFont typeface="Arial" panose="020B0604020202020204" pitchFamily="34" charset="0"/>
                  <a:buChar char="•"/>
                </a:pPr>
                <a:r>
                  <a:rPr lang="en-US" sz="2800" dirty="0" smtClean="0">
                    <a:solidFill>
                      <a:schemeClr val="tx1"/>
                    </a:solidFill>
                  </a:rPr>
                  <a:t>R-squared is reported for the training data. That is, it is “in sample”</a:t>
                </a:r>
              </a:p>
              <a:p>
                <a:pPr marL="342900" indent="-342900">
                  <a:buFont typeface="Arial" panose="020B0604020202020204" pitchFamily="34" charset="0"/>
                  <a:buChar char="•"/>
                </a:pPr>
                <a:r>
                  <a:rPr lang="en-US" sz="2800" dirty="0" smtClean="0">
                    <a:solidFill>
                      <a:schemeClr val="tx1"/>
                    </a:solidFill>
                  </a:rPr>
                  <a:t>We learned that we typically want to use out-of-sample evaluation metrics, what do you we do</a:t>
                </a:r>
                <a:endParaRPr lang="en-US" sz="2800" dirty="0" smtClean="0">
                  <a:solidFill>
                    <a:schemeClr val="tx1"/>
                  </a:solidFill>
                </a:endParaRPr>
              </a:p>
              <a:p>
                <a:pPr marL="342900" indent="-342900">
                  <a:buFont typeface="Arial" panose="020B0604020202020204" pitchFamily="34" charset="0"/>
                  <a:buChar char="•"/>
                </a:pPr>
                <a:r>
                  <a:rPr lang="en-US" sz="2800" dirty="0" smtClean="0">
                    <a:solidFill>
                      <a:schemeClr val="tx1"/>
                    </a:solidFill>
                  </a:rPr>
                  <a:t>It turns out that </a:t>
                </a:r>
                <a14:m>
                  <m:oMath xmlns:m="http://schemas.openxmlformats.org/officeDocument/2006/math">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𝑅</m:t>
                        </m:r>
                      </m:e>
                      <m:sup>
                        <m:r>
                          <a:rPr lang="en-US" sz="2800" b="0" i="1" smtClean="0">
                            <a:solidFill>
                              <a:schemeClr val="tx1"/>
                            </a:solidFill>
                            <a:latin typeface="Cambria Math" panose="02040503050406030204" pitchFamily="18" charset="0"/>
                          </a:rPr>
                          <m:t>2</m:t>
                        </m:r>
                      </m:sup>
                    </m:sSup>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𝑐𝑜𝑟𝑟</m:t>
                    </m:r>
                    <m:sSup>
                      <m:sSupPr>
                        <m:ctrlPr>
                          <a:rPr lang="en-US" sz="2800" b="0" i="1" smtClean="0">
                            <a:solidFill>
                              <a:schemeClr val="tx1"/>
                            </a:solidFill>
                            <a:latin typeface="Cambria Math" panose="02040503050406030204" pitchFamily="18" charset="0"/>
                          </a:rPr>
                        </m:ctrlPr>
                      </m:sSupPr>
                      <m:e>
                        <m:d>
                          <m:dPr>
                            <m:ctrlPr>
                              <a:rPr lang="en-US" sz="2800" b="0" i="1" smtClean="0">
                                <a:solidFill>
                                  <a:schemeClr val="tx1"/>
                                </a:solidFill>
                                <a:latin typeface="Cambria Math" panose="02040503050406030204" pitchFamily="18" charset="0"/>
                              </a:rPr>
                            </m:ctrlPr>
                          </m:dPr>
                          <m:e>
                            <m:acc>
                              <m:accPr>
                                <m:chr m:val="̂"/>
                                <m:ctrlPr>
                                  <a:rPr lang="en-US" sz="2800" b="0" i="1" smtClean="0">
                                    <a:solidFill>
                                      <a:schemeClr val="tx1"/>
                                    </a:solidFill>
                                    <a:latin typeface="Cambria Math" panose="02040503050406030204" pitchFamily="18" charset="0"/>
                                  </a:rPr>
                                </m:ctrlPr>
                              </m:acc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𝑦</m:t>
                                    </m:r>
                                  </m:e>
                                  <m:sub>
                                    <m:r>
                                      <a:rPr lang="en-US" sz="2800" b="0" i="1" smtClean="0">
                                        <a:solidFill>
                                          <a:schemeClr val="tx1"/>
                                        </a:solidFill>
                                        <a:latin typeface="Cambria Math" panose="02040503050406030204" pitchFamily="18" charset="0"/>
                                      </a:rPr>
                                      <m:t>𝑖</m:t>
                                    </m:r>
                                  </m:sub>
                                </m:sSub>
                              </m:e>
                            </m:acc>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𝑦</m:t>
                                </m:r>
                              </m:e>
                              <m:sub>
                                <m:r>
                                  <a:rPr lang="en-US" sz="2800" b="0" i="1" smtClean="0">
                                    <a:solidFill>
                                      <a:schemeClr val="tx1"/>
                                    </a:solidFill>
                                    <a:latin typeface="Cambria Math" panose="02040503050406030204" pitchFamily="18" charset="0"/>
                                  </a:rPr>
                                  <m:t>𝑖</m:t>
                                </m:r>
                              </m:sub>
                            </m:sSub>
                          </m:e>
                        </m:d>
                      </m:e>
                      <m:sup>
                        <m:r>
                          <a:rPr lang="en-US" sz="2800" b="0" i="1" smtClean="0">
                            <a:solidFill>
                              <a:schemeClr val="tx1"/>
                            </a:solidFill>
                            <a:latin typeface="Cambria Math" panose="02040503050406030204" pitchFamily="18" charset="0"/>
                          </a:rPr>
                          <m:t>2</m:t>
                        </m:r>
                      </m:sup>
                    </m:sSup>
                  </m:oMath>
                </a14:m>
                <a:endParaRPr lang="en-US" sz="2800" b="0" dirty="0" smtClean="0">
                  <a:solidFill>
                    <a:schemeClr val="tx1"/>
                  </a:solidFill>
                </a:endParaRPr>
              </a:p>
              <a:p>
                <a:pPr marL="342900" indent="-342900">
                  <a:buFont typeface="Arial" panose="020B0604020202020204" pitchFamily="34" charset="0"/>
                  <a:buChar char="•"/>
                </a:pPr>
                <a:r>
                  <a:rPr lang="en-US" sz="2800" dirty="0" smtClean="0">
                    <a:solidFill>
                      <a:schemeClr val="tx1"/>
                    </a:solidFill>
                  </a:rPr>
                  <a:t>This means, </a:t>
                </a:r>
                <a14:m>
                  <m:oMath xmlns:m="http://schemas.openxmlformats.org/officeDocument/2006/math">
                    <m:r>
                      <a:rPr lang="en-US" sz="2800" i="1">
                        <a:solidFill>
                          <a:schemeClr val="tx1"/>
                        </a:solidFill>
                        <a:latin typeface="Cambria Math" panose="02040503050406030204" pitchFamily="18" charset="0"/>
                      </a:rPr>
                      <m:t>𝑐𝑜𝑟𝑟</m:t>
                    </m:r>
                    <m:sSup>
                      <m:sSupPr>
                        <m:ctrlPr>
                          <a:rPr lang="en-US" sz="2800" i="1">
                            <a:solidFill>
                              <a:schemeClr val="tx1"/>
                            </a:solidFill>
                            <a:latin typeface="Cambria Math" panose="02040503050406030204" pitchFamily="18" charset="0"/>
                          </a:rPr>
                        </m:ctrlPr>
                      </m:sSupPr>
                      <m:e>
                        <m:d>
                          <m:dPr>
                            <m:ctrlPr>
                              <a:rPr lang="en-US" sz="2800" i="1">
                                <a:solidFill>
                                  <a:schemeClr val="tx1"/>
                                </a:solidFill>
                                <a:latin typeface="Cambria Math" panose="02040503050406030204" pitchFamily="18" charset="0"/>
                              </a:rPr>
                            </m:ctrlPr>
                          </m:dPr>
                          <m:e>
                            <m:acc>
                              <m:accPr>
                                <m:chr m:val="̂"/>
                                <m:ctrlPr>
                                  <a:rPr lang="en-US" sz="2800" i="1">
                                    <a:solidFill>
                                      <a:schemeClr val="tx1"/>
                                    </a:solidFill>
                                    <a:latin typeface="Cambria Math" panose="02040503050406030204" pitchFamily="18" charset="0"/>
                                  </a:rPr>
                                </m:ctrlPr>
                              </m:acc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𝑦</m:t>
                                    </m:r>
                                  </m:e>
                                  <m:sub>
                                    <m:r>
                                      <a:rPr lang="en-US" sz="2800" i="1">
                                        <a:solidFill>
                                          <a:schemeClr val="tx1"/>
                                        </a:solidFill>
                                        <a:latin typeface="Cambria Math" panose="02040503050406030204" pitchFamily="18" charset="0"/>
                                      </a:rPr>
                                      <m:t>𝑖</m:t>
                                    </m:r>
                                  </m:sub>
                                </m:sSub>
                              </m:e>
                            </m:acc>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𝑦</m:t>
                                </m:r>
                              </m:e>
                              <m:sub>
                                <m:r>
                                  <a:rPr lang="en-US" sz="2800" i="1">
                                    <a:solidFill>
                                      <a:schemeClr val="tx1"/>
                                    </a:solidFill>
                                    <a:latin typeface="Cambria Math" panose="02040503050406030204" pitchFamily="18" charset="0"/>
                                  </a:rPr>
                                  <m:t>𝑖</m:t>
                                </m:r>
                              </m:sub>
                            </m:sSub>
                          </m:e>
                        </m:d>
                      </m:e>
                      <m:sup>
                        <m:r>
                          <a:rPr lang="en-US" sz="2800" i="1">
                            <a:solidFill>
                              <a:schemeClr val="tx1"/>
                            </a:solidFill>
                            <a:latin typeface="Cambria Math" panose="02040503050406030204" pitchFamily="18" charset="0"/>
                          </a:rPr>
                          <m:t>2</m:t>
                        </m:r>
                      </m:sup>
                    </m:sSup>
                  </m:oMath>
                </a14:m>
                <a:r>
                  <a:rPr lang="en-US" sz="2800" b="0" dirty="0" smtClean="0">
                    <a:solidFill>
                      <a:schemeClr val="tx1"/>
                    </a:solidFill>
                  </a:rPr>
                  <a:t>, for my test set can be interpreted just like R-squared (% of variation </a:t>
                </a:r>
                <a:r>
                  <a:rPr lang="en-US" sz="2800" b="0" dirty="0" err="1" smtClean="0">
                    <a:solidFill>
                      <a:schemeClr val="tx1"/>
                    </a:solidFill>
                  </a:rPr>
                  <a:t>explaine</a:t>
                </a:r>
                <a:r>
                  <a:rPr lang="en-US" sz="2800" b="0" smtClean="0">
                    <a:solidFill>
                      <a:schemeClr val="tx1"/>
                    </a:solidFill>
                  </a:rPr>
                  <a:t>)</a:t>
                </a:r>
                <a:endParaRPr lang="en-US" sz="2800" b="0" dirty="0" smtClean="0">
                  <a:solidFill>
                    <a:schemeClr val="tx1"/>
                  </a:solidFill>
                </a:endParaRPr>
              </a:p>
              <a:p>
                <a:pPr marL="342900" indent="-342900">
                  <a:buFont typeface="Arial" panose="020B0604020202020204" pitchFamily="34" charset="0"/>
                  <a:buChar char="•"/>
                </a:pPr>
                <a:endParaRPr lang="en-US" sz="3600" dirty="0">
                  <a:solidFill>
                    <a:schemeClr val="tx1"/>
                  </a:solidFill>
                </a:endParaRPr>
              </a:p>
            </p:txBody>
          </p:sp>
        </mc:Choice>
        <mc:Fallback>
          <p:sp>
            <p:nvSpPr>
              <p:cNvPr id="12" name="Text Placeholder 2"/>
              <p:cNvSpPr>
                <a:spLocks noGrp="1" noRot="1" noChangeAspect="1" noMove="1" noResize="1" noEditPoints="1" noAdjustHandles="1" noChangeArrowheads="1" noChangeShapeType="1" noTextEdit="1"/>
              </p:cNvSpPr>
              <p:nvPr>
                <p:ph type="body" sz="quarter" idx="10"/>
              </p:nvPr>
            </p:nvSpPr>
            <p:spPr>
              <a:xfrm>
                <a:off x="274320" y="1607960"/>
                <a:ext cx="11669894" cy="3742563"/>
              </a:xfrm>
              <a:blipFill rotWithShape="0">
                <a:blip r:embed="rId3"/>
                <a:stretch>
                  <a:fillRect l="-313"/>
                </a:stretch>
              </a:blipFill>
            </p:spPr>
            <p:txBody>
              <a:bodyPr/>
              <a:lstStyle/>
              <a:p>
                <a:r>
                  <a:rPr lang="en-US">
                    <a:noFill/>
                  </a:rPr>
                  <a:t> </a:t>
                </a:r>
              </a:p>
            </p:txBody>
          </p:sp>
        </mc:Fallback>
      </mc:AlternateContent>
    </p:spTree>
    <p:extLst>
      <p:ext uri="{BB962C8B-B14F-4D97-AF65-F5344CB8AC3E}">
        <p14:creationId xmlns:p14="http://schemas.microsoft.com/office/powerpoint/2010/main" val="1786234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788456"/>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788456"/>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4512895" y="2393718"/>
            <a:ext cx="6200775" cy="3190875"/>
          </a:xfrm>
          <a:prstGeom prst="rect">
            <a:avLst/>
          </a:prstGeom>
        </p:spPr>
      </p:pic>
      <p:pic>
        <p:nvPicPr>
          <p:cNvPr id="5" name="Picture 4"/>
          <p:cNvPicPr>
            <a:picLocks noChangeAspect="1"/>
          </p:cNvPicPr>
          <p:nvPr/>
        </p:nvPicPr>
        <p:blipFill>
          <a:blip r:embed="rId5"/>
          <a:stretch>
            <a:fillRect/>
          </a:stretch>
        </p:blipFill>
        <p:spPr>
          <a:xfrm>
            <a:off x="1918432" y="2622428"/>
            <a:ext cx="2283371" cy="2850578"/>
          </a:xfrm>
          <a:prstGeom prst="rect">
            <a:avLst/>
          </a:prstGeom>
        </p:spPr>
      </p:pic>
      <p:cxnSp>
        <p:nvCxnSpPr>
          <p:cNvPr id="7" name="Straight Arrow Connector 6"/>
          <p:cNvCxnSpPr/>
          <p:nvPr/>
        </p:nvCxnSpPr>
        <p:spPr>
          <a:xfrm>
            <a:off x="6881446" y="2089393"/>
            <a:ext cx="1" cy="83197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1630" y="1420767"/>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Feature 1</a:t>
            </a:r>
          </a:p>
        </p:txBody>
      </p:sp>
      <p:sp>
        <p:nvSpPr>
          <p:cNvPr id="12" name="TextBox 11"/>
          <p:cNvSpPr txBox="1"/>
          <p:nvPr/>
        </p:nvSpPr>
        <p:spPr>
          <a:xfrm>
            <a:off x="717967"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3" name="Straight Arrow Connector 12"/>
          <p:cNvCxnSpPr/>
          <p:nvPr/>
        </p:nvCxnSpPr>
        <p:spPr>
          <a:xfrm>
            <a:off x="2040872"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4706"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9" name="Straight Arrow Connector 18"/>
          <p:cNvCxnSpPr/>
          <p:nvPr/>
        </p:nvCxnSpPr>
        <p:spPr>
          <a:xfrm>
            <a:off x="5328320"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7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788456"/>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788456"/>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4512895" y="2393718"/>
            <a:ext cx="6200775" cy="3190875"/>
          </a:xfrm>
          <a:prstGeom prst="rect">
            <a:avLst/>
          </a:prstGeom>
        </p:spPr>
      </p:pic>
      <p:pic>
        <p:nvPicPr>
          <p:cNvPr id="5" name="Picture 4"/>
          <p:cNvPicPr>
            <a:picLocks noChangeAspect="1"/>
          </p:cNvPicPr>
          <p:nvPr/>
        </p:nvPicPr>
        <p:blipFill>
          <a:blip r:embed="rId5"/>
          <a:stretch>
            <a:fillRect/>
          </a:stretch>
        </p:blipFill>
        <p:spPr>
          <a:xfrm>
            <a:off x="1918432" y="2622428"/>
            <a:ext cx="2283371" cy="2850578"/>
          </a:xfrm>
          <a:prstGeom prst="rect">
            <a:avLst/>
          </a:prstGeom>
        </p:spPr>
      </p:pic>
      <p:cxnSp>
        <p:nvCxnSpPr>
          <p:cNvPr id="7" name="Straight Arrow Connector 6"/>
          <p:cNvCxnSpPr/>
          <p:nvPr/>
        </p:nvCxnSpPr>
        <p:spPr>
          <a:xfrm>
            <a:off x="6881446" y="2089393"/>
            <a:ext cx="1" cy="83197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1630" y="1420767"/>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Feature 1</a:t>
            </a:r>
          </a:p>
        </p:txBody>
      </p:sp>
      <p:sp>
        <p:nvSpPr>
          <p:cNvPr id="12" name="TextBox 11"/>
          <p:cNvSpPr txBox="1"/>
          <p:nvPr/>
        </p:nvSpPr>
        <p:spPr>
          <a:xfrm>
            <a:off x="717967"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3" name="Straight Arrow Connector 12"/>
          <p:cNvCxnSpPr/>
          <p:nvPr/>
        </p:nvCxnSpPr>
        <p:spPr>
          <a:xfrm>
            <a:off x="2040872"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4706"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9" name="Straight Arrow Connector 18"/>
          <p:cNvCxnSpPr/>
          <p:nvPr/>
        </p:nvCxnSpPr>
        <p:spPr>
          <a:xfrm>
            <a:off x="5328320"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5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equations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115246"/>
              </a:xfrm>
            </p:spPr>
            <p:txBody>
              <a:bodyPr/>
              <a:lstStyle/>
              <a:p>
                <a:endParaRPr lang="en-US" sz="2000" dirty="0" smtClean="0">
                  <a:solidFill>
                    <a:schemeClr val="tx1"/>
                  </a:solidFill>
                  <a:latin typeface="+mn-lt"/>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smtClean="0">
                  <a:solidFill>
                    <a:schemeClr val="tx1"/>
                  </a:solidFill>
                </a:endParaRP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𝑥</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i="1" dirty="0">
                  <a:solidFill>
                    <a:schemeClr val="tx1"/>
                  </a:solidFill>
                </a:endParaRPr>
              </a:p>
              <a:p>
                <a:r>
                  <a:rPr lang="en-US" sz="3600" dirty="0" smtClean="0">
                    <a:solidFill>
                      <a:schemeClr val="tx1"/>
                    </a:solidFill>
                  </a:rPr>
                  <a:t>Where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a14:m>
                <a:r>
                  <a:rPr lang="en-US" sz="3600" dirty="0" smtClean="0">
                    <a:solidFill>
                      <a:schemeClr val="tx1"/>
                    </a:solidFill>
                  </a:rPr>
                  <a:t> is call the error term. </a:t>
                </a: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115246"/>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5832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coin flipping</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6721840"/>
              </a:xfrm>
            </p:spPr>
            <p:txBody>
              <a:bodyPr/>
              <a:lstStyle/>
              <a:p>
                <a:endParaRPr lang="en-US" sz="2000" dirty="0" smtClean="0">
                  <a:solidFill>
                    <a:schemeClr val="tx1"/>
                  </a:solidFill>
                  <a:latin typeface="+mn-lt"/>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smtClean="0">
                  <a:solidFill>
                    <a:schemeClr val="tx1"/>
                  </a:solidFill>
                </a:endParaRP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𝑓𝑙𝑖𝑝</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𝑝</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i="1"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3600" b="0" i="0" smtClean="0">
                          <a:solidFill>
                            <a:schemeClr val="tx1"/>
                          </a:solidFill>
                          <a:latin typeface="Cambria Math" panose="02040503050406030204" pitchFamily="18" charset="0"/>
                        </a:rPr>
                        <m:t>if</m:t>
                      </m:r>
                      <m:r>
                        <a:rPr lang="en-US" sz="3600" b="0" i="0" smtClean="0">
                          <a:solidFill>
                            <a:schemeClr val="tx1"/>
                          </a:solidFill>
                          <a:latin typeface="Cambria Math" panose="02040503050406030204" pitchFamily="18" charset="0"/>
                        </a:rPr>
                        <m:t> </m:t>
                      </m:r>
                      <m:r>
                        <m:rPr>
                          <m:sty m:val="p"/>
                        </m:rPr>
                        <a:rPr lang="en-US" sz="3600" b="0" i="0" smtClean="0">
                          <a:solidFill>
                            <a:schemeClr val="tx1"/>
                          </a:solidFill>
                          <a:latin typeface="Cambria Math" panose="02040503050406030204" pitchFamily="18" charset="0"/>
                        </a:rPr>
                        <m:t>outcome</m:t>
                      </m:r>
                      <m:r>
                        <a:rPr lang="en-US" sz="3600" b="0" i="0" smtClean="0">
                          <a:solidFill>
                            <a:schemeClr val="tx1"/>
                          </a:solidFill>
                          <a:latin typeface="Cambria Math" panose="02040503050406030204" pitchFamily="18" charset="0"/>
                        </a:rPr>
                        <m:t>=1 </m:t>
                      </m:r>
                      <m:r>
                        <m:rPr>
                          <m:sty m:val="p"/>
                        </m:rPr>
                        <a:rPr lang="en-US" sz="3600" b="0" i="0" smtClean="0">
                          <a:solidFill>
                            <a:schemeClr val="tx1"/>
                          </a:solidFill>
                          <a:latin typeface="Cambria Math" panose="02040503050406030204" pitchFamily="18" charset="0"/>
                        </a:rPr>
                        <m:t>then</m:t>
                      </m:r>
                      <m:r>
                        <a:rPr lang="en-US" sz="3600" b="0" i="0"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=1−</m:t>
                      </m:r>
                      <m:r>
                        <a:rPr lang="en-US" sz="3600" b="0" i="1" smtClean="0">
                          <a:solidFill>
                            <a:schemeClr val="tx1"/>
                          </a:solidFill>
                          <a:latin typeface="Cambria Math" panose="02040503050406030204" pitchFamily="18" charset="0"/>
                        </a:rPr>
                        <m:t>𝑝</m:t>
                      </m:r>
                    </m:oMath>
                  </m:oMathPara>
                </a14:m>
                <a:endParaRPr lang="en-US" sz="3600" b="0" dirty="0" smtClean="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3600">
                          <a:solidFill>
                            <a:schemeClr val="tx1"/>
                          </a:solidFill>
                          <a:latin typeface="Cambria Math" panose="02040503050406030204" pitchFamily="18" charset="0"/>
                        </a:rPr>
                        <m:t>if</m:t>
                      </m:r>
                      <m:r>
                        <a:rPr lang="en-US" sz="3600">
                          <a:solidFill>
                            <a:schemeClr val="tx1"/>
                          </a:solidFill>
                          <a:latin typeface="Cambria Math" panose="02040503050406030204" pitchFamily="18" charset="0"/>
                        </a:rPr>
                        <m:t> </m:t>
                      </m:r>
                      <m:r>
                        <m:rPr>
                          <m:sty m:val="p"/>
                        </m:rPr>
                        <a:rPr lang="en-US" sz="3600">
                          <a:solidFill>
                            <a:schemeClr val="tx1"/>
                          </a:solidFill>
                          <a:latin typeface="Cambria Math" panose="02040503050406030204" pitchFamily="18" charset="0"/>
                        </a:rPr>
                        <m:t>outcome</m:t>
                      </m:r>
                      <m:r>
                        <a:rPr lang="en-US" sz="3600">
                          <a:solidFill>
                            <a:schemeClr val="tx1"/>
                          </a:solidFill>
                          <a:latin typeface="Cambria Math" panose="02040503050406030204" pitchFamily="18" charset="0"/>
                        </a:rPr>
                        <m:t>=0 </m:t>
                      </m:r>
                      <m:r>
                        <m:rPr>
                          <m:sty m:val="p"/>
                        </m:rPr>
                        <a:rPr lang="en-US" sz="3600">
                          <a:solidFill>
                            <a:schemeClr val="tx1"/>
                          </a:solidFill>
                          <a:latin typeface="Cambria Math" panose="02040503050406030204" pitchFamily="18" charset="0"/>
                        </a:rPr>
                        <m:t>then</m:t>
                      </m:r>
                      <m:r>
                        <a:rPr lang="en-US" sz="3600">
                          <a:solidFill>
                            <a:schemeClr val="tx1"/>
                          </a:solidFill>
                          <a:latin typeface="Cambria Math" panose="02040503050406030204" pitchFamily="18" charset="0"/>
                        </a:rPr>
                        <m:t> </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𝑝</m:t>
                      </m:r>
                    </m:oMath>
                  </m:oMathPara>
                </a14:m>
                <a:endParaRPr lang="en-US" sz="3600" dirty="0">
                  <a:solidFill>
                    <a:schemeClr val="tx1"/>
                  </a:solidFill>
                </a:endParaRPr>
              </a:p>
              <a:p>
                <a:endParaRPr lang="en-US" sz="3600" b="0" dirty="0" smtClean="0">
                  <a:solidFill>
                    <a:schemeClr val="tx1"/>
                  </a:solidFill>
                </a:endParaRPr>
              </a:p>
              <a:p>
                <a:r>
                  <a:rPr lang="en-US" sz="3600" dirty="0" smtClean="0">
                    <a:solidFill>
                      <a:schemeClr val="tx1"/>
                    </a:solidFill>
                  </a:rPr>
                  <a:t>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𝑝</m:t>
                        </m:r>
                      </m:e>
                      <m:sub>
                        <m:r>
                          <a:rPr lang="en-US" sz="3600" i="1">
                            <a:solidFill>
                              <a:schemeClr val="tx1"/>
                            </a:solidFill>
                            <a:latin typeface="Cambria Math" panose="02040503050406030204" pitchFamily="18" charset="0"/>
                          </a:rPr>
                          <m:t>𝑖</m:t>
                        </m:r>
                      </m:sub>
                    </m:sSub>
                  </m:oMath>
                </a14:m>
                <a:r>
                  <a:rPr lang="en-US" sz="3600" dirty="0" smtClean="0">
                    <a:solidFill>
                      <a:schemeClr val="tx1"/>
                    </a:solidFill>
                  </a:rPr>
                  <a:t> is a constant, called the “success rate” </a:t>
                </a: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672184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424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4902" y="494536"/>
            <a:ext cx="5534025" cy="5981700"/>
          </a:xfrm>
          <a:prstGeom prst="rect">
            <a:avLst/>
          </a:prstGeom>
        </p:spPr>
      </p:pic>
      <p:pic>
        <p:nvPicPr>
          <p:cNvPr id="5" name="Picture 4"/>
          <p:cNvPicPr>
            <a:picLocks noChangeAspect="1"/>
          </p:cNvPicPr>
          <p:nvPr/>
        </p:nvPicPr>
        <p:blipFill>
          <a:blip r:embed="rId4"/>
          <a:stretch>
            <a:fillRect/>
          </a:stretch>
        </p:blipFill>
        <p:spPr>
          <a:xfrm rot="583109">
            <a:off x="6338227" y="100425"/>
            <a:ext cx="2705100" cy="2209800"/>
          </a:xfrm>
          <a:prstGeom prst="rect">
            <a:avLst/>
          </a:prstGeom>
        </p:spPr>
      </p:pic>
      <p:cxnSp>
        <p:nvCxnSpPr>
          <p:cNvPr id="7" name="Straight Arrow Connector 6"/>
          <p:cNvCxnSpPr/>
          <p:nvPr/>
        </p:nvCxnSpPr>
        <p:spPr>
          <a:xfrm flipV="1">
            <a:off x="1068779" y="6578930"/>
            <a:ext cx="8360229" cy="4750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50755" y="5887767"/>
            <a:ext cx="3396343" cy="738664"/>
          </a:xfrm>
          <a:prstGeom prst="rect">
            <a:avLst/>
          </a:prstGeom>
          <a:noFill/>
        </p:spPr>
        <p:txBody>
          <a:bodyPr wrap="squar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rPr>
              <a:t>AGE</a:t>
            </a:r>
          </a:p>
        </p:txBody>
      </p:sp>
      <mc:AlternateContent xmlns:mc="http://schemas.openxmlformats.org/markup-compatibility/2006" xmlns:a14="http://schemas.microsoft.com/office/drawing/2010/main">
        <mc:Choice Requires="a14">
          <p:sp>
            <p:nvSpPr>
              <p:cNvPr id="9" name="TextBox 8"/>
              <p:cNvSpPr txBox="1"/>
              <p:nvPr/>
            </p:nvSpPr>
            <p:spPr>
              <a:xfrm>
                <a:off x="6348927" y="2924070"/>
                <a:ext cx="5977661" cy="244374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Growth is most rapid in ages 12-16</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If we estimated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h</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𝛼</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𝛽</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𝑎𝑔𝑒</m:t>
                    </m:r>
                  </m:oMath>
                </a14:m>
                <a:r>
                  <a:rPr lang="en-US" sz="2400" dirty="0" smtClean="0">
                    <a:gradFill>
                      <a:gsLst>
                        <a:gs pos="2917">
                          <a:schemeClr val="tx1"/>
                        </a:gs>
                        <a:gs pos="30000">
                          <a:schemeClr val="tx1"/>
                        </a:gs>
                      </a:gsLst>
                      <a:lin ang="5400000" scaled="0"/>
                    </a:gradFill>
                  </a:rPr>
                  <a:t>, the constant growth rate </a:t>
                </a:r>
                <a14:m>
                  <m:oMath xmlns:m="http://schemas.openxmlformats.org/officeDocument/2006/math">
                    <m:r>
                      <a:rPr lang="en-US" sz="2400" i="1">
                        <a:gradFill>
                          <a:gsLst>
                            <a:gs pos="2917">
                              <a:schemeClr val="tx1"/>
                            </a:gs>
                            <a:gs pos="30000">
                              <a:schemeClr val="tx1"/>
                            </a:gs>
                          </a:gsLst>
                          <a:lin ang="5400000" scaled="0"/>
                        </a:gradFill>
                        <a:latin typeface="Cambria Math" panose="02040503050406030204" pitchFamily="18" charset="0"/>
                      </a:rPr>
                      <m:t>𝛽</m:t>
                    </m:r>
                  </m:oMath>
                </a14:m>
                <a:r>
                  <a:rPr lang="en-US" sz="2400" dirty="0" smtClean="0">
                    <a:gradFill>
                      <a:gsLst>
                        <a:gs pos="2917">
                          <a:schemeClr val="tx1"/>
                        </a:gs>
                        <a:gs pos="30000">
                          <a:schemeClr val="tx1"/>
                        </a:gs>
                      </a:gsLst>
                      <a:lin ang="5400000" scaled="0"/>
                    </a:gradFill>
                  </a:rPr>
                  <a:t> would overstate growth in early and later years, and understate during puberty  </a:t>
                </a:r>
              </a:p>
            </p:txBody>
          </p:sp>
        </mc:Choice>
        <mc:Fallback xmlns="">
          <p:sp>
            <p:nvSpPr>
              <p:cNvPr id="9" name="TextBox 8"/>
              <p:cNvSpPr txBox="1">
                <a:spLocks noRot="1" noChangeAspect="1" noMove="1" noResize="1" noEditPoints="1" noAdjustHandles="1" noChangeArrowheads="1" noChangeShapeType="1" noTextEdit="1"/>
              </p:cNvSpPr>
              <p:nvPr/>
            </p:nvSpPr>
            <p:spPr>
              <a:xfrm>
                <a:off x="6348927" y="2924070"/>
                <a:ext cx="5977661" cy="2443746"/>
              </a:xfrm>
              <a:prstGeom prst="rect">
                <a:avLst/>
              </a:prstGeom>
              <a:blipFill rotWithShape="0">
                <a:blip r:embed="rId5"/>
                <a:stretch>
                  <a:fillRect/>
                </a:stretch>
              </a:blipFill>
            </p:spPr>
            <p:txBody>
              <a:bodyPr/>
              <a:lstStyle/>
              <a:p>
                <a:r>
                  <a:rPr lang="en-US">
                    <a:noFill/>
                  </a:rPr>
                  <a:t> </a:t>
                </a:r>
              </a:p>
            </p:txBody>
          </p:sp>
        </mc:Fallback>
      </mc:AlternateContent>
      <p:sp>
        <p:nvSpPr>
          <p:cNvPr id="10" name="Title 1"/>
          <p:cNvSpPr txBox="1">
            <a:spLocks/>
          </p:cNvSpPr>
          <p:nvPr/>
        </p:nvSpPr>
        <p:spPr>
          <a:xfrm>
            <a:off x="274320" y="296897"/>
            <a:ext cx="4478550" cy="2627173"/>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Height as function of age</a:t>
            </a:r>
            <a:endParaRPr lang="en-US" dirty="0"/>
          </a:p>
        </p:txBody>
      </p:sp>
    </p:spTree>
    <p:extLst>
      <p:ext uri="{BB962C8B-B14F-4D97-AF65-F5344CB8AC3E}">
        <p14:creationId xmlns:p14="http://schemas.microsoft.com/office/powerpoint/2010/main" val="37262735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we estimate this relationship?</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7331944"/>
              </a:xfrm>
            </p:spPr>
            <p:txBody>
              <a:bodyPr/>
              <a:lstStyle/>
              <a:p>
                <a:endParaRPr lang="en-US" sz="2000" dirty="0" smtClean="0">
                  <a:solidFill>
                    <a:schemeClr val="tx1"/>
                  </a:solidFill>
                  <a:latin typeface="+mn-lt"/>
                </a:endParaRPr>
              </a:p>
              <a:p>
                <a:r>
                  <a:rPr lang="en-US" sz="3600" dirty="0" smtClean="0">
                    <a:solidFill>
                      <a:schemeClr val="tx1"/>
                    </a:solidFill>
                  </a:rPr>
                  <a:t>General formula:</a:t>
                </a: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h</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ea typeface="Cambria Math" panose="02040503050406030204" pitchFamily="18" charset="0"/>
                        </a:rPr>
                        <m:t>𝑓</m:t>
                      </m:r>
                      <m:d>
                        <m:dPr>
                          <m:ctrlPr>
                            <a:rPr lang="en-US" sz="3600" b="0" i="1" smtClean="0">
                              <a:solidFill>
                                <a:schemeClr val="tx1"/>
                              </a:solidFill>
                              <a:latin typeface="Cambria Math" panose="02040503050406030204" pitchFamily="18" charset="0"/>
                              <a:ea typeface="Cambria Math" panose="02040503050406030204" pitchFamily="18" charset="0"/>
                            </a:rPr>
                          </m:ctrlPr>
                        </m:dPr>
                        <m:e>
                          <m:r>
                            <a:rPr lang="en-US" sz="3600" b="0" i="1" smtClean="0">
                              <a:solidFill>
                                <a:schemeClr val="tx1"/>
                              </a:solidFill>
                              <a:latin typeface="Cambria Math" panose="02040503050406030204" pitchFamily="18" charset="0"/>
                              <a:ea typeface="Cambria Math" panose="02040503050406030204" pitchFamily="18" charset="0"/>
                            </a:rPr>
                            <m:t>𝑎𝑔</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𝑒</m:t>
                              </m:r>
                            </m:e>
                            <m:sub>
                              <m:r>
                                <a:rPr lang="en-US" sz="3600" b="0" i="1" smtClean="0">
                                  <a:solidFill>
                                    <a:schemeClr val="tx1"/>
                                  </a:solidFill>
                                  <a:latin typeface="Cambria Math" panose="02040503050406030204" pitchFamily="18" charset="0"/>
                                  <a:ea typeface="Cambria Math" panose="02040503050406030204" pitchFamily="18" charset="0"/>
                                </a:rPr>
                                <m:t>𝑖</m:t>
                              </m:r>
                            </m:sub>
                          </m:sSub>
                        </m:e>
                      </m:d>
                      <m:r>
                        <a:rPr lang="en-US" sz="3600" b="0" i="1" smtClean="0">
                          <a:solidFill>
                            <a:schemeClr val="tx1"/>
                          </a:solidFill>
                          <a:latin typeface="Cambria Math" panose="02040503050406030204" pitchFamily="18" charset="0"/>
                          <a:ea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b="0" dirty="0" smtClean="0">
                  <a:solidFill>
                    <a:schemeClr val="tx1"/>
                  </a:solidFill>
                </a:endParaRPr>
              </a:p>
              <a:p>
                <a:endParaRPr lang="en-US" sz="1800" dirty="0" smtClean="0">
                  <a:solidFill>
                    <a:schemeClr val="tx1"/>
                  </a:solidFill>
                </a:endParaRPr>
              </a:p>
              <a:p>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𝜖</m:t>
                        </m:r>
                      </m:e>
                      <m:sub>
                        <m:r>
                          <a:rPr lang="en-US" sz="1800" i="1">
                            <a:solidFill>
                              <a:schemeClr val="tx1"/>
                            </a:solidFill>
                            <a:latin typeface="Cambria Math" panose="02040503050406030204" pitchFamily="18" charset="0"/>
                          </a:rPr>
                          <m:t>𝑖</m:t>
                        </m:r>
                      </m:sub>
                    </m:sSub>
                  </m:oMath>
                </a14:m>
                <a:r>
                  <a:rPr lang="en-US" sz="1800" dirty="0" smtClean="0">
                    <a:solidFill>
                      <a:schemeClr val="tx1"/>
                    </a:solidFill>
                  </a:rPr>
                  <a:t> allows people of he same age to have different heights. Even if we have the correct growth model using age alone, we expect some variation in height conditional on age.</a:t>
                </a:r>
              </a:p>
              <a:p>
                <a:endParaRPr lang="en-US" sz="1800" dirty="0">
                  <a:solidFill>
                    <a:schemeClr val="tx1"/>
                  </a:solidFill>
                </a:endParaRPr>
              </a:p>
              <a:p>
                <a:r>
                  <a:rPr lang="en-US" sz="3200" dirty="0" smtClean="0">
                    <a:solidFill>
                      <a:schemeClr val="tx1"/>
                    </a:solidFill>
                  </a:rPr>
                  <a:t>To use a linear model, polynomial features allow for a non-linear relationship between the feature, age, and the outcome, height.</a:t>
                </a:r>
              </a:p>
              <a:p>
                <a:endParaRPr lang="en-US" sz="3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h</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𝛼</m:t>
                      </m:r>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i="1">
                              <a:solidFill>
                                <a:schemeClr val="tx1"/>
                              </a:solidFill>
                              <a:latin typeface="Cambria Math" panose="02040503050406030204" pitchFamily="18" charset="0"/>
                              <a:ea typeface="Cambria Math" panose="02040503050406030204" pitchFamily="18" charset="0"/>
                            </a:rPr>
                            <m:t>1</m:t>
                          </m:r>
                        </m:sub>
                      </m:sSub>
                      <m:r>
                        <a:rPr lang="en-US" sz="3600" i="1">
                          <a:solidFill>
                            <a:schemeClr val="tx1"/>
                          </a:solidFill>
                          <a:latin typeface="Cambria Math" panose="02040503050406030204" pitchFamily="18" charset="0"/>
                          <a:ea typeface="Cambria Math" panose="02040503050406030204" pitchFamily="18" charset="0"/>
                        </a:rPr>
                        <m:t>𝑎𝑔</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i="1">
                          <a:solidFill>
                            <a:schemeClr val="tx1"/>
                          </a:solidFill>
                          <a:latin typeface="Cambria Math" panose="02040503050406030204" pitchFamily="18" charset="0"/>
                          <a:ea typeface="Cambria Math" panose="02040503050406030204" pitchFamily="18" charset="0"/>
                        </a:rPr>
                        <m:t> +</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i="1">
                              <a:solidFill>
                                <a:schemeClr val="tx1"/>
                              </a:solidFill>
                              <a:latin typeface="Cambria Math" panose="02040503050406030204" pitchFamily="18" charset="0"/>
                              <a:ea typeface="Cambria Math" panose="02040503050406030204" pitchFamily="18" charset="0"/>
                            </a:rPr>
                            <m:t>2</m:t>
                          </m:r>
                        </m:sub>
                      </m:sSub>
                      <m:r>
                        <a:rPr lang="en-US" sz="3600" i="1">
                          <a:solidFill>
                            <a:schemeClr val="tx1"/>
                          </a:solidFill>
                          <a:latin typeface="Cambria Math" panose="02040503050406030204" pitchFamily="18" charset="0"/>
                          <a:ea typeface="Cambria Math" panose="02040503050406030204" pitchFamily="18" charset="0"/>
                        </a:rPr>
                        <m:t>𝑎𝑔</m:t>
                      </m:r>
                      <m:sSubSup>
                        <m:sSubSupPr>
                          <m:ctrlPr>
                            <a:rPr lang="en-US" sz="3600" i="1">
                              <a:solidFill>
                                <a:schemeClr val="tx1"/>
                              </a:solidFill>
                              <a:latin typeface="Cambria Math" panose="02040503050406030204" pitchFamily="18" charset="0"/>
                              <a:ea typeface="Cambria Math" panose="02040503050406030204" pitchFamily="18" charset="0"/>
                            </a:rPr>
                          </m:ctrlPr>
                        </m:sSubSup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up>
                          <m:r>
                            <a:rPr lang="en-US" sz="3600" i="1">
                              <a:solidFill>
                                <a:schemeClr val="tx1"/>
                              </a:solidFill>
                              <a:latin typeface="Cambria Math" panose="02040503050406030204" pitchFamily="18" charset="0"/>
                              <a:ea typeface="Cambria Math" panose="02040503050406030204" pitchFamily="18" charset="0"/>
                            </a:rPr>
                            <m:t>2</m:t>
                          </m:r>
                        </m:sup>
                      </m:sSubSup>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b="0" i="1" smtClean="0">
                              <a:solidFill>
                                <a:schemeClr val="tx1"/>
                              </a:solidFill>
                              <a:latin typeface="Cambria Math" panose="02040503050406030204" pitchFamily="18" charset="0"/>
                              <a:ea typeface="Cambria Math" panose="02040503050406030204" pitchFamily="18" charset="0"/>
                            </a:rPr>
                            <m:t>𝑝</m:t>
                          </m:r>
                        </m:sub>
                      </m:sSub>
                      <m:r>
                        <a:rPr lang="en-US" sz="3600" i="1">
                          <a:solidFill>
                            <a:schemeClr val="tx1"/>
                          </a:solidFill>
                          <a:latin typeface="Cambria Math" panose="02040503050406030204" pitchFamily="18" charset="0"/>
                          <a:ea typeface="Cambria Math" panose="02040503050406030204" pitchFamily="18" charset="0"/>
                        </a:rPr>
                        <m:t>𝑎𝑔</m:t>
                      </m:r>
                      <m:sSubSup>
                        <m:sSubSupPr>
                          <m:ctrlPr>
                            <a:rPr lang="en-US" sz="3600" i="1">
                              <a:solidFill>
                                <a:schemeClr val="tx1"/>
                              </a:solidFill>
                              <a:latin typeface="Cambria Math" panose="02040503050406030204" pitchFamily="18" charset="0"/>
                              <a:ea typeface="Cambria Math" panose="02040503050406030204" pitchFamily="18" charset="0"/>
                            </a:rPr>
                          </m:ctrlPr>
                        </m:sSubSup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up>
                          <m:r>
                            <a:rPr lang="en-US" sz="3600" b="0" i="1" smtClean="0">
                              <a:solidFill>
                                <a:schemeClr val="tx1"/>
                              </a:solidFill>
                              <a:latin typeface="Cambria Math" panose="02040503050406030204" pitchFamily="18" charset="0"/>
                              <a:ea typeface="Cambria Math" panose="02040503050406030204" pitchFamily="18" charset="0"/>
                            </a:rPr>
                            <m:t>𝑝</m:t>
                          </m:r>
                        </m:sup>
                      </m:sSubSup>
                      <m:r>
                        <a:rPr lang="en-US" sz="3600" i="1">
                          <a:solidFill>
                            <a:schemeClr val="tx1"/>
                          </a:solidFill>
                          <a:latin typeface="Cambria Math" panose="02040503050406030204" pitchFamily="18" charset="0"/>
                          <a:ea typeface="Cambria Math" panose="02040503050406030204" pitchFamily="18" charset="0"/>
                        </a:rPr>
                        <m:t>+ </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7331944"/>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94359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133827"/>
                <a:ext cx="11669894" cy="6206699"/>
              </a:xfrm>
            </p:spPr>
            <p:txBody>
              <a:bodyPr/>
              <a:lstStyle/>
              <a:p>
                <a:endParaRPr lang="en-US" sz="2000" dirty="0" smtClean="0">
                  <a:solidFill>
                    <a:schemeClr val="tx1"/>
                  </a:solidFill>
                  <a:latin typeface="+mn-lt"/>
                </a:endParaRPr>
              </a:p>
              <a:p>
                <a:r>
                  <a:rPr lang="en-US" sz="2800" dirty="0" smtClean="0">
                    <a:solidFill>
                      <a:schemeClr val="tx1"/>
                    </a:solidFill>
                  </a:rPr>
                  <a:t>Linear regression allows you to use non-linear functions of the features, provided they enter the function as an additive term, with weight </a:t>
                </a:r>
                <a14:m>
                  <m:oMath xmlns:m="http://schemas.openxmlformats.org/officeDocument/2006/math">
                    <m:r>
                      <a:rPr lang="en-US" sz="2800" b="0" i="1" smtClean="0">
                        <a:solidFill>
                          <a:schemeClr val="tx1"/>
                        </a:solidFill>
                        <a:latin typeface="Cambria Math" panose="02040503050406030204" pitchFamily="18" charset="0"/>
                      </a:rPr>
                      <m:t>𝛽</m:t>
                    </m:r>
                  </m:oMath>
                </a14:m>
                <a:endParaRPr lang="en-US" sz="2800" b="0" dirty="0" smtClean="0">
                  <a:solidFill>
                    <a:schemeClr val="tx1"/>
                  </a:solidFill>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𝑔</m:t>
                          </m:r>
                        </m:e>
                        <m:sub>
                          <m:r>
                            <a:rPr lang="en-US" sz="3600" b="0" i="1" smtClean="0">
                              <a:solidFill>
                                <a:schemeClr val="tx1"/>
                              </a:solidFill>
                              <a:latin typeface="Cambria Math" panose="02040503050406030204" pitchFamily="18" charset="0"/>
                            </a:rPr>
                            <m:t>1</m:t>
                          </m:r>
                        </m:sub>
                      </m:sSub>
                      <m:d>
                        <m:dPr>
                          <m:ctrlPr>
                            <a:rPr lang="en-US" sz="3600" b="0" i="1" smtClean="0">
                              <a:solidFill>
                                <a:schemeClr val="tx1"/>
                              </a:solidFill>
                              <a:latin typeface="Cambria Math" panose="02040503050406030204" pitchFamily="18" charset="0"/>
                            </a:rPr>
                          </m:ctrlPr>
                        </m:dPr>
                        <m:e>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𝑥</m:t>
                              </m:r>
                            </m:e>
                            <m:sub>
                              <m:r>
                                <a:rPr lang="en-US" sz="3600" b="0" i="1" smtClean="0">
                                  <a:solidFill>
                                    <a:schemeClr val="tx1"/>
                                  </a:solidFill>
                                  <a:latin typeface="Cambria Math" panose="02040503050406030204" pitchFamily="18" charset="0"/>
                                </a:rPr>
                                <m:t>𝑖</m:t>
                              </m:r>
                              <m:r>
                                <a:rPr lang="en-US" sz="3600" b="0" i="1" smtClean="0">
                                  <a:solidFill>
                                    <a:schemeClr val="tx1"/>
                                  </a:solidFill>
                                  <a:latin typeface="Cambria Math" panose="02040503050406030204" pitchFamily="18" charset="0"/>
                                </a:rPr>
                                <m:t>,1</m:t>
                              </m:r>
                            </m:sub>
                          </m:sSub>
                        </m:e>
                      </m:d>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𝑝</m:t>
                          </m:r>
                        </m:sub>
                      </m:sSub>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𝑔</m:t>
                          </m:r>
                        </m:e>
                        <m:sub>
                          <m:r>
                            <a:rPr lang="en-US" sz="3600" b="0" i="1" smtClean="0">
                              <a:solidFill>
                                <a:schemeClr val="tx1"/>
                              </a:solidFill>
                              <a:latin typeface="Cambria Math" panose="02040503050406030204" pitchFamily="18" charset="0"/>
                            </a:rPr>
                            <m:t>𝑝</m:t>
                          </m:r>
                        </m:sub>
                      </m:sSub>
                      <m:r>
                        <a:rPr lang="en-US" sz="3600" b="0" i="1" smtClean="0">
                          <a:solidFill>
                            <a:schemeClr val="tx1"/>
                          </a:solidFill>
                          <a:latin typeface="Cambria Math" panose="02040503050406030204" pitchFamily="18" charset="0"/>
                          <a:ea typeface="Cambria Math" panose="02040503050406030204" pitchFamily="18" charset="0"/>
                        </a:rPr>
                        <m:t>(</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𝑥</m:t>
                          </m:r>
                        </m:e>
                        <m:sub>
                          <m:r>
                            <a:rPr lang="en-US" sz="3600" b="0" i="1" smtClean="0">
                              <a:solidFill>
                                <a:schemeClr val="tx1"/>
                              </a:solidFill>
                              <a:latin typeface="Cambria Math" panose="02040503050406030204" pitchFamily="18" charset="0"/>
                              <a:ea typeface="Cambria Math" panose="02040503050406030204" pitchFamily="18" charset="0"/>
                            </a:rPr>
                            <m:t>𝑖</m:t>
                          </m:r>
                          <m:r>
                            <a:rPr lang="en-US" sz="3600" b="0" i="1" smtClean="0">
                              <a:solidFill>
                                <a:schemeClr val="tx1"/>
                              </a:solidFill>
                              <a:latin typeface="Cambria Math" panose="02040503050406030204" pitchFamily="18" charset="0"/>
                              <a:ea typeface="Cambria Math" panose="02040503050406030204" pitchFamily="18" charset="0"/>
                            </a:rPr>
                            <m:t>,</m:t>
                          </m:r>
                          <m:r>
                            <a:rPr lang="en-US" sz="3600" b="0" i="1" smtClean="0">
                              <a:solidFill>
                                <a:schemeClr val="tx1"/>
                              </a:solidFill>
                              <a:latin typeface="Cambria Math" panose="02040503050406030204" pitchFamily="18" charset="0"/>
                              <a:ea typeface="Cambria Math" panose="02040503050406030204" pitchFamily="18" charset="0"/>
                            </a:rPr>
                            <m:t>𝑝</m:t>
                          </m:r>
                        </m:sub>
                      </m:sSub>
                      <m:r>
                        <a:rPr lang="en-US" sz="3600" b="0" i="1" smtClean="0">
                          <a:solidFill>
                            <a:schemeClr val="tx1"/>
                          </a:solidFill>
                          <a:latin typeface="Cambria Math" panose="02040503050406030204" pitchFamily="18" charset="0"/>
                          <a:ea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2800" dirty="0" smtClean="0">
                  <a:solidFill>
                    <a:schemeClr val="tx1"/>
                  </a:solidFill>
                </a:endParaRPr>
              </a:p>
              <a:p>
                <a:r>
                  <a:rPr lang="en-US" sz="2800" dirty="0" smtClean="0">
                    <a:solidFill>
                      <a:schemeClr val="tx1"/>
                    </a:solidFill>
                  </a:rPr>
                  <a:t>The simplest example is where all features simply enter without any transformations</a:t>
                </a: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r>
                            <a:rPr lang="en-US" sz="3600" i="1">
                              <a:solidFill>
                                <a:schemeClr val="tx1"/>
                              </a:solidFill>
                              <a:latin typeface="Cambria Math" panose="02040503050406030204" pitchFamily="18" charset="0"/>
                            </a:rPr>
                            <m:t>,1</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𝑝</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r>
                            <a:rPr lang="en-US" sz="3600" i="1">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𝑝</m:t>
                          </m:r>
                        </m:sub>
                      </m:sSub>
                      <m:sSub>
                        <m:sSubPr>
                          <m:ctrlPr>
                            <a:rPr lang="en-US" sz="3600" i="1">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133827"/>
                <a:ext cx="11669894" cy="6206699"/>
              </a:xfrm>
              <a:blipFill rotWithShape="0">
                <a:blip r:embed="rId3"/>
                <a:stretch>
                  <a:fillRect l="-575"/>
                </a:stretch>
              </a:blipFill>
            </p:spPr>
            <p:txBody>
              <a:bodyPr/>
              <a:lstStyle/>
              <a:p>
                <a:r>
                  <a:rPr lang="en-US">
                    <a:noFill/>
                  </a:rPr>
                  <a:t> </a:t>
                </a:r>
              </a:p>
            </p:txBody>
          </p:sp>
        </mc:Fallback>
      </mc:AlternateContent>
    </p:spTree>
    <p:extLst>
      <p:ext uri="{BB962C8B-B14F-4D97-AF65-F5344CB8AC3E}">
        <p14:creationId xmlns:p14="http://schemas.microsoft.com/office/powerpoint/2010/main" val="390760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26794</TotalTime>
  <Words>3187</Words>
  <Application>Microsoft Office PowerPoint</Application>
  <PresentationFormat>Custom</PresentationFormat>
  <Paragraphs>249</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Cambria Math</vt:lpstr>
      <vt:lpstr>Consolas</vt:lpstr>
      <vt:lpstr>Courier New</vt:lpstr>
      <vt:lpstr>Segoe UI</vt:lpstr>
      <vt:lpstr>Segoe UI Light</vt:lpstr>
      <vt:lpstr>Wingdings</vt:lpstr>
      <vt:lpstr>TFTemplate16X9</vt:lpstr>
      <vt:lpstr>3-30367_MSR Dark Blue Template 16x9</vt:lpstr>
      <vt:lpstr>Introduction to Regression</vt:lpstr>
      <vt:lpstr>Terminology</vt:lpstr>
      <vt:lpstr>Terminology cont. </vt:lpstr>
      <vt:lpstr>Terminology cont. </vt:lpstr>
      <vt:lpstr>Estimating equations</vt:lpstr>
      <vt:lpstr>Example: coin flipping</vt:lpstr>
      <vt:lpstr>PowerPoint Presentation</vt:lpstr>
      <vt:lpstr>How would we estimate this relationship?</vt:lpstr>
      <vt:lpstr>Linear regression</vt:lpstr>
      <vt:lpstr>Linear regression</vt:lpstr>
      <vt:lpstr>Linear regression</vt:lpstr>
      <vt:lpstr>Linear regression</vt:lpstr>
      <vt:lpstr>Visualizing in two dimensions</vt:lpstr>
      <vt:lpstr>First steps to do a linear regression</vt:lpstr>
      <vt:lpstr>Model prediction</vt:lpstr>
      <vt:lpstr>Assessing Model Fit, MSE</vt:lpstr>
      <vt:lpstr>Training vs. Test</vt:lpstr>
      <vt:lpstr>Why do we need training vs. test?</vt:lpstr>
      <vt:lpstr>Why do we need training vs. test?</vt:lpstr>
      <vt:lpstr>Training vs. test in practice</vt:lpstr>
      <vt:lpstr>R-squared</vt:lpstr>
      <vt:lpstr>R-squared cont.</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1158</cp:revision>
  <dcterms:created xsi:type="dcterms:W3CDTF">2012-05-22T07:38:31Z</dcterms:created>
  <dcterms:modified xsi:type="dcterms:W3CDTF">2015-06-24T23:14:48Z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