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6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8531B4-D93F-43CD-8214-0E92AD60D229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2AEB35-F042-49B9-B421-1852EBE6523B}">
      <dgm:prSet/>
      <dgm:spPr/>
      <dgm:t>
        <a:bodyPr/>
        <a:lstStyle/>
        <a:p>
          <a:r>
            <a:rPr lang="en-US"/>
            <a:t>- n_estimators: Number of boosting iterations</a:t>
          </a:r>
        </a:p>
      </dgm:t>
    </dgm:pt>
    <dgm:pt modelId="{31511359-2597-46AB-B551-44949051A066}" type="parTrans" cxnId="{5F2C83DE-9C9D-4ABD-97AD-D53BC28B7E83}">
      <dgm:prSet/>
      <dgm:spPr/>
      <dgm:t>
        <a:bodyPr/>
        <a:lstStyle/>
        <a:p>
          <a:endParaRPr lang="en-US"/>
        </a:p>
      </dgm:t>
    </dgm:pt>
    <dgm:pt modelId="{5193806C-E4DC-4F8F-B39B-3742A9122E11}" type="sibTrans" cxnId="{5F2C83DE-9C9D-4ABD-97AD-D53BC28B7E83}">
      <dgm:prSet/>
      <dgm:spPr/>
      <dgm:t>
        <a:bodyPr/>
        <a:lstStyle/>
        <a:p>
          <a:endParaRPr lang="en-US"/>
        </a:p>
      </dgm:t>
    </dgm:pt>
    <dgm:pt modelId="{E5A76E80-2D16-4D9C-85E3-4E73F028DA6F}">
      <dgm:prSet/>
      <dgm:spPr/>
      <dgm:t>
        <a:bodyPr/>
        <a:lstStyle/>
        <a:p>
          <a:r>
            <a:rPr lang="en-US"/>
            <a:t>- learning_rate: Shrinks the contribution of each tree</a:t>
          </a:r>
        </a:p>
      </dgm:t>
    </dgm:pt>
    <dgm:pt modelId="{452D9053-D348-489A-A73B-377C61872DC9}" type="parTrans" cxnId="{526BDDA7-513A-4ABC-8937-E9D8A552808E}">
      <dgm:prSet/>
      <dgm:spPr/>
      <dgm:t>
        <a:bodyPr/>
        <a:lstStyle/>
        <a:p>
          <a:endParaRPr lang="en-US"/>
        </a:p>
      </dgm:t>
    </dgm:pt>
    <dgm:pt modelId="{56527611-580C-4FBD-92AC-675AB3160235}" type="sibTrans" cxnId="{526BDDA7-513A-4ABC-8937-E9D8A552808E}">
      <dgm:prSet/>
      <dgm:spPr/>
      <dgm:t>
        <a:bodyPr/>
        <a:lstStyle/>
        <a:p>
          <a:endParaRPr lang="en-US"/>
        </a:p>
      </dgm:t>
    </dgm:pt>
    <dgm:pt modelId="{8EF8CBB0-9733-4C6C-8436-565C46BF1362}">
      <dgm:prSet/>
      <dgm:spPr/>
      <dgm:t>
        <a:bodyPr/>
        <a:lstStyle/>
        <a:p>
          <a:r>
            <a:rPr lang="en-US"/>
            <a:t>- max_depth: Maximum depth of a tree</a:t>
          </a:r>
        </a:p>
      </dgm:t>
    </dgm:pt>
    <dgm:pt modelId="{8740AAD0-8A96-4105-8729-8B4960BA4A11}" type="parTrans" cxnId="{9FC35F33-9929-4170-AB6B-F80A51EC213F}">
      <dgm:prSet/>
      <dgm:spPr/>
      <dgm:t>
        <a:bodyPr/>
        <a:lstStyle/>
        <a:p>
          <a:endParaRPr lang="en-US"/>
        </a:p>
      </dgm:t>
    </dgm:pt>
    <dgm:pt modelId="{6CC6CEEF-C431-4FEB-A651-D8F15BFE5C51}" type="sibTrans" cxnId="{9FC35F33-9929-4170-AB6B-F80A51EC213F}">
      <dgm:prSet/>
      <dgm:spPr/>
      <dgm:t>
        <a:bodyPr/>
        <a:lstStyle/>
        <a:p>
          <a:endParaRPr lang="en-US"/>
        </a:p>
      </dgm:t>
    </dgm:pt>
    <dgm:pt modelId="{DD53A7AF-9537-47AF-9EC6-7F9AC9A99134}">
      <dgm:prSet/>
      <dgm:spPr/>
      <dgm:t>
        <a:bodyPr/>
        <a:lstStyle/>
        <a:p>
          <a:r>
            <a:rPr lang="en-US"/>
            <a:t>- min_data_in_leaf: Minimum number of data points in a leaf</a:t>
          </a:r>
        </a:p>
      </dgm:t>
    </dgm:pt>
    <dgm:pt modelId="{8BBB48FF-82D6-4276-94AB-CC1E30A4A845}" type="parTrans" cxnId="{B931BECF-8EC9-412F-979D-A7CCD354E668}">
      <dgm:prSet/>
      <dgm:spPr/>
      <dgm:t>
        <a:bodyPr/>
        <a:lstStyle/>
        <a:p>
          <a:endParaRPr lang="en-US"/>
        </a:p>
      </dgm:t>
    </dgm:pt>
    <dgm:pt modelId="{54E425B0-31D3-4E0B-9318-74917C79FDE7}" type="sibTrans" cxnId="{B931BECF-8EC9-412F-979D-A7CCD354E668}">
      <dgm:prSet/>
      <dgm:spPr/>
      <dgm:t>
        <a:bodyPr/>
        <a:lstStyle/>
        <a:p>
          <a:endParaRPr lang="en-US"/>
        </a:p>
      </dgm:t>
    </dgm:pt>
    <dgm:pt modelId="{BC409B79-1EE8-4B38-AF02-F08201C68513}">
      <dgm:prSet/>
      <dgm:spPr/>
      <dgm:t>
        <a:bodyPr/>
        <a:lstStyle/>
        <a:p>
          <a:r>
            <a:rPr lang="en-US"/>
            <a:t>- objective: Defines the loss function (e.g., 'regression')</a:t>
          </a:r>
        </a:p>
      </dgm:t>
    </dgm:pt>
    <dgm:pt modelId="{2CECEAA8-93E7-4390-A6DC-05CC0BA2EBAC}" type="parTrans" cxnId="{602ED77E-9801-4A98-AD03-105DC21D2F27}">
      <dgm:prSet/>
      <dgm:spPr/>
      <dgm:t>
        <a:bodyPr/>
        <a:lstStyle/>
        <a:p>
          <a:endParaRPr lang="en-US"/>
        </a:p>
      </dgm:t>
    </dgm:pt>
    <dgm:pt modelId="{8697487A-3B03-4CBC-BA66-D58265160AE8}" type="sibTrans" cxnId="{602ED77E-9801-4A98-AD03-105DC21D2F27}">
      <dgm:prSet/>
      <dgm:spPr/>
      <dgm:t>
        <a:bodyPr/>
        <a:lstStyle/>
        <a:p>
          <a:endParaRPr lang="en-US"/>
        </a:p>
      </dgm:t>
    </dgm:pt>
    <dgm:pt modelId="{337411A4-A900-46AF-A9A4-9AEF7776477F}" type="pres">
      <dgm:prSet presAssocID="{4B8531B4-D93F-43CD-8214-0E92AD60D229}" presName="diagram" presStyleCnt="0">
        <dgm:presLayoutVars>
          <dgm:dir/>
          <dgm:resizeHandles val="exact"/>
        </dgm:presLayoutVars>
      </dgm:prSet>
      <dgm:spPr/>
    </dgm:pt>
    <dgm:pt modelId="{FC6DF5CD-6112-47CC-94C0-23149D9736FA}" type="pres">
      <dgm:prSet presAssocID="{E52AEB35-F042-49B9-B421-1852EBE6523B}" presName="node" presStyleLbl="node1" presStyleIdx="0" presStyleCnt="5">
        <dgm:presLayoutVars>
          <dgm:bulletEnabled val="1"/>
        </dgm:presLayoutVars>
      </dgm:prSet>
      <dgm:spPr/>
    </dgm:pt>
    <dgm:pt modelId="{D3359C1B-A3F6-4E3F-A447-61DF91A12BE9}" type="pres">
      <dgm:prSet presAssocID="{5193806C-E4DC-4F8F-B39B-3742A9122E11}" presName="sibTrans" presStyleCnt="0"/>
      <dgm:spPr/>
    </dgm:pt>
    <dgm:pt modelId="{79635EE5-77B8-468E-9FF9-8A1A8341C640}" type="pres">
      <dgm:prSet presAssocID="{E5A76E80-2D16-4D9C-85E3-4E73F028DA6F}" presName="node" presStyleLbl="node1" presStyleIdx="1" presStyleCnt="5">
        <dgm:presLayoutVars>
          <dgm:bulletEnabled val="1"/>
        </dgm:presLayoutVars>
      </dgm:prSet>
      <dgm:spPr/>
    </dgm:pt>
    <dgm:pt modelId="{A416311D-3469-4D89-B8A3-CC6736870495}" type="pres">
      <dgm:prSet presAssocID="{56527611-580C-4FBD-92AC-675AB3160235}" presName="sibTrans" presStyleCnt="0"/>
      <dgm:spPr/>
    </dgm:pt>
    <dgm:pt modelId="{9EE236A0-8031-41BF-92AE-5741962873E4}" type="pres">
      <dgm:prSet presAssocID="{8EF8CBB0-9733-4C6C-8436-565C46BF1362}" presName="node" presStyleLbl="node1" presStyleIdx="2" presStyleCnt="5">
        <dgm:presLayoutVars>
          <dgm:bulletEnabled val="1"/>
        </dgm:presLayoutVars>
      </dgm:prSet>
      <dgm:spPr/>
    </dgm:pt>
    <dgm:pt modelId="{DAAA4D9A-9B43-4EBF-A691-B7E6479CB69B}" type="pres">
      <dgm:prSet presAssocID="{6CC6CEEF-C431-4FEB-A651-D8F15BFE5C51}" presName="sibTrans" presStyleCnt="0"/>
      <dgm:spPr/>
    </dgm:pt>
    <dgm:pt modelId="{6639D46B-4925-49D3-871B-ECDC17EF6069}" type="pres">
      <dgm:prSet presAssocID="{DD53A7AF-9537-47AF-9EC6-7F9AC9A99134}" presName="node" presStyleLbl="node1" presStyleIdx="3" presStyleCnt="5">
        <dgm:presLayoutVars>
          <dgm:bulletEnabled val="1"/>
        </dgm:presLayoutVars>
      </dgm:prSet>
      <dgm:spPr/>
    </dgm:pt>
    <dgm:pt modelId="{23083D00-91DD-47B3-8B3B-EDB1AC9A0348}" type="pres">
      <dgm:prSet presAssocID="{54E425B0-31D3-4E0B-9318-74917C79FDE7}" presName="sibTrans" presStyleCnt="0"/>
      <dgm:spPr/>
    </dgm:pt>
    <dgm:pt modelId="{E3055645-F4B1-4359-B8CE-95873CED7DD9}" type="pres">
      <dgm:prSet presAssocID="{BC409B79-1EE8-4B38-AF02-F08201C68513}" presName="node" presStyleLbl="node1" presStyleIdx="4" presStyleCnt="5">
        <dgm:presLayoutVars>
          <dgm:bulletEnabled val="1"/>
        </dgm:presLayoutVars>
      </dgm:prSet>
      <dgm:spPr/>
    </dgm:pt>
  </dgm:ptLst>
  <dgm:cxnLst>
    <dgm:cxn modelId="{716C9632-A6BC-429B-926D-4D0BA6B1E596}" type="presOf" srcId="{8EF8CBB0-9733-4C6C-8436-565C46BF1362}" destId="{9EE236A0-8031-41BF-92AE-5741962873E4}" srcOrd="0" destOrd="0" presId="urn:microsoft.com/office/officeart/2005/8/layout/default"/>
    <dgm:cxn modelId="{9FC35F33-9929-4170-AB6B-F80A51EC213F}" srcId="{4B8531B4-D93F-43CD-8214-0E92AD60D229}" destId="{8EF8CBB0-9733-4C6C-8436-565C46BF1362}" srcOrd="2" destOrd="0" parTransId="{8740AAD0-8A96-4105-8729-8B4960BA4A11}" sibTransId="{6CC6CEEF-C431-4FEB-A651-D8F15BFE5C51}"/>
    <dgm:cxn modelId="{602ED77E-9801-4A98-AD03-105DC21D2F27}" srcId="{4B8531B4-D93F-43CD-8214-0E92AD60D229}" destId="{BC409B79-1EE8-4B38-AF02-F08201C68513}" srcOrd="4" destOrd="0" parTransId="{2CECEAA8-93E7-4390-A6DC-05CC0BA2EBAC}" sibTransId="{8697487A-3B03-4CBC-BA66-D58265160AE8}"/>
    <dgm:cxn modelId="{F874468B-D746-4060-B629-CAF6B8434623}" type="presOf" srcId="{BC409B79-1EE8-4B38-AF02-F08201C68513}" destId="{E3055645-F4B1-4359-B8CE-95873CED7DD9}" srcOrd="0" destOrd="0" presId="urn:microsoft.com/office/officeart/2005/8/layout/default"/>
    <dgm:cxn modelId="{5A1B398E-246C-4E0B-8CD7-B8DA203E13C0}" type="presOf" srcId="{DD53A7AF-9537-47AF-9EC6-7F9AC9A99134}" destId="{6639D46B-4925-49D3-871B-ECDC17EF6069}" srcOrd="0" destOrd="0" presId="urn:microsoft.com/office/officeart/2005/8/layout/default"/>
    <dgm:cxn modelId="{526BDDA7-513A-4ABC-8937-E9D8A552808E}" srcId="{4B8531B4-D93F-43CD-8214-0E92AD60D229}" destId="{E5A76E80-2D16-4D9C-85E3-4E73F028DA6F}" srcOrd="1" destOrd="0" parTransId="{452D9053-D348-489A-A73B-377C61872DC9}" sibTransId="{56527611-580C-4FBD-92AC-675AB3160235}"/>
    <dgm:cxn modelId="{738BC5C8-A917-4604-B3E6-431E9A7298B7}" type="presOf" srcId="{4B8531B4-D93F-43CD-8214-0E92AD60D229}" destId="{337411A4-A900-46AF-A9A4-9AEF7776477F}" srcOrd="0" destOrd="0" presId="urn:microsoft.com/office/officeart/2005/8/layout/default"/>
    <dgm:cxn modelId="{B931BECF-8EC9-412F-979D-A7CCD354E668}" srcId="{4B8531B4-D93F-43CD-8214-0E92AD60D229}" destId="{DD53A7AF-9537-47AF-9EC6-7F9AC9A99134}" srcOrd="3" destOrd="0" parTransId="{8BBB48FF-82D6-4276-94AB-CC1E30A4A845}" sibTransId="{54E425B0-31D3-4E0B-9318-74917C79FDE7}"/>
    <dgm:cxn modelId="{5F2C83DE-9C9D-4ABD-97AD-D53BC28B7E83}" srcId="{4B8531B4-D93F-43CD-8214-0E92AD60D229}" destId="{E52AEB35-F042-49B9-B421-1852EBE6523B}" srcOrd="0" destOrd="0" parTransId="{31511359-2597-46AB-B551-44949051A066}" sibTransId="{5193806C-E4DC-4F8F-B39B-3742A9122E11}"/>
    <dgm:cxn modelId="{041647ED-8574-46D2-9ABB-9F6526BAF045}" type="presOf" srcId="{E5A76E80-2D16-4D9C-85E3-4E73F028DA6F}" destId="{79635EE5-77B8-468E-9FF9-8A1A8341C640}" srcOrd="0" destOrd="0" presId="urn:microsoft.com/office/officeart/2005/8/layout/default"/>
    <dgm:cxn modelId="{0452BFFC-EBA7-48A2-A53D-FFEABE1B838E}" type="presOf" srcId="{E52AEB35-F042-49B9-B421-1852EBE6523B}" destId="{FC6DF5CD-6112-47CC-94C0-23149D9736FA}" srcOrd="0" destOrd="0" presId="urn:microsoft.com/office/officeart/2005/8/layout/default"/>
    <dgm:cxn modelId="{5AB1119E-9BB5-4374-A5C1-B65C34ABC735}" type="presParOf" srcId="{337411A4-A900-46AF-A9A4-9AEF7776477F}" destId="{FC6DF5CD-6112-47CC-94C0-23149D9736FA}" srcOrd="0" destOrd="0" presId="urn:microsoft.com/office/officeart/2005/8/layout/default"/>
    <dgm:cxn modelId="{CF9FAC9F-6740-4AF3-9C7C-1690D48262F0}" type="presParOf" srcId="{337411A4-A900-46AF-A9A4-9AEF7776477F}" destId="{D3359C1B-A3F6-4E3F-A447-61DF91A12BE9}" srcOrd="1" destOrd="0" presId="urn:microsoft.com/office/officeart/2005/8/layout/default"/>
    <dgm:cxn modelId="{0152C8CA-31FA-495A-B445-B7CDED3AC9C3}" type="presParOf" srcId="{337411A4-A900-46AF-A9A4-9AEF7776477F}" destId="{79635EE5-77B8-468E-9FF9-8A1A8341C640}" srcOrd="2" destOrd="0" presId="urn:microsoft.com/office/officeart/2005/8/layout/default"/>
    <dgm:cxn modelId="{6F734A54-ACB8-4484-9CA5-F2D2C23DC337}" type="presParOf" srcId="{337411A4-A900-46AF-A9A4-9AEF7776477F}" destId="{A416311D-3469-4D89-B8A3-CC6736870495}" srcOrd="3" destOrd="0" presId="urn:microsoft.com/office/officeart/2005/8/layout/default"/>
    <dgm:cxn modelId="{70FDD32B-9D57-4C04-86B5-E098AB70AF8F}" type="presParOf" srcId="{337411A4-A900-46AF-A9A4-9AEF7776477F}" destId="{9EE236A0-8031-41BF-92AE-5741962873E4}" srcOrd="4" destOrd="0" presId="urn:microsoft.com/office/officeart/2005/8/layout/default"/>
    <dgm:cxn modelId="{76FA960B-B5FA-4EAD-AFCF-AB68A2385578}" type="presParOf" srcId="{337411A4-A900-46AF-A9A4-9AEF7776477F}" destId="{DAAA4D9A-9B43-4EBF-A691-B7E6479CB69B}" srcOrd="5" destOrd="0" presId="urn:microsoft.com/office/officeart/2005/8/layout/default"/>
    <dgm:cxn modelId="{7998816C-2CFF-4617-9F3D-61DE7F75A699}" type="presParOf" srcId="{337411A4-A900-46AF-A9A4-9AEF7776477F}" destId="{6639D46B-4925-49D3-871B-ECDC17EF6069}" srcOrd="6" destOrd="0" presId="urn:microsoft.com/office/officeart/2005/8/layout/default"/>
    <dgm:cxn modelId="{3E78F8B7-2E96-4D38-A5C0-174CA53B8EE1}" type="presParOf" srcId="{337411A4-A900-46AF-A9A4-9AEF7776477F}" destId="{23083D00-91DD-47B3-8B3B-EDB1AC9A0348}" srcOrd="7" destOrd="0" presId="urn:microsoft.com/office/officeart/2005/8/layout/default"/>
    <dgm:cxn modelId="{BBE25765-4008-4548-8C77-EF847F85FC66}" type="presParOf" srcId="{337411A4-A900-46AF-A9A4-9AEF7776477F}" destId="{E3055645-F4B1-4359-B8CE-95873CED7DD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F2EB75-6C7B-40EA-843E-0A2C2A67BCB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7A789B7-1141-45DC-86A1-844C97853DCD}">
      <dgm:prSet/>
      <dgm:spPr/>
      <dgm:t>
        <a:bodyPr/>
        <a:lstStyle/>
        <a:p>
          <a:r>
            <a:rPr lang="en-US"/>
            <a:t>- Predicting house prices</a:t>
          </a:r>
        </a:p>
      </dgm:t>
    </dgm:pt>
    <dgm:pt modelId="{6B18A95C-3122-4C07-9C24-7B2FA68FDD67}" type="parTrans" cxnId="{5EB87D90-0FC4-4F0D-9BA3-3E58ADB8D413}">
      <dgm:prSet/>
      <dgm:spPr/>
      <dgm:t>
        <a:bodyPr/>
        <a:lstStyle/>
        <a:p>
          <a:endParaRPr lang="en-US"/>
        </a:p>
      </dgm:t>
    </dgm:pt>
    <dgm:pt modelId="{8AB9FCA1-6138-4198-A2A4-E816E87D890C}" type="sibTrans" cxnId="{5EB87D90-0FC4-4F0D-9BA3-3E58ADB8D413}">
      <dgm:prSet/>
      <dgm:spPr/>
      <dgm:t>
        <a:bodyPr/>
        <a:lstStyle/>
        <a:p>
          <a:endParaRPr lang="en-US"/>
        </a:p>
      </dgm:t>
    </dgm:pt>
    <dgm:pt modelId="{BA64C091-3F21-42D1-8D01-0C3E0E915E24}">
      <dgm:prSet/>
      <dgm:spPr/>
      <dgm:t>
        <a:bodyPr/>
        <a:lstStyle/>
        <a:p>
          <a:r>
            <a:rPr lang="en-US"/>
            <a:t>- Forecasting sales</a:t>
          </a:r>
        </a:p>
      </dgm:t>
    </dgm:pt>
    <dgm:pt modelId="{45043B9C-9A1E-4A4B-9B9B-5EA25F0A46EF}" type="parTrans" cxnId="{A2E374E4-4D39-43F3-983C-002221DFE34A}">
      <dgm:prSet/>
      <dgm:spPr/>
      <dgm:t>
        <a:bodyPr/>
        <a:lstStyle/>
        <a:p>
          <a:endParaRPr lang="en-US"/>
        </a:p>
      </dgm:t>
    </dgm:pt>
    <dgm:pt modelId="{F4D11D1B-5F5A-4DE7-A729-3D884CAA7536}" type="sibTrans" cxnId="{A2E374E4-4D39-43F3-983C-002221DFE34A}">
      <dgm:prSet/>
      <dgm:spPr/>
      <dgm:t>
        <a:bodyPr/>
        <a:lstStyle/>
        <a:p>
          <a:endParaRPr lang="en-US"/>
        </a:p>
      </dgm:t>
    </dgm:pt>
    <dgm:pt modelId="{6F195448-0DEB-4F4F-9ECD-B682514648E9}">
      <dgm:prSet/>
      <dgm:spPr/>
      <dgm:t>
        <a:bodyPr/>
        <a:lstStyle/>
        <a:p>
          <a:r>
            <a:rPr lang="en-US"/>
            <a:t>- Modeling customer lifetime value</a:t>
          </a:r>
        </a:p>
      </dgm:t>
    </dgm:pt>
    <dgm:pt modelId="{4D00DFE5-4822-458E-AFFE-7E83A0881126}" type="parTrans" cxnId="{FDDD1A35-DE49-419A-AF2D-F358137C5C90}">
      <dgm:prSet/>
      <dgm:spPr/>
      <dgm:t>
        <a:bodyPr/>
        <a:lstStyle/>
        <a:p>
          <a:endParaRPr lang="en-US"/>
        </a:p>
      </dgm:t>
    </dgm:pt>
    <dgm:pt modelId="{0EF4FDF6-C3DF-491D-A349-69F97BB629CF}" type="sibTrans" cxnId="{FDDD1A35-DE49-419A-AF2D-F358137C5C90}">
      <dgm:prSet/>
      <dgm:spPr/>
      <dgm:t>
        <a:bodyPr/>
        <a:lstStyle/>
        <a:p>
          <a:endParaRPr lang="en-US"/>
        </a:p>
      </dgm:t>
    </dgm:pt>
    <dgm:pt modelId="{AC7A4E28-18A8-4B9E-9E1A-0ADFF9D13B3C}">
      <dgm:prSet/>
      <dgm:spPr/>
      <dgm:t>
        <a:bodyPr/>
        <a:lstStyle/>
        <a:p>
          <a:r>
            <a:rPr lang="en-US"/>
            <a:t>- Any regression task with large datasets and high dimensionality</a:t>
          </a:r>
        </a:p>
      </dgm:t>
    </dgm:pt>
    <dgm:pt modelId="{BA69E02F-EEB1-46C7-A831-6158F158DA66}" type="parTrans" cxnId="{880140B7-1313-4B21-8B9B-5802A9A95444}">
      <dgm:prSet/>
      <dgm:spPr/>
      <dgm:t>
        <a:bodyPr/>
        <a:lstStyle/>
        <a:p>
          <a:endParaRPr lang="en-US"/>
        </a:p>
      </dgm:t>
    </dgm:pt>
    <dgm:pt modelId="{7DDF216C-230A-4887-9006-600C80ECB5CB}" type="sibTrans" cxnId="{880140B7-1313-4B21-8B9B-5802A9A95444}">
      <dgm:prSet/>
      <dgm:spPr/>
      <dgm:t>
        <a:bodyPr/>
        <a:lstStyle/>
        <a:p>
          <a:endParaRPr lang="en-US"/>
        </a:p>
      </dgm:t>
    </dgm:pt>
    <dgm:pt modelId="{B132CFE2-0197-4C1C-B0BA-5706A458CA2B}" type="pres">
      <dgm:prSet presAssocID="{78F2EB75-6C7B-40EA-843E-0A2C2A67BCBE}" presName="linear" presStyleCnt="0">
        <dgm:presLayoutVars>
          <dgm:animLvl val="lvl"/>
          <dgm:resizeHandles val="exact"/>
        </dgm:presLayoutVars>
      </dgm:prSet>
      <dgm:spPr/>
    </dgm:pt>
    <dgm:pt modelId="{5FB61C93-9DE3-4C12-9423-B67B8B8D9503}" type="pres">
      <dgm:prSet presAssocID="{67A789B7-1141-45DC-86A1-844C97853DC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EB27462-B8DE-4829-B47C-47B55C99D7D0}" type="pres">
      <dgm:prSet presAssocID="{8AB9FCA1-6138-4198-A2A4-E816E87D890C}" presName="spacer" presStyleCnt="0"/>
      <dgm:spPr/>
    </dgm:pt>
    <dgm:pt modelId="{50EF2A07-1D79-4904-AAEB-40BCB0E76046}" type="pres">
      <dgm:prSet presAssocID="{BA64C091-3F21-42D1-8D01-0C3E0E915E2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86929FE-0E54-4003-B3F8-AE8D055986D4}" type="pres">
      <dgm:prSet presAssocID="{F4D11D1B-5F5A-4DE7-A729-3D884CAA7536}" presName="spacer" presStyleCnt="0"/>
      <dgm:spPr/>
    </dgm:pt>
    <dgm:pt modelId="{34FEBFFF-FE0A-4CCE-87CC-52258C0D3218}" type="pres">
      <dgm:prSet presAssocID="{6F195448-0DEB-4F4F-9ECD-B682514648E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90350BA-694E-4310-B89A-A2C60188DF83}" type="pres">
      <dgm:prSet presAssocID="{0EF4FDF6-C3DF-491D-A349-69F97BB629CF}" presName="spacer" presStyleCnt="0"/>
      <dgm:spPr/>
    </dgm:pt>
    <dgm:pt modelId="{C80B5AFD-5A0B-4CAD-B575-A95931079ACA}" type="pres">
      <dgm:prSet presAssocID="{AC7A4E28-18A8-4B9E-9E1A-0ADFF9D13B3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DDD1A35-DE49-419A-AF2D-F358137C5C90}" srcId="{78F2EB75-6C7B-40EA-843E-0A2C2A67BCBE}" destId="{6F195448-0DEB-4F4F-9ECD-B682514648E9}" srcOrd="2" destOrd="0" parTransId="{4D00DFE5-4822-458E-AFFE-7E83A0881126}" sibTransId="{0EF4FDF6-C3DF-491D-A349-69F97BB629CF}"/>
    <dgm:cxn modelId="{7FA93762-D47C-4B52-B766-B102A54B88D8}" type="presOf" srcId="{AC7A4E28-18A8-4B9E-9E1A-0ADFF9D13B3C}" destId="{C80B5AFD-5A0B-4CAD-B575-A95931079ACA}" srcOrd="0" destOrd="0" presId="urn:microsoft.com/office/officeart/2005/8/layout/vList2"/>
    <dgm:cxn modelId="{E1832546-47F1-4DB7-A32E-5FE27AB723C2}" type="presOf" srcId="{BA64C091-3F21-42D1-8D01-0C3E0E915E24}" destId="{50EF2A07-1D79-4904-AAEB-40BCB0E76046}" srcOrd="0" destOrd="0" presId="urn:microsoft.com/office/officeart/2005/8/layout/vList2"/>
    <dgm:cxn modelId="{6DD0E266-65DB-43A4-A28D-48C53B50E187}" type="presOf" srcId="{78F2EB75-6C7B-40EA-843E-0A2C2A67BCBE}" destId="{B132CFE2-0197-4C1C-B0BA-5706A458CA2B}" srcOrd="0" destOrd="0" presId="urn:microsoft.com/office/officeart/2005/8/layout/vList2"/>
    <dgm:cxn modelId="{A3104078-556D-4D59-81FA-E98A3E816A9B}" type="presOf" srcId="{6F195448-0DEB-4F4F-9ECD-B682514648E9}" destId="{34FEBFFF-FE0A-4CCE-87CC-52258C0D3218}" srcOrd="0" destOrd="0" presId="urn:microsoft.com/office/officeart/2005/8/layout/vList2"/>
    <dgm:cxn modelId="{5EB87D90-0FC4-4F0D-9BA3-3E58ADB8D413}" srcId="{78F2EB75-6C7B-40EA-843E-0A2C2A67BCBE}" destId="{67A789B7-1141-45DC-86A1-844C97853DCD}" srcOrd="0" destOrd="0" parTransId="{6B18A95C-3122-4C07-9C24-7B2FA68FDD67}" sibTransId="{8AB9FCA1-6138-4198-A2A4-E816E87D890C}"/>
    <dgm:cxn modelId="{880140B7-1313-4B21-8B9B-5802A9A95444}" srcId="{78F2EB75-6C7B-40EA-843E-0A2C2A67BCBE}" destId="{AC7A4E28-18A8-4B9E-9E1A-0ADFF9D13B3C}" srcOrd="3" destOrd="0" parTransId="{BA69E02F-EEB1-46C7-A831-6158F158DA66}" sibTransId="{7DDF216C-230A-4887-9006-600C80ECB5CB}"/>
    <dgm:cxn modelId="{A2E374E4-4D39-43F3-983C-002221DFE34A}" srcId="{78F2EB75-6C7B-40EA-843E-0A2C2A67BCBE}" destId="{BA64C091-3F21-42D1-8D01-0C3E0E915E24}" srcOrd="1" destOrd="0" parTransId="{45043B9C-9A1E-4A4B-9B9B-5EA25F0A46EF}" sibTransId="{F4D11D1B-5F5A-4DE7-A729-3D884CAA7536}"/>
    <dgm:cxn modelId="{011EE8E8-DF9F-46F2-9935-58A24C386BC0}" type="presOf" srcId="{67A789B7-1141-45DC-86A1-844C97853DCD}" destId="{5FB61C93-9DE3-4C12-9423-B67B8B8D9503}" srcOrd="0" destOrd="0" presId="urn:microsoft.com/office/officeart/2005/8/layout/vList2"/>
    <dgm:cxn modelId="{EE79711E-795F-45DB-8299-88C0E9811799}" type="presParOf" srcId="{B132CFE2-0197-4C1C-B0BA-5706A458CA2B}" destId="{5FB61C93-9DE3-4C12-9423-B67B8B8D9503}" srcOrd="0" destOrd="0" presId="urn:microsoft.com/office/officeart/2005/8/layout/vList2"/>
    <dgm:cxn modelId="{B7F4C423-70D4-4E0F-A859-35384A49D0FB}" type="presParOf" srcId="{B132CFE2-0197-4C1C-B0BA-5706A458CA2B}" destId="{9EB27462-B8DE-4829-B47C-47B55C99D7D0}" srcOrd="1" destOrd="0" presId="urn:microsoft.com/office/officeart/2005/8/layout/vList2"/>
    <dgm:cxn modelId="{B10CB6B3-6C6D-4471-BF63-866239C9E634}" type="presParOf" srcId="{B132CFE2-0197-4C1C-B0BA-5706A458CA2B}" destId="{50EF2A07-1D79-4904-AAEB-40BCB0E76046}" srcOrd="2" destOrd="0" presId="urn:microsoft.com/office/officeart/2005/8/layout/vList2"/>
    <dgm:cxn modelId="{C0F89001-F47C-4E19-9CAA-B9F51B486409}" type="presParOf" srcId="{B132CFE2-0197-4C1C-B0BA-5706A458CA2B}" destId="{786929FE-0E54-4003-B3F8-AE8D055986D4}" srcOrd="3" destOrd="0" presId="urn:microsoft.com/office/officeart/2005/8/layout/vList2"/>
    <dgm:cxn modelId="{5FF5F772-E8DA-4FD8-BD84-328D457FCDCE}" type="presParOf" srcId="{B132CFE2-0197-4C1C-B0BA-5706A458CA2B}" destId="{34FEBFFF-FE0A-4CCE-87CC-52258C0D3218}" srcOrd="4" destOrd="0" presId="urn:microsoft.com/office/officeart/2005/8/layout/vList2"/>
    <dgm:cxn modelId="{EAABE5A2-49AA-4C10-B916-40236F9149EC}" type="presParOf" srcId="{B132CFE2-0197-4C1C-B0BA-5706A458CA2B}" destId="{F90350BA-694E-4310-B89A-A2C60188DF83}" srcOrd="5" destOrd="0" presId="urn:microsoft.com/office/officeart/2005/8/layout/vList2"/>
    <dgm:cxn modelId="{FF812741-6B03-4E3C-89C1-5657E8DD96E0}" type="presParOf" srcId="{B132CFE2-0197-4C1C-B0BA-5706A458CA2B}" destId="{C80B5AFD-5A0B-4CAD-B575-A95931079AC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DF5CD-6112-47CC-94C0-23149D9736FA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n_estimators: Number of boosting iterations</a:t>
          </a:r>
        </a:p>
      </dsp:txBody>
      <dsp:txXfrm>
        <a:off x="0" y="573683"/>
        <a:ext cx="2464593" cy="1478756"/>
      </dsp:txXfrm>
    </dsp:sp>
    <dsp:sp modelId="{79635EE5-77B8-468E-9FF9-8A1A8341C640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learning_rate: Shrinks the contribution of each tree</a:t>
          </a:r>
        </a:p>
      </dsp:txBody>
      <dsp:txXfrm>
        <a:off x="2711053" y="573683"/>
        <a:ext cx="2464593" cy="1478756"/>
      </dsp:txXfrm>
    </dsp:sp>
    <dsp:sp modelId="{9EE236A0-8031-41BF-92AE-5741962873E4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max_depth: Maximum depth of a tree</a:t>
          </a:r>
        </a:p>
      </dsp:txBody>
      <dsp:txXfrm>
        <a:off x="5422106" y="573683"/>
        <a:ext cx="2464593" cy="1478756"/>
      </dsp:txXfrm>
    </dsp:sp>
    <dsp:sp modelId="{6639D46B-4925-49D3-871B-ECDC17EF6069}">
      <dsp:nvSpPr>
        <dsp:cNvPr id="0" name=""/>
        <dsp:cNvSpPr/>
      </dsp:nvSpPr>
      <dsp:spPr>
        <a:xfrm>
          <a:off x="1355526" y="2298898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min_data_in_leaf: Minimum number of data points in a leaf</a:t>
          </a:r>
        </a:p>
      </dsp:txBody>
      <dsp:txXfrm>
        <a:off x="1355526" y="2298898"/>
        <a:ext cx="2464593" cy="1478756"/>
      </dsp:txXfrm>
    </dsp:sp>
    <dsp:sp modelId="{E3055645-F4B1-4359-B8CE-95873CED7DD9}">
      <dsp:nvSpPr>
        <dsp:cNvPr id="0" name=""/>
        <dsp:cNvSpPr/>
      </dsp:nvSpPr>
      <dsp:spPr>
        <a:xfrm>
          <a:off x="4066579" y="2298898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objective: Defines the loss function (e.g., 'regression')</a:t>
          </a:r>
        </a:p>
      </dsp:txBody>
      <dsp:txXfrm>
        <a:off x="4066579" y="2298898"/>
        <a:ext cx="2464593" cy="1478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61C93-9DE3-4C12-9423-B67B8B8D9503}">
      <dsp:nvSpPr>
        <dsp:cNvPr id="0" name=""/>
        <dsp:cNvSpPr/>
      </dsp:nvSpPr>
      <dsp:spPr>
        <a:xfrm>
          <a:off x="0" y="465161"/>
          <a:ext cx="5000124" cy="107257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Predicting house prices</a:t>
          </a:r>
        </a:p>
      </dsp:txBody>
      <dsp:txXfrm>
        <a:off x="52359" y="517520"/>
        <a:ext cx="4895406" cy="967861"/>
      </dsp:txXfrm>
    </dsp:sp>
    <dsp:sp modelId="{50EF2A07-1D79-4904-AAEB-40BCB0E76046}">
      <dsp:nvSpPr>
        <dsp:cNvPr id="0" name=""/>
        <dsp:cNvSpPr/>
      </dsp:nvSpPr>
      <dsp:spPr>
        <a:xfrm>
          <a:off x="0" y="1615500"/>
          <a:ext cx="5000124" cy="1072579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Forecasting sales</a:t>
          </a:r>
        </a:p>
      </dsp:txBody>
      <dsp:txXfrm>
        <a:off x="52359" y="1667859"/>
        <a:ext cx="4895406" cy="967861"/>
      </dsp:txXfrm>
    </dsp:sp>
    <dsp:sp modelId="{34FEBFFF-FE0A-4CCE-87CC-52258C0D3218}">
      <dsp:nvSpPr>
        <dsp:cNvPr id="0" name=""/>
        <dsp:cNvSpPr/>
      </dsp:nvSpPr>
      <dsp:spPr>
        <a:xfrm>
          <a:off x="0" y="2765839"/>
          <a:ext cx="5000124" cy="1072579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Modeling customer lifetime value</a:t>
          </a:r>
        </a:p>
      </dsp:txBody>
      <dsp:txXfrm>
        <a:off x="52359" y="2818198"/>
        <a:ext cx="4895406" cy="967861"/>
      </dsp:txXfrm>
    </dsp:sp>
    <dsp:sp modelId="{C80B5AFD-5A0B-4CAD-B575-A95931079ACA}">
      <dsp:nvSpPr>
        <dsp:cNvPr id="0" name=""/>
        <dsp:cNvSpPr/>
      </dsp:nvSpPr>
      <dsp:spPr>
        <a:xfrm>
          <a:off x="0" y="3916179"/>
          <a:ext cx="5000124" cy="107257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Any regression task with large datasets and high dimensionality</a:t>
          </a:r>
        </a:p>
      </dsp:txBody>
      <dsp:txXfrm>
        <a:off x="52359" y="3968538"/>
        <a:ext cx="4895406" cy="967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0322" y="583345"/>
            <a:ext cx="5370268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7000">
                <a:solidFill>
                  <a:srgbClr val="FFFFFF"/>
                </a:solidFill>
              </a:rPr>
              <a:t>LightGBM Regression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171" y="5972174"/>
            <a:ext cx="6434024" cy="504825"/>
          </a:xfrm>
        </p:spPr>
        <p:txBody>
          <a:bodyPr>
            <a:normAutofit/>
          </a:bodyPr>
          <a:lstStyle/>
          <a:p>
            <a:pPr algn="l"/>
            <a:r>
              <a:rPr lang="en-US" sz="1700">
                <a:solidFill>
                  <a:srgbClr val="FFFFFF"/>
                </a:solidFill>
              </a:rPr>
              <a:t>An overview of LightGBM for regression tasks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rendering of rectangles in different colors">
            <a:extLst>
              <a:ext uri="{FF2B5EF4-FFF2-40B4-BE49-F238E27FC236}">
                <a16:creationId xmlns:a16="http://schemas.microsoft.com/office/drawing/2014/main" id="{D6A84205-CF81-2A69-A701-27CBFC141C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871" r="24352" b="-1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Overview of LightGBM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/>
              <a:t>LightGBM (Light Gradient Boosting Machine) is a fast, distributed, high-performance gradient boosting framework based on decision tree algorithms. It is designed for efficiency and scalability, and is widely used for regression, classification, and ranking tasks.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How LightGBM Works</a:t>
            </a:r>
            <a:endParaRPr lang="en-A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LightGBM builds trees using a leaf-wise approach rather than a level-wise approach. It chooses the leaf with the maximum delta loss to grow, which can lead to better accuracy. It uses histogram-based algorithms for faster computation and supports categorical features natively.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1E27AB-9DD9-825F-78EC-869109F751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333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Key Parameters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EA15C9-7430-34E3-0387-8FE7C05AD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0804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en-US" sz="2100" dirty="0"/>
              <a:t>!pip install </a:t>
            </a:r>
            <a:r>
              <a:rPr lang="en-US" sz="2100" dirty="0" err="1"/>
              <a:t>lightgbm</a:t>
            </a:r>
            <a:endParaRPr lang="en-US" sz="2100" dirty="0"/>
          </a:p>
          <a:p>
            <a:r>
              <a:rPr lang="en-US" sz="2100" dirty="0"/>
              <a:t>from </a:t>
            </a:r>
            <a:r>
              <a:rPr lang="en-US" sz="2100" dirty="0" err="1"/>
              <a:t>lightgbm</a:t>
            </a:r>
            <a:r>
              <a:rPr lang="en-US" sz="2100" dirty="0"/>
              <a:t> import </a:t>
            </a:r>
            <a:r>
              <a:rPr lang="en-US" sz="2100" dirty="0" err="1"/>
              <a:t>LGBMRegressor</a:t>
            </a:r>
            <a:endParaRPr lang="en-US" sz="2100" dirty="0"/>
          </a:p>
          <a:p>
            <a:r>
              <a:rPr lang="en-US" sz="2100" dirty="0"/>
              <a:t>regressor =</a:t>
            </a:r>
            <a:r>
              <a:rPr lang="en-US" sz="2100" dirty="0" err="1"/>
              <a:t>LGBMRegressor</a:t>
            </a:r>
            <a:r>
              <a:rPr lang="en-US" sz="2100" dirty="0"/>
              <a:t>(</a:t>
            </a:r>
            <a:r>
              <a:rPr lang="en-US" sz="2100" dirty="0" err="1"/>
              <a:t>n_estimators</a:t>
            </a:r>
            <a:r>
              <a:rPr lang="en-US" sz="2100" dirty="0"/>
              <a:t>=100, </a:t>
            </a:r>
            <a:r>
              <a:rPr lang="en-US" sz="2100" dirty="0" err="1"/>
              <a:t>learning_rate</a:t>
            </a:r>
            <a:r>
              <a:rPr lang="en-US" sz="2100" dirty="0"/>
              <a:t>=0.1, </a:t>
            </a:r>
            <a:r>
              <a:rPr lang="en-US" sz="2100" dirty="0" err="1"/>
              <a:t>max_depth</a:t>
            </a:r>
            <a:r>
              <a:rPr lang="en-US" sz="2100" dirty="0"/>
              <a:t>=3, </a:t>
            </a:r>
            <a:r>
              <a:rPr lang="en-US" sz="2100" dirty="0" err="1"/>
              <a:t>min_data_in_leaf</a:t>
            </a:r>
            <a:r>
              <a:rPr lang="en-US" sz="2100" dirty="0"/>
              <a:t>=1,    </a:t>
            </a:r>
            <a:r>
              <a:rPr lang="en-US" sz="2100" dirty="0" err="1"/>
              <a:t>min_data_in_bin</a:t>
            </a:r>
            <a:r>
              <a:rPr lang="en-US" sz="2100" dirty="0"/>
              <a:t>=1)</a:t>
            </a:r>
          </a:p>
          <a:p>
            <a:r>
              <a:rPr lang="en-US" sz="2100" dirty="0" err="1"/>
              <a:t>regressor.fit</a:t>
            </a:r>
            <a:r>
              <a:rPr lang="en-US" sz="2100" dirty="0"/>
              <a:t>(</a:t>
            </a:r>
            <a:r>
              <a:rPr lang="en-US" sz="2100" dirty="0" err="1"/>
              <a:t>X_train</a:t>
            </a:r>
            <a:r>
              <a:rPr lang="en-US" sz="2100" dirty="0"/>
              <a:t>, </a:t>
            </a:r>
            <a:r>
              <a:rPr lang="en-US" sz="2100" dirty="0" err="1"/>
              <a:t>y_train</a:t>
            </a:r>
            <a:r>
              <a:rPr lang="en-US" sz="2100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B792E527-2F41-114B-5596-DEFDB068F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46039C-A830-0293-DD26-32D748DCF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563785"/>
            <a:ext cx="8458200" cy="57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Use Cases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E1F539-F5B4-17D8-48E9-9C1EF24722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93566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256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LightGBM Regression Algorithm</vt:lpstr>
      <vt:lpstr>Overview of LightGBM</vt:lpstr>
      <vt:lpstr>How LightGBM Works</vt:lpstr>
      <vt:lpstr>Key Parameters</vt:lpstr>
      <vt:lpstr>Python Example</vt:lpstr>
      <vt:lpstr>PowerPoint Presentation</vt:lpstr>
      <vt:lpstr>Use Cases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Ilango P</dc:creator>
  <cp:keywords/>
  <dc:description>generated using python-pptx</dc:description>
  <cp:lastModifiedBy>Ilango P</cp:lastModifiedBy>
  <cp:revision>2</cp:revision>
  <dcterms:created xsi:type="dcterms:W3CDTF">2013-01-27T09:14:16Z</dcterms:created>
  <dcterms:modified xsi:type="dcterms:W3CDTF">2025-08-11T10:38:16Z</dcterms:modified>
  <cp:category/>
</cp:coreProperties>
</file>