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60" r:id="rId3"/>
    <p:sldId id="261" r:id="rId4"/>
    <p:sldId id="265" r:id="rId5"/>
    <p:sldId id="262" r:id="rId6"/>
    <p:sldId id="264" r:id="rId7"/>
    <p:sldId id="266" r:id="rId8"/>
    <p:sldId id="267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A6B47-3CAB-46AA-91DF-606AB5B5102C}" type="datetimeFigureOut">
              <a:rPr lang="it-IT" smtClean="0"/>
              <a:t>07/07/2025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C937CF-4DCF-4D5D-8F16-B4527DAFB65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1813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C937CF-4DCF-4D5D-8F16-B4527DAFB658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5426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4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6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80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188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25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6959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08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442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56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793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462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895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A191375-0164-0F00-E45D-3F6F84440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 dirty="0">
                <a:cs typeface="Courier New" panose="02070309020205020404" pitchFamily="49" charset="0"/>
              </a:rPr>
              <a:t>Community Structure and Dynamics in the Dublin Meetup Network 2018</a:t>
            </a:r>
            <a:endParaRPr lang="it-IT" sz="4200" dirty="0">
              <a:cs typeface="Courier New" panose="02070309020205020404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nquadratura dall'alto di una rappresentazione di reti con figure stilizzate.">
            <a:extLst>
              <a:ext uri="{FF2B5EF4-FFF2-40B4-BE49-F238E27FC236}">
                <a16:creationId xmlns:a16="http://schemas.microsoft.com/office/drawing/2014/main" id="{4845EE0D-E6D5-430F-CD4A-CB35D5B995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393" r="10560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8335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>
            <a:extLst>
              <a:ext uri="{FF2B5EF4-FFF2-40B4-BE49-F238E27FC236}">
                <a16:creationId xmlns:a16="http://schemas.microsoft.com/office/drawing/2014/main" id="{15CBC80E-E425-6328-DCAB-376703CA5E0C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8735" y="1746526"/>
            <a:ext cx="6637844" cy="2767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AA7172A7-7500-DDD1-D0DB-6FA916601A8E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2358" y="1461543"/>
            <a:ext cx="3920907" cy="3322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08FC0616-6445-9E3B-2112-7EF5A806CD17}"/>
              </a:ext>
            </a:extLst>
          </p:cNvPr>
          <p:cNvSpPr txBox="1"/>
          <p:nvPr/>
        </p:nvSpPr>
        <p:spPr>
          <a:xfrm>
            <a:off x="7796463" y="4784449"/>
            <a:ext cx="375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1481 </a:t>
            </a:r>
            <a:r>
              <a:rPr lang="it-IT" dirty="0" err="1">
                <a:latin typeface="+mj-lt"/>
              </a:rPr>
              <a:t>nodes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>
                <a:latin typeface="+mj-lt"/>
              </a:rPr>
              <a:t>6756 </a:t>
            </a:r>
            <a:r>
              <a:rPr lang="it-IT" dirty="0" err="1">
                <a:latin typeface="+mj-lt"/>
              </a:rPr>
              <a:t>edges</a:t>
            </a: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dirty="0" err="1">
                <a:latin typeface="+mj-lt"/>
              </a:rPr>
              <a:t>Density</a:t>
            </a:r>
            <a:r>
              <a:rPr lang="it-IT" dirty="0">
                <a:latin typeface="+mj-lt"/>
              </a:rPr>
              <a:t> = 0.0062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FCE5156A-1EFB-1FD9-78D5-9A85CD51D727}"/>
              </a:ext>
            </a:extLst>
          </p:cNvPr>
          <p:cNvSpPr txBox="1"/>
          <p:nvPr/>
        </p:nvSpPr>
        <p:spPr>
          <a:xfrm>
            <a:off x="830179" y="878305"/>
            <a:ext cx="84289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+mj-lt"/>
              </a:rPr>
              <a:t>NETWORK CHARACTERIZATION AND THRESHOLDING</a:t>
            </a:r>
          </a:p>
        </p:txBody>
      </p:sp>
    </p:spTree>
    <p:extLst>
      <p:ext uri="{BB962C8B-B14F-4D97-AF65-F5344CB8AC3E}">
        <p14:creationId xmlns:p14="http://schemas.microsoft.com/office/powerpoint/2010/main" val="25850794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olo 1">
            <a:extLst>
              <a:ext uri="{FF2B5EF4-FFF2-40B4-BE49-F238E27FC236}">
                <a16:creationId xmlns:a16="http://schemas.microsoft.com/office/drawing/2014/main" id="{2F7793BA-6CBD-2016-BC96-FD09EE20AE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1"/>
            <a:ext cx="10789236" cy="1397366"/>
          </a:xfrm>
        </p:spPr>
        <p:txBody>
          <a:bodyPr>
            <a:normAutofit fontScale="90000"/>
          </a:bodyPr>
          <a:lstStyle/>
          <a:p>
            <a:r>
              <a:rPr lang="en-US" sz="3100" dirty="0"/>
              <a:t>Do meaningful communities emerge in such a sparse network?</a:t>
            </a:r>
            <a:br>
              <a:rPr lang="it-IT" dirty="0"/>
            </a:br>
            <a:br>
              <a:rPr lang="it-IT" dirty="0"/>
            </a:br>
            <a:r>
              <a:rPr lang="it-IT" sz="2000" dirty="0"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 </a:t>
            </a:r>
            <a:r>
              <a:rPr lang="it-IT" sz="2000" dirty="0" err="1"/>
              <a:t>Louvain</a:t>
            </a:r>
            <a:r>
              <a:rPr lang="it-IT" sz="2000" dirty="0"/>
              <a:t> </a:t>
            </a:r>
            <a:r>
              <a:rPr lang="it-IT" sz="2000" dirty="0" err="1"/>
              <a:t>algorithm</a:t>
            </a:r>
            <a:br>
              <a:rPr lang="it-IT" sz="2000" dirty="0"/>
            </a:br>
            <a:br>
              <a:rPr lang="it-IT" sz="2000" dirty="0"/>
            </a:br>
            <a:r>
              <a:rPr lang="it-IT" sz="2000" dirty="0"/>
              <a:t>- </a:t>
            </a:r>
            <a:r>
              <a:rPr lang="en-US" sz="2000" b="1" dirty="0"/>
              <a:t>21 communities</a:t>
            </a:r>
            <a:r>
              <a:rPr lang="en-US" sz="2000" dirty="0"/>
              <a:t> (&gt;5 nodes) were detected.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- </a:t>
            </a:r>
            <a:r>
              <a:rPr lang="it-IT" sz="2000" dirty="0" err="1"/>
              <a:t>Modularity</a:t>
            </a:r>
            <a:r>
              <a:rPr lang="it-IT" sz="2000" dirty="0"/>
              <a:t> score: </a:t>
            </a:r>
            <a:r>
              <a:rPr lang="it-IT" sz="2000" b="1" dirty="0"/>
              <a:t>Q = 0.6789</a:t>
            </a:r>
            <a:br>
              <a:rPr lang="it-IT" sz="2000" b="1" dirty="0"/>
            </a:br>
            <a:br>
              <a:rPr lang="it-IT" sz="2000" b="1" dirty="0"/>
            </a:br>
            <a:r>
              <a:rPr lang="it-IT" sz="2000" dirty="0"/>
              <a:t>- </a:t>
            </a:r>
            <a:r>
              <a:rPr lang="it-IT" sz="2000" b="1" dirty="0"/>
              <a:t>SEMANTIC ANALYSIS </a:t>
            </a:r>
            <a:r>
              <a:rPr lang="it-IT" sz="2000" dirty="0"/>
              <a:t>USING TF-IDF technique </a:t>
            </a:r>
            <a:endParaRPr lang="it-IT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6604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3247E8B-B72C-9D63-90F1-79FFDEC0DD2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954" y="1031967"/>
            <a:ext cx="7030076" cy="4924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sellaDiTesto 4">
            <a:extLst>
              <a:ext uri="{FF2B5EF4-FFF2-40B4-BE49-F238E27FC236}">
                <a16:creationId xmlns:a16="http://schemas.microsoft.com/office/drawing/2014/main" id="{58DF645D-DC96-0E7F-569F-CD8734EDFD29}"/>
              </a:ext>
            </a:extLst>
          </p:cNvPr>
          <p:cNvSpPr txBox="1"/>
          <p:nvPr/>
        </p:nvSpPr>
        <p:spPr>
          <a:xfrm>
            <a:off x="7903030" y="1319349"/>
            <a:ext cx="341601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Community 0, 1, 32 – No tech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had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highest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internal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density</a:t>
            </a:r>
            <a:r>
              <a:rPr lang="it-IT" dirty="0">
                <a:latin typeface="+mj-lt"/>
              </a:rPr>
              <a:t> (0.2016) and the </a:t>
            </a:r>
            <a:r>
              <a:rPr lang="it-IT" dirty="0" err="1">
                <a:latin typeface="+mj-lt"/>
              </a:rPr>
              <a:t>lowest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external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connectivity</a:t>
            </a:r>
            <a:r>
              <a:rPr lang="it-IT" dirty="0">
                <a:latin typeface="+mj-lt"/>
              </a:rPr>
              <a:t> (0.17)</a:t>
            </a:r>
          </a:p>
          <a:p>
            <a:pPr marL="285750" indent="-285750">
              <a:buFontTx/>
              <a:buChar char="-"/>
            </a:pPr>
            <a:endParaRPr lang="it-IT" dirty="0">
              <a:latin typeface="+mj-lt"/>
            </a:endParaRPr>
          </a:p>
          <a:p>
            <a:pPr marL="285750" indent="-285750">
              <a:buFontTx/>
              <a:buChar char="-"/>
            </a:pPr>
            <a:r>
              <a:rPr lang="it-IT" b="1" dirty="0">
                <a:latin typeface="+mj-lt"/>
              </a:rPr>
              <a:t>Community 2 and 25 – Tech    </a:t>
            </a:r>
            <a:r>
              <a:rPr lang="it-IT" dirty="0" err="1">
                <a:latin typeface="+mj-lt"/>
              </a:rPr>
              <a:t>had</a:t>
            </a:r>
            <a:r>
              <a:rPr lang="it-IT" dirty="0">
                <a:latin typeface="+mj-lt"/>
              </a:rPr>
              <a:t> the </a:t>
            </a:r>
            <a:r>
              <a:rPr lang="it-IT" dirty="0" err="1">
                <a:latin typeface="+mj-lt"/>
              </a:rPr>
              <a:t>lowest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density</a:t>
            </a:r>
            <a:r>
              <a:rPr lang="it-IT" dirty="0">
                <a:latin typeface="+mj-lt"/>
              </a:rPr>
              <a:t> (0.0387) and the </a:t>
            </a:r>
            <a:r>
              <a:rPr lang="it-IT" dirty="0" err="1">
                <a:latin typeface="+mj-lt"/>
              </a:rPr>
              <a:t>highest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external</a:t>
            </a:r>
            <a:r>
              <a:rPr lang="it-IT" dirty="0">
                <a:latin typeface="+mj-lt"/>
              </a:rPr>
              <a:t> </a:t>
            </a:r>
            <a:r>
              <a:rPr lang="it-IT" dirty="0" err="1">
                <a:latin typeface="+mj-lt"/>
              </a:rPr>
              <a:t>connectivity</a:t>
            </a:r>
            <a:r>
              <a:rPr lang="it-IT" dirty="0">
                <a:latin typeface="+mj-lt"/>
              </a:rPr>
              <a:t> (0.42)</a:t>
            </a:r>
          </a:p>
          <a:p>
            <a:endParaRPr lang="it-IT" dirty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34296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21DFB26-A861-7F06-C569-BA9A6BEAAC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6" y="914400"/>
            <a:ext cx="3891462" cy="1818968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Is there a systematic distinction between Tech and Non-Tech communities?</a:t>
            </a:r>
            <a:br>
              <a:rPr lang="it-IT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it-IT" dirty="0"/>
            </a:br>
            <a:br>
              <a:rPr lang="it-IT" dirty="0"/>
            </a:br>
            <a:endParaRPr lang="it-IT" dirty="0"/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652A06ED-CC27-FCB7-DF81-8FF02E4D045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3644" y="914400"/>
            <a:ext cx="6478256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334C5E4-10D1-CADF-09A9-B5FF84824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166335E-11A8-5E64-A81A-FB0E485A31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7071" y="4144298"/>
            <a:ext cx="119461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it-IT" altLang="it-IT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EE13A49-3E17-B043-B4E3-E422EFBE0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349" y="2779536"/>
            <a:ext cx="4272002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600" dirty="0">
                <a:latin typeface="Arial" panose="020B0604020202020204" pitchFamily="34" charset="0"/>
              </a:rPr>
              <a:t>-    More </a:t>
            </a:r>
            <a:r>
              <a:rPr lang="it-IT" altLang="it-IT" sz="1600" dirty="0" err="1">
                <a:latin typeface="Arial" panose="020B0604020202020204" pitchFamily="34" charset="0"/>
              </a:rPr>
              <a:t>active</a:t>
            </a:r>
            <a:r>
              <a:rPr lang="it-IT" altLang="it-IT" sz="1600" dirty="0">
                <a:latin typeface="Arial" panose="020B0604020202020204" pitchFamily="34" charset="0"/>
              </a:rPr>
              <a:t> and </a:t>
            </a:r>
            <a:r>
              <a:rPr lang="it-IT" altLang="it-IT" sz="1600" dirty="0" err="1">
                <a:latin typeface="Arial" panose="020B0604020202020204" pitchFamily="34" charset="0"/>
              </a:rPr>
              <a:t>interconnected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(0.0962), more high-degree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more hubs,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betweenness</a:t>
            </a:r>
            <a:r>
              <a:rPr lang="it-IT" altLang="it-IT" sz="1600" dirty="0">
                <a:latin typeface="Arial" panose="020B0604020202020204" pitchFamily="34" charset="0"/>
              </a:rPr>
              <a:t> </a:t>
            </a:r>
            <a:r>
              <a:rPr lang="it-IT" altLang="it-IT" sz="1600" dirty="0" err="1">
                <a:latin typeface="Arial" panose="020B0604020202020204" pitchFamily="34" charset="0"/>
              </a:rPr>
              <a:t>centrality</a:t>
            </a:r>
            <a:endParaRPr lang="it-IT" altLang="it-IT" sz="1600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Non-Tech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network: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1600" dirty="0">
                <a:latin typeface="Arial" panose="020B0604020202020204" pitchFamily="34" charset="0"/>
              </a:rPr>
              <a:t>- More </a:t>
            </a:r>
            <a:r>
              <a:rPr lang="it-IT" altLang="it-IT" sz="1600" dirty="0" err="1">
                <a:latin typeface="Arial" panose="020B0604020202020204" pitchFamily="34" charset="0"/>
              </a:rPr>
              <a:t>closed</a:t>
            </a:r>
            <a:r>
              <a:rPr lang="it-IT" altLang="it-IT" sz="1600" dirty="0">
                <a:latin typeface="Arial" panose="020B0604020202020204" pitchFamily="34" charset="0"/>
              </a:rPr>
              <a:t> and </a:t>
            </a:r>
            <a:r>
              <a:rPr lang="it-IT" altLang="it-IT" sz="1600" dirty="0" err="1">
                <a:latin typeface="Arial" panose="020B0604020202020204" pitchFamily="34" charset="0"/>
              </a:rPr>
              <a:t>connected</a:t>
            </a:r>
            <a:endParaRPr kumimoji="0" lang="it-IT" altLang="it-IT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Lower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density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(0.0506), more compact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clustering </a:t>
            </a:r>
            <a:r>
              <a:rPr kumimoji="0" lang="it-IT" altLang="it-IT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coefficient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</a:t>
            </a:r>
            <a:r>
              <a:rPr kumimoji="0" lang="it-IT" altLang="it-IT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tighter</a:t>
            </a:r>
            <a:r>
              <a:rPr kumimoji="0" lang="it-IT" altLang="it-IT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communities</a:t>
            </a:r>
            <a:r>
              <a:rPr kumimoji="0" lang="it-IT" altLang="it-IT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21923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96B1C-61BF-E77C-4389-5B1FDD29F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Dynamic Overview: Long-Term Visibility of Communities</a:t>
            </a:r>
            <a:endParaRPr lang="it-IT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1ECC20EF-A1B9-D52B-1FEB-48F34A786A89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088" y="2231923"/>
            <a:ext cx="3998542" cy="373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F3DFB985-0340-EB96-659B-34140F05188F}"/>
              </a:ext>
            </a:extLst>
          </p:cNvPr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6445" y="1557495"/>
            <a:ext cx="6366978" cy="4612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638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49D25A-BC5C-82D5-285A-6E9845C7D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conclusion</a:t>
            </a:r>
            <a:endParaRPr lang="it-IT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6958A-B5E4-B008-A84D-34115C64D46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0100" y="1752357"/>
            <a:ext cx="9386118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Strong,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coherent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communities emerge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even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in a 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sparse network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Clear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structural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difference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between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Tech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Non-Tech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Tech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more open,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central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interconnected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   Non-Tech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→ more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cohesive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local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stable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Network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structure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t-IT" altLang="it-IT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reflects</a:t>
            </a:r>
            <a:r>
              <a:rPr kumimoji="0" lang="it-IT" altLang="it-IT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it-IT" alt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how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people </a:t>
            </a:r>
            <a:r>
              <a:rPr kumimoji="0" lang="it-IT" alt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organize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it-IT" alt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connect</a:t>
            </a:r>
            <a:r>
              <a:rPr kumimoji="0" lang="it-IT" altLang="it-IT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it-IT" altLang="it-IT" sz="2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move</a:t>
            </a:r>
            <a:endParaRPr kumimoji="0" lang="it-IT" altLang="it-IT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514026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08275E6-08EF-AAB6-DAAB-887C48ABC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Work:</a:t>
            </a:r>
            <a:br>
              <a:rPr lang="en-US" b="1" dirty="0"/>
            </a:b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B6C059-B903-39AC-D556-76213F7C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Apply </a:t>
            </a:r>
            <a:r>
              <a:rPr lang="en-US" b="1" dirty="0">
                <a:latin typeface="+mj-lt"/>
              </a:rPr>
              <a:t>overlapping community detection</a:t>
            </a:r>
            <a:r>
              <a:rPr lang="en-US" dirty="0">
                <a:latin typeface="+mj-lt"/>
              </a:rPr>
              <a:t> (e.g. OSLOM) to capture hybrid groups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Analyze </a:t>
            </a:r>
            <a:r>
              <a:rPr lang="en-US" b="1" dirty="0">
                <a:latin typeface="+mj-lt"/>
              </a:rPr>
              <a:t>temporal dynamics</a:t>
            </a:r>
            <a:r>
              <a:rPr lang="en-US" dirty="0">
                <a:latin typeface="+mj-lt"/>
              </a:rPr>
              <a:t>: how communities grow or change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</a:rPr>
              <a:t>Extend the approach to </a:t>
            </a:r>
            <a:r>
              <a:rPr lang="en-US" b="1" dirty="0">
                <a:latin typeface="+mj-lt"/>
              </a:rPr>
              <a:t>other cities</a:t>
            </a:r>
            <a:r>
              <a:rPr lang="en-US" dirty="0">
                <a:latin typeface="+mj-lt"/>
              </a:rPr>
              <a:t> for comparison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9090985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</TotalTime>
  <Words>270</Words>
  <Application>Microsoft Office PowerPoint</Application>
  <PresentationFormat>Widescreen</PresentationFormat>
  <Paragraphs>32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5" baseType="lpstr">
      <vt:lpstr>Aptos</vt:lpstr>
      <vt:lpstr>Arial</vt:lpstr>
      <vt:lpstr>Calibri</vt:lpstr>
      <vt:lpstr>Calisto MT</vt:lpstr>
      <vt:lpstr>Courier New</vt:lpstr>
      <vt:lpstr>Univers Condensed</vt:lpstr>
      <vt:lpstr>ChronicleVTI</vt:lpstr>
      <vt:lpstr>Community Structure and Dynamics in the Dublin Meetup Network 2018</vt:lpstr>
      <vt:lpstr>Presentazione standard di PowerPoint</vt:lpstr>
      <vt:lpstr>Do meaningful communities emerge in such a sparse network?  - Louvain algorithm  - 21 communities (&gt;5 nodes) were detected.  - Modularity score: Q = 0.6789  - SEMANTIC ANALYSIS USING TF-IDF technique </vt:lpstr>
      <vt:lpstr>Presentazione standard di PowerPoint</vt:lpstr>
      <vt:lpstr>Is there a systematic distinction between Tech and Non-Tech communities?   </vt:lpstr>
      <vt:lpstr>Dynamic Overview: Long-Term Visibility of Communities</vt:lpstr>
      <vt:lpstr>conclusion</vt:lpstr>
      <vt:lpstr>Future Work: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i.curzi@campus.unimib.it</dc:creator>
  <cp:lastModifiedBy>i.curzi@campus.unimib.it</cp:lastModifiedBy>
  <cp:revision>4</cp:revision>
  <dcterms:created xsi:type="dcterms:W3CDTF">2025-05-29T16:41:48Z</dcterms:created>
  <dcterms:modified xsi:type="dcterms:W3CDTF">2025-07-07T12:14:05Z</dcterms:modified>
</cp:coreProperties>
</file>