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0"/>
  </p:notesMasterIdLst>
  <p:handoutMasterIdLst>
    <p:handoutMasterId r:id="rId21"/>
  </p:handoutMasterIdLst>
  <p:sldIdLst>
    <p:sldId id="266" r:id="rId5"/>
    <p:sldId id="309" r:id="rId6"/>
    <p:sldId id="319" r:id="rId7"/>
    <p:sldId id="320" r:id="rId8"/>
    <p:sldId id="321" r:id="rId9"/>
    <p:sldId id="325" r:id="rId10"/>
    <p:sldId id="323" r:id="rId11"/>
    <p:sldId id="322" r:id="rId12"/>
    <p:sldId id="324" r:id="rId13"/>
    <p:sldId id="326" r:id="rId14"/>
    <p:sldId id="331" r:id="rId15"/>
    <p:sldId id="329" r:id="rId16"/>
    <p:sldId id="332" r:id="rId17"/>
    <p:sldId id="328" r:id="rId18"/>
    <p:sldId id="333" r:id="rId1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3EA6"/>
    <a:srgbClr val="028DA9"/>
    <a:srgbClr val="00A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12" autoAdjust="0"/>
  </p:normalViewPr>
  <p:slideViewPr>
    <p:cSldViewPr snapToGrid="0" showGuides="1">
      <p:cViewPr>
        <p:scale>
          <a:sx n="70" d="100"/>
          <a:sy n="70" d="100"/>
        </p:scale>
        <p:origin x="2034"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386E69-8DE5-444F-84DF-CBE9D48AE9D0}" type="datetimeFigureOut">
              <a:rPr lang="it-IT" smtClean="0"/>
              <a:t>30/09/2020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049247-9A38-47EB-B62D-70FE4C47A9A5}" type="slidenum">
              <a:rPr lang="it-IT" smtClean="0"/>
              <a:t>‹N›</a:t>
            </a:fld>
            <a:endParaRPr lang="it-IT"/>
          </a:p>
        </p:txBody>
      </p:sp>
    </p:spTree>
    <p:extLst>
      <p:ext uri="{BB962C8B-B14F-4D97-AF65-F5344CB8AC3E}">
        <p14:creationId xmlns:p14="http://schemas.microsoft.com/office/powerpoint/2010/main" val="1657569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B919F-D1CF-460A-AC4E-464342DEE625}" type="datetimeFigureOut">
              <a:rPr lang="it-IT" noProof="0" smtClean="0"/>
              <a:t>30/09/2020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4F0DE-706A-466E-9184-902B4ABE9785}" type="slidenum">
              <a:rPr lang="it-IT" noProof="0" smtClean="0"/>
              <a:t>‹N›</a:t>
            </a:fld>
            <a:endParaRPr lang="it-IT" noProof="0"/>
          </a:p>
        </p:txBody>
      </p:sp>
    </p:spTree>
    <p:extLst>
      <p:ext uri="{BB962C8B-B14F-4D97-AF65-F5344CB8AC3E}">
        <p14:creationId xmlns:p14="http://schemas.microsoft.com/office/powerpoint/2010/main" val="1072984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214F0DE-706A-466E-9184-902B4ABE9785}" type="slidenum">
              <a:rPr lang="it-IT" smtClean="0"/>
              <a:t>1</a:t>
            </a:fld>
            <a:endParaRPr lang="it-IT"/>
          </a:p>
        </p:txBody>
      </p:sp>
    </p:spTree>
    <p:extLst>
      <p:ext uri="{BB962C8B-B14F-4D97-AF65-F5344CB8AC3E}">
        <p14:creationId xmlns:p14="http://schemas.microsoft.com/office/powerpoint/2010/main" val="2032128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kern="1200" dirty="0">
                <a:solidFill>
                  <a:schemeClr val="tx1"/>
                </a:solidFill>
                <a:effectLst/>
                <a:latin typeface="+mn-lt"/>
                <a:ea typeface="+mn-ea"/>
                <a:cs typeface="+mn-cs"/>
              </a:rPr>
              <a:t>From what we can see in our first comparison, Train VS. Validation Loss [CLEAN], we may say that our model converges to a loss around 0.087. </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Moreover, from the same graph, we can see that the validation loss and the training loss both are in sync, therefore, we can say that our model's generalization capability is quite good.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may now inquire: does the model overfit our dataset? Always from the same graph we can clearly that it’s not:</a:t>
            </a:r>
          </a:p>
          <a:p>
            <a:r>
              <a:rPr lang="en-US" sz="1200" b="0" kern="1200" dirty="0">
                <a:solidFill>
                  <a:schemeClr val="tx1"/>
                </a:solidFill>
                <a:effectLst/>
                <a:latin typeface="+mn-lt"/>
                <a:ea typeface="+mn-ea"/>
                <a:cs typeface="+mn-cs"/>
              </a:rPr>
              <a:t>the validation loss appears to be decreasing and not increasing, and there is rarely any gap between training and validation loss.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11</a:t>
            </a:fld>
            <a:endParaRPr lang="it-IT" noProof="0"/>
          </a:p>
        </p:txBody>
      </p:sp>
    </p:spTree>
    <p:extLst>
      <p:ext uri="{BB962C8B-B14F-4D97-AF65-F5344CB8AC3E}">
        <p14:creationId xmlns:p14="http://schemas.microsoft.com/office/powerpoint/2010/main" val="287151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kern="1200" dirty="0">
                <a:solidFill>
                  <a:schemeClr val="tx1"/>
                </a:solidFill>
                <a:effectLst/>
                <a:latin typeface="+mn-lt"/>
                <a:ea typeface="+mn-ea"/>
                <a:cs typeface="+mn-cs"/>
              </a:rPr>
              <a:t>Next, we can look at the second comparison, Train VS. Validation Loss [NOISY].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From the shown plot, we may infer the our model is overfitting at some epochs contrary to the previous training,</a:t>
            </a:r>
          </a:p>
          <a:p>
            <a:r>
              <a:rPr lang="en-US" sz="1200" b="0" kern="1200" dirty="0">
                <a:solidFill>
                  <a:schemeClr val="tx1"/>
                </a:solidFill>
                <a:effectLst/>
                <a:latin typeface="+mn-lt"/>
                <a:ea typeface="+mn-ea"/>
                <a:cs typeface="+mn-cs"/>
              </a:rPr>
              <a:t>given the little spikes that appear on the plotted curve.</a:t>
            </a:r>
          </a:p>
          <a:p>
            <a:r>
              <a:rPr lang="en-US" sz="1200" b="0" kern="1200" dirty="0">
                <a:solidFill>
                  <a:schemeClr val="tx1"/>
                </a:solidFill>
                <a:effectLst/>
                <a:latin typeface="+mn-lt"/>
                <a:ea typeface="+mn-ea"/>
                <a:cs typeface="+mn-cs"/>
              </a:rPr>
              <a:t>Even though the model slightly overfits, overall we may say that both curves stay quite in sync for most of the time.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In order to achieve better results, we may try to introduce some more complexity into our model, for example adding more layers thus making the net deeper, so that the loss can be reduced even further.</a:t>
            </a:r>
          </a:p>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12</a:t>
            </a:fld>
            <a:endParaRPr lang="it-IT" noProof="0"/>
          </a:p>
        </p:txBody>
      </p:sp>
    </p:spTree>
    <p:extLst>
      <p:ext uri="{BB962C8B-B14F-4D97-AF65-F5344CB8AC3E}">
        <p14:creationId xmlns:p14="http://schemas.microsoft.com/office/powerpoint/2010/main" val="52250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kern="1200" dirty="0">
                <a:solidFill>
                  <a:schemeClr val="tx1"/>
                </a:solidFill>
                <a:effectLst/>
                <a:latin typeface="+mn-lt"/>
                <a:ea typeface="+mn-ea"/>
                <a:cs typeface="+mn-cs"/>
              </a:rPr>
              <a:t>Finally, we can take in exam the last comparison, CLEAN VS. NOISY, which manages to depict quite well the generalization capabilities of our model.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As shown from the graph, the achieved performance appears not so far away between the two cases, therefore showing, once again, good generalization capabilities when given noisy test data too.</a:t>
            </a:r>
          </a:p>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13</a:t>
            </a:fld>
            <a:endParaRPr lang="it-IT" noProof="0"/>
          </a:p>
        </p:txBody>
      </p:sp>
    </p:spTree>
    <p:extLst>
      <p:ext uri="{BB962C8B-B14F-4D97-AF65-F5344CB8AC3E}">
        <p14:creationId xmlns:p14="http://schemas.microsoft.com/office/powerpoint/2010/main" val="4172483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the end, from </a:t>
            </a:r>
            <a:r>
              <a:rPr lang="it-IT" dirty="0" err="1"/>
              <a:t>what</a:t>
            </a:r>
            <a:r>
              <a:rPr lang="it-IT" dirty="0"/>
              <a:t> </a:t>
            </a:r>
            <a:r>
              <a:rPr lang="it-IT" dirty="0" err="1"/>
              <a:t>we’ve</a:t>
            </a:r>
            <a:r>
              <a:rPr lang="it-IT" dirty="0"/>
              <a:t> </a:t>
            </a:r>
            <a:r>
              <a:rPr lang="it-IT" dirty="0" err="1"/>
              <a:t>seen</a:t>
            </a:r>
            <a:r>
              <a:rPr lang="it-IT" dirty="0"/>
              <a:t> and </a:t>
            </a:r>
            <a:r>
              <a:rPr lang="it-IT" dirty="0" err="1"/>
              <a:t>learned</a:t>
            </a:r>
            <a:r>
              <a:rPr lang="it-IT" dirty="0"/>
              <a:t> from </a:t>
            </a:r>
            <a:r>
              <a:rPr lang="it-IT" dirty="0" err="1"/>
              <a:t>this</a:t>
            </a:r>
            <a:r>
              <a:rPr lang="it-IT" dirty="0"/>
              <a:t> project, </a:t>
            </a:r>
            <a:r>
              <a:rPr lang="it-IT" dirty="0" err="1"/>
              <a:t>we</a:t>
            </a:r>
            <a:r>
              <a:rPr lang="it-IT" dirty="0"/>
              <a:t> can formulate some </a:t>
            </a:r>
            <a:r>
              <a:rPr lang="it-IT" dirty="0" err="1"/>
              <a:t>conclusions</a:t>
            </a:r>
            <a:r>
              <a:rPr lang="it-IT" dirty="0"/>
              <a:t>.</a:t>
            </a:r>
          </a:p>
          <a:p>
            <a:endParaRPr lang="it-IT" dirty="0"/>
          </a:p>
          <a:p>
            <a:r>
              <a:rPr lang="en-US" sz="1200" b="0" kern="1200" dirty="0">
                <a:solidFill>
                  <a:schemeClr val="tx1"/>
                </a:solidFill>
                <a:effectLst/>
                <a:latin typeface="+mn-lt"/>
                <a:ea typeface="+mn-ea"/>
                <a:cs typeface="+mn-cs"/>
              </a:rPr>
              <a:t>Overall, we may say that the achieved performance is significantly better than those that would have be obtained with less complex model implementations of the autoencoder.</a:t>
            </a:r>
          </a:p>
          <a:p>
            <a:r>
              <a:rPr lang="en-US" sz="1200" b="0" kern="1200" dirty="0">
                <a:solidFill>
                  <a:schemeClr val="tx1"/>
                </a:solidFill>
                <a:effectLst/>
                <a:latin typeface="+mn-lt"/>
                <a:ea typeface="+mn-ea"/>
                <a:cs typeface="+mn-cs"/>
              </a:rPr>
              <a:t>This is in large part due to the higher entropic capacity of our encoded representation, that is, like we’ve already seen, 4*4*8 = 128 dimensions.</a:t>
            </a:r>
          </a:p>
          <a:p>
            <a:r>
              <a:rPr lang="en-US" sz="1200" b="0" kern="1200" dirty="0">
                <a:solidFill>
                  <a:schemeClr val="tx1"/>
                </a:solidFill>
                <a:effectLst/>
                <a:latin typeface="+mn-lt"/>
                <a:ea typeface="+mn-ea"/>
                <a:cs typeface="+mn-cs"/>
              </a:rPr>
              <a:t>Having an higher entropic capacity, means that it’s allowed to store more information than the models which happen to have a smaller encoded dimensionality. As a matter of fact, we’ve seen that it enables it to perform quite respectably.</a:t>
            </a:r>
          </a:p>
          <a:p>
            <a:r>
              <a:rPr lang="en-US" sz="1200" b="0" kern="1200" dirty="0">
                <a:solidFill>
                  <a:schemeClr val="tx1"/>
                </a:solidFill>
                <a:effectLst/>
                <a:latin typeface="+mn-lt"/>
                <a:ea typeface="+mn-ea"/>
                <a:cs typeface="+mn-cs"/>
              </a:rPr>
              <a:t>Given this assumption, we may inquire that "the higher the dimensionality, the better", but that's not always the case. Actually, we have to remember that we decided to employ an autoencoder manifold with the aim of simplifying the learning</a:t>
            </a:r>
          </a:p>
          <a:p>
            <a:r>
              <a:rPr lang="en-US" sz="1200" b="0" kern="1200" dirty="0">
                <a:solidFill>
                  <a:schemeClr val="tx1"/>
                </a:solidFill>
                <a:effectLst/>
                <a:latin typeface="+mn-lt"/>
                <a:ea typeface="+mn-ea"/>
                <a:cs typeface="+mn-cs"/>
              </a:rPr>
              <a:t>process and make it less prone to overfit. Therefore the dimensionality of the encoded representation needs to be fine tuned. As we’ve seen, we found that a good balance</a:t>
            </a:r>
          </a:p>
          <a:p>
            <a:r>
              <a:rPr lang="en-US" sz="1200" b="0" kern="1200" dirty="0">
                <a:solidFill>
                  <a:schemeClr val="tx1"/>
                </a:solidFill>
                <a:effectLst/>
                <a:latin typeface="+mn-lt"/>
                <a:ea typeface="+mn-ea"/>
                <a:cs typeface="+mn-cs"/>
              </a:rPr>
              <a:t>between the entropic capacity and the risk of overfitting is represented by the encoded dimensionality implemented.</a:t>
            </a:r>
          </a:p>
          <a:p>
            <a:endParaRPr lang="it-IT" dirty="0"/>
          </a:p>
          <a:p>
            <a:endParaRPr lang="it-IT" dirty="0"/>
          </a:p>
          <a:p>
            <a:r>
              <a:rPr lang="en-US" sz="1200" b="0" kern="1200" dirty="0">
                <a:solidFill>
                  <a:schemeClr val="tx1"/>
                </a:solidFill>
                <a:effectLst/>
                <a:latin typeface="+mn-lt"/>
                <a:ea typeface="+mn-ea"/>
                <a:cs typeface="+mn-cs"/>
              </a:rPr>
              <a:t>All in all, we’ve learned that it’s been possible to develop a machine learning algorithm that is capable of reconstructing quality pictures from noisy ones, thanks to the use of an autoencoder model.</a:t>
            </a:r>
          </a:p>
          <a:p>
            <a:r>
              <a:rPr lang="en-US" sz="1200" b="0" kern="1200" dirty="0">
                <a:solidFill>
                  <a:schemeClr val="tx1"/>
                </a:solidFill>
                <a:effectLst/>
                <a:latin typeface="+mn-lt"/>
                <a:ea typeface="+mn-ea"/>
                <a:cs typeface="+mn-cs"/>
              </a:rPr>
              <a:t>The results achieved are pretty good, especially if we consider how easily accessible the tools that made it possible are.</a:t>
            </a:r>
          </a:p>
          <a:p>
            <a:r>
              <a:rPr lang="en-US" sz="1200" b="0" kern="1200" dirty="0">
                <a:solidFill>
                  <a:schemeClr val="tx1"/>
                </a:solidFill>
                <a:effectLst/>
                <a:latin typeface="+mn-lt"/>
                <a:ea typeface="+mn-ea"/>
                <a:cs typeface="+mn-cs"/>
              </a:rPr>
              <a:t>For our task, we decided to adopt </a:t>
            </a:r>
            <a:r>
              <a:rPr lang="en-US" sz="1200" b="0" kern="1200" dirty="0" err="1">
                <a:solidFill>
                  <a:schemeClr val="tx1"/>
                </a:solidFill>
                <a:effectLst/>
                <a:latin typeface="+mn-lt"/>
                <a:ea typeface="+mn-ea"/>
                <a:cs typeface="+mn-cs"/>
              </a:rPr>
              <a:t>Keras</a:t>
            </a:r>
            <a:r>
              <a:rPr lang="en-US" sz="1200" b="0" kern="1200" dirty="0">
                <a:solidFill>
                  <a:schemeClr val="tx1"/>
                </a:solidFill>
                <a:effectLst/>
                <a:latin typeface="+mn-lt"/>
                <a:ea typeface="+mn-ea"/>
                <a:cs typeface="+mn-cs"/>
              </a:rPr>
              <a:t> libraries and tools, because they have proved to be notably immediate and user-friendly, particularly when compared to the </a:t>
            </a:r>
            <a:r>
              <a:rPr lang="en-US" sz="1200" b="0" kern="1200" dirty="0" err="1">
                <a:solidFill>
                  <a:schemeClr val="tx1"/>
                </a:solidFill>
                <a:effectLst/>
                <a:latin typeface="+mn-lt"/>
                <a:ea typeface="+mn-ea"/>
                <a:cs typeface="+mn-cs"/>
              </a:rPr>
              <a:t>PyTorch</a:t>
            </a:r>
            <a:r>
              <a:rPr lang="en-US" sz="1200" b="0" kern="1200" dirty="0">
                <a:solidFill>
                  <a:schemeClr val="tx1"/>
                </a:solidFill>
                <a:effectLst/>
                <a:latin typeface="+mn-lt"/>
                <a:ea typeface="+mn-ea"/>
                <a:cs typeface="+mn-cs"/>
              </a:rPr>
              <a:t> alternatives. The latter ones generally require a finer tuning in order to achieve comparable results. On the contrary side, thanks to its lower level parametrization, we may say that </a:t>
            </a:r>
            <a:r>
              <a:rPr lang="en-US" sz="1200" b="0" kern="1200" dirty="0" err="1">
                <a:solidFill>
                  <a:schemeClr val="tx1"/>
                </a:solidFill>
                <a:effectLst/>
                <a:latin typeface="+mn-lt"/>
                <a:ea typeface="+mn-ea"/>
                <a:cs typeface="+mn-cs"/>
              </a:rPr>
              <a:t>PyTorch</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provides us a deeper look on how the data are handled by the algorithms.</a:t>
            </a:r>
          </a:p>
          <a:p>
            <a:endParaRPr lang="it-IT" sz="1200" b="0" kern="1200" dirty="0">
              <a:solidFill>
                <a:schemeClr val="tx1"/>
              </a:solidFill>
              <a:effectLst/>
              <a:latin typeface="+mn-lt"/>
              <a:ea typeface="+mn-ea"/>
              <a:cs typeface="+mn-cs"/>
            </a:endParaRPr>
          </a:p>
          <a:p>
            <a:r>
              <a:rPr lang="it-IT" sz="1200" b="0" kern="1200" dirty="0" err="1">
                <a:solidFill>
                  <a:schemeClr val="tx1"/>
                </a:solidFill>
                <a:effectLst/>
                <a:latin typeface="+mn-lt"/>
                <a:ea typeface="+mn-ea"/>
                <a:cs typeface="+mn-cs"/>
              </a:rPr>
              <a:t>Finally</a:t>
            </a:r>
            <a:r>
              <a:rPr lang="it-IT" sz="1200" b="0" kern="1200" dirty="0">
                <a:solidFill>
                  <a:schemeClr val="tx1"/>
                </a:solidFill>
                <a:effectLst/>
                <a:latin typeface="+mn-lt"/>
                <a:ea typeface="+mn-ea"/>
                <a:cs typeface="+mn-cs"/>
              </a:rPr>
              <a:t>, </a:t>
            </a:r>
            <a:r>
              <a:rPr lang="it-IT" sz="1200" b="0" kern="1200" dirty="0" err="1">
                <a:solidFill>
                  <a:schemeClr val="tx1"/>
                </a:solidFill>
                <a:effectLst/>
                <a:latin typeface="+mn-lt"/>
                <a:ea typeface="+mn-ea"/>
                <a:cs typeface="+mn-cs"/>
              </a:rPr>
              <a:t>looking</a:t>
            </a:r>
            <a:r>
              <a:rPr lang="it-IT" sz="1200" b="0" kern="1200" dirty="0">
                <a:solidFill>
                  <a:schemeClr val="tx1"/>
                </a:solidFill>
                <a:effectLst/>
                <a:latin typeface="+mn-lt"/>
                <a:ea typeface="+mn-ea"/>
                <a:cs typeface="+mn-cs"/>
              </a:rPr>
              <a:t> </a:t>
            </a:r>
            <a:r>
              <a:rPr lang="it-IT" sz="1200" b="0" kern="1200" dirty="0" err="1">
                <a:solidFill>
                  <a:schemeClr val="tx1"/>
                </a:solidFill>
                <a:effectLst/>
                <a:latin typeface="+mn-lt"/>
                <a:ea typeface="+mn-ea"/>
                <a:cs typeface="+mn-cs"/>
              </a:rPr>
              <a:t>at</a:t>
            </a:r>
            <a:r>
              <a:rPr lang="it-IT" sz="1200" b="0" kern="1200" dirty="0">
                <a:solidFill>
                  <a:schemeClr val="tx1"/>
                </a:solidFill>
                <a:effectLst/>
                <a:latin typeface="+mn-lt"/>
                <a:ea typeface="+mn-ea"/>
                <a:cs typeface="+mn-cs"/>
              </a:rPr>
              <a:t> the </a:t>
            </a:r>
            <a:r>
              <a:rPr lang="it-IT" sz="1200" b="0" kern="1200" dirty="0" err="1">
                <a:solidFill>
                  <a:schemeClr val="tx1"/>
                </a:solidFill>
                <a:effectLst/>
                <a:latin typeface="+mn-lt"/>
                <a:ea typeface="+mn-ea"/>
                <a:cs typeface="+mn-cs"/>
              </a:rPr>
              <a:t>shown</a:t>
            </a:r>
            <a:r>
              <a:rPr lang="it-IT" sz="1200" b="0" kern="1200" dirty="0">
                <a:solidFill>
                  <a:schemeClr val="tx1"/>
                </a:solidFill>
                <a:effectLst/>
                <a:latin typeface="+mn-lt"/>
                <a:ea typeface="+mn-ea"/>
                <a:cs typeface="+mn-cs"/>
              </a:rPr>
              <a:t> </a:t>
            </a:r>
            <a:r>
              <a:rPr lang="it-IT" sz="1200" b="0" kern="1200" dirty="0" err="1">
                <a:solidFill>
                  <a:schemeClr val="tx1"/>
                </a:solidFill>
                <a:effectLst/>
                <a:latin typeface="+mn-lt"/>
                <a:ea typeface="+mn-ea"/>
                <a:cs typeface="+mn-cs"/>
              </a:rPr>
              <a:t>graphs</a:t>
            </a:r>
            <a:r>
              <a:rPr lang="it-IT" sz="1200" b="0" kern="1200" dirty="0">
                <a:solidFill>
                  <a:schemeClr val="tx1"/>
                </a:solidFill>
                <a:effectLst/>
                <a:latin typeface="+mn-lt"/>
                <a:ea typeface="+mn-ea"/>
                <a:cs typeface="+mn-cs"/>
              </a:rPr>
              <a:t>,</a:t>
            </a:r>
            <a:r>
              <a:rPr lang="en-US" sz="1200" b="0" kern="1200" dirty="0">
                <a:solidFill>
                  <a:schemeClr val="tx1"/>
                </a:solidFill>
                <a:effectLst/>
                <a:latin typeface="+mn-lt"/>
                <a:ea typeface="+mn-ea"/>
                <a:cs typeface="+mn-cs"/>
              </a:rPr>
              <a:t> we can see good generalization capabilities, given the fact that it barely overfits. We've also seen that the most important </a:t>
            </a:r>
            <a:r>
              <a:rPr lang="en-US" sz="1200" b="0" kern="1200" dirty="0" err="1">
                <a:solidFill>
                  <a:schemeClr val="tx1"/>
                </a:solidFill>
                <a:effectLst/>
                <a:latin typeface="+mn-lt"/>
                <a:ea typeface="+mn-ea"/>
                <a:cs typeface="+mn-cs"/>
              </a:rPr>
              <a:t>imporvements</a:t>
            </a:r>
            <a:r>
              <a:rPr lang="en-US" sz="1200" b="0" kern="1200" dirty="0">
                <a:solidFill>
                  <a:schemeClr val="tx1"/>
                </a:solidFill>
                <a:effectLst/>
                <a:latin typeface="+mn-lt"/>
                <a:ea typeface="+mn-ea"/>
                <a:cs typeface="+mn-cs"/>
              </a:rPr>
              <a:t> over performance can be already achieved around the first 50</a:t>
            </a:r>
          </a:p>
          <a:p>
            <a:r>
              <a:rPr lang="en-US" sz="1200" b="0" kern="1200" dirty="0">
                <a:solidFill>
                  <a:schemeClr val="tx1"/>
                </a:solidFill>
                <a:effectLst/>
                <a:latin typeface="+mn-lt"/>
                <a:ea typeface="+mn-ea"/>
                <a:cs typeface="+mn-cs"/>
              </a:rPr>
              <a:t>epochs. Letting the model train for longer will surely reduce the losses even more, but the improvements will become so little that not always the cost of improvement may be justified, both in terms of time and of resources utilization.</a:t>
            </a:r>
          </a:p>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14</a:t>
            </a:fld>
            <a:endParaRPr lang="it-IT" noProof="0"/>
          </a:p>
        </p:txBody>
      </p:sp>
    </p:spTree>
    <p:extLst>
      <p:ext uri="{BB962C8B-B14F-4D97-AF65-F5344CB8AC3E}">
        <p14:creationId xmlns:p14="http://schemas.microsoft.com/office/powerpoint/2010/main" val="359746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2</a:t>
            </a:fld>
            <a:endParaRPr lang="it-IT" noProof="0"/>
          </a:p>
        </p:txBody>
      </p:sp>
    </p:spTree>
    <p:extLst>
      <p:ext uri="{BB962C8B-B14F-4D97-AF65-F5344CB8AC3E}">
        <p14:creationId xmlns:p14="http://schemas.microsoft.com/office/powerpoint/2010/main" val="372555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3</a:t>
            </a:fld>
            <a:endParaRPr lang="it-IT" noProof="0"/>
          </a:p>
        </p:txBody>
      </p:sp>
    </p:spTree>
    <p:extLst>
      <p:ext uri="{BB962C8B-B14F-4D97-AF65-F5344CB8AC3E}">
        <p14:creationId xmlns:p14="http://schemas.microsoft.com/office/powerpoint/2010/main" val="398154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4</a:t>
            </a:fld>
            <a:endParaRPr lang="it-IT" noProof="0"/>
          </a:p>
        </p:txBody>
      </p:sp>
    </p:spTree>
    <p:extLst>
      <p:ext uri="{BB962C8B-B14F-4D97-AF65-F5344CB8AC3E}">
        <p14:creationId xmlns:p14="http://schemas.microsoft.com/office/powerpoint/2010/main" val="95445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5</a:t>
            </a:fld>
            <a:endParaRPr lang="it-IT" noProof="0"/>
          </a:p>
        </p:txBody>
      </p:sp>
    </p:spTree>
    <p:extLst>
      <p:ext uri="{BB962C8B-B14F-4D97-AF65-F5344CB8AC3E}">
        <p14:creationId xmlns:p14="http://schemas.microsoft.com/office/powerpoint/2010/main" val="105103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6</a:t>
            </a:fld>
            <a:endParaRPr lang="it-IT" noProof="0"/>
          </a:p>
        </p:txBody>
      </p:sp>
    </p:spTree>
    <p:extLst>
      <p:ext uri="{BB962C8B-B14F-4D97-AF65-F5344CB8AC3E}">
        <p14:creationId xmlns:p14="http://schemas.microsoft.com/office/powerpoint/2010/main" val="104364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7</a:t>
            </a:fld>
            <a:endParaRPr lang="it-IT" noProof="0"/>
          </a:p>
        </p:txBody>
      </p:sp>
    </p:spTree>
    <p:extLst>
      <p:ext uri="{BB962C8B-B14F-4D97-AF65-F5344CB8AC3E}">
        <p14:creationId xmlns:p14="http://schemas.microsoft.com/office/powerpoint/2010/main" val="56214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kern="1200" dirty="0">
                <a:solidFill>
                  <a:schemeClr val="tx1"/>
                </a:solidFill>
                <a:effectLst/>
                <a:latin typeface="+mn-lt"/>
                <a:ea typeface="+mn-ea"/>
                <a:cs typeface="+mn-cs"/>
              </a:rPr>
              <a:t>In this section of the code, we'll try one of the most common applications for which autoencoders have been developed: we'd like to implement a picture-reconstruction tool.</a:t>
            </a:r>
          </a:p>
          <a:p>
            <a:r>
              <a:rPr lang="en-US" sz="1200" b="0" kern="1200" dirty="0">
                <a:solidFill>
                  <a:schemeClr val="tx1"/>
                </a:solidFill>
                <a:effectLst/>
                <a:latin typeface="+mn-lt"/>
                <a:ea typeface="+mn-ea"/>
                <a:cs typeface="+mn-cs"/>
              </a:rPr>
              <a:t>What does it mean? It means that we'd like to be able to feed a noisy (and absolutely not clean) picture into our autoencoder, so that it will return us a nice </a:t>
            </a:r>
            <a:r>
              <a:rPr lang="en-US" sz="1200" b="0" kern="1200">
                <a:solidFill>
                  <a:schemeClr val="tx1"/>
                </a:solidFill>
                <a:effectLst/>
                <a:latin typeface="+mn-lt"/>
                <a:ea typeface="+mn-ea"/>
                <a:cs typeface="+mn-cs"/>
              </a:rPr>
              <a:t>and crisp </a:t>
            </a:r>
            <a:r>
              <a:rPr lang="en-US" sz="1200" b="0" kern="1200" dirty="0">
                <a:solidFill>
                  <a:schemeClr val="tx1"/>
                </a:solidFill>
                <a:effectLst/>
                <a:latin typeface="+mn-lt"/>
                <a:ea typeface="+mn-ea"/>
                <a:cs typeface="+mn-cs"/>
              </a:rPr>
              <a:t>version of it.</a:t>
            </a:r>
          </a:p>
          <a:p>
            <a:r>
              <a:rPr lang="en-US" sz="1200" b="0" kern="1200" dirty="0">
                <a:solidFill>
                  <a:schemeClr val="tx1"/>
                </a:solidFill>
                <a:effectLst/>
                <a:latin typeface="+mn-lt"/>
                <a:ea typeface="+mn-ea"/>
                <a:cs typeface="+mn-cs"/>
              </a:rPr>
              <a:t>In order to achieve such aim, we need to train our autoencoder once more. This time we’re going to need a noisy toy dataset as input, while still having the original and clean dataset as the target dataset. This way our autoencoder will be able to map the noisy input to the clean output</a:t>
            </a:r>
          </a:p>
          <a:p>
            <a:r>
              <a:rPr lang="it-IT" dirty="0"/>
              <a:t>In the following slides, </a:t>
            </a:r>
            <a:r>
              <a:rPr lang="it-IT" dirty="0" err="1"/>
              <a:t>we’ll</a:t>
            </a:r>
            <a:r>
              <a:rPr lang="it-IT" dirty="0"/>
              <a:t> check </a:t>
            </a:r>
            <a:r>
              <a:rPr lang="it-IT" dirty="0" err="1"/>
              <a:t>if</a:t>
            </a:r>
            <a:r>
              <a:rPr lang="it-IT" dirty="0"/>
              <a:t> the </a:t>
            </a:r>
            <a:r>
              <a:rPr lang="it-IT" dirty="0" err="1"/>
              <a:t>autoencoder</a:t>
            </a:r>
            <a:r>
              <a:rPr lang="it-IT" dirty="0"/>
              <a:t> </a:t>
            </a:r>
            <a:r>
              <a:rPr lang="it-IT" dirty="0" err="1"/>
              <a:t>is</a:t>
            </a:r>
            <a:r>
              <a:rPr lang="it-IT" dirty="0"/>
              <a:t> </a:t>
            </a:r>
            <a:r>
              <a:rPr lang="it-IT" dirty="0" err="1"/>
              <a:t>behaving</a:t>
            </a:r>
            <a:r>
              <a:rPr lang="it-IT" dirty="0"/>
              <a:t> </a:t>
            </a:r>
            <a:r>
              <a:rPr lang="it-IT" dirty="0" err="1"/>
              <a:t>correctly</a:t>
            </a:r>
            <a:r>
              <a:rPr lang="it-IT" dirty="0"/>
              <a:t> and </a:t>
            </a:r>
            <a:r>
              <a:rPr lang="it-IT" dirty="0" err="1"/>
              <a:t>cleaning</a:t>
            </a:r>
            <a:r>
              <a:rPr lang="it-IT" dirty="0"/>
              <a:t> the images </a:t>
            </a:r>
            <a:r>
              <a:rPr lang="it-IT" dirty="0" err="1"/>
              <a:t>that</a:t>
            </a:r>
            <a:r>
              <a:rPr lang="it-IT" dirty="0"/>
              <a:t> </a:t>
            </a:r>
            <a:r>
              <a:rPr lang="it-IT" dirty="0" err="1"/>
              <a:t>we</a:t>
            </a:r>
            <a:r>
              <a:rPr lang="it-IT" dirty="0"/>
              <a:t> feed </a:t>
            </a:r>
            <a:r>
              <a:rPr lang="it-IT" dirty="0" err="1"/>
              <a:t>him</a:t>
            </a:r>
            <a:r>
              <a:rPr lang="it-IT" dirty="0"/>
              <a:t> </a:t>
            </a:r>
            <a:r>
              <a:rPr lang="it-IT" dirty="0" err="1"/>
              <a:t>into</a:t>
            </a:r>
            <a:r>
              <a:rPr lang="it-IT" dirty="0"/>
              <a:t>.</a:t>
            </a:r>
          </a:p>
          <a:p>
            <a:endParaRPr lang="it-IT" dirty="0"/>
          </a:p>
          <a:p>
            <a:r>
              <a:rPr lang="en-US" sz="1200" b="0" kern="1200" dirty="0">
                <a:solidFill>
                  <a:schemeClr val="tx1"/>
                </a:solidFill>
                <a:effectLst/>
                <a:latin typeface="+mn-lt"/>
                <a:ea typeface="+mn-ea"/>
                <a:cs typeface="+mn-cs"/>
              </a:rPr>
              <a:t>First of all, noisy data needs to be generated in order to put our autoencoder under test. For this purpose, we take our original datasets and we apply them a certain amount of Gaussian noise, measured by the variable </a:t>
            </a:r>
            <a:r>
              <a:rPr lang="en-US" sz="1200" b="0" kern="1200" dirty="0" err="1">
                <a:solidFill>
                  <a:schemeClr val="tx1"/>
                </a:solidFill>
                <a:effectLst/>
                <a:latin typeface="+mn-lt"/>
                <a:ea typeface="+mn-ea"/>
                <a:cs typeface="+mn-cs"/>
              </a:rPr>
              <a:t>noise_factor</a:t>
            </a:r>
            <a:r>
              <a:rPr lang="en-US" sz="1200" b="0" kern="1200" dirty="0">
                <a:solidFill>
                  <a:schemeClr val="tx1"/>
                </a:solidFill>
                <a:effectLst/>
                <a:latin typeface="+mn-lt"/>
                <a:ea typeface="+mn-ea"/>
                <a:cs typeface="+mn-cs"/>
              </a:rPr>
              <a:t>. This variable allows us to control the "noisiness" of images we'll use for the fitting process. We may say that it represents an hyperparameter that can be tuned until we find the optimal learning curve.</a:t>
            </a:r>
          </a:p>
          <a:p>
            <a:r>
              <a:rPr lang="en-US" sz="1200" b="0" kern="1200" dirty="0">
                <a:solidFill>
                  <a:schemeClr val="tx1"/>
                </a:solidFill>
                <a:effectLst/>
                <a:latin typeface="+mn-lt"/>
                <a:ea typeface="+mn-ea"/>
                <a:cs typeface="+mn-cs"/>
              </a:rPr>
              <a:t>After applying some noise, we proceed to clip the previously obtained values to make sure that every element of each feature vector representing an image falls between 0 and 1.</a:t>
            </a:r>
            <a:endParaRPr lang="it-IT" dirty="0"/>
          </a:p>
          <a:p>
            <a:endParaRPr lang="it-IT" dirty="0"/>
          </a:p>
          <a:p>
            <a:r>
              <a:rPr lang="en-US" sz="1200" b="0" kern="1200" dirty="0">
                <a:solidFill>
                  <a:schemeClr val="tx1"/>
                </a:solidFill>
                <a:effectLst/>
                <a:latin typeface="+mn-lt"/>
                <a:ea typeface="+mn-ea"/>
                <a:cs typeface="+mn-cs"/>
              </a:rPr>
              <a:t>Finally, we can now proceed with the training of our autoencoder.  Like we already did the first time, we call the .fit() function train the model. As already stated, the .fit() function is configured so that the autoencoder will be able to map the noisy images on the inputs side to their clean counterpart on the outputs side. </a:t>
            </a:r>
          </a:p>
          <a:p>
            <a:r>
              <a:rPr lang="en-US" sz="1200" b="0" kern="1200" dirty="0">
                <a:solidFill>
                  <a:schemeClr val="tx1"/>
                </a:solidFill>
                <a:effectLst/>
                <a:latin typeface="+mn-lt"/>
                <a:ea typeface="+mn-ea"/>
                <a:cs typeface="+mn-cs"/>
              </a:rPr>
              <a:t>Like the first time, we create a log folder for this training too, so that we’ll be able to evaluate the performance using the </a:t>
            </a:r>
            <a:r>
              <a:rPr lang="en-US" sz="1200" b="0" kern="1200" dirty="0" err="1">
                <a:solidFill>
                  <a:schemeClr val="tx1"/>
                </a:solidFill>
                <a:effectLst/>
                <a:latin typeface="+mn-lt"/>
                <a:ea typeface="+mn-ea"/>
                <a:cs typeface="+mn-cs"/>
              </a:rPr>
              <a:t>Ternsorboard</a:t>
            </a:r>
            <a:r>
              <a:rPr lang="en-US" sz="1200" b="0" kern="1200" dirty="0">
                <a:solidFill>
                  <a:schemeClr val="tx1"/>
                </a:solidFill>
                <a:effectLst/>
                <a:latin typeface="+mn-lt"/>
                <a:ea typeface="+mn-ea"/>
                <a:cs typeface="+mn-cs"/>
              </a:rPr>
              <a:t> callback.</a:t>
            </a:r>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9</a:t>
            </a:fld>
            <a:endParaRPr lang="it-IT" noProof="0"/>
          </a:p>
        </p:txBody>
      </p:sp>
    </p:spTree>
    <p:extLst>
      <p:ext uri="{BB962C8B-B14F-4D97-AF65-F5344CB8AC3E}">
        <p14:creationId xmlns:p14="http://schemas.microsoft.com/office/powerpoint/2010/main" val="88056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kern="1200" dirty="0">
                <a:solidFill>
                  <a:schemeClr val="tx1"/>
                </a:solidFill>
                <a:effectLst/>
                <a:latin typeface="+mn-lt"/>
                <a:ea typeface="+mn-ea"/>
                <a:cs typeface="+mn-cs"/>
              </a:rPr>
              <a:t>The best way to show if everything is working correctly is to try and plot how the noisy pictures are handled by the </a:t>
            </a:r>
            <a:r>
              <a:rPr lang="en-US" sz="1200" b="0" kern="1200" dirty="0" err="1">
                <a:solidFill>
                  <a:schemeClr val="tx1"/>
                </a:solidFill>
                <a:effectLst/>
                <a:latin typeface="+mn-lt"/>
                <a:ea typeface="+mn-ea"/>
                <a:cs typeface="+mn-cs"/>
              </a:rPr>
              <a:t>autencoder</a:t>
            </a:r>
            <a:r>
              <a:rPr lang="en-US" sz="1200" b="0" kern="1200" dirty="0">
                <a:solidFill>
                  <a:schemeClr val="tx1"/>
                </a:solidFill>
                <a:effectLst/>
                <a:latin typeface="+mn-lt"/>
                <a:ea typeface="+mn-ea"/>
                <a:cs typeface="+mn-cs"/>
              </a:rPr>
              <a:t>, to see if it's actually capable of de-noising.</a:t>
            </a:r>
          </a:p>
          <a:p>
            <a:r>
              <a:rPr lang="en-US" sz="1200" b="0" kern="1200" dirty="0">
                <a:solidFill>
                  <a:schemeClr val="tx1"/>
                </a:solidFill>
                <a:effectLst/>
                <a:latin typeface="+mn-lt"/>
                <a:ea typeface="+mn-ea"/>
                <a:cs typeface="+mn-cs"/>
              </a:rPr>
              <a:t>Therefore, in this slide too, we are showing how the data appears before, through and after being fed into our autoencoder.</a:t>
            </a:r>
          </a:p>
          <a:p>
            <a:r>
              <a:rPr lang="en-US" sz="1200" b="0" kern="1200" dirty="0">
                <a:solidFill>
                  <a:schemeClr val="tx1"/>
                </a:solidFill>
                <a:effectLst/>
                <a:latin typeface="+mn-lt"/>
                <a:ea typeface="+mn-ea"/>
                <a:cs typeface="+mn-cs"/>
              </a:rPr>
              <a:t>The top row represents some elements of the noisy toy dataset. The mid row represents their encoded state, while the bottom row represents the decoded output.</a:t>
            </a:r>
          </a:p>
          <a:p>
            <a:r>
              <a:rPr lang="en-US" sz="1200" b="0" kern="1200" dirty="0">
                <a:solidFill>
                  <a:schemeClr val="tx1"/>
                </a:solidFill>
                <a:effectLst/>
                <a:latin typeface="+mn-lt"/>
                <a:ea typeface="+mn-ea"/>
                <a:cs typeface="+mn-cs"/>
              </a:rPr>
              <a:t>We can clearly see that, after having trained the autoencoder on the noisy dataset, it is now capable of fully restoring pictures from noisy ones.</a:t>
            </a:r>
          </a:p>
          <a:p>
            <a:endParaRPr lang="it-IT" dirty="0"/>
          </a:p>
          <a:p>
            <a:endParaRPr lang="it-IT" dirty="0"/>
          </a:p>
          <a:p>
            <a:r>
              <a:rPr lang="en-US" sz="1200" b="0" kern="1200" dirty="0">
                <a:solidFill>
                  <a:schemeClr val="tx1"/>
                </a:solidFill>
                <a:effectLst/>
                <a:latin typeface="+mn-lt"/>
                <a:ea typeface="+mn-ea"/>
                <a:cs typeface="+mn-cs"/>
              </a:rPr>
              <a:t>Since we have </a:t>
            </a:r>
            <a:r>
              <a:rPr lang="en-US" sz="1200" b="0" kern="1200" dirty="0" err="1">
                <a:solidFill>
                  <a:schemeClr val="tx1"/>
                </a:solidFill>
                <a:effectLst/>
                <a:latin typeface="+mn-lt"/>
                <a:ea typeface="+mn-ea"/>
                <a:cs typeface="+mn-cs"/>
              </a:rPr>
              <a:t>appured</a:t>
            </a:r>
            <a:r>
              <a:rPr lang="en-US" sz="1200" b="0" kern="1200" dirty="0">
                <a:solidFill>
                  <a:schemeClr val="tx1"/>
                </a:solidFill>
                <a:effectLst/>
                <a:latin typeface="+mn-lt"/>
                <a:ea typeface="+mn-ea"/>
                <a:cs typeface="+mn-cs"/>
              </a:rPr>
              <a:t> that the autoencoder is working correctly, we may now evaluate its overall performance. </a:t>
            </a:r>
          </a:p>
          <a:p>
            <a:r>
              <a:rPr lang="en-US" sz="1200" b="0" kern="1200" dirty="0">
                <a:solidFill>
                  <a:schemeClr val="tx1"/>
                </a:solidFill>
                <a:effectLst/>
                <a:latin typeface="+mn-lt"/>
                <a:ea typeface="+mn-ea"/>
                <a:cs typeface="+mn-cs"/>
              </a:rPr>
              <a:t>Before we start, we may anticipate that we already expect a particular </a:t>
            </a:r>
            <a:r>
              <a:rPr lang="en-US" sz="1200" b="0" kern="1200" dirty="0" err="1">
                <a:solidFill>
                  <a:schemeClr val="tx1"/>
                </a:solidFill>
                <a:effectLst/>
                <a:latin typeface="+mn-lt"/>
                <a:ea typeface="+mn-ea"/>
                <a:cs typeface="+mn-cs"/>
              </a:rPr>
              <a:t>behaviour</a:t>
            </a:r>
            <a:r>
              <a:rPr lang="en-US" sz="1200" b="0" kern="1200" dirty="0">
                <a:solidFill>
                  <a:schemeClr val="tx1"/>
                </a:solidFill>
                <a:effectLst/>
                <a:latin typeface="+mn-lt"/>
                <a:ea typeface="+mn-ea"/>
                <a:cs typeface="+mn-cs"/>
              </a:rPr>
              <a:t> from our model, because we expect it to converge after a sufficient amount of epochs.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In order to have an idea of how long the convergence process is going to take, we'll plot how the values for the training loss and validation loss will change with respect to the number of epochs.</a:t>
            </a:r>
          </a:p>
          <a:p>
            <a:r>
              <a:rPr lang="en-US" sz="1200" b="0" kern="1200" dirty="0">
                <a:solidFill>
                  <a:schemeClr val="tx1"/>
                </a:solidFill>
                <a:effectLst/>
                <a:latin typeface="+mn-lt"/>
                <a:ea typeface="+mn-ea"/>
                <a:cs typeface="+mn-cs"/>
              </a:rPr>
              <a:t>We will evaluate training and validation loss, both in the clean and noisy instances, then we'll compare one against the other.</a:t>
            </a:r>
            <a:endParaRPr lang="it-IT" dirty="0"/>
          </a:p>
          <a:p>
            <a:endParaRPr lang="it-IT" dirty="0"/>
          </a:p>
        </p:txBody>
      </p:sp>
      <p:sp>
        <p:nvSpPr>
          <p:cNvPr id="4" name="Segnaposto numero diapositiva 3"/>
          <p:cNvSpPr>
            <a:spLocks noGrp="1"/>
          </p:cNvSpPr>
          <p:nvPr>
            <p:ph type="sldNum" sz="quarter" idx="5"/>
          </p:nvPr>
        </p:nvSpPr>
        <p:spPr/>
        <p:txBody>
          <a:bodyPr/>
          <a:lstStyle/>
          <a:p>
            <a:fld id="{B214F0DE-706A-466E-9184-902B4ABE9785}" type="slidenum">
              <a:rPr lang="it-IT" noProof="0" smtClean="0"/>
              <a:t>10</a:t>
            </a:fld>
            <a:endParaRPr lang="it-IT" noProof="0"/>
          </a:p>
        </p:txBody>
      </p:sp>
    </p:spTree>
    <p:extLst>
      <p:ext uri="{BB962C8B-B14F-4D97-AF65-F5344CB8AC3E}">
        <p14:creationId xmlns:p14="http://schemas.microsoft.com/office/powerpoint/2010/main" val="121635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a:xfrm>
            <a:off x="8056501" y="7024583"/>
            <a:ext cx="2584850" cy="365125"/>
          </a:xfrm>
          <a:prstGeom prst="rect">
            <a:avLst/>
          </a:prstGeom>
        </p:spPr>
        <p:txBody>
          <a:bodyPr rtlCol="0"/>
          <a:lstStyle/>
          <a:p>
            <a:pPr rtl="0"/>
            <a:fld id="{6FABBFB5-0C2A-4F5C-A6CF-74F48FBBAB78}" type="datetime1">
              <a:rPr lang="it-IT" noProof="0" smtClean="0"/>
              <a:t>30/09/2020</a:t>
            </a:fld>
            <a:endParaRPr lang="it-IT" noProof="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n-US" noProof="0"/>
              <a:t>MACHINE LEARNING PROJECT / IMAGE RESTORATION</a:t>
            </a:r>
            <a:endParaRPr lang="it-IT" noProof="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a:xfrm>
            <a:off x="8056501" y="7024583"/>
            <a:ext cx="2584850" cy="365125"/>
          </a:xfrm>
          <a:prstGeom prst="rect">
            <a:avLst/>
          </a:prstGeom>
        </p:spPr>
        <p:txBody>
          <a:bodyPr rtlCol="0"/>
          <a:lstStyle/>
          <a:p>
            <a:pPr rtl="0"/>
            <a:fld id="{54B79148-D80A-497C-8F86-953C7A1BDB37}" type="datetime1">
              <a:rPr lang="it-IT" noProof="0" smtClean="0"/>
              <a:t>30/09/2020</a:t>
            </a:fld>
            <a:endParaRPr lang="it-IT" noProof="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lvl1pPr>
              <a:defRPr b="1" i="1"/>
            </a:lvl1pPr>
          </a:lstStyle>
          <a:p>
            <a:r>
              <a:rPr lang="en-US"/>
              <a:t>MACHINE LEARNING PROJECT / IMAGE RESTORATION</a:t>
            </a:r>
            <a:endParaRPr lang="it-IT"/>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0" y="6400800"/>
            <a:ext cx="121920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1097280" y="4663440"/>
            <a:ext cx="10058400" cy="1143000"/>
          </a:xfrm>
        </p:spPr>
        <p:txBody>
          <a:bodyPr lIns="91440" rIns="91440" rtlCol="0" anchor="t" anchorCtr="0">
            <a:normAutofit/>
          </a:bodyPr>
          <a:lstStyle>
            <a:lvl1pPr marL="0" indent="0" rtl="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a:xfrm>
            <a:off x="8056501" y="7024583"/>
            <a:ext cx="2584850" cy="365125"/>
          </a:xfrm>
          <a:prstGeom prst="rect">
            <a:avLst/>
          </a:prstGeom>
        </p:spPr>
        <p:txBody>
          <a:bodyPr rtlCol="0"/>
          <a:lstStyle/>
          <a:p>
            <a:pPr rtl="0"/>
            <a:fld id="{3C8E160C-17D7-4464-980D-38829A91AF66}" type="datetime1">
              <a:rPr lang="it-IT" noProof="0" smtClean="0"/>
              <a:t>30/09/2020</a:t>
            </a:fld>
            <a:endParaRPr lang="it-IT" noProof="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en-US" noProof="0"/>
              <a:t>MACHINE LEARNING PROJECT / IMAGE RESTORATION</a:t>
            </a:r>
            <a:endParaRPr lang="it-IT" noProof="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a:xfrm>
            <a:off x="8056501" y="7024583"/>
            <a:ext cx="2584850" cy="365125"/>
          </a:xfrm>
          <a:prstGeom prst="rect">
            <a:avLst/>
          </a:prstGeom>
        </p:spPr>
        <p:txBody>
          <a:bodyPr rtlCol="0"/>
          <a:lstStyle/>
          <a:p>
            <a:pPr rtl="0"/>
            <a:fld id="{42FA85F9-FB59-47D0-A978-9FEA7D5DE120}" type="datetime1">
              <a:rPr lang="it-IT" noProof="0" smtClean="0"/>
              <a:t>30/09/2020</a:t>
            </a:fld>
            <a:endParaRPr lang="it-IT" noProof="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lvl1pPr>
              <a:defRPr b="1" i="1"/>
            </a:lvl1pPr>
          </a:lstStyle>
          <a:p>
            <a:r>
              <a:rPr lang="en-US"/>
              <a:t>MACHINE LEARNING PROJECT / IMAGE RESTORATION</a:t>
            </a:r>
            <a:endParaRPr lang="it-IT"/>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a:t>
            </a:r>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a:xfrm>
            <a:off x="8056501" y="7024583"/>
            <a:ext cx="2584850" cy="365125"/>
          </a:xfrm>
          <a:prstGeom prst="rect">
            <a:avLst/>
          </a:prstGeom>
        </p:spPr>
        <p:txBody>
          <a:bodyPr rtlCol="0"/>
          <a:lstStyle/>
          <a:p>
            <a:pPr rtl="0"/>
            <a:fld id="{92A88F72-D0A3-4A36-B010-1FD7BD7F0FAA}" type="datetime1">
              <a:rPr lang="it-IT" noProof="0" smtClean="0"/>
              <a:t>30/09/2020</a:t>
            </a:fld>
            <a:endParaRPr lang="it-IT" noProof="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en-US" noProof="0"/>
              <a:t>MACHINE LEARNING PROJECT / IMAGE RESTORATION</a:t>
            </a:r>
            <a:endParaRPr lang="it-IT" noProof="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a:xfrm>
            <a:off x="8056501" y="7024583"/>
            <a:ext cx="2584850" cy="365125"/>
          </a:xfrm>
          <a:prstGeom prst="rect">
            <a:avLst/>
          </a:prstGeom>
        </p:spPr>
        <p:txBody>
          <a:bodyPr rtlCol="0"/>
          <a:lstStyle/>
          <a:p>
            <a:pPr rtl="0"/>
            <a:fld id="{1E464664-8F02-45AA-97D6-24F869AF7CF5}" type="datetime1">
              <a:rPr lang="it-IT" noProof="0" smtClean="0"/>
              <a:t>30/09/2020</a:t>
            </a:fld>
            <a:endParaRPr lang="it-IT" noProof="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en-US" noProof="0"/>
              <a:t>MACHINE LEARNING PROJECT / IMAGE RESTORATION</a:t>
            </a:r>
            <a:endParaRPr lang="it-IT" noProof="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a:xfrm>
            <a:off x="8056501" y="7024583"/>
            <a:ext cx="2584850" cy="365125"/>
          </a:xfrm>
          <a:prstGeom prst="rect">
            <a:avLst/>
          </a:prstGeom>
        </p:spPr>
        <p:txBody>
          <a:bodyPr rtlCol="0"/>
          <a:lstStyle/>
          <a:p>
            <a:pPr rtl="0"/>
            <a:fld id="{FFC78D6A-3CDA-4000-8707-16540CEBAF13}" type="datetime1">
              <a:rPr lang="it-IT" noProof="0" smtClean="0"/>
              <a:t>30/09/2020</a:t>
            </a:fld>
            <a:endParaRPr lang="it-IT" noProof="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n-US" noProof="0"/>
              <a:t>MACHINE LEARNING PROJECT / IMAGE RESTORATION</a:t>
            </a:r>
            <a:endParaRPr lang="it-IT" noProof="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5458984" y="812799"/>
            <a:ext cx="5928344" cy="5294757"/>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643464" y="6446520"/>
            <a:ext cx="3517568" cy="365125"/>
          </a:xfrm>
          <a:prstGeom prst="rect">
            <a:avLst/>
          </a:prstGeom>
        </p:spPr>
        <p:txBody>
          <a:bodyPr rtlCol="0"/>
          <a:lstStyle>
            <a:lvl1pPr algn="l">
              <a:defRPr/>
            </a:lvl1pPr>
          </a:lstStyle>
          <a:p>
            <a:pPr rtl="0"/>
            <a:fld id="{09DB1DE5-4EB5-4358-A5F7-0275C0A9662E}" type="datetime1">
              <a:rPr lang="it-IT" noProof="0" smtClean="0"/>
              <a:t>30/09/2020</a:t>
            </a:fld>
            <a:endParaRPr lang="it-IT" noProof="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en-US" noProof="0"/>
              <a:t>MACHINE LEARNING PROJECT / IMAGE RESTORATION</a:t>
            </a:r>
            <a:endParaRPr lang="it-IT" noProof="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it-IT" noProof="0" smtClean="0"/>
              <a:pPr rtl="0"/>
              <a:t>‹N›</a:t>
            </a:fld>
            <a:endParaRPr lang="it-IT" noProof="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8056501" y="7024583"/>
            <a:ext cx="2584850" cy="365125"/>
          </a:xfrm>
          <a:prstGeom prst="rect">
            <a:avLst/>
          </a:prstGeom>
        </p:spPr>
        <p:txBody>
          <a:bodyPr rtlCol="0"/>
          <a:lstStyle>
            <a:lvl1pPr>
              <a:defRPr/>
            </a:lvl1pPr>
          </a:lstStyle>
          <a:p>
            <a:pPr rtl="0"/>
            <a:fld id="{5522E8BC-F1C5-4D67-BEE6-29A48DCE2317}" type="datetime1">
              <a:rPr lang="it-IT" noProof="0" smtClean="0"/>
              <a:t>30/09/2020</a:t>
            </a:fld>
            <a:endParaRPr lang="it-IT" noProof="0"/>
          </a:p>
        </p:txBody>
      </p:sp>
      <p:sp>
        <p:nvSpPr>
          <p:cNvPr id="6" name="Segnaposto piè di pagina 5"/>
          <p:cNvSpPr>
            <a:spLocks noGrp="1"/>
          </p:cNvSpPr>
          <p:nvPr>
            <p:ph type="ftr" sz="quarter" idx="11"/>
          </p:nvPr>
        </p:nvSpPr>
        <p:spPr>
          <a:xfrm>
            <a:off x="1097279" y="6446838"/>
            <a:ext cx="6818262" cy="365125"/>
          </a:xfrm>
        </p:spPr>
        <p:txBody>
          <a:bodyPr rtlCol="0"/>
          <a:lstStyle/>
          <a:p>
            <a:pPr algn="l" rtl="0"/>
            <a:r>
              <a:rPr lang="en-US" noProof="0"/>
              <a:t>MACHINE LEARNING PROJECT / IMAGE RESTORATION</a:t>
            </a:r>
            <a:endParaRPr lang="it-IT" noProof="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1" y="6400800"/>
            <a:ext cx="121920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p:cNvSpPr>
            <a:spLocks noGrp="1"/>
          </p:cNvSpPr>
          <p:nvPr>
            <p:ph type="ftr" sz="quarter" idx="3"/>
          </p:nvPr>
        </p:nvSpPr>
        <p:spPr>
          <a:xfrm>
            <a:off x="1097279" y="6446838"/>
            <a:ext cx="2842896" cy="365125"/>
          </a:xfrm>
          <a:prstGeom prst="rect">
            <a:avLst/>
          </a:prstGeom>
        </p:spPr>
        <p:txBody>
          <a:bodyPr vert="horz" lIns="91440" tIns="45720" rIns="91440" bIns="45720" rtlCol="0" anchor="ctr"/>
          <a:lstStyle>
            <a:lvl1pPr algn="l">
              <a:defRPr sz="900" b="1" i="1" cap="all" baseline="0">
                <a:solidFill>
                  <a:srgbClr val="FFFFFF"/>
                </a:solidFill>
              </a:defRPr>
            </a:lvl1pPr>
          </a:lstStyle>
          <a:p>
            <a:r>
              <a:rPr lang="en-US"/>
              <a:t>MACHINE LEARNING PROJECT / IMAGE RESTORATION</a:t>
            </a:r>
            <a:endParaRPr lang="it-IT"/>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it-IT" noProof="0" smtClean="0"/>
              <a:t>‹N›</a:t>
            </a:fld>
            <a:endParaRPr lang="it-IT" noProof="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Segnaposto piè di pagina 4">
            <a:extLst>
              <a:ext uri="{FF2B5EF4-FFF2-40B4-BE49-F238E27FC236}">
                <a16:creationId xmlns:a16="http://schemas.microsoft.com/office/drawing/2014/main" id="{B85CEFEA-F413-48D6-95E7-1544D098300B}"/>
              </a:ext>
            </a:extLst>
          </p:cNvPr>
          <p:cNvSpPr txBox="1">
            <a:spLocks/>
          </p:cNvSpPr>
          <p:nvPr userDrawn="1"/>
        </p:nvSpPr>
        <p:spPr>
          <a:xfrm>
            <a:off x="9837469" y="6446837"/>
            <a:ext cx="1156113" cy="365125"/>
          </a:xfrm>
          <a:prstGeom prst="rect">
            <a:avLst/>
          </a:prstGeom>
        </p:spPr>
        <p:txBody>
          <a:bodyPr vert="horz" lIns="91440" tIns="45720" rIns="91440" bIns="45720" rtlCol="0" anchor="ctr"/>
          <a:lstStyle>
            <a:defPPr rtl="0">
              <a:defRPr lang="it-it"/>
            </a:defPPr>
            <a:lvl1pPr marL="0" algn="l" defTabSz="914400" rtl="0" eaLnBrk="1" latinLnBrk="0" hangingPunct="1">
              <a:defRPr sz="900" b="1" i="1"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Ilaria </a:t>
            </a:r>
            <a:r>
              <a:rPr lang="en-US" err="1"/>
              <a:t>Cabiddu</a:t>
            </a:r>
            <a:endParaRPr lang="en-US"/>
          </a:p>
          <a:p>
            <a:r>
              <a:rPr lang="en-US"/>
              <a:t>Roberto Sonedda</a:t>
            </a:r>
            <a:endParaRPr lang="it-IT"/>
          </a:p>
        </p:txBody>
      </p:sp>
      <p:sp>
        <p:nvSpPr>
          <p:cNvPr id="8" name="Rettangolo 7">
            <a:extLst>
              <a:ext uri="{FF2B5EF4-FFF2-40B4-BE49-F238E27FC236}">
                <a16:creationId xmlns:a16="http://schemas.microsoft.com/office/drawing/2014/main" id="{9EF1507D-C6A0-483B-9DCA-DF9FC6FA8BD6}"/>
              </a:ext>
            </a:extLst>
          </p:cNvPr>
          <p:cNvSpPr/>
          <p:nvPr userDrawn="1"/>
        </p:nvSpPr>
        <p:spPr>
          <a:xfrm>
            <a:off x="5734179" y="6513983"/>
            <a:ext cx="784602" cy="230832"/>
          </a:xfrm>
          <a:prstGeom prst="rect">
            <a:avLst/>
          </a:prstGeom>
        </p:spPr>
        <p:txBody>
          <a:bodyPr wrap="square">
            <a:spAutoFit/>
          </a:bodyPr>
          <a:lstStyle/>
          <a:p>
            <a:r>
              <a:rPr lang="en-US" sz="900" b="1" i="1">
                <a:solidFill>
                  <a:schemeClr val="bg1"/>
                </a:solidFill>
              </a:rPr>
              <a:t>2019/2020</a:t>
            </a:r>
            <a:endParaRPr lang="it-IT" sz="900" b="1" i="1">
              <a:solidFill>
                <a:schemeClr val="bg1"/>
              </a:solidFill>
            </a:endParaRPr>
          </a:p>
        </p:txBody>
      </p: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ttangolo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Speak Pro" panose="020F0502020204030204"/>
              <a:ea typeface="+mn-ea"/>
              <a:cs typeface="+mn-cs"/>
            </a:endParaRPr>
          </a:p>
        </p:txBody>
      </p:sp>
      <p:sp>
        <p:nvSpPr>
          <p:cNvPr id="2" name="Titolo 1">
            <a:extLst>
              <a:ext uri="{FF2B5EF4-FFF2-40B4-BE49-F238E27FC236}">
                <a16:creationId xmlns:a16="http://schemas.microsoft.com/office/drawing/2014/main" id="{9AB2EA78-AEB3-469B-9025-3B17201A457B}"/>
              </a:ext>
            </a:extLst>
          </p:cNvPr>
          <p:cNvSpPr>
            <a:spLocks noGrp="1"/>
          </p:cNvSpPr>
          <p:nvPr>
            <p:ph type="ctrTitle"/>
          </p:nvPr>
        </p:nvSpPr>
        <p:spPr>
          <a:xfrm>
            <a:off x="6532777" y="639097"/>
            <a:ext cx="5180623" cy="3494791"/>
          </a:xfrm>
        </p:spPr>
        <p:txBody>
          <a:bodyPr rtlCol="0">
            <a:normAutofit fontScale="90000"/>
          </a:bodyPr>
          <a:lstStyle/>
          <a:p>
            <a:r>
              <a:rPr lang="it-IT"/>
              <a:t>Machine Learning Project Presentation</a:t>
            </a:r>
          </a:p>
        </p:txBody>
      </p:sp>
      <p:sp>
        <p:nvSpPr>
          <p:cNvPr id="3" name="Sottotitolo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vert="horz" lIns="91440" tIns="45720" rIns="91440" bIns="45720" rtlCol="0" anchor="t">
            <a:normAutofit/>
          </a:bodyPr>
          <a:lstStyle/>
          <a:p>
            <a:r>
              <a:rPr lang="it-IT"/>
              <a:t>Image </a:t>
            </a:r>
            <a:r>
              <a:rPr lang="it-IT" err="1"/>
              <a:t>restoration</a:t>
            </a:r>
            <a:endParaRPr lang="it-IT"/>
          </a:p>
        </p:txBody>
      </p:sp>
      <p:pic>
        <p:nvPicPr>
          <p:cNvPr id="6" name="Immagin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Connettore diritto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587A56-8D04-4AC1-85C2-D69297EFBB1E}"/>
              </a:ext>
            </a:extLst>
          </p:cNvPr>
          <p:cNvSpPr txBox="1"/>
          <p:nvPr/>
        </p:nvSpPr>
        <p:spPr>
          <a:xfrm>
            <a:off x="9045742" y="6027821"/>
            <a:ext cx="35453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t>Roberto </a:t>
            </a:r>
            <a:r>
              <a:rPr lang="en-US" sz="1400" b="1" i="1" err="1"/>
              <a:t>Sonedda</a:t>
            </a:r>
            <a:r>
              <a:rPr lang="en-US" sz="1400" b="1" i="1"/>
              <a:t> 70/83/65244</a:t>
            </a:r>
          </a:p>
          <a:p>
            <a:r>
              <a:rPr lang="en-US" sz="1400" b="1" i="1"/>
              <a:t>Ilaria Cabiddu 70/83/65206</a:t>
            </a:r>
            <a:endParaRPr lang="en-US" i="1"/>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err="1">
                <a:ea typeface="+mj-lt"/>
                <a:cs typeface="+mj-lt"/>
              </a:rPr>
              <a:t>Visualization</a:t>
            </a:r>
            <a:r>
              <a:rPr lang="it-IT">
                <a:ea typeface="+mj-lt"/>
                <a:cs typeface="+mj-lt"/>
              </a:rPr>
              <a:t> of </a:t>
            </a:r>
            <a:r>
              <a:rPr lang="it-IT" err="1">
                <a:ea typeface="+mj-lt"/>
                <a:cs typeface="+mj-lt"/>
              </a:rPr>
              <a:t>Cleaned</a:t>
            </a:r>
            <a:r>
              <a:rPr lang="it-IT">
                <a:ea typeface="+mj-lt"/>
                <a:cs typeface="+mj-lt"/>
              </a:rPr>
              <a:t> Pictures</a:t>
            </a:r>
          </a:p>
        </p:txBody>
      </p:sp>
      <p:pic>
        <p:nvPicPr>
          <p:cNvPr id="5" name="Immagine 5" descr="Immagine che contiene tavolo&#10;&#10;Descrizione generata automaticamente">
            <a:extLst>
              <a:ext uri="{FF2B5EF4-FFF2-40B4-BE49-F238E27FC236}">
                <a16:creationId xmlns:a16="http://schemas.microsoft.com/office/drawing/2014/main" id="{B7A33C36-1A0F-4901-9CEF-79DFC81AE89E}"/>
              </a:ext>
            </a:extLst>
          </p:cNvPr>
          <p:cNvPicPr>
            <a:picLocks noGrp="1" noChangeAspect="1"/>
          </p:cNvPicPr>
          <p:nvPr>
            <p:ph sz="half" idx="1"/>
          </p:nvPr>
        </p:nvPicPr>
        <p:blipFill>
          <a:blip r:embed="rId3"/>
          <a:stretch>
            <a:fillRect/>
          </a:stretch>
        </p:blipFill>
        <p:spPr>
          <a:xfrm>
            <a:off x="2422080" y="1973208"/>
            <a:ext cx="7408800" cy="4416480"/>
          </a:xfrm>
        </p:spPr>
      </p:pic>
      <p:sp>
        <p:nvSpPr>
          <p:cNvPr id="7" name="Segnaposto numero diapositiva 6">
            <a:extLst>
              <a:ext uri="{FF2B5EF4-FFF2-40B4-BE49-F238E27FC236}">
                <a16:creationId xmlns:a16="http://schemas.microsoft.com/office/drawing/2014/main" id="{87638B53-E641-41C0-972B-AE73280EC9F9}"/>
              </a:ext>
            </a:extLst>
          </p:cNvPr>
          <p:cNvSpPr>
            <a:spLocks noGrp="1"/>
          </p:cNvSpPr>
          <p:nvPr>
            <p:ph type="sldNum" sz="quarter" idx="12"/>
          </p:nvPr>
        </p:nvSpPr>
        <p:spPr/>
        <p:txBody>
          <a:bodyPr/>
          <a:lstStyle/>
          <a:p>
            <a:fld id="{3A98EE3D-8CD1-4C3F-BD1C-C98C9596463C}" type="slidenum">
              <a:rPr lang="it-IT" noProof="0" smtClean="0"/>
              <a:t>10</a:t>
            </a:fld>
            <a:endParaRPr lang="it-IT"/>
          </a:p>
        </p:txBody>
      </p:sp>
      <p:sp>
        <p:nvSpPr>
          <p:cNvPr id="6" name="Segnaposto piè di pagina 5">
            <a:extLst>
              <a:ext uri="{FF2B5EF4-FFF2-40B4-BE49-F238E27FC236}">
                <a16:creationId xmlns:a16="http://schemas.microsoft.com/office/drawing/2014/main" id="{38BF0C01-000C-4EEF-8F16-7250D44421D4}"/>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226949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a:ea typeface="+mj-lt"/>
                <a:cs typeface="+mj-lt"/>
              </a:rPr>
              <a:t>Performance Evaluation 1</a:t>
            </a:r>
          </a:p>
        </p:txBody>
      </p:sp>
      <p:pic>
        <p:nvPicPr>
          <p:cNvPr id="6" name="Immagine 6" descr="Immagine che contiene tavolo&#10;&#10;Descrizione generata automaticamente">
            <a:extLst>
              <a:ext uri="{FF2B5EF4-FFF2-40B4-BE49-F238E27FC236}">
                <a16:creationId xmlns:a16="http://schemas.microsoft.com/office/drawing/2014/main" id="{373D4BAC-50F5-415E-8260-43C3F7D98957}"/>
              </a:ext>
            </a:extLst>
          </p:cNvPr>
          <p:cNvPicPr>
            <a:picLocks noGrp="1" noChangeAspect="1"/>
          </p:cNvPicPr>
          <p:nvPr>
            <p:ph sz="half" idx="1"/>
          </p:nvPr>
        </p:nvPicPr>
        <p:blipFill>
          <a:blip r:embed="rId3"/>
          <a:stretch>
            <a:fillRect/>
          </a:stretch>
        </p:blipFill>
        <p:spPr>
          <a:xfrm>
            <a:off x="6127824" y="2285143"/>
            <a:ext cx="5023623" cy="3327131"/>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9" y="2218002"/>
            <a:ext cx="4855846" cy="3748194"/>
          </a:xfrm>
        </p:spPr>
        <p:txBody>
          <a:bodyPr>
            <a:normAutofit lnSpcReduction="10000"/>
          </a:bodyPr>
          <a:lstStyle/>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r>
              <a:rPr lang="en-US" dirty="0"/>
              <a:t> Model </a:t>
            </a:r>
            <a:r>
              <a:rPr lang="en-US" b="1" dirty="0"/>
              <a:t>converges</a:t>
            </a:r>
            <a:r>
              <a:rPr lang="en-US" dirty="0"/>
              <a:t> to a loss around 0.087</a:t>
            </a:r>
          </a:p>
          <a:p>
            <a:pPr>
              <a:buClr>
                <a:srgbClr val="FF0000"/>
              </a:buClr>
              <a:buFont typeface="Wingdings" panose="05000000000000000000" pitchFamily="2" charset="2"/>
              <a:buChar char="Ø"/>
            </a:pPr>
            <a:endParaRPr lang="en-US" dirty="0"/>
          </a:p>
          <a:p>
            <a:pPr>
              <a:buClr>
                <a:srgbClr val="00B050"/>
              </a:buClr>
              <a:buFont typeface="Wingdings" panose="05000000000000000000" pitchFamily="2" charset="2"/>
              <a:buChar char="Ø"/>
            </a:pPr>
            <a:r>
              <a:rPr lang="en-US" dirty="0"/>
              <a:t> Validation Loss and Training Loss are in </a:t>
            </a:r>
            <a:r>
              <a:rPr lang="en-US" b="1" dirty="0"/>
              <a:t>sync</a:t>
            </a:r>
          </a:p>
          <a:p>
            <a:pPr lvl="1">
              <a:buClr>
                <a:srgbClr val="00B050"/>
              </a:buClr>
              <a:buFont typeface="Wingdings" panose="05000000000000000000" pitchFamily="2" charset="2"/>
              <a:buChar char="Ø"/>
            </a:pPr>
            <a:r>
              <a:rPr lang="en-US" sz="1600" dirty="0"/>
              <a:t> Good generalization capabilities as seen in the small gap between both curves</a:t>
            </a:r>
          </a:p>
          <a:p>
            <a:pPr>
              <a:buClr>
                <a:srgbClr val="00B0F0"/>
              </a:buClr>
              <a:buFont typeface="Wingdings" panose="05000000000000000000" pitchFamily="2" charset="2"/>
              <a:buChar char="Ø"/>
            </a:pPr>
            <a:endParaRPr lang="en-US" dirty="0"/>
          </a:p>
          <a:p>
            <a:pPr>
              <a:buClr>
                <a:srgbClr val="00B0F0"/>
              </a:buClr>
              <a:buFont typeface="Wingdings" panose="05000000000000000000" pitchFamily="2" charset="2"/>
              <a:buChar char="Ø"/>
            </a:pPr>
            <a:r>
              <a:rPr lang="en-US" dirty="0"/>
              <a:t> No overfitting</a:t>
            </a:r>
          </a:p>
          <a:p>
            <a:pPr lvl="1">
              <a:buClr>
                <a:srgbClr val="00B0F0"/>
              </a:buClr>
              <a:buFont typeface="Wingdings" panose="05000000000000000000" pitchFamily="2" charset="2"/>
              <a:buChar char="Ø"/>
            </a:pPr>
            <a:r>
              <a:rPr lang="en-US" sz="1600" dirty="0"/>
              <a:t> Curves always decreasing</a:t>
            </a:r>
          </a:p>
        </p:txBody>
      </p:sp>
      <p:sp>
        <p:nvSpPr>
          <p:cNvPr id="5" name="Segnaposto numero diapositiva 4">
            <a:extLst>
              <a:ext uri="{FF2B5EF4-FFF2-40B4-BE49-F238E27FC236}">
                <a16:creationId xmlns:a16="http://schemas.microsoft.com/office/drawing/2014/main" id="{82079A32-5EB5-4746-916F-635DC30215ED}"/>
              </a:ext>
            </a:extLst>
          </p:cNvPr>
          <p:cNvSpPr>
            <a:spLocks noGrp="1"/>
          </p:cNvSpPr>
          <p:nvPr>
            <p:ph type="sldNum" sz="quarter" idx="12"/>
          </p:nvPr>
        </p:nvSpPr>
        <p:spPr/>
        <p:txBody>
          <a:bodyPr/>
          <a:lstStyle/>
          <a:p>
            <a:fld id="{3A98EE3D-8CD1-4C3F-BD1C-C98C9596463C}" type="slidenum">
              <a:rPr lang="it-IT" noProof="0" smtClean="0"/>
              <a:t>11</a:t>
            </a:fld>
            <a:endParaRPr lang="it-IT"/>
          </a:p>
        </p:txBody>
      </p:sp>
      <p:sp>
        <p:nvSpPr>
          <p:cNvPr id="3" name="Segnaposto piè di pagina 2">
            <a:extLst>
              <a:ext uri="{FF2B5EF4-FFF2-40B4-BE49-F238E27FC236}">
                <a16:creationId xmlns:a16="http://schemas.microsoft.com/office/drawing/2014/main" id="{AC659B31-1DEC-4756-BD9F-97B631536C39}"/>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163056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a:ea typeface="+mj-lt"/>
                <a:cs typeface="+mj-lt"/>
              </a:rPr>
              <a:t>Performance Evaluation 2</a:t>
            </a:r>
          </a:p>
        </p:txBody>
      </p:sp>
      <p:pic>
        <p:nvPicPr>
          <p:cNvPr id="6" name="Immagine 6" descr="Immagine che contiene tavolo&#10;&#10;Descrizione generata automaticamente">
            <a:extLst>
              <a:ext uri="{FF2B5EF4-FFF2-40B4-BE49-F238E27FC236}">
                <a16:creationId xmlns:a16="http://schemas.microsoft.com/office/drawing/2014/main" id="{373D4BAC-50F5-415E-8260-43C3F7D98957}"/>
              </a:ext>
            </a:extLst>
          </p:cNvPr>
          <p:cNvPicPr>
            <a:picLocks noGrp="1" noChangeAspect="1"/>
          </p:cNvPicPr>
          <p:nvPr>
            <p:ph sz="half" idx="1"/>
          </p:nvPr>
        </p:nvPicPr>
        <p:blipFill>
          <a:blip r:embed="rId3"/>
          <a:stretch>
            <a:fillRect/>
          </a:stretch>
        </p:blipFill>
        <p:spPr>
          <a:xfrm>
            <a:off x="6127824" y="2280496"/>
            <a:ext cx="5023623" cy="3326780"/>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8" y="2220311"/>
            <a:ext cx="5030546" cy="3748194"/>
          </a:xfrm>
        </p:spPr>
        <p:txBody>
          <a:bodyPr/>
          <a:lstStyle/>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r>
              <a:rPr lang="en-US" sz="1900" dirty="0"/>
              <a:t> Validation Loss and Training Loss almost in </a:t>
            </a:r>
            <a:r>
              <a:rPr lang="en-US" sz="1900" b="1" dirty="0"/>
              <a:t>sync</a:t>
            </a:r>
            <a:r>
              <a:rPr lang="en-US" sz="1900" dirty="0"/>
              <a:t> </a:t>
            </a:r>
          </a:p>
          <a:p>
            <a:pPr>
              <a:buClr>
                <a:srgbClr val="FF0000"/>
              </a:buClr>
              <a:buFont typeface="Wingdings" panose="05000000000000000000" pitchFamily="2" charset="2"/>
              <a:buChar char="Ø"/>
            </a:pPr>
            <a:endParaRPr lang="en-US" dirty="0"/>
          </a:p>
          <a:p>
            <a:pPr>
              <a:buClr>
                <a:srgbClr val="00B050"/>
              </a:buClr>
              <a:buFont typeface="Wingdings" panose="05000000000000000000" pitchFamily="2" charset="2"/>
              <a:buChar char="Ø"/>
            </a:pPr>
            <a:r>
              <a:rPr lang="en-US" dirty="0"/>
              <a:t> Several </a:t>
            </a:r>
            <a:r>
              <a:rPr lang="en-US" b="1" dirty="0"/>
              <a:t>spikes</a:t>
            </a:r>
            <a:r>
              <a:rPr lang="en-US" dirty="0"/>
              <a:t> appear on the Validation Loss</a:t>
            </a:r>
          </a:p>
          <a:p>
            <a:endParaRPr lang="en-US" dirty="0"/>
          </a:p>
          <a:p>
            <a:pPr>
              <a:buClr>
                <a:srgbClr val="00B0F0"/>
              </a:buClr>
              <a:buFont typeface="Wingdings" panose="05000000000000000000" pitchFamily="2" charset="2"/>
              <a:buChar char="Ø"/>
            </a:pPr>
            <a:r>
              <a:rPr lang="en-US" dirty="0"/>
              <a:t> </a:t>
            </a:r>
            <a:r>
              <a:rPr lang="it-IT" b="1" dirty="0" err="1"/>
              <a:t>Overfitting</a:t>
            </a:r>
            <a:r>
              <a:rPr lang="it-IT" dirty="0"/>
              <a:t> </a:t>
            </a:r>
            <a:r>
              <a:rPr lang="it-IT" dirty="0" err="1"/>
              <a:t>at</a:t>
            </a:r>
            <a:r>
              <a:rPr lang="it-IT" dirty="0"/>
              <a:t> some </a:t>
            </a:r>
            <a:r>
              <a:rPr lang="it-IT" dirty="0" err="1"/>
              <a:t>epochs</a:t>
            </a:r>
            <a:endParaRPr lang="it-IT" dirty="0"/>
          </a:p>
          <a:p>
            <a:pPr lvl="1">
              <a:buClr>
                <a:srgbClr val="00B0F0"/>
              </a:buClr>
              <a:buFont typeface="Wingdings" panose="05000000000000000000" pitchFamily="2" charset="2"/>
              <a:buChar char="Ø"/>
            </a:pPr>
            <a:r>
              <a:rPr lang="it-IT" sz="1400" dirty="0"/>
              <a:t> </a:t>
            </a:r>
            <a:r>
              <a:rPr lang="it-IT" sz="1400" dirty="0" err="1"/>
              <a:t>Improvements</a:t>
            </a:r>
            <a:r>
              <a:rPr lang="it-IT" sz="1400" dirty="0"/>
              <a:t> can be </a:t>
            </a:r>
            <a:r>
              <a:rPr lang="it-IT" sz="1400" dirty="0" err="1"/>
              <a:t>achieved</a:t>
            </a:r>
            <a:r>
              <a:rPr lang="it-IT" sz="1400" dirty="0"/>
              <a:t> by </a:t>
            </a:r>
            <a:r>
              <a:rPr lang="it-IT" sz="1400" dirty="0" err="1"/>
              <a:t>increasing</a:t>
            </a:r>
            <a:r>
              <a:rPr lang="it-IT" sz="1400" dirty="0"/>
              <a:t> </a:t>
            </a:r>
            <a:r>
              <a:rPr lang="it-IT" sz="1400" dirty="0" err="1"/>
              <a:t>complexity</a:t>
            </a:r>
            <a:endParaRPr lang="en-US" sz="1400" dirty="0"/>
          </a:p>
        </p:txBody>
      </p:sp>
      <p:sp>
        <p:nvSpPr>
          <p:cNvPr id="8" name="Segnaposto numero diapositiva 7">
            <a:extLst>
              <a:ext uri="{FF2B5EF4-FFF2-40B4-BE49-F238E27FC236}">
                <a16:creationId xmlns:a16="http://schemas.microsoft.com/office/drawing/2014/main" id="{21872CA1-6E65-44E0-8DE2-29FAA7853250}"/>
              </a:ext>
            </a:extLst>
          </p:cNvPr>
          <p:cNvSpPr>
            <a:spLocks noGrp="1"/>
          </p:cNvSpPr>
          <p:nvPr>
            <p:ph type="sldNum" sz="quarter" idx="12"/>
          </p:nvPr>
        </p:nvSpPr>
        <p:spPr/>
        <p:txBody>
          <a:bodyPr/>
          <a:lstStyle/>
          <a:p>
            <a:fld id="{3A98EE3D-8CD1-4C3F-BD1C-C98C9596463C}" type="slidenum">
              <a:rPr lang="it-IT" noProof="0" smtClean="0"/>
              <a:t>12</a:t>
            </a:fld>
            <a:endParaRPr lang="it-IT"/>
          </a:p>
        </p:txBody>
      </p:sp>
      <p:sp>
        <p:nvSpPr>
          <p:cNvPr id="7" name="Segnaposto piè di pagina 6">
            <a:extLst>
              <a:ext uri="{FF2B5EF4-FFF2-40B4-BE49-F238E27FC236}">
                <a16:creationId xmlns:a16="http://schemas.microsoft.com/office/drawing/2014/main" id="{E0E1EE50-7C03-48CF-A9B5-47D6605DAB15}"/>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192625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a:ea typeface="+mj-lt"/>
                <a:cs typeface="+mj-lt"/>
              </a:rPr>
              <a:t>Performance Evaluation 3</a:t>
            </a:r>
          </a:p>
        </p:txBody>
      </p:sp>
      <p:pic>
        <p:nvPicPr>
          <p:cNvPr id="6" name="Immagine 6">
            <a:extLst>
              <a:ext uri="{FF2B5EF4-FFF2-40B4-BE49-F238E27FC236}">
                <a16:creationId xmlns:a16="http://schemas.microsoft.com/office/drawing/2014/main" id="{373D4BAC-50F5-415E-8260-43C3F7D98957}"/>
              </a:ext>
            </a:extLst>
          </p:cNvPr>
          <p:cNvPicPr>
            <a:picLocks noGrp="1" noChangeAspect="1"/>
          </p:cNvPicPr>
          <p:nvPr>
            <p:ph sz="half" idx="1"/>
          </p:nvPr>
        </p:nvPicPr>
        <p:blipFill>
          <a:blip r:embed="rId3"/>
          <a:stretch>
            <a:fillRect/>
          </a:stretch>
        </p:blipFill>
        <p:spPr>
          <a:xfrm>
            <a:off x="6127824" y="2285143"/>
            <a:ext cx="5023623" cy="3327131"/>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8" y="2218002"/>
            <a:ext cx="4966899" cy="3748194"/>
          </a:xfrm>
        </p:spPr>
        <p:txBody>
          <a:bodyPr/>
          <a:lstStyle/>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r>
              <a:rPr lang="en-US" dirty="0"/>
              <a:t> Clean VS Noisy curves are </a:t>
            </a:r>
            <a:r>
              <a:rPr lang="en-US" b="1" dirty="0"/>
              <a:t>not so far away</a:t>
            </a:r>
          </a:p>
          <a:p>
            <a:pPr>
              <a:buClr>
                <a:srgbClr val="FF0000"/>
              </a:buClr>
              <a:buFont typeface="Wingdings" panose="05000000000000000000" pitchFamily="2" charset="2"/>
              <a:buChar char="Ø"/>
            </a:pPr>
            <a:endParaRPr lang="en-US" dirty="0"/>
          </a:p>
          <a:p>
            <a:pPr>
              <a:buClr>
                <a:srgbClr val="00B050"/>
              </a:buClr>
              <a:buFont typeface="Wingdings" panose="05000000000000000000" pitchFamily="2" charset="2"/>
              <a:buChar char="Ø"/>
            </a:pPr>
            <a:r>
              <a:rPr lang="en-US" dirty="0"/>
              <a:t> </a:t>
            </a:r>
            <a:r>
              <a:rPr lang="en-US" sz="1800" dirty="0"/>
              <a:t>Overall, </a:t>
            </a:r>
            <a:r>
              <a:rPr lang="en-US" sz="1800" b="1" dirty="0"/>
              <a:t>good generalization </a:t>
            </a:r>
            <a:r>
              <a:rPr lang="en-US" sz="1800" dirty="0"/>
              <a:t>capabilities are shown</a:t>
            </a:r>
          </a:p>
        </p:txBody>
      </p:sp>
      <p:sp>
        <p:nvSpPr>
          <p:cNvPr id="5" name="Segnaposto numero diapositiva 4">
            <a:extLst>
              <a:ext uri="{FF2B5EF4-FFF2-40B4-BE49-F238E27FC236}">
                <a16:creationId xmlns:a16="http://schemas.microsoft.com/office/drawing/2014/main" id="{6BA13F08-5575-4F56-806E-AECC2E37EC4B}"/>
              </a:ext>
            </a:extLst>
          </p:cNvPr>
          <p:cNvSpPr>
            <a:spLocks noGrp="1"/>
          </p:cNvSpPr>
          <p:nvPr>
            <p:ph type="sldNum" sz="quarter" idx="12"/>
          </p:nvPr>
        </p:nvSpPr>
        <p:spPr/>
        <p:txBody>
          <a:bodyPr/>
          <a:lstStyle/>
          <a:p>
            <a:fld id="{3A98EE3D-8CD1-4C3F-BD1C-C98C9596463C}" type="slidenum">
              <a:rPr lang="it-IT" noProof="0" smtClean="0"/>
              <a:t>13</a:t>
            </a:fld>
            <a:endParaRPr lang="it-IT"/>
          </a:p>
        </p:txBody>
      </p:sp>
      <p:sp>
        <p:nvSpPr>
          <p:cNvPr id="3" name="Segnaposto piè di pagina 2">
            <a:extLst>
              <a:ext uri="{FF2B5EF4-FFF2-40B4-BE49-F238E27FC236}">
                <a16:creationId xmlns:a16="http://schemas.microsoft.com/office/drawing/2014/main" id="{8AE97A12-8762-46ED-BDDF-F3F3E7BF3CFF}"/>
              </a:ext>
            </a:extLst>
          </p:cNvPr>
          <p:cNvSpPr>
            <a:spLocks noGrp="1"/>
          </p:cNvSpPr>
          <p:nvPr>
            <p:ph type="ftr" sz="quarter" idx="11"/>
          </p:nvPr>
        </p:nvSpPr>
        <p:spPr>
          <a:xfrm>
            <a:off x="1097278" y="6446838"/>
            <a:ext cx="6818262" cy="365125"/>
          </a:xfrm>
        </p:spPr>
        <p:txBody>
          <a:bodyPr/>
          <a:lstStyle/>
          <a:p>
            <a:r>
              <a:rPr lang="en-US"/>
              <a:t>MACHINE LEARNING PROJECT / IMAGE RESTORATION</a:t>
            </a:r>
            <a:endParaRPr lang="it-IT"/>
          </a:p>
        </p:txBody>
      </p:sp>
    </p:spTree>
    <p:extLst>
      <p:ext uri="{BB962C8B-B14F-4D97-AF65-F5344CB8AC3E}">
        <p14:creationId xmlns:p14="http://schemas.microsoft.com/office/powerpoint/2010/main" val="282648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err="1">
                <a:ea typeface="+mj-lt"/>
                <a:cs typeface="+mj-lt"/>
              </a:rPr>
              <a:t>Conclusions</a:t>
            </a:r>
            <a:endParaRPr lang="en-US" err="1"/>
          </a:p>
        </p:txBody>
      </p:sp>
      <p:sp>
        <p:nvSpPr>
          <p:cNvPr id="3" name="Content Placeholder 2">
            <a:extLst>
              <a:ext uri="{FF2B5EF4-FFF2-40B4-BE49-F238E27FC236}">
                <a16:creationId xmlns:a16="http://schemas.microsoft.com/office/drawing/2014/main" id="{5A4F19C5-D518-4194-A65A-DEFE0DD01045}"/>
              </a:ext>
            </a:extLst>
          </p:cNvPr>
          <p:cNvSpPr>
            <a:spLocks noGrp="1"/>
          </p:cNvSpPr>
          <p:nvPr>
            <p:ph sz="half" idx="1"/>
          </p:nvPr>
        </p:nvSpPr>
        <p:spPr>
          <a:xfrm>
            <a:off x="1097279" y="2218002"/>
            <a:ext cx="10060546" cy="3748193"/>
          </a:xfrm>
        </p:spPr>
        <p:txBody>
          <a:bodyPr/>
          <a:lstStyle/>
          <a:p>
            <a:pPr>
              <a:buClr>
                <a:srgbClr val="FF0000"/>
              </a:buClr>
              <a:buFont typeface="Wingdings" panose="05000000000000000000" pitchFamily="2" charset="2"/>
              <a:buChar char="Ø"/>
            </a:pPr>
            <a:r>
              <a:rPr lang="en-US"/>
              <a:t> Perks of higher dimensionality</a:t>
            </a:r>
          </a:p>
          <a:p>
            <a:pPr lvl="1">
              <a:buClr>
                <a:srgbClr val="FF0000"/>
              </a:buClr>
              <a:buFont typeface="Wingdings" panose="05000000000000000000" pitchFamily="2" charset="2"/>
              <a:buChar char="Ø"/>
            </a:pPr>
            <a:r>
              <a:rPr lang="en-US"/>
              <a:t> Trade between higher entropic capacity and overfitting</a:t>
            </a:r>
          </a:p>
          <a:p>
            <a:pPr lvl="1">
              <a:buClr>
                <a:srgbClr val="FF0000"/>
              </a:buClr>
              <a:buFont typeface="Wingdings" panose="05000000000000000000" pitchFamily="2" charset="2"/>
              <a:buChar char="Ø"/>
            </a:pPr>
            <a:endParaRPr lang="en-US"/>
          </a:p>
          <a:p>
            <a:pPr>
              <a:buClr>
                <a:srgbClr val="00B050"/>
              </a:buClr>
              <a:buFont typeface="Wingdings" panose="05000000000000000000" pitchFamily="2" charset="2"/>
              <a:buChar char="Ø"/>
            </a:pPr>
            <a:r>
              <a:rPr lang="en-US"/>
              <a:t> Picture Restoration is a </a:t>
            </a:r>
            <a:r>
              <a:rPr lang="en-US" err="1"/>
              <a:t>feasable</a:t>
            </a:r>
            <a:r>
              <a:rPr lang="en-US"/>
              <a:t> application for the Autoencoder model developed</a:t>
            </a:r>
          </a:p>
          <a:p>
            <a:pPr>
              <a:buClr>
                <a:srgbClr val="00B050"/>
              </a:buClr>
              <a:buFont typeface="Wingdings" panose="05000000000000000000" pitchFamily="2" charset="2"/>
              <a:buChar char="Ø"/>
            </a:pPr>
            <a:endParaRPr lang="en-US"/>
          </a:p>
          <a:p>
            <a:pPr>
              <a:buClr>
                <a:srgbClr val="00B0F0"/>
              </a:buClr>
              <a:buFont typeface="Wingdings" panose="05000000000000000000" pitchFamily="2" charset="2"/>
              <a:buChar char="Ø"/>
            </a:pPr>
            <a:r>
              <a:rPr lang="en-US"/>
              <a:t> </a:t>
            </a:r>
            <a:r>
              <a:rPr lang="en-US" err="1"/>
              <a:t>Keras</a:t>
            </a:r>
            <a:r>
              <a:rPr lang="en-US"/>
              <a:t> VS </a:t>
            </a:r>
            <a:r>
              <a:rPr lang="en-US" err="1"/>
              <a:t>PyTorch</a:t>
            </a:r>
            <a:r>
              <a:rPr lang="en-US"/>
              <a:t>: ease of use VS granularity</a:t>
            </a:r>
          </a:p>
          <a:p>
            <a:pPr>
              <a:buClr>
                <a:srgbClr val="00B0F0"/>
              </a:buClr>
              <a:buFont typeface="Wingdings" panose="05000000000000000000" pitchFamily="2" charset="2"/>
              <a:buChar char="Ø"/>
            </a:pPr>
            <a:endParaRPr lang="en-US"/>
          </a:p>
          <a:p>
            <a:pPr>
              <a:buClr>
                <a:srgbClr val="FFC000"/>
              </a:buClr>
              <a:buFont typeface="Wingdings" panose="05000000000000000000" pitchFamily="2" charset="2"/>
              <a:buChar char="Ø"/>
            </a:pPr>
            <a:r>
              <a:rPr lang="en-US"/>
              <a:t> Epochs increasing needs to be evaluated on a case by case basis</a:t>
            </a:r>
          </a:p>
        </p:txBody>
      </p:sp>
      <p:sp>
        <p:nvSpPr>
          <p:cNvPr id="6" name="Segnaposto numero diapositiva 5">
            <a:extLst>
              <a:ext uri="{FF2B5EF4-FFF2-40B4-BE49-F238E27FC236}">
                <a16:creationId xmlns:a16="http://schemas.microsoft.com/office/drawing/2014/main" id="{7E9F2DBB-AEF3-455E-9DF2-765A6C78FCF2}"/>
              </a:ext>
            </a:extLst>
          </p:cNvPr>
          <p:cNvSpPr>
            <a:spLocks noGrp="1"/>
          </p:cNvSpPr>
          <p:nvPr>
            <p:ph type="sldNum" sz="quarter" idx="12"/>
          </p:nvPr>
        </p:nvSpPr>
        <p:spPr/>
        <p:txBody>
          <a:bodyPr/>
          <a:lstStyle/>
          <a:p>
            <a:fld id="{3A98EE3D-8CD1-4C3F-BD1C-C98C9596463C}" type="slidenum">
              <a:rPr lang="it-IT" noProof="0" smtClean="0"/>
              <a:t>14</a:t>
            </a:fld>
            <a:endParaRPr lang="it-IT"/>
          </a:p>
        </p:txBody>
      </p:sp>
      <p:sp>
        <p:nvSpPr>
          <p:cNvPr id="5" name="Segnaposto piè di pagina 4">
            <a:extLst>
              <a:ext uri="{FF2B5EF4-FFF2-40B4-BE49-F238E27FC236}">
                <a16:creationId xmlns:a16="http://schemas.microsoft.com/office/drawing/2014/main" id="{5D75ACA2-31F7-4359-8BAA-65D274CAACA2}"/>
              </a:ext>
            </a:extLst>
          </p:cNvPr>
          <p:cNvSpPr>
            <a:spLocks noGrp="1"/>
          </p:cNvSpPr>
          <p:nvPr>
            <p:ph type="ftr" sz="quarter" idx="11"/>
          </p:nvPr>
        </p:nvSpPr>
        <p:spPr/>
        <p:txBody>
          <a:bodyPr/>
          <a:lstStyle/>
          <a:p>
            <a:r>
              <a:rPr lang="en-US" b="1"/>
              <a:t>MACHINE LEARNING PROJECT / IMAGE RESTORATION</a:t>
            </a:r>
            <a:endParaRPr lang="it-IT" b="1"/>
          </a:p>
        </p:txBody>
      </p:sp>
    </p:spTree>
    <p:extLst>
      <p:ext uri="{BB962C8B-B14F-4D97-AF65-F5344CB8AC3E}">
        <p14:creationId xmlns:p14="http://schemas.microsoft.com/office/powerpoint/2010/main" val="294187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EE4032-1054-4A42-AE87-35E280C35841}"/>
              </a:ext>
            </a:extLst>
          </p:cNvPr>
          <p:cNvSpPr>
            <a:spLocks noGrp="1"/>
          </p:cNvSpPr>
          <p:nvPr>
            <p:ph type="title"/>
          </p:nvPr>
        </p:nvSpPr>
        <p:spPr/>
        <p:txBody>
          <a:bodyPr/>
          <a:lstStyle/>
          <a:p>
            <a:pPr algn="ctr"/>
            <a:r>
              <a:rPr lang="it-IT"/>
              <a:t>Thanks for Your </a:t>
            </a:r>
            <a:r>
              <a:rPr lang="it-IT" err="1"/>
              <a:t>attention</a:t>
            </a:r>
            <a:endParaRPr lang="it-IT"/>
          </a:p>
        </p:txBody>
      </p:sp>
      <p:sp>
        <p:nvSpPr>
          <p:cNvPr id="4" name="Segnaposto piè di pagina 3">
            <a:extLst>
              <a:ext uri="{FF2B5EF4-FFF2-40B4-BE49-F238E27FC236}">
                <a16:creationId xmlns:a16="http://schemas.microsoft.com/office/drawing/2014/main" id="{A3622924-B496-46F9-B21D-CCF56813CB4C}"/>
              </a:ext>
            </a:extLst>
          </p:cNvPr>
          <p:cNvSpPr>
            <a:spLocks noGrp="1"/>
          </p:cNvSpPr>
          <p:nvPr>
            <p:ph type="ftr" sz="quarter" idx="11"/>
          </p:nvPr>
        </p:nvSpPr>
        <p:spPr/>
        <p:txBody>
          <a:bodyPr/>
          <a:lstStyle/>
          <a:p>
            <a:pPr rtl="0"/>
            <a:r>
              <a:rPr lang="en-US" noProof="0"/>
              <a:t>MACHINE LEARNING PROJECT / IMAGE RESTORATION</a:t>
            </a:r>
            <a:endParaRPr lang="it-IT" noProof="0"/>
          </a:p>
        </p:txBody>
      </p:sp>
      <p:sp>
        <p:nvSpPr>
          <p:cNvPr id="5" name="Segnaposto numero diapositiva 4">
            <a:extLst>
              <a:ext uri="{FF2B5EF4-FFF2-40B4-BE49-F238E27FC236}">
                <a16:creationId xmlns:a16="http://schemas.microsoft.com/office/drawing/2014/main" id="{DBC0A63D-73AF-4D54-865D-00F288D4527E}"/>
              </a:ext>
            </a:extLst>
          </p:cNvPr>
          <p:cNvSpPr>
            <a:spLocks noGrp="1"/>
          </p:cNvSpPr>
          <p:nvPr>
            <p:ph type="sldNum" sz="quarter" idx="12"/>
          </p:nvPr>
        </p:nvSpPr>
        <p:spPr/>
        <p:txBody>
          <a:bodyPr/>
          <a:lstStyle/>
          <a:p>
            <a:pPr rtl="0"/>
            <a:fld id="{3A98EE3D-8CD1-4C3F-BD1C-C98C9596463C}" type="slidenum">
              <a:rPr lang="it-IT" noProof="0" smtClean="0"/>
              <a:t>15</a:t>
            </a:fld>
            <a:endParaRPr lang="it-IT" noProof="0"/>
          </a:p>
        </p:txBody>
      </p:sp>
      <p:sp>
        <p:nvSpPr>
          <p:cNvPr id="7" name="TextBox 3">
            <a:extLst>
              <a:ext uri="{FF2B5EF4-FFF2-40B4-BE49-F238E27FC236}">
                <a16:creationId xmlns:a16="http://schemas.microsoft.com/office/drawing/2014/main" id="{0EE36C35-A780-4297-AA52-BC33D6AE19FB}"/>
              </a:ext>
            </a:extLst>
          </p:cNvPr>
          <p:cNvSpPr txBox="1"/>
          <p:nvPr/>
        </p:nvSpPr>
        <p:spPr>
          <a:xfrm>
            <a:off x="8927408" y="5403878"/>
            <a:ext cx="35453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t>Roberto Sonedda 70/83/65244</a:t>
            </a:r>
          </a:p>
          <a:p>
            <a:r>
              <a:rPr lang="en-US" sz="1400" b="1" i="1"/>
              <a:t>Ilaria </a:t>
            </a:r>
            <a:r>
              <a:rPr lang="en-US" sz="1400" b="1" i="1" err="1"/>
              <a:t>Cabiddu</a:t>
            </a:r>
            <a:r>
              <a:rPr lang="en-US" sz="1400" b="1" i="1"/>
              <a:t> 70/83/65206</a:t>
            </a:r>
            <a:endParaRPr lang="en-US" i="1"/>
          </a:p>
        </p:txBody>
      </p:sp>
      <p:sp>
        <p:nvSpPr>
          <p:cNvPr id="9" name="Rettangolo 8">
            <a:extLst>
              <a:ext uri="{FF2B5EF4-FFF2-40B4-BE49-F238E27FC236}">
                <a16:creationId xmlns:a16="http://schemas.microsoft.com/office/drawing/2014/main" id="{95938B75-0E40-4CE0-89BA-F25B32F2AEA8}"/>
              </a:ext>
            </a:extLst>
          </p:cNvPr>
          <p:cNvSpPr/>
          <p:nvPr/>
        </p:nvSpPr>
        <p:spPr>
          <a:xfrm>
            <a:off x="1097279" y="5403878"/>
            <a:ext cx="1764484" cy="523220"/>
          </a:xfrm>
          <a:prstGeom prst="rect">
            <a:avLst/>
          </a:prstGeom>
        </p:spPr>
        <p:txBody>
          <a:bodyPr wrap="square">
            <a:spAutoFit/>
          </a:bodyPr>
          <a:lstStyle/>
          <a:p>
            <a:r>
              <a:rPr lang="en-US" sz="1400" b="1" i="1"/>
              <a:t>Anno </a:t>
            </a:r>
            <a:r>
              <a:rPr lang="en-US" sz="1400" b="1" i="1" err="1"/>
              <a:t>Accademico</a:t>
            </a:r>
            <a:r>
              <a:rPr lang="en-US" sz="1400" b="1" i="1"/>
              <a:t> 2019/2020</a:t>
            </a:r>
            <a:endParaRPr lang="it-IT" sz="1400" b="1" i="1"/>
          </a:p>
        </p:txBody>
      </p:sp>
    </p:spTree>
    <p:extLst>
      <p:ext uri="{BB962C8B-B14F-4D97-AF65-F5344CB8AC3E}">
        <p14:creationId xmlns:p14="http://schemas.microsoft.com/office/powerpoint/2010/main" val="272572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DCC6DD-F547-4E9F-91C6-2D576BF91AF3}"/>
              </a:ext>
            </a:extLst>
          </p:cNvPr>
          <p:cNvSpPr>
            <a:spLocks noGrp="1"/>
          </p:cNvSpPr>
          <p:nvPr>
            <p:ph type="title"/>
          </p:nvPr>
        </p:nvSpPr>
        <p:spPr>
          <a:xfrm>
            <a:off x="1097280" y="269809"/>
            <a:ext cx="10058400" cy="1450757"/>
          </a:xfrm>
        </p:spPr>
        <p:txBody>
          <a:bodyPr>
            <a:normAutofit/>
          </a:bodyPr>
          <a:lstStyle/>
          <a:p>
            <a:r>
              <a:rPr lang="it-IT" err="1"/>
              <a:t>Introduction</a:t>
            </a:r>
            <a:endParaRPr lang="it-IT"/>
          </a:p>
        </p:txBody>
      </p:sp>
      <p:sp>
        <p:nvSpPr>
          <p:cNvPr id="3" name="Segnaposto contenuto 2">
            <a:extLst>
              <a:ext uri="{FF2B5EF4-FFF2-40B4-BE49-F238E27FC236}">
                <a16:creationId xmlns:a16="http://schemas.microsoft.com/office/drawing/2014/main" id="{9824187C-0494-49EF-BE91-8ED0FB8FB87D}"/>
              </a:ext>
            </a:extLst>
          </p:cNvPr>
          <p:cNvSpPr>
            <a:spLocks noGrp="1"/>
          </p:cNvSpPr>
          <p:nvPr>
            <p:ph idx="1"/>
          </p:nvPr>
        </p:nvSpPr>
        <p:spPr>
          <a:xfrm>
            <a:off x="1097279" y="2203256"/>
            <a:ext cx="10390094" cy="3760891"/>
          </a:xfrm>
        </p:spPr>
        <p:txBody>
          <a:bodyPr vert="horz" lIns="0" tIns="45720" rIns="0" bIns="45720" rtlCol="0" anchor="t">
            <a:noAutofit/>
          </a:bodyPr>
          <a:lstStyle/>
          <a:p>
            <a:pPr marL="0" indent="0">
              <a:buClr>
                <a:srgbClr val="FF0000"/>
              </a:buClr>
              <a:buNone/>
            </a:pPr>
            <a:endParaRPr lang="it-IT" sz="1600" dirty="0">
              <a:solidFill>
                <a:srgbClr val="404040"/>
              </a:solidFill>
              <a:latin typeface="Speak Pro"/>
              <a:ea typeface="Courier New"/>
              <a:cs typeface="Courier New"/>
            </a:endParaRPr>
          </a:p>
          <a:p>
            <a:pPr>
              <a:buClr>
                <a:srgbClr val="FF0000"/>
              </a:buClr>
              <a:buFont typeface="Wingdings" panose="020F0502020204030204" pitchFamily="34" charset="0"/>
              <a:buChar char="Ø"/>
            </a:pPr>
            <a:r>
              <a:rPr lang="it-IT" sz="2400" dirty="0">
                <a:solidFill>
                  <a:srgbClr val="404040"/>
                </a:solidFill>
                <a:latin typeface="Speak Pro"/>
                <a:ea typeface="Courier New"/>
                <a:cs typeface="Courier New"/>
              </a:rPr>
              <a:t> </a:t>
            </a:r>
            <a:r>
              <a:rPr lang="it-IT" sz="2400" b="1" dirty="0" err="1">
                <a:solidFill>
                  <a:srgbClr val="404040"/>
                </a:solidFill>
                <a:latin typeface="Speak Pro"/>
                <a:ea typeface="Courier New"/>
                <a:cs typeface="Courier New"/>
              </a:rPr>
              <a:t>Aim</a:t>
            </a:r>
            <a:r>
              <a:rPr lang="it-IT" sz="2400" dirty="0">
                <a:solidFill>
                  <a:srgbClr val="404040"/>
                </a:solidFill>
                <a:latin typeface="Speak Pro"/>
                <a:ea typeface="Courier New"/>
                <a:cs typeface="Courier New"/>
              </a:rPr>
              <a:t> of the Project: </a:t>
            </a:r>
            <a:r>
              <a:rPr lang="it-IT" sz="2400" b="1" dirty="0" err="1">
                <a:ea typeface="+mn-lt"/>
                <a:cs typeface="+mn-lt"/>
              </a:rPr>
              <a:t>recover</a:t>
            </a:r>
            <a:r>
              <a:rPr lang="it-IT" sz="2400" dirty="0">
                <a:ea typeface="+mn-lt"/>
                <a:cs typeface="+mn-lt"/>
              </a:rPr>
              <a:t> an image from a </a:t>
            </a:r>
            <a:r>
              <a:rPr lang="it-IT" sz="2400" dirty="0" err="1">
                <a:ea typeface="+mn-lt"/>
                <a:cs typeface="+mn-lt"/>
              </a:rPr>
              <a:t>degraded</a:t>
            </a:r>
            <a:r>
              <a:rPr lang="it-IT" sz="2400" dirty="0">
                <a:ea typeface="+mn-lt"/>
                <a:cs typeface="+mn-lt"/>
              </a:rPr>
              <a:t> </a:t>
            </a:r>
            <a:r>
              <a:rPr lang="it-IT" sz="2400" dirty="0" err="1">
                <a:ea typeface="+mn-lt"/>
                <a:cs typeface="+mn-lt"/>
              </a:rPr>
              <a:t>version</a:t>
            </a:r>
            <a:endParaRPr lang="it-IT" sz="2400" dirty="0">
              <a:solidFill>
                <a:srgbClr val="404040"/>
              </a:solidFill>
              <a:latin typeface="Speak Pro"/>
              <a:ea typeface="Courier New"/>
              <a:cs typeface="Courier New"/>
            </a:endParaRPr>
          </a:p>
          <a:p>
            <a:pPr>
              <a:buFont typeface="Wingdings" panose="020F0502020204030204" pitchFamily="34" charset="0"/>
              <a:buChar char="Ø"/>
            </a:pPr>
            <a:endParaRPr lang="it-IT" dirty="0">
              <a:solidFill>
                <a:srgbClr val="404040"/>
              </a:solidFill>
              <a:latin typeface="Speak Pro"/>
              <a:ea typeface="Courier New"/>
              <a:cs typeface="Courier New"/>
            </a:endParaRPr>
          </a:p>
          <a:p>
            <a:pPr>
              <a:buClr>
                <a:srgbClr val="00B050"/>
              </a:buClr>
              <a:buFont typeface="Wingdings" panose="020F0502020204030204" pitchFamily="34" charset="0"/>
              <a:buChar char="Ø"/>
            </a:pPr>
            <a:r>
              <a:rPr lang="it-IT" sz="2400" dirty="0">
                <a:solidFill>
                  <a:srgbClr val="404040"/>
                </a:solidFill>
                <a:latin typeface="Speak Pro"/>
                <a:ea typeface="Courier New"/>
                <a:cs typeface="Courier New"/>
              </a:rPr>
              <a:t> </a:t>
            </a:r>
            <a:r>
              <a:rPr lang="it-IT" sz="2400" dirty="0" err="1">
                <a:solidFill>
                  <a:srgbClr val="404040"/>
                </a:solidFill>
                <a:latin typeface="Speak Pro"/>
                <a:ea typeface="Courier New"/>
                <a:cs typeface="Courier New"/>
              </a:rPr>
              <a:t>What</a:t>
            </a:r>
            <a:r>
              <a:rPr lang="it-IT" sz="2400" dirty="0">
                <a:solidFill>
                  <a:srgbClr val="404040"/>
                </a:solidFill>
                <a:latin typeface="Speak Pro"/>
                <a:ea typeface="Courier New"/>
                <a:cs typeface="Courier New"/>
              </a:rPr>
              <a:t> </a:t>
            </a:r>
            <a:r>
              <a:rPr lang="it-IT" sz="2400" dirty="0" err="1">
                <a:solidFill>
                  <a:srgbClr val="404040"/>
                </a:solidFill>
                <a:latin typeface="Speak Pro"/>
                <a:ea typeface="Courier New"/>
                <a:cs typeface="Courier New"/>
              </a:rPr>
              <a:t>is</a:t>
            </a:r>
            <a:r>
              <a:rPr lang="it-IT" sz="2400" b="1" dirty="0">
                <a:solidFill>
                  <a:srgbClr val="404040"/>
                </a:solidFill>
                <a:latin typeface="Speak Pro"/>
                <a:ea typeface="Courier New"/>
                <a:cs typeface="Courier New"/>
              </a:rPr>
              <a:t> Image </a:t>
            </a:r>
            <a:r>
              <a:rPr lang="it-IT" sz="2400" b="1" dirty="0" err="1">
                <a:solidFill>
                  <a:srgbClr val="404040"/>
                </a:solidFill>
                <a:latin typeface="Speak Pro"/>
                <a:ea typeface="Courier New"/>
                <a:cs typeface="Courier New"/>
              </a:rPr>
              <a:t>Restoration</a:t>
            </a:r>
            <a:r>
              <a:rPr lang="it-IT" sz="2400" dirty="0">
                <a:solidFill>
                  <a:srgbClr val="404040"/>
                </a:solidFill>
                <a:latin typeface="Speak Pro"/>
                <a:ea typeface="Courier New"/>
                <a:cs typeface="Courier New"/>
              </a:rPr>
              <a:t> </a:t>
            </a:r>
            <a:r>
              <a:rPr lang="it-IT" sz="2400" dirty="0" err="1">
                <a:solidFill>
                  <a:srgbClr val="404040"/>
                </a:solidFill>
                <a:latin typeface="Speak Pro"/>
                <a:ea typeface="Courier New"/>
                <a:cs typeface="Courier New"/>
              </a:rPr>
              <a:t>all</a:t>
            </a:r>
            <a:r>
              <a:rPr lang="it-IT" sz="2400" dirty="0">
                <a:solidFill>
                  <a:srgbClr val="404040"/>
                </a:solidFill>
                <a:latin typeface="Speak Pro"/>
                <a:ea typeface="Courier New"/>
                <a:cs typeface="Courier New"/>
              </a:rPr>
              <a:t> </a:t>
            </a:r>
            <a:r>
              <a:rPr lang="it-IT" sz="2400" dirty="0" err="1">
                <a:solidFill>
                  <a:srgbClr val="404040"/>
                </a:solidFill>
                <a:latin typeface="Speak Pro"/>
                <a:ea typeface="Courier New"/>
                <a:cs typeface="Courier New"/>
              </a:rPr>
              <a:t>about</a:t>
            </a:r>
            <a:r>
              <a:rPr lang="it-IT" sz="2400" dirty="0">
                <a:solidFill>
                  <a:srgbClr val="404040"/>
                </a:solidFill>
                <a:latin typeface="Speak Pro"/>
                <a:ea typeface="Courier New"/>
                <a:cs typeface="Courier New"/>
              </a:rPr>
              <a:t>?</a:t>
            </a:r>
          </a:p>
          <a:p>
            <a:pPr>
              <a:buFont typeface="Wingdings" panose="020F0502020204030204" pitchFamily="34" charset="0"/>
              <a:buChar char="Ø"/>
            </a:pPr>
            <a:endParaRPr lang="it-IT" dirty="0">
              <a:solidFill>
                <a:srgbClr val="404040"/>
              </a:solidFill>
              <a:latin typeface="Speak Pro"/>
              <a:ea typeface="Courier New"/>
              <a:cs typeface="Courier New"/>
            </a:endParaRPr>
          </a:p>
          <a:p>
            <a:pPr>
              <a:buClr>
                <a:srgbClr val="00B0F0"/>
              </a:buClr>
              <a:buFont typeface="Wingdings" panose="020F0502020204030204" pitchFamily="34" charset="0"/>
              <a:buChar char="Ø"/>
            </a:pPr>
            <a:r>
              <a:rPr lang="it-IT" sz="2400" dirty="0">
                <a:solidFill>
                  <a:srgbClr val="404040"/>
                </a:solidFill>
                <a:latin typeface="Speak Pro"/>
                <a:ea typeface="Courier New"/>
                <a:cs typeface="Courier New"/>
              </a:rPr>
              <a:t> How </a:t>
            </a:r>
            <a:r>
              <a:rPr lang="it-IT" sz="2400" dirty="0" err="1">
                <a:solidFill>
                  <a:srgbClr val="404040"/>
                </a:solidFill>
                <a:latin typeface="Speak Pro"/>
                <a:ea typeface="Courier New"/>
                <a:cs typeface="Courier New"/>
              </a:rPr>
              <a:t>does</a:t>
            </a:r>
            <a:r>
              <a:rPr lang="it-IT" sz="2400" dirty="0">
                <a:solidFill>
                  <a:srgbClr val="404040"/>
                </a:solidFill>
                <a:latin typeface="Speak Pro"/>
                <a:ea typeface="Courier New"/>
                <a:cs typeface="Courier New"/>
              </a:rPr>
              <a:t> a picture </a:t>
            </a:r>
            <a:r>
              <a:rPr lang="it-IT" sz="2400" dirty="0" err="1">
                <a:solidFill>
                  <a:srgbClr val="404040"/>
                </a:solidFill>
                <a:latin typeface="Speak Pro"/>
                <a:ea typeface="Courier New"/>
                <a:cs typeface="Courier New"/>
              </a:rPr>
              <a:t>get</a:t>
            </a:r>
            <a:r>
              <a:rPr lang="it-IT" sz="2400" dirty="0">
                <a:solidFill>
                  <a:srgbClr val="404040"/>
                </a:solidFill>
                <a:latin typeface="Speak Pro"/>
                <a:ea typeface="Courier New"/>
                <a:cs typeface="Courier New"/>
              </a:rPr>
              <a:t> </a:t>
            </a:r>
            <a:r>
              <a:rPr lang="it-IT" sz="2400" b="1" dirty="0" err="1">
                <a:solidFill>
                  <a:srgbClr val="404040"/>
                </a:solidFill>
                <a:latin typeface="Speak Pro"/>
                <a:ea typeface="Courier New"/>
                <a:cs typeface="Courier New"/>
              </a:rPr>
              <a:t>degraded</a:t>
            </a:r>
            <a:r>
              <a:rPr lang="it-IT" sz="2400" dirty="0">
                <a:solidFill>
                  <a:srgbClr val="404040"/>
                </a:solidFill>
                <a:latin typeface="Speak Pro"/>
                <a:ea typeface="Courier New"/>
                <a:cs typeface="Courier New"/>
              </a:rPr>
              <a:t>?</a:t>
            </a:r>
          </a:p>
        </p:txBody>
      </p:sp>
      <p:sp>
        <p:nvSpPr>
          <p:cNvPr id="4" name="Segnaposto numero diapositiva 3">
            <a:extLst>
              <a:ext uri="{FF2B5EF4-FFF2-40B4-BE49-F238E27FC236}">
                <a16:creationId xmlns:a16="http://schemas.microsoft.com/office/drawing/2014/main" id="{54C48480-3EAF-4280-8FB5-D0DC7299D838}"/>
              </a:ext>
            </a:extLst>
          </p:cNvPr>
          <p:cNvSpPr>
            <a:spLocks noGrp="1"/>
          </p:cNvSpPr>
          <p:nvPr>
            <p:ph type="sldNum" sz="quarter" idx="12"/>
          </p:nvPr>
        </p:nvSpPr>
        <p:spPr/>
        <p:txBody>
          <a:bodyPr/>
          <a:lstStyle/>
          <a:p>
            <a:fld id="{3A98EE3D-8CD1-4C3F-BD1C-C98C9596463C}" type="slidenum">
              <a:rPr lang="it-IT" noProof="0" smtClean="0"/>
              <a:t>2</a:t>
            </a:fld>
            <a:endParaRPr lang="it-IT"/>
          </a:p>
        </p:txBody>
      </p:sp>
      <p:sp>
        <p:nvSpPr>
          <p:cNvPr id="5" name="Segnaposto piè di pagina 4">
            <a:extLst>
              <a:ext uri="{FF2B5EF4-FFF2-40B4-BE49-F238E27FC236}">
                <a16:creationId xmlns:a16="http://schemas.microsoft.com/office/drawing/2014/main" id="{CAFBF225-B43F-4662-BEAE-EE739C51827D}"/>
              </a:ext>
            </a:extLst>
          </p:cNvPr>
          <p:cNvSpPr>
            <a:spLocks noGrp="1"/>
          </p:cNvSpPr>
          <p:nvPr>
            <p:ph type="ftr" sz="quarter" idx="11"/>
          </p:nvPr>
        </p:nvSpPr>
        <p:spPr>
          <a:xfrm>
            <a:off x="1097279" y="6446838"/>
            <a:ext cx="6818262" cy="365125"/>
          </a:xfrm>
        </p:spPr>
        <p:txBody>
          <a:bodyPr/>
          <a:lstStyle/>
          <a:p>
            <a:r>
              <a:rPr lang="en-US"/>
              <a:t>MACHINE LEARNING PROJECT / IMAGE RESTORATION</a:t>
            </a:r>
            <a:endParaRPr lang="it-IT"/>
          </a:p>
        </p:txBody>
      </p:sp>
    </p:spTree>
    <p:extLst>
      <p:ext uri="{BB962C8B-B14F-4D97-AF65-F5344CB8AC3E}">
        <p14:creationId xmlns:p14="http://schemas.microsoft.com/office/powerpoint/2010/main" val="122850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11AF85-FF9C-4E4C-A85A-057E696EC260}"/>
              </a:ext>
            </a:extLst>
          </p:cNvPr>
          <p:cNvSpPr>
            <a:spLocks noGrp="1"/>
          </p:cNvSpPr>
          <p:nvPr>
            <p:ph type="title"/>
          </p:nvPr>
        </p:nvSpPr>
        <p:spPr/>
        <p:txBody>
          <a:bodyPr/>
          <a:lstStyle/>
          <a:p>
            <a:r>
              <a:rPr lang="it-IT"/>
              <a:t>Configuration</a:t>
            </a:r>
          </a:p>
        </p:txBody>
      </p:sp>
      <p:sp>
        <p:nvSpPr>
          <p:cNvPr id="3" name="Segnaposto contenuto 2">
            <a:extLst>
              <a:ext uri="{FF2B5EF4-FFF2-40B4-BE49-F238E27FC236}">
                <a16:creationId xmlns:a16="http://schemas.microsoft.com/office/drawing/2014/main" id="{6432B24C-3AA3-4D02-876B-DA041F597594}"/>
              </a:ext>
            </a:extLst>
          </p:cNvPr>
          <p:cNvSpPr>
            <a:spLocks noGrp="1"/>
          </p:cNvSpPr>
          <p:nvPr>
            <p:ph sz="half" idx="1"/>
          </p:nvPr>
        </p:nvSpPr>
        <p:spPr/>
        <p:txBody>
          <a:bodyPr vert="horz" lIns="0" tIns="45720" rIns="0" bIns="45720" rtlCol="0" anchor="t">
            <a:normAutofit fontScale="92500"/>
          </a:bodyPr>
          <a:lstStyle/>
          <a:p>
            <a:pPr>
              <a:buNone/>
            </a:pPr>
            <a:endParaRPr lang="it-IT"/>
          </a:p>
          <a:p>
            <a:pPr marL="0" indent="0">
              <a:buNone/>
            </a:pPr>
            <a:endParaRPr lang="it-IT"/>
          </a:p>
        </p:txBody>
      </p:sp>
      <p:sp>
        <p:nvSpPr>
          <p:cNvPr id="7" name="Content Placeholder 6">
            <a:extLst>
              <a:ext uri="{FF2B5EF4-FFF2-40B4-BE49-F238E27FC236}">
                <a16:creationId xmlns:a16="http://schemas.microsoft.com/office/drawing/2014/main" id="{89C548CE-812A-4E5A-8015-74121474920F}"/>
              </a:ext>
            </a:extLst>
          </p:cNvPr>
          <p:cNvSpPr>
            <a:spLocks noGrp="1"/>
          </p:cNvSpPr>
          <p:nvPr>
            <p:ph sz="half" idx="2"/>
          </p:nvPr>
        </p:nvSpPr>
        <p:spPr>
          <a:xfrm>
            <a:off x="1097279" y="2218002"/>
            <a:ext cx="4639736" cy="3748194"/>
          </a:xfrm>
        </p:spPr>
        <p:txBody>
          <a:bodyPr>
            <a:normAutofit fontScale="92500"/>
          </a:bodyPr>
          <a:lstStyle/>
          <a:p>
            <a:pPr>
              <a:buClr>
                <a:srgbClr val="FF0000"/>
              </a:buClr>
              <a:buFont typeface="Wingdings" panose="05000000000000000000" pitchFamily="2" charset="2"/>
              <a:buChar char="Ø"/>
            </a:pPr>
            <a:r>
              <a:rPr lang="en-US" dirty="0"/>
              <a:t> Import all the required </a:t>
            </a:r>
            <a:r>
              <a:rPr lang="en-US" b="1" dirty="0"/>
              <a:t>modules</a:t>
            </a:r>
          </a:p>
          <a:p>
            <a:pPr>
              <a:buClr>
                <a:srgbClr val="FF0000"/>
              </a:buClr>
              <a:buFont typeface="Wingdings" panose="05000000000000000000" pitchFamily="2" charset="2"/>
              <a:buChar char="Ø"/>
            </a:pPr>
            <a:endParaRPr lang="en-US" dirty="0"/>
          </a:p>
          <a:p>
            <a:pPr>
              <a:buClr>
                <a:srgbClr val="00B050"/>
              </a:buClr>
              <a:buFont typeface="Wingdings" panose="05000000000000000000" pitchFamily="2" charset="2"/>
              <a:buChar char="Ø"/>
            </a:pPr>
            <a:r>
              <a:rPr lang="en-US" dirty="0"/>
              <a:t> Definition of </a:t>
            </a:r>
            <a:r>
              <a:rPr lang="en-US" b="1" dirty="0"/>
              <a:t>input</a:t>
            </a:r>
            <a:r>
              <a:rPr lang="en-US" dirty="0"/>
              <a:t> images</a:t>
            </a:r>
          </a:p>
          <a:p>
            <a:pPr>
              <a:buClr>
                <a:srgbClr val="FFC000"/>
              </a:buClr>
              <a:buFont typeface="Wingdings" panose="05000000000000000000" pitchFamily="2" charset="2"/>
              <a:buChar char="Ø"/>
            </a:pPr>
            <a:endParaRPr lang="en-US" dirty="0"/>
          </a:p>
          <a:p>
            <a:pPr>
              <a:buClr>
                <a:srgbClr val="00B0F0"/>
              </a:buClr>
              <a:buFont typeface="Wingdings" panose="05000000000000000000" pitchFamily="2" charset="2"/>
              <a:buChar char="Ø"/>
            </a:pPr>
            <a:r>
              <a:rPr lang="en-US" dirty="0"/>
              <a:t> Definition of </a:t>
            </a:r>
            <a:r>
              <a:rPr lang="en-US" b="1" dirty="0"/>
              <a:t>Hyperparameters</a:t>
            </a:r>
            <a:r>
              <a:rPr lang="en-US" dirty="0"/>
              <a:t>:</a:t>
            </a:r>
          </a:p>
          <a:p>
            <a:pPr lvl="2">
              <a:buClr>
                <a:srgbClr val="00B0F0"/>
              </a:buClr>
              <a:buFont typeface="Wingdings" panose="05000000000000000000" pitchFamily="2" charset="2"/>
              <a:buChar char="Ø"/>
            </a:pPr>
            <a:r>
              <a:rPr lang="en-US" dirty="0"/>
              <a:t> </a:t>
            </a:r>
            <a:r>
              <a:rPr lang="en-US" dirty="0" err="1"/>
              <a:t>batch_size</a:t>
            </a:r>
            <a:endParaRPr lang="en-US" dirty="0"/>
          </a:p>
          <a:p>
            <a:pPr lvl="2">
              <a:buClr>
                <a:srgbClr val="00B0F0"/>
              </a:buClr>
              <a:buFont typeface="Wingdings" panose="05000000000000000000" pitchFamily="2" charset="2"/>
              <a:buChar char="Ø"/>
            </a:pPr>
            <a:r>
              <a:rPr lang="en-US" dirty="0"/>
              <a:t> </a:t>
            </a:r>
            <a:r>
              <a:rPr lang="en-US" dirty="0" err="1"/>
              <a:t>number_of_epochs</a:t>
            </a:r>
            <a:endParaRPr lang="en-US" dirty="0"/>
          </a:p>
          <a:p>
            <a:pPr lvl="2">
              <a:buClr>
                <a:srgbClr val="00B0F0"/>
              </a:buClr>
              <a:buFont typeface="Wingdings" panose="05000000000000000000" pitchFamily="2" charset="2"/>
              <a:buChar char="Ø"/>
            </a:pPr>
            <a:endParaRPr lang="en-US" dirty="0"/>
          </a:p>
          <a:p>
            <a:pPr>
              <a:buClr>
                <a:srgbClr val="FFC000"/>
              </a:buClr>
              <a:buFont typeface="Wingdings" panose="05000000000000000000" pitchFamily="2" charset="2"/>
              <a:buChar char="Ø"/>
            </a:pPr>
            <a:r>
              <a:rPr lang="en-US" dirty="0"/>
              <a:t> </a:t>
            </a:r>
            <a:r>
              <a:rPr lang="en-US" sz="1900" dirty="0"/>
              <a:t>Declaration of how many pictures to be shown</a:t>
            </a:r>
          </a:p>
        </p:txBody>
      </p:sp>
      <p:sp>
        <p:nvSpPr>
          <p:cNvPr id="6" name="Segnaposto numero diapositiva 5">
            <a:extLst>
              <a:ext uri="{FF2B5EF4-FFF2-40B4-BE49-F238E27FC236}">
                <a16:creationId xmlns:a16="http://schemas.microsoft.com/office/drawing/2014/main" id="{D620CD72-C77C-4DAF-A334-D1DC1ED9DECE}"/>
              </a:ext>
            </a:extLst>
          </p:cNvPr>
          <p:cNvSpPr>
            <a:spLocks noGrp="1"/>
          </p:cNvSpPr>
          <p:nvPr>
            <p:ph type="sldNum" sz="quarter" idx="12"/>
          </p:nvPr>
        </p:nvSpPr>
        <p:spPr/>
        <p:txBody>
          <a:bodyPr/>
          <a:lstStyle/>
          <a:p>
            <a:fld id="{3A98EE3D-8CD1-4C3F-BD1C-C98C9596463C}" type="slidenum">
              <a:rPr lang="it-IT" noProof="0" smtClean="0"/>
              <a:t>3</a:t>
            </a:fld>
            <a:endParaRPr lang="it-IT"/>
          </a:p>
        </p:txBody>
      </p:sp>
      <p:sp>
        <p:nvSpPr>
          <p:cNvPr id="5" name="Segnaposto piè di pagina 4">
            <a:extLst>
              <a:ext uri="{FF2B5EF4-FFF2-40B4-BE49-F238E27FC236}">
                <a16:creationId xmlns:a16="http://schemas.microsoft.com/office/drawing/2014/main" id="{9BA7C3E8-A0A5-45A8-930F-E515EA70B424}"/>
              </a:ext>
            </a:extLst>
          </p:cNvPr>
          <p:cNvSpPr>
            <a:spLocks noGrp="1"/>
          </p:cNvSpPr>
          <p:nvPr>
            <p:ph type="ftr" sz="quarter" idx="11"/>
          </p:nvPr>
        </p:nvSpPr>
        <p:spPr/>
        <p:txBody>
          <a:bodyPr/>
          <a:lstStyle/>
          <a:p>
            <a:r>
              <a:rPr lang="en-US"/>
              <a:t>MACHINE LEARNING PROJECT / IMAGE RESTORATION</a:t>
            </a:r>
            <a:endParaRPr lang="it-IT"/>
          </a:p>
        </p:txBody>
      </p:sp>
      <p:pic>
        <p:nvPicPr>
          <p:cNvPr id="8" name="Immagine 7">
            <a:extLst>
              <a:ext uri="{FF2B5EF4-FFF2-40B4-BE49-F238E27FC236}">
                <a16:creationId xmlns:a16="http://schemas.microsoft.com/office/drawing/2014/main" id="{DFEA41CC-3393-4B95-947C-05C1FD41F1EC}"/>
              </a:ext>
            </a:extLst>
          </p:cNvPr>
          <p:cNvPicPr>
            <a:picLocks noChangeAspect="1"/>
          </p:cNvPicPr>
          <p:nvPr/>
        </p:nvPicPr>
        <p:blipFill>
          <a:blip r:embed="rId3"/>
          <a:stretch>
            <a:fillRect/>
          </a:stretch>
        </p:blipFill>
        <p:spPr>
          <a:xfrm>
            <a:off x="6126480" y="3064401"/>
            <a:ext cx="5337054" cy="1861190"/>
          </a:xfrm>
          <a:prstGeom prst="rect">
            <a:avLst/>
          </a:prstGeom>
        </p:spPr>
      </p:pic>
    </p:spTree>
    <p:extLst>
      <p:ext uri="{BB962C8B-B14F-4D97-AF65-F5344CB8AC3E}">
        <p14:creationId xmlns:p14="http://schemas.microsoft.com/office/powerpoint/2010/main" val="15599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82D580-F808-4504-9703-B7296ADC5245}"/>
              </a:ext>
            </a:extLst>
          </p:cNvPr>
          <p:cNvSpPr>
            <a:spLocks noGrp="1"/>
          </p:cNvSpPr>
          <p:nvPr>
            <p:ph type="title"/>
          </p:nvPr>
        </p:nvSpPr>
        <p:spPr/>
        <p:txBody>
          <a:bodyPr/>
          <a:lstStyle/>
          <a:p>
            <a:r>
              <a:rPr lang="it-IT"/>
              <a:t>Data Import</a:t>
            </a:r>
          </a:p>
        </p:txBody>
      </p:sp>
      <p:pic>
        <p:nvPicPr>
          <p:cNvPr id="7" name="Immagine 7" descr="Immagine che contiene testo&#10;&#10;Descrizione generata automaticamente">
            <a:extLst>
              <a:ext uri="{FF2B5EF4-FFF2-40B4-BE49-F238E27FC236}">
                <a16:creationId xmlns:a16="http://schemas.microsoft.com/office/drawing/2014/main" id="{61FF82B1-EE60-433B-BA30-E30E7A936A20}"/>
              </a:ext>
            </a:extLst>
          </p:cNvPr>
          <p:cNvPicPr>
            <a:picLocks noGrp="1" noChangeAspect="1"/>
          </p:cNvPicPr>
          <p:nvPr>
            <p:ph sz="half" idx="1"/>
          </p:nvPr>
        </p:nvPicPr>
        <p:blipFill>
          <a:blip r:embed="rId3"/>
          <a:stretch>
            <a:fillRect/>
          </a:stretch>
        </p:blipFill>
        <p:spPr>
          <a:xfrm>
            <a:off x="6126480" y="2876538"/>
            <a:ext cx="5104370" cy="2431122"/>
          </a:xfrm>
        </p:spPr>
      </p:pic>
      <p:sp>
        <p:nvSpPr>
          <p:cNvPr id="4" name="Segnaposto contenuto 3">
            <a:extLst>
              <a:ext uri="{FF2B5EF4-FFF2-40B4-BE49-F238E27FC236}">
                <a16:creationId xmlns:a16="http://schemas.microsoft.com/office/drawing/2014/main" id="{8954F6D3-2179-4E23-83AD-E8FAA07D7387}"/>
              </a:ext>
            </a:extLst>
          </p:cNvPr>
          <p:cNvSpPr>
            <a:spLocks noGrp="1"/>
          </p:cNvSpPr>
          <p:nvPr>
            <p:ph sz="half" idx="2"/>
          </p:nvPr>
        </p:nvSpPr>
        <p:spPr>
          <a:xfrm>
            <a:off x="1097279" y="2218002"/>
            <a:ext cx="4639736" cy="3748194"/>
          </a:xfrm>
        </p:spPr>
        <p:txBody>
          <a:bodyPr>
            <a:normAutofit fontScale="92500" lnSpcReduction="10000"/>
          </a:bodyPr>
          <a:lstStyle/>
          <a:p>
            <a:pPr>
              <a:buClr>
                <a:srgbClr val="FF0000"/>
              </a:buClr>
              <a:buFont typeface="Wingdings" panose="05000000000000000000" pitchFamily="2" charset="2"/>
              <a:buChar char="Ø"/>
            </a:pPr>
            <a:r>
              <a:rPr lang="it-IT" dirty="0"/>
              <a:t> </a:t>
            </a:r>
            <a:r>
              <a:rPr lang="it-IT" dirty="0" err="1"/>
              <a:t>Load</a:t>
            </a:r>
            <a:r>
              <a:rPr lang="it-IT" dirty="0"/>
              <a:t> </a:t>
            </a:r>
            <a:r>
              <a:rPr lang="it-IT" b="1" dirty="0"/>
              <a:t>MNIST</a:t>
            </a:r>
            <a:r>
              <a:rPr lang="it-IT" dirty="0"/>
              <a:t> dataset </a:t>
            </a:r>
            <a:r>
              <a:rPr lang="it-IT" sz="1400" i="1" dirty="0"/>
              <a:t>(60000 </a:t>
            </a:r>
            <a:r>
              <a:rPr lang="it-IT" sz="1100" i="1" dirty="0"/>
              <a:t>x</a:t>
            </a:r>
            <a:r>
              <a:rPr lang="it-IT" sz="1400" i="1" dirty="0"/>
              <a:t> 28 </a:t>
            </a:r>
            <a:r>
              <a:rPr lang="it-IT" sz="1100" i="1" dirty="0"/>
              <a:t>x</a:t>
            </a:r>
            <a:r>
              <a:rPr lang="it-IT" sz="1400" i="1" dirty="0"/>
              <a:t> 28)</a:t>
            </a:r>
          </a:p>
          <a:p>
            <a:pPr>
              <a:buClr>
                <a:srgbClr val="FF0000"/>
              </a:buClr>
              <a:buFont typeface="Wingdings" panose="05000000000000000000" pitchFamily="2" charset="2"/>
              <a:buChar char="Ø"/>
            </a:pPr>
            <a:endParaRPr lang="it-IT" dirty="0"/>
          </a:p>
          <a:p>
            <a:pPr>
              <a:buClr>
                <a:srgbClr val="00B050"/>
              </a:buClr>
              <a:buFont typeface="Wingdings" panose="05000000000000000000" pitchFamily="2" charset="2"/>
              <a:buChar char="Ø"/>
            </a:pPr>
            <a:r>
              <a:rPr lang="it-IT" dirty="0"/>
              <a:t> Definition of </a:t>
            </a:r>
            <a:r>
              <a:rPr lang="it-IT" dirty="0" err="1"/>
              <a:t>valuable</a:t>
            </a:r>
            <a:r>
              <a:rPr lang="it-IT" dirty="0"/>
              <a:t> </a:t>
            </a:r>
            <a:r>
              <a:rPr lang="it-IT" dirty="0" err="1"/>
              <a:t>values</a:t>
            </a:r>
            <a:endParaRPr lang="it-IT" dirty="0"/>
          </a:p>
          <a:p>
            <a:pPr lvl="2">
              <a:buClr>
                <a:srgbClr val="00B050"/>
              </a:buClr>
              <a:buFont typeface="Wingdings" panose="05000000000000000000" pitchFamily="2" charset="2"/>
              <a:buChar char="Ø"/>
            </a:pPr>
            <a:r>
              <a:rPr lang="it-IT" dirty="0"/>
              <a:t> i.e.: </a:t>
            </a:r>
            <a:r>
              <a:rPr lang="it-IT" dirty="0" err="1"/>
              <a:t>number_of_rows</a:t>
            </a:r>
            <a:r>
              <a:rPr lang="it-IT" dirty="0"/>
              <a:t> and </a:t>
            </a:r>
            <a:r>
              <a:rPr lang="it-IT" dirty="0" err="1"/>
              <a:t>new_shape</a:t>
            </a:r>
            <a:endParaRPr lang="it-IT" dirty="0"/>
          </a:p>
          <a:p>
            <a:pPr>
              <a:buClr>
                <a:srgbClr val="00B050"/>
              </a:buClr>
              <a:buFont typeface="Wingdings" panose="05000000000000000000" pitchFamily="2" charset="2"/>
              <a:buChar char="Ø"/>
            </a:pPr>
            <a:endParaRPr lang="it-IT" dirty="0"/>
          </a:p>
          <a:p>
            <a:pPr>
              <a:buClr>
                <a:srgbClr val="00B0F0"/>
              </a:buClr>
              <a:buFont typeface="Wingdings" panose="05000000000000000000" pitchFamily="2" charset="2"/>
              <a:buChar char="Ø"/>
            </a:pPr>
            <a:r>
              <a:rPr lang="it-IT" dirty="0"/>
              <a:t> Data </a:t>
            </a:r>
            <a:r>
              <a:rPr lang="it-IT" b="1" dirty="0" err="1"/>
              <a:t>Normalization</a:t>
            </a:r>
            <a:endParaRPr lang="it-IT" b="1" dirty="0"/>
          </a:p>
          <a:p>
            <a:pPr lvl="2">
              <a:buClr>
                <a:srgbClr val="00B0F0"/>
              </a:buClr>
              <a:buFont typeface="Wingdings" panose="05000000000000000000" pitchFamily="2" charset="2"/>
              <a:buChar char="Ø"/>
            </a:pPr>
            <a:r>
              <a:rPr lang="it-IT" dirty="0"/>
              <a:t> float32 </a:t>
            </a:r>
            <a:r>
              <a:rPr lang="it-IT" dirty="0" err="1"/>
              <a:t>type</a:t>
            </a:r>
            <a:endParaRPr lang="it-IT" dirty="0"/>
          </a:p>
          <a:p>
            <a:pPr lvl="2">
              <a:buClr>
                <a:srgbClr val="00B0F0"/>
              </a:buClr>
              <a:buFont typeface="Wingdings" panose="05000000000000000000" pitchFamily="2" charset="2"/>
              <a:buChar char="Ø"/>
            </a:pPr>
            <a:r>
              <a:rPr lang="it-IT" dirty="0"/>
              <a:t> 0/1 </a:t>
            </a:r>
            <a:r>
              <a:rPr lang="it-IT" dirty="0" err="1"/>
              <a:t>normalization</a:t>
            </a:r>
            <a:r>
              <a:rPr lang="it-IT" dirty="0"/>
              <a:t> by 255 </a:t>
            </a:r>
            <a:r>
              <a:rPr lang="it-IT" dirty="0" err="1"/>
              <a:t>division</a:t>
            </a:r>
            <a:endParaRPr lang="it-IT" dirty="0"/>
          </a:p>
          <a:p>
            <a:pPr lvl="2">
              <a:buClr>
                <a:srgbClr val="00B0F0"/>
              </a:buClr>
              <a:buFont typeface="Wingdings" panose="05000000000000000000" pitchFamily="2" charset="2"/>
              <a:buChar char="Ø"/>
            </a:pPr>
            <a:endParaRPr lang="it-IT" dirty="0"/>
          </a:p>
          <a:p>
            <a:pPr>
              <a:buClr>
                <a:srgbClr val="FFC000"/>
              </a:buClr>
              <a:buFont typeface="Wingdings" panose="05000000000000000000" pitchFamily="2" charset="2"/>
              <a:buChar char="Ø"/>
            </a:pPr>
            <a:r>
              <a:rPr lang="it-IT" dirty="0"/>
              <a:t> </a:t>
            </a:r>
            <a:r>
              <a:rPr lang="it-IT" b="1" dirty="0" err="1"/>
              <a:t>Reshape</a:t>
            </a:r>
            <a:r>
              <a:rPr lang="it-IT" dirty="0"/>
              <a:t> Data </a:t>
            </a:r>
            <a:r>
              <a:rPr lang="it-IT" sz="1400" i="1" dirty="0"/>
              <a:t>(60000 </a:t>
            </a:r>
            <a:r>
              <a:rPr lang="it-IT" sz="1100" i="1" dirty="0"/>
              <a:t>x</a:t>
            </a:r>
            <a:r>
              <a:rPr lang="it-IT" sz="1400" i="1" dirty="0"/>
              <a:t> 28 </a:t>
            </a:r>
            <a:r>
              <a:rPr lang="it-IT" sz="1100" i="1" dirty="0"/>
              <a:t>x</a:t>
            </a:r>
            <a:r>
              <a:rPr lang="it-IT" sz="1400" i="1" dirty="0"/>
              <a:t> 28 </a:t>
            </a:r>
            <a:r>
              <a:rPr lang="it-IT" sz="1100" i="1" dirty="0"/>
              <a:t>x</a:t>
            </a:r>
            <a:r>
              <a:rPr lang="it-IT" sz="1400" i="1" dirty="0"/>
              <a:t> </a:t>
            </a:r>
            <a:r>
              <a:rPr lang="it-IT" sz="1400" i="1" dirty="0" err="1"/>
              <a:t>n_chan</a:t>
            </a:r>
            <a:r>
              <a:rPr lang="it-IT" sz="1400" i="1" dirty="0"/>
              <a:t>)</a:t>
            </a:r>
            <a:endParaRPr lang="it-IT" dirty="0"/>
          </a:p>
        </p:txBody>
      </p:sp>
      <p:sp>
        <p:nvSpPr>
          <p:cNvPr id="5" name="Segnaposto numero diapositiva 4">
            <a:extLst>
              <a:ext uri="{FF2B5EF4-FFF2-40B4-BE49-F238E27FC236}">
                <a16:creationId xmlns:a16="http://schemas.microsoft.com/office/drawing/2014/main" id="{09EFCBE9-0A03-4902-8C71-3BD58205B351}"/>
              </a:ext>
            </a:extLst>
          </p:cNvPr>
          <p:cNvSpPr>
            <a:spLocks noGrp="1"/>
          </p:cNvSpPr>
          <p:nvPr>
            <p:ph type="sldNum" sz="quarter" idx="12"/>
          </p:nvPr>
        </p:nvSpPr>
        <p:spPr/>
        <p:txBody>
          <a:bodyPr/>
          <a:lstStyle/>
          <a:p>
            <a:fld id="{3A98EE3D-8CD1-4C3F-BD1C-C98C9596463C}" type="slidenum">
              <a:rPr lang="it-IT" noProof="0" smtClean="0"/>
              <a:t>4</a:t>
            </a:fld>
            <a:endParaRPr lang="it-IT"/>
          </a:p>
        </p:txBody>
      </p:sp>
      <p:sp>
        <p:nvSpPr>
          <p:cNvPr id="3" name="Segnaposto piè di pagina 2">
            <a:extLst>
              <a:ext uri="{FF2B5EF4-FFF2-40B4-BE49-F238E27FC236}">
                <a16:creationId xmlns:a16="http://schemas.microsoft.com/office/drawing/2014/main" id="{8F96AC45-D16F-4CD6-9FEF-5C4B109340F7}"/>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397012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en-US"/>
              <a:t>Model definition pt.1</a:t>
            </a:r>
          </a:p>
        </p:txBody>
      </p:sp>
      <p:pic>
        <p:nvPicPr>
          <p:cNvPr id="5" name="Immagine 5" descr="Immagine che contiene testo&#10;&#10;Descrizione generata automaticamente">
            <a:extLst>
              <a:ext uri="{FF2B5EF4-FFF2-40B4-BE49-F238E27FC236}">
                <a16:creationId xmlns:a16="http://schemas.microsoft.com/office/drawing/2014/main" id="{5250F33C-31F9-4501-B2CA-81D49777E969}"/>
              </a:ext>
            </a:extLst>
          </p:cNvPr>
          <p:cNvPicPr>
            <a:picLocks noGrp="1" noChangeAspect="1"/>
          </p:cNvPicPr>
          <p:nvPr>
            <p:ph sz="half" idx="1"/>
          </p:nvPr>
        </p:nvPicPr>
        <p:blipFill>
          <a:blip r:embed="rId3"/>
          <a:stretch>
            <a:fillRect/>
          </a:stretch>
        </p:blipFill>
        <p:spPr>
          <a:xfrm>
            <a:off x="6151194" y="2252996"/>
            <a:ext cx="5485370" cy="3678205"/>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9" y="2218002"/>
            <a:ext cx="4639736" cy="3748194"/>
          </a:xfrm>
        </p:spPr>
        <p:txBody>
          <a:bodyPr/>
          <a:lstStyle/>
          <a:p>
            <a:pPr>
              <a:buClr>
                <a:srgbClr val="FF0000"/>
              </a:buClr>
              <a:buFont typeface="Wingdings" panose="05000000000000000000" pitchFamily="2" charset="2"/>
              <a:buChar char="Ø"/>
            </a:pPr>
            <a:r>
              <a:rPr lang="en-US" dirty="0"/>
              <a:t> </a:t>
            </a:r>
            <a:r>
              <a:rPr lang="en-US" sz="1900" dirty="0"/>
              <a:t>Definition of the layers of the autoencoder</a:t>
            </a:r>
          </a:p>
          <a:p>
            <a:pPr lvl="2">
              <a:buClr>
                <a:srgbClr val="FF0000"/>
              </a:buClr>
              <a:buFont typeface="Wingdings" panose="05000000000000000000" pitchFamily="2" charset="2"/>
              <a:buChar char="Ø"/>
            </a:pPr>
            <a:endParaRPr lang="en-US" dirty="0"/>
          </a:p>
          <a:p>
            <a:pPr lvl="2">
              <a:buClr>
                <a:srgbClr val="00B050"/>
              </a:buClr>
              <a:buFont typeface="Wingdings" panose="05000000000000000000" pitchFamily="2" charset="2"/>
              <a:buChar char="Ø"/>
            </a:pPr>
            <a:r>
              <a:rPr lang="en-US" sz="1600" b="1" dirty="0"/>
              <a:t> Encoder</a:t>
            </a:r>
            <a:r>
              <a:rPr lang="en-US" dirty="0"/>
              <a:t>:</a:t>
            </a:r>
          </a:p>
          <a:p>
            <a:pPr lvl="3">
              <a:buClr>
                <a:srgbClr val="00B050"/>
              </a:buClr>
              <a:buFont typeface="Wingdings" panose="05000000000000000000" pitchFamily="2" charset="2"/>
              <a:buChar char="Ø"/>
            </a:pPr>
            <a:r>
              <a:rPr lang="en-US" dirty="0"/>
              <a:t> Conv2D</a:t>
            </a:r>
          </a:p>
          <a:p>
            <a:pPr lvl="3">
              <a:buClr>
                <a:srgbClr val="00B050"/>
              </a:buClr>
              <a:buFont typeface="Wingdings" panose="05000000000000000000" pitchFamily="2" charset="2"/>
              <a:buChar char="Ø"/>
            </a:pPr>
            <a:r>
              <a:rPr lang="en-US" dirty="0"/>
              <a:t> MaxPooling2D</a:t>
            </a:r>
          </a:p>
          <a:p>
            <a:pPr lvl="3">
              <a:buClr>
                <a:srgbClr val="FF0000"/>
              </a:buClr>
              <a:buFont typeface="Wingdings" panose="05000000000000000000" pitchFamily="2" charset="2"/>
              <a:buChar char="Ø"/>
            </a:pPr>
            <a:endParaRPr lang="en-US" dirty="0"/>
          </a:p>
          <a:p>
            <a:pPr lvl="2">
              <a:buClr>
                <a:srgbClr val="00B0F0"/>
              </a:buClr>
              <a:buFont typeface="Wingdings" panose="05000000000000000000" pitchFamily="2" charset="2"/>
              <a:buChar char="Ø"/>
            </a:pPr>
            <a:r>
              <a:rPr lang="en-US" sz="1600" b="1" dirty="0"/>
              <a:t> Decoder</a:t>
            </a:r>
            <a:r>
              <a:rPr lang="en-US" dirty="0"/>
              <a:t>:</a:t>
            </a:r>
          </a:p>
          <a:p>
            <a:pPr lvl="3">
              <a:buClr>
                <a:srgbClr val="00B0F0"/>
              </a:buClr>
              <a:buFont typeface="Wingdings" panose="05000000000000000000" pitchFamily="2" charset="2"/>
              <a:buChar char="Ø"/>
            </a:pPr>
            <a:r>
              <a:rPr lang="en-US" dirty="0"/>
              <a:t> Conv2D</a:t>
            </a:r>
          </a:p>
          <a:p>
            <a:pPr lvl="3">
              <a:buClr>
                <a:srgbClr val="00B0F0"/>
              </a:buClr>
              <a:buFont typeface="Wingdings" panose="05000000000000000000" pitchFamily="2" charset="2"/>
              <a:buChar char="Ø"/>
            </a:pPr>
            <a:r>
              <a:rPr lang="en-US" dirty="0"/>
              <a:t> UpSampling2D</a:t>
            </a:r>
          </a:p>
        </p:txBody>
      </p:sp>
      <p:sp>
        <p:nvSpPr>
          <p:cNvPr id="6" name="Segnaposto numero diapositiva 5">
            <a:extLst>
              <a:ext uri="{FF2B5EF4-FFF2-40B4-BE49-F238E27FC236}">
                <a16:creationId xmlns:a16="http://schemas.microsoft.com/office/drawing/2014/main" id="{97A6A6A5-F66C-42CB-8DF7-8F7B7DC82F71}"/>
              </a:ext>
            </a:extLst>
          </p:cNvPr>
          <p:cNvSpPr>
            <a:spLocks noGrp="1"/>
          </p:cNvSpPr>
          <p:nvPr>
            <p:ph type="sldNum" sz="quarter" idx="12"/>
          </p:nvPr>
        </p:nvSpPr>
        <p:spPr/>
        <p:txBody>
          <a:bodyPr/>
          <a:lstStyle/>
          <a:p>
            <a:fld id="{3A98EE3D-8CD1-4C3F-BD1C-C98C9596463C}" type="slidenum">
              <a:rPr lang="it-IT" noProof="0" smtClean="0"/>
              <a:t>5</a:t>
            </a:fld>
            <a:endParaRPr lang="it-IT"/>
          </a:p>
        </p:txBody>
      </p:sp>
      <p:sp>
        <p:nvSpPr>
          <p:cNvPr id="3" name="Segnaposto piè di pagina 2">
            <a:extLst>
              <a:ext uri="{FF2B5EF4-FFF2-40B4-BE49-F238E27FC236}">
                <a16:creationId xmlns:a16="http://schemas.microsoft.com/office/drawing/2014/main" id="{377433AC-7A40-474B-AAEC-E2DD10B706E2}"/>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236834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en-US"/>
              <a:t>Model definition pt.2</a:t>
            </a:r>
          </a:p>
        </p:txBody>
      </p:sp>
      <p:pic>
        <p:nvPicPr>
          <p:cNvPr id="5" name="Immagine 5" descr="Immagine che contiene screenshot, interni, tavolo&#10;&#10;Descrizione generata automaticamente">
            <a:extLst>
              <a:ext uri="{FF2B5EF4-FFF2-40B4-BE49-F238E27FC236}">
                <a16:creationId xmlns:a16="http://schemas.microsoft.com/office/drawing/2014/main" id="{CAB30DA5-4DA7-4B38-BF4B-2333EC24495D}"/>
              </a:ext>
            </a:extLst>
          </p:cNvPr>
          <p:cNvPicPr>
            <a:picLocks noGrp="1" noChangeAspect="1"/>
          </p:cNvPicPr>
          <p:nvPr>
            <p:ph sz="half" idx="1"/>
          </p:nvPr>
        </p:nvPicPr>
        <p:blipFill>
          <a:blip r:embed="rId3"/>
          <a:stretch>
            <a:fillRect/>
          </a:stretch>
        </p:blipFill>
        <p:spPr>
          <a:xfrm>
            <a:off x="6126480" y="3492438"/>
            <a:ext cx="5299516" cy="1199321"/>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9" y="2218002"/>
            <a:ext cx="4639736" cy="3748194"/>
          </a:xfrm>
        </p:spPr>
        <p:txBody>
          <a:bodyPr/>
          <a:lstStyle/>
          <a:p>
            <a:pPr marL="0" indent="0">
              <a:buClr>
                <a:srgbClr val="FF0000"/>
              </a:buClr>
              <a:buNone/>
            </a:pPr>
            <a:r>
              <a:rPr lang="en-US"/>
              <a:t> </a:t>
            </a:r>
          </a:p>
          <a:p>
            <a:pPr>
              <a:buClr>
                <a:srgbClr val="FF0000"/>
              </a:buClr>
              <a:buFont typeface="Wingdings" panose="05000000000000000000" pitchFamily="2" charset="2"/>
              <a:buChar char="Ø"/>
            </a:pPr>
            <a:r>
              <a:rPr lang="en-US"/>
              <a:t> Instantiate &amp; compile the </a:t>
            </a:r>
            <a:r>
              <a:rPr lang="en-US" b="1"/>
              <a:t>Autoencoder</a:t>
            </a:r>
            <a:r>
              <a:rPr lang="en-US"/>
              <a:t>:</a:t>
            </a:r>
          </a:p>
          <a:p>
            <a:pPr lvl="1">
              <a:buClr>
                <a:srgbClr val="FF0000"/>
              </a:buClr>
              <a:buFont typeface="Wingdings" panose="05000000000000000000" pitchFamily="2" charset="2"/>
              <a:buChar char="Ø"/>
            </a:pPr>
            <a:r>
              <a:rPr lang="en-US"/>
              <a:t> </a:t>
            </a:r>
            <a:r>
              <a:rPr lang="en-US">
                <a:solidFill>
                  <a:srgbClr val="AA3EA6"/>
                </a:solidFill>
              </a:rPr>
              <a:t>optimizer</a:t>
            </a:r>
            <a:r>
              <a:rPr lang="en-US"/>
              <a:t> = </a:t>
            </a:r>
            <a:r>
              <a:rPr lang="en-US">
                <a:solidFill>
                  <a:srgbClr val="028DA9"/>
                </a:solidFill>
              </a:rPr>
              <a:t>‘Adam’</a:t>
            </a:r>
          </a:p>
          <a:p>
            <a:pPr lvl="1">
              <a:buClr>
                <a:srgbClr val="FF0000"/>
              </a:buClr>
              <a:buFont typeface="Wingdings" panose="05000000000000000000" pitchFamily="2" charset="2"/>
              <a:buChar char="Ø"/>
            </a:pPr>
            <a:r>
              <a:rPr lang="en-US"/>
              <a:t> </a:t>
            </a:r>
            <a:r>
              <a:rPr lang="en-US">
                <a:solidFill>
                  <a:srgbClr val="AA3EA6"/>
                </a:solidFill>
              </a:rPr>
              <a:t>loss</a:t>
            </a:r>
            <a:r>
              <a:rPr lang="en-US"/>
              <a:t> = </a:t>
            </a:r>
            <a:r>
              <a:rPr lang="en-US">
                <a:solidFill>
                  <a:srgbClr val="028DA9"/>
                </a:solidFill>
              </a:rPr>
              <a:t>‘</a:t>
            </a:r>
            <a:r>
              <a:rPr lang="en-US" err="1">
                <a:solidFill>
                  <a:srgbClr val="028DA9"/>
                </a:solidFill>
              </a:rPr>
              <a:t>binary_crossentropy</a:t>
            </a:r>
            <a:r>
              <a:rPr lang="en-US">
                <a:solidFill>
                  <a:srgbClr val="028DA9"/>
                </a:solidFill>
              </a:rPr>
              <a:t>’</a:t>
            </a:r>
          </a:p>
          <a:p>
            <a:pPr lvl="1">
              <a:buClr>
                <a:srgbClr val="FF0000"/>
              </a:buClr>
              <a:buFont typeface="Wingdings" panose="05000000000000000000" pitchFamily="2" charset="2"/>
              <a:buChar char="Ø"/>
            </a:pPr>
            <a:endParaRPr lang="en-US"/>
          </a:p>
          <a:p>
            <a:pPr>
              <a:buClr>
                <a:srgbClr val="00B050"/>
              </a:buClr>
              <a:buFont typeface="Wingdings" panose="05000000000000000000" pitchFamily="2" charset="2"/>
              <a:buChar char="Ø"/>
            </a:pPr>
            <a:r>
              <a:rPr lang="en-US"/>
              <a:t> Instantiate &amp; compile the </a:t>
            </a:r>
            <a:r>
              <a:rPr lang="en-US" b="1"/>
              <a:t>Encoder</a:t>
            </a:r>
            <a:r>
              <a:rPr lang="en-US"/>
              <a:t>:</a:t>
            </a:r>
          </a:p>
          <a:p>
            <a:pPr lvl="1">
              <a:buClr>
                <a:srgbClr val="00B050"/>
              </a:buClr>
              <a:buFont typeface="Wingdings" panose="05000000000000000000" pitchFamily="2" charset="2"/>
              <a:buChar char="Ø"/>
            </a:pPr>
            <a:r>
              <a:rPr lang="en-US"/>
              <a:t> </a:t>
            </a:r>
            <a:r>
              <a:rPr lang="en-US">
                <a:solidFill>
                  <a:srgbClr val="AA3EA6"/>
                </a:solidFill>
              </a:rPr>
              <a:t>optimizer</a:t>
            </a:r>
            <a:r>
              <a:rPr lang="en-US"/>
              <a:t> = </a:t>
            </a:r>
            <a:r>
              <a:rPr lang="en-US">
                <a:solidFill>
                  <a:srgbClr val="028DA9"/>
                </a:solidFill>
              </a:rPr>
              <a:t>‘Adam’</a:t>
            </a:r>
          </a:p>
          <a:p>
            <a:pPr lvl="1">
              <a:buClr>
                <a:srgbClr val="00B050"/>
              </a:buClr>
              <a:buFont typeface="Wingdings" panose="05000000000000000000" pitchFamily="2" charset="2"/>
              <a:buChar char="Ø"/>
            </a:pPr>
            <a:r>
              <a:rPr lang="en-US"/>
              <a:t> </a:t>
            </a:r>
            <a:r>
              <a:rPr lang="en-US">
                <a:solidFill>
                  <a:srgbClr val="AA3EA6"/>
                </a:solidFill>
              </a:rPr>
              <a:t>loss</a:t>
            </a:r>
            <a:r>
              <a:rPr lang="en-US"/>
              <a:t> = </a:t>
            </a:r>
            <a:r>
              <a:rPr lang="en-US">
                <a:solidFill>
                  <a:srgbClr val="028DA9"/>
                </a:solidFill>
              </a:rPr>
              <a:t>‘</a:t>
            </a:r>
            <a:r>
              <a:rPr lang="en-US" err="1">
                <a:solidFill>
                  <a:srgbClr val="028DA9"/>
                </a:solidFill>
              </a:rPr>
              <a:t>binary_crossentropy</a:t>
            </a:r>
            <a:r>
              <a:rPr lang="en-US">
                <a:solidFill>
                  <a:srgbClr val="028DA9"/>
                </a:solidFill>
              </a:rPr>
              <a:t>’</a:t>
            </a:r>
          </a:p>
          <a:p>
            <a:pPr>
              <a:buClr>
                <a:srgbClr val="FF0000"/>
              </a:buClr>
              <a:buFont typeface="Wingdings" panose="05000000000000000000" pitchFamily="2" charset="2"/>
              <a:buChar char="Ø"/>
            </a:pPr>
            <a:endParaRPr lang="en-US"/>
          </a:p>
        </p:txBody>
      </p:sp>
      <p:sp>
        <p:nvSpPr>
          <p:cNvPr id="6" name="Segnaposto numero diapositiva 5">
            <a:extLst>
              <a:ext uri="{FF2B5EF4-FFF2-40B4-BE49-F238E27FC236}">
                <a16:creationId xmlns:a16="http://schemas.microsoft.com/office/drawing/2014/main" id="{F9BC5D07-4DA6-4DC7-9860-6702B9230782}"/>
              </a:ext>
            </a:extLst>
          </p:cNvPr>
          <p:cNvSpPr>
            <a:spLocks noGrp="1"/>
          </p:cNvSpPr>
          <p:nvPr>
            <p:ph type="sldNum" sz="quarter" idx="12"/>
          </p:nvPr>
        </p:nvSpPr>
        <p:spPr/>
        <p:txBody>
          <a:bodyPr/>
          <a:lstStyle/>
          <a:p>
            <a:fld id="{3A98EE3D-8CD1-4C3F-BD1C-C98C9596463C}" type="slidenum">
              <a:rPr lang="it-IT" noProof="0" smtClean="0"/>
              <a:t>6</a:t>
            </a:fld>
            <a:endParaRPr lang="it-IT"/>
          </a:p>
        </p:txBody>
      </p:sp>
      <p:sp>
        <p:nvSpPr>
          <p:cNvPr id="3" name="Segnaposto piè di pagina 2">
            <a:extLst>
              <a:ext uri="{FF2B5EF4-FFF2-40B4-BE49-F238E27FC236}">
                <a16:creationId xmlns:a16="http://schemas.microsoft.com/office/drawing/2014/main" id="{1B2E14AC-4EB1-4A23-874D-5971D07C8879}"/>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271676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en-US"/>
              <a:t>Autoencoder Training</a:t>
            </a:r>
          </a:p>
        </p:txBody>
      </p:sp>
      <p:pic>
        <p:nvPicPr>
          <p:cNvPr id="5" name="Immagine 5" descr="Immagine che contiene testo&#10;&#10;Descrizione generata automaticamente">
            <a:extLst>
              <a:ext uri="{FF2B5EF4-FFF2-40B4-BE49-F238E27FC236}">
                <a16:creationId xmlns:a16="http://schemas.microsoft.com/office/drawing/2014/main" id="{1333F455-9C36-4020-AF26-493C21AD81CA}"/>
              </a:ext>
            </a:extLst>
          </p:cNvPr>
          <p:cNvPicPr>
            <a:picLocks noGrp="1" noChangeAspect="1"/>
          </p:cNvPicPr>
          <p:nvPr>
            <p:ph sz="half" idx="1"/>
          </p:nvPr>
        </p:nvPicPr>
        <p:blipFill>
          <a:blip r:embed="rId3"/>
          <a:stretch>
            <a:fillRect/>
          </a:stretch>
        </p:blipFill>
        <p:spPr>
          <a:xfrm>
            <a:off x="6145530" y="3429000"/>
            <a:ext cx="5095702" cy="1454594"/>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9" y="2218002"/>
            <a:ext cx="4949192" cy="3748194"/>
          </a:xfrm>
        </p:spPr>
        <p:txBody>
          <a:bodyPr/>
          <a:lstStyle/>
          <a:p>
            <a:pPr marL="0" indent="0">
              <a:buClr>
                <a:srgbClr val="FF0000"/>
              </a:buClr>
              <a:buNone/>
            </a:pPr>
            <a:endParaRPr lang="en-US"/>
          </a:p>
          <a:p>
            <a:pPr>
              <a:buClr>
                <a:srgbClr val="FF0000"/>
              </a:buClr>
              <a:buFont typeface="Wingdings" panose="05000000000000000000" pitchFamily="2" charset="2"/>
              <a:buChar char="Ø"/>
            </a:pPr>
            <a:r>
              <a:rPr lang="en-US"/>
              <a:t> Creation of a log folder for </a:t>
            </a:r>
            <a:r>
              <a:rPr lang="en-US" b="1" i="1" err="1"/>
              <a:t>Tensorboard</a:t>
            </a:r>
            <a:endParaRPr lang="en-US" b="1" i="1"/>
          </a:p>
          <a:p>
            <a:pPr>
              <a:buClr>
                <a:srgbClr val="FF0000"/>
              </a:buClr>
              <a:buFont typeface="Wingdings" panose="05000000000000000000" pitchFamily="2" charset="2"/>
              <a:buChar char="Ø"/>
            </a:pPr>
            <a:endParaRPr lang="en-US"/>
          </a:p>
          <a:p>
            <a:pPr>
              <a:buClr>
                <a:srgbClr val="00B050"/>
              </a:buClr>
              <a:buFont typeface="Wingdings" panose="05000000000000000000" pitchFamily="2" charset="2"/>
              <a:buChar char="Ø"/>
            </a:pPr>
            <a:r>
              <a:rPr lang="en-US" sz="1800"/>
              <a:t> </a:t>
            </a:r>
            <a:r>
              <a:rPr lang="en-US" sz="1800" b="1"/>
              <a:t>Training </a:t>
            </a:r>
            <a:r>
              <a:rPr lang="en-US" sz="1800"/>
              <a:t>(fitting) the Autoencoder over </a:t>
            </a:r>
            <a:r>
              <a:rPr lang="en-US" sz="1800" b="1" i="1" err="1"/>
              <a:t>x_train</a:t>
            </a:r>
            <a:endParaRPr lang="en-US" sz="1800" b="1" i="1"/>
          </a:p>
          <a:p>
            <a:pPr lvl="2">
              <a:buClr>
                <a:srgbClr val="00B050"/>
              </a:buClr>
              <a:buFont typeface="Wingdings" panose="05000000000000000000" pitchFamily="2" charset="2"/>
              <a:buChar char="Ø"/>
            </a:pPr>
            <a:r>
              <a:rPr lang="en-US" sz="1600"/>
              <a:t> </a:t>
            </a:r>
            <a:r>
              <a:rPr lang="en-US" sz="1600" err="1"/>
              <a:t>x_train</a:t>
            </a:r>
            <a:r>
              <a:rPr lang="en-US" sz="1600"/>
              <a:t> as input</a:t>
            </a:r>
          </a:p>
          <a:p>
            <a:pPr lvl="2">
              <a:buClr>
                <a:srgbClr val="00B050"/>
              </a:buClr>
              <a:buFont typeface="Wingdings" panose="05000000000000000000" pitchFamily="2" charset="2"/>
              <a:buChar char="Ø"/>
            </a:pPr>
            <a:r>
              <a:rPr lang="en-US" sz="1600"/>
              <a:t> </a:t>
            </a:r>
            <a:r>
              <a:rPr lang="en-US" sz="1600" err="1"/>
              <a:t>x_train</a:t>
            </a:r>
            <a:r>
              <a:rPr lang="en-US" sz="1600"/>
              <a:t> as target</a:t>
            </a:r>
          </a:p>
          <a:p>
            <a:pPr lvl="1">
              <a:buClr>
                <a:srgbClr val="00B050"/>
              </a:buClr>
              <a:buFont typeface="Wingdings" panose="05000000000000000000" pitchFamily="2" charset="2"/>
              <a:buChar char="Ø"/>
            </a:pPr>
            <a:endParaRPr lang="en-US"/>
          </a:p>
          <a:p>
            <a:pPr>
              <a:buClr>
                <a:srgbClr val="00B0F0"/>
              </a:buClr>
              <a:buFont typeface="Wingdings" panose="05000000000000000000" pitchFamily="2" charset="2"/>
              <a:buChar char="Ø"/>
            </a:pPr>
            <a:r>
              <a:rPr lang="en-US"/>
              <a:t> Evaluate </a:t>
            </a:r>
            <a:r>
              <a:rPr lang="en-US" b="1"/>
              <a:t>Validation</a:t>
            </a:r>
            <a:r>
              <a:rPr lang="en-US"/>
              <a:t> Error over </a:t>
            </a:r>
            <a:r>
              <a:rPr lang="en-US" b="1" i="1" err="1"/>
              <a:t>x_test</a:t>
            </a:r>
            <a:endParaRPr lang="en-US" b="1" i="1"/>
          </a:p>
        </p:txBody>
      </p:sp>
      <p:sp>
        <p:nvSpPr>
          <p:cNvPr id="7" name="Segnaposto numero diapositiva 6">
            <a:extLst>
              <a:ext uri="{FF2B5EF4-FFF2-40B4-BE49-F238E27FC236}">
                <a16:creationId xmlns:a16="http://schemas.microsoft.com/office/drawing/2014/main" id="{D1C0F5FD-4B4C-4128-963C-FBE4A84150EC}"/>
              </a:ext>
            </a:extLst>
          </p:cNvPr>
          <p:cNvSpPr>
            <a:spLocks noGrp="1"/>
          </p:cNvSpPr>
          <p:nvPr>
            <p:ph type="sldNum" sz="quarter" idx="12"/>
          </p:nvPr>
        </p:nvSpPr>
        <p:spPr/>
        <p:txBody>
          <a:bodyPr/>
          <a:lstStyle/>
          <a:p>
            <a:fld id="{3A98EE3D-8CD1-4C3F-BD1C-C98C9596463C}" type="slidenum">
              <a:rPr lang="it-IT" noProof="0" smtClean="0"/>
              <a:t>7</a:t>
            </a:fld>
            <a:endParaRPr lang="it-IT"/>
          </a:p>
        </p:txBody>
      </p:sp>
      <p:sp>
        <p:nvSpPr>
          <p:cNvPr id="6" name="Segnaposto piè di pagina 5">
            <a:extLst>
              <a:ext uri="{FF2B5EF4-FFF2-40B4-BE49-F238E27FC236}">
                <a16:creationId xmlns:a16="http://schemas.microsoft.com/office/drawing/2014/main" id="{74DFA6FC-0415-441A-82C4-BA5499FFCA7C}"/>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25851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err="1">
                <a:ea typeface="+mj-lt"/>
                <a:cs typeface="+mj-lt"/>
              </a:rPr>
              <a:t>Visualization</a:t>
            </a:r>
            <a:r>
              <a:rPr lang="it-IT">
                <a:ea typeface="+mj-lt"/>
                <a:cs typeface="+mj-lt"/>
              </a:rPr>
              <a:t> of the MNIST Dataset</a:t>
            </a:r>
            <a:endParaRPr lang="en-US">
              <a:ea typeface="+mj-lt"/>
              <a:cs typeface="+mj-lt"/>
            </a:endParaRPr>
          </a:p>
        </p:txBody>
      </p:sp>
      <p:pic>
        <p:nvPicPr>
          <p:cNvPr id="5" name="Immagine 5" descr="Immagine che contiene testo, tavolo&#10;&#10;Descrizione generata automaticamente">
            <a:extLst>
              <a:ext uri="{FF2B5EF4-FFF2-40B4-BE49-F238E27FC236}">
                <a16:creationId xmlns:a16="http://schemas.microsoft.com/office/drawing/2014/main" id="{9CDC0755-E3D2-4291-B594-B9DC6D9731FD}"/>
              </a:ext>
            </a:extLst>
          </p:cNvPr>
          <p:cNvPicPr>
            <a:picLocks noGrp="1" noChangeAspect="1"/>
          </p:cNvPicPr>
          <p:nvPr>
            <p:ph sz="half" idx="1"/>
          </p:nvPr>
        </p:nvPicPr>
        <p:blipFill>
          <a:blip r:embed="rId2"/>
          <a:stretch>
            <a:fillRect/>
          </a:stretch>
        </p:blipFill>
        <p:spPr>
          <a:xfrm>
            <a:off x="2422646" y="1964238"/>
            <a:ext cx="7407667" cy="4426594"/>
          </a:xfrm>
        </p:spPr>
      </p:pic>
      <p:sp>
        <p:nvSpPr>
          <p:cNvPr id="7" name="Segnaposto numero diapositiva 6">
            <a:extLst>
              <a:ext uri="{FF2B5EF4-FFF2-40B4-BE49-F238E27FC236}">
                <a16:creationId xmlns:a16="http://schemas.microsoft.com/office/drawing/2014/main" id="{DF69CCDF-3524-4D40-A61A-4C298F64C32B}"/>
              </a:ext>
            </a:extLst>
          </p:cNvPr>
          <p:cNvSpPr>
            <a:spLocks noGrp="1"/>
          </p:cNvSpPr>
          <p:nvPr>
            <p:ph type="sldNum" sz="quarter" idx="12"/>
          </p:nvPr>
        </p:nvSpPr>
        <p:spPr/>
        <p:txBody>
          <a:bodyPr/>
          <a:lstStyle/>
          <a:p>
            <a:fld id="{3A98EE3D-8CD1-4C3F-BD1C-C98C9596463C}" type="slidenum">
              <a:rPr lang="it-IT" noProof="0" smtClean="0"/>
              <a:t>8</a:t>
            </a:fld>
            <a:endParaRPr lang="it-IT"/>
          </a:p>
        </p:txBody>
      </p:sp>
      <p:sp>
        <p:nvSpPr>
          <p:cNvPr id="6" name="Segnaposto piè di pagina 5">
            <a:extLst>
              <a:ext uri="{FF2B5EF4-FFF2-40B4-BE49-F238E27FC236}">
                <a16:creationId xmlns:a16="http://schemas.microsoft.com/office/drawing/2014/main" id="{A9527886-E108-4407-9988-448A1F8E0E94}"/>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425273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7CCD-B7A2-4CC6-A2F4-8E26369E6EAF}"/>
              </a:ext>
            </a:extLst>
          </p:cNvPr>
          <p:cNvSpPr>
            <a:spLocks noGrp="1"/>
          </p:cNvSpPr>
          <p:nvPr>
            <p:ph type="title"/>
          </p:nvPr>
        </p:nvSpPr>
        <p:spPr/>
        <p:txBody>
          <a:bodyPr/>
          <a:lstStyle/>
          <a:p>
            <a:r>
              <a:rPr lang="it-IT">
                <a:ea typeface="+mj-lt"/>
                <a:cs typeface="+mj-lt"/>
              </a:rPr>
              <a:t>De-</a:t>
            </a:r>
            <a:r>
              <a:rPr lang="it-IT" err="1">
                <a:ea typeface="+mj-lt"/>
                <a:cs typeface="+mj-lt"/>
              </a:rPr>
              <a:t>Noising</a:t>
            </a:r>
            <a:r>
              <a:rPr lang="it-IT">
                <a:ea typeface="+mj-lt"/>
                <a:cs typeface="+mj-lt"/>
              </a:rPr>
              <a:t> Application</a:t>
            </a:r>
          </a:p>
        </p:txBody>
      </p:sp>
      <p:pic>
        <p:nvPicPr>
          <p:cNvPr id="7" name="Immagine 7" descr="Immagine che contiene testo&#10;&#10;Descrizione generata automaticamente">
            <a:extLst>
              <a:ext uri="{FF2B5EF4-FFF2-40B4-BE49-F238E27FC236}">
                <a16:creationId xmlns:a16="http://schemas.microsoft.com/office/drawing/2014/main" id="{50D0958A-8AF8-4CE8-A295-6B58AE6C783D}"/>
              </a:ext>
            </a:extLst>
          </p:cNvPr>
          <p:cNvPicPr>
            <a:picLocks noGrp="1" noChangeAspect="1"/>
          </p:cNvPicPr>
          <p:nvPr>
            <p:ph sz="half" idx="1"/>
          </p:nvPr>
        </p:nvPicPr>
        <p:blipFill>
          <a:blip r:embed="rId3"/>
          <a:stretch>
            <a:fillRect/>
          </a:stretch>
        </p:blipFill>
        <p:spPr>
          <a:xfrm>
            <a:off x="6143149" y="2869929"/>
            <a:ext cx="5169418" cy="2444339"/>
          </a:xfrm>
        </p:spPr>
      </p:pic>
      <p:sp>
        <p:nvSpPr>
          <p:cNvPr id="4" name="Content Placeholder 3">
            <a:extLst>
              <a:ext uri="{FF2B5EF4-FFF2-40B4-BE49-F238E27FC236}">
                <a16:creationId xmlns:a16="http://schemas.microsoft.com/office/drawing/2014/main" id="{2510B8FC-3116-410A-8792-85B1AFE7FABB}"/>
              </a:ext>
            </a:extLst>
          </p:cNvPr>
          <p:cNvSpPr>
            <a:spLocks noGrp="1"/>
          </p:cNvSpPr>
          <p:nvPr>
            <p:ph sz="half" idx="2"/>
          </p:nvPr>
        </p:nvSpPr>
        <p:spPr>
          <a:xfrm>
            <a:off x="1097279" y="2218002"/>
            <a:ext cx="4639736" cy="3748194"/>
          </a:xfrm>
        </p:spPr>
        <p:txBody>
          <a:bodyPr>
            <a:normAutofit fontScale="47500" lnSpcReduction="20000"/>
          </a:bodyPr>
          <a:lstStyle/>
          <a:p>
            <a:pPr>
              <a:buClr>
                <a:srgbClr val="FF0000"/>
              </a:buClr>
              <a:buFont typeface="Wingdings" panose="05000000000000000000" pitchFamily="2" charset="2"/>
              <a:buChar char="Ø"/>
            </a:pPr>
            <a:r>
              <a:rPr lang="en-US" sz="3400" dirty="0"/>
              <a:t> Autoencoder </a:t>
            </a:r>
            <a:r>
              <a:rPr lang="en-US" sz="3300" dirty="0"/>
              <a:t>can be used to </a:t>
            </a:r>
            <a:r>
              <a:rPr lang="en-US" sz="3300" b="1" dirty="0"/>
              <a:t>clear noisy pictures</a:t>
            </a:r>
            <a:r>
              <a:rPr lang="en-US" sz="3300" dirty="0"/>
              <a:t>. Here’s a toy application.</a:t>
            </a:r>
          </a:p>
          <a:p>
            <a:pPr>
              <a:buClr>
                <a:srgbClr val="FF0000"/>
              </a:buClr>
              <a:buFont typeface="Wingdings" panose="05000000000000000000" pitchFamily="2" charset="2"/>
              <a:buChar char="Ø"/>
            </a:pPr>
            <a:endParaRPr lang="en-US" dirty="0"/>
          </a:p>
          <a:p>
            <a:pPr>
              <a:buClr>
                <a:srgbClr val="00B050"/>
              </a:buClr>
              <a:buFont typeface="Wingdings" panose="05000000000000000000" pitchFamily="2" charset="2"/>
              <a:buChar char="Ø"/>
            </a:pPr>
            <a:r>
              <a:rPr lang="en-US" sz="3400" dirty="0"/>
              <a:t> Generation </a:t>
            </a:r>
            <a:r>
              <a:rPr lang="en-US" sz="3300" dirty="0"/>
              <a:t>of </a:t>
            </a:r>
            <a:r>
              <a:rPr lang="en-US" sz="3300" b="1" dirty="0"/>
              <a:t>noisy</a:t>
            </a:r>
            <a:r>
              <a:rPr lang="en-US" sz="3300" dirty="0"/>
              <a:t> </a:t>
            </a:r>
            <a:r>
              <a:rPr lang="en-US" sz="3300" b="1" dirty="0"/>
              <a:t>data</a:t>
            </a:r>
          </a:p>
          <a:p>
            <a:pPr lvl="2">
              <a:buClr>
                <a:srgbClr val="00B050"/>
              </a:buClr>
              <a:buFont typeface="Wingdings" panose="05000000000000000000" pitchFamily="2" charset="2"/>
              <a:buChar char="Ø"/>
            </a:pPr>
            <a:r>
              <a:rPr lang="en-US" sz="2900" dirty="0"/>
              <a:t> Gaussian noise has been added</a:t>
            </a:r>
          </a:p>
          <a:p>
            <a:pPr lvl="2">
              <a:buClr>
                <a:srgbClr val="00B050"/>
              </a:buClr>
              <a:buFont typeface="Wingdings" panose="05000000000000000000" pitchFamily="2" charset="2"/>
              <a:buChar char="Ø"/>
            </a:pPr>
            <a:r>
              <a:rPr lang="en-US" sz="2900" dirty="0"/>
              <a:t> Normalization of noise-affected data</a:t>
            </a:r>
          </a:p>
          <a:p>
            <a:pPr lvl="2">
              <a:buClr>
                <a:srgbClr val="00B050"/>
              </a:buClr>
              <a:buFont typeface="Wingdings" panose="05000000000000000000" pitchFamily="2" charset="2"/>
              <a:buChar char="Ø"/>
            </a:pPr>
            <a:endParaRPr lang="en-US" dirty="0"/>
          </a:p>
          <a:p>
            <a:pPr>
              <a:buClr>
                <a:srgbClr val="00B0F0"/>
              </a:buClr>
              <a:buFont typeface="Wingdings" panose="05000000000000000000" pitchFamily="2" charset="2"/>
              <a:buChar char="Ø"/>
            </a:pPr>
            <a:r>
              <a:rPr lang="en-US" sz="3400" b="1" dirty="0"/>
              <a:t> Training</a:t>
            </a:r>
            <a:r>
              <a:rPr lang="en-US" sz="3400" dirty="0"/>
              <a:t> </a:t>
            </a:r>
            <a:r>
              <a:rPr lang="en-US" sz="3300" dirty="0"/>
              <a:t>of the Autoencoder over </a:t>
            </a:r>
            <a:r>
              <a:rPr lang="en-US" sz="3300" b="1" i="1" dirty="0" err="1"/>
              <a:t>x_train_noisy</a:t>
            </a:r>
            <a:endParaRPr lang="en-US" sz="3300" b="1" i="1" dirty="0"/>
          </a:p>
          <a:p>
            <a:pPr lvl="2">
              <a:buClr>
                <a:srgbClr val="00B0F0"/>
              </a:buClr>
              <a:buFont typeface="Wingdings" panose="05000000000000000000" pitchFamily="2" charset="2"/>
              <a:buChar char="Ø"/>
            </a:pPr>
            <a:r>
              <a:rPr lang="en-US" sz="2900" dirty="0"/>
              <a:t> </a:t>
            </a:r>
            <a:r>
              <a:rPr lang="en-US" sz="2900" dirty="0" err="1"/>
              <a:t>x_train_noisy</a:t>
            </a:r>
            <a:r>
              <a:rPr lang="en-US" sz="2900" dirty="0"/>
              <a:t> as input</a:t>
            </a:r>
          </a:p>
          <a:p>
            <a:pPr lvl="2">
              <a:buClr>
                <a:srgbClr val="00B0F0"/>
              </a:buClr>
              <a:buFont typeface="Wingdings" panose="05000000000000000000" pitchFamily="2" charset="2"/>
              <a:buChar char="Ø"/>
            </a:pPr>
            <a:r>
              <a:rPr lang="en-US" sz="2900" dirty="0"/>
              <a:t> </a:t>
            </a:r>
            <a:r>
              <a:rPr lang="en-US" sz="2900" dirty="0" err="1"/>
              <a:t>x_train</a:t>
            </a:r>
            <a:r>
              <a:rPr lang="en-US" sz="2900" dirty="0"/>
              <a:t> as target</a:t>
            </a:r>
          </a:p>
          <a:p>
            <a:pPr>
              <a:buClr>
                <a:srgbClr val="00B050"/>
              </a:buClr>
              <a:buFont typeface="Wingdings" panose="05000000000000000000" pitchFamily="2" charset="2"/>
              <a:buChar char="Ø"/>
            </a:pPr>
            <a:endParaRPr lang="en-US" dirty="0"/>
          </a:p>
          <a:p>
            <a:pPr>
              <a:buClr>
                <a:srgbClr val="FFC000"/>
              </a:buClr>
              <a:buFont typeface="Wingdings" panose="05000000000000000000" pitchFamily="2" charset="2"/>
              <a:buChar char="Ø"/>
            </a:pPr>
            <a:r>
              <a:rPr lang="en-US" sz="3400" dirty="0"/>
              <a:t> </a:t>
            </a:r>
            <a:r>
              <a:rPr lang="en-US" sz="3300" dirty="0"/>
              <a:t>Evaluate </a:t>
            </a:r>
            <a:r>
              <a:rPr lang="en-US" sz="3300" b="1" dirty="0"/>
              <a:t>Validation</a:t>
            </a:r>
            <a:r>
              <a:rPr lang="en-US" sz="3300" dirty="0"/>
              <a:t> Error over </a:t>
            </a:r>
            <a:r>
              <a:rPr lang="en-US" sz="3300" b="1" i="1" dirty="0" err="1"/>
              <a:t>x_test_noisy</a:t>
            </a:r>
            <a:endParaRPr lang="en-US" sz="3300" b="1" i="1" dirty="0"/>
          </a:p>
        </p:txBody>
      </p:sp>
      <p:sp>
        <p:nvSpPr>
          <p:cNvPr id="9" name="Segnaposto numero diapositiva 8">
            <a:extLst>
              <a:ext uri="{FF2B5EF4-FFF2-40B4-BE49-F238E27FC236}">
                <a16:creationId xmlns:a16="http://schemas.microsoft.com/office/drawing/2014/main" id="{55377BEC-57A3-4D3D-90AA-D30C90C563D3}"/>
              </a:ext>
            </a:extLst>
          </p:cNvPr>
          <p:cNvSpPr>
            <a:spLocks noGrp="1"/>
          </p:cNvSpPr>
          <p:nvPr>
            <p:ph type="sldNum" sz="quarter" idx="12"/>
          </p:nvPr>
        </p:nvSpPr>
        <p:spPr/>
        <p:txBody>
          <a:bodyPr/>
          <a:lstStyle/>
          <a:p>
            <a:fld id="{3A98EE3D-8CD1-4C3F-BD1C-C98C9596463C}" type="slidenum">
              <a:rPr lang="it-IT" noProof="0" smtClean="0"/>
              <a:t>9</a:t>
            </a:fld>
            <a:endParaRPr lang="it-IT"/>
          </a:p>
        </p:txBody>
      </p:sp>
      <p:sp>
        <p:nvSpPr>
          <p:cNvPr id="8" name="Segnaposto piè di pagina 7">
            <a:extLst>
              <a:ext uri="{FF2B5EF4-FFF2-40B4-BE49-F238E27FC236}">
                <a16:creationId xmlns:a16="http://schemas.microsoft.com/office/drawing/2014/main" id="{F62622BB-16DC-4069-A967-810D0E62CBD5}"/>
              </a:ext>
            </a:extLst>
          </p:cNvPr>
          <p:cNvSpPr>
            <a:spLocks noGrp="1"/>
          </p:cNvSpPr>
          <p:nvPr>
            <p:ph type="ftr" sz="quarter" idx="11"/>
          </p:nvPr>
        </p:nvSpPr>
        <p:spPr/>
        <p:txBody>
          <a:bodyPr/>
          <a:lstStyle/>
          <a:p>
            <a:r>
              <a:rPr lang="en-US"/>
              <a:t>MACHINE LEARNING PROJECT / IMAGE RESTORATION</a:t>
            </a:r>
            <a:endParaRPr lang="it-IT"/>
          </a:p>
        </p:txBody>
      </p:sp>
    </p:spTree>
    <p:extLst>
      <p:ext uri="{BB962C8B-B14F-4D97-AF65-F5344CB8AC3E}">
        <p14:creationId xmlns:p14="http://schemas.microsoft.com/office/powerpoint/2010/main" val="116158443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4FA6BD-9DAC-4DEA-A99C-D38B8F688716}">
  <ds:schemaRefs>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71af3243-3dd4-4a8d-8c0d-dd76da1f02a5"/>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D9F29BB9-2CEC-4E41-8FA6-EFC75D2AF170}">
  <ds:schemaRefs>
    <ds:schemaRef ds:uri="http://schemas.microsoft.com/sharepoint/v3/contenttype/forms"/>
  </ds:schemaRefs>
</ds:datastoreItem>
</file>

<file path=customXml/itemProps3.xml><?xml version="1.0" encoding="utf-8"?>
<ds:datastoreItem xmlns:ds="http://schemas.openxmlformats.org/officeDocument/2006/customXml" ds:itemID="{8CEFD4BB-0A49-4BA7-A742-C83AFDFF81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111</TotalTime>
  <Words>1924</Words>
  <Application>Microsoft Office PowerPoint</Application>
  <PresentationFormat>Widescreen</PresentationFormat>
  <Paragraphs>206</Paragraphs>
  <Slides>15</Slides>
  <Notes>13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Calibri</vt:lpstr>
      <vt:lpstr>Georgia Pro Cond Light</vt:lpstr>
      <vt:lpstr>Speak Pro</vt:lpstr>
      <vt:lpstr>Wingdings</vt:lpstr>
      <vt:lpstr>RetrospectVTI</vt:lpstr>
      <vt:lpstr>Machine Learning Project Presentation</vt:lpstr>
      <vt:lpstr>Introduction</vt:lpstr>
      <vt:lpstr>Configuration</vt:lpstr>
      <vt:lpstr>Data Import</vt:lpstr>
      <vt:lpstr>Model definition pt.1</vt:lpstr>
      <vt:lpstr>Model definition pt.2</vt:lpstr>
      <vt:lpstr>Autoencoder Training</vt:lpstr>
      <vt:lpstr>Visualization of the MNIST Dataset</vt:lpstr>
      <vt:lpstr>De-Noising Application</vt:lpstr>
      <vt:lpstr>Visualization of Cleaned Pictures</vt:lpstr>
      <vt:lpstr>Performance Evaluation 1</vt:lpstr>
      <vt:lpstr>Performance Evaluation 2</vt:lpstr>
      <vt:lpstr>Performance Evaluation 3</vt:lpstr>
      <vt:lpstr>Conclusions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Machine Learning - Cabiddu Ilaria e Sonedda Roberto</dc:title>
  <dc:creator>Roby Sonedda</dc:creator>
  <cp:keywords>machine learning</cp:keywords>
  <cp:lastModifiedBy>Roby Sonedda</cp:lastModifiedBy>
  <cp:revision>9</cp:revision>
  <dcterms:created xsi:type="dcterms:W3CDTF">2020-09-24T17:08:13Z</dcterms:created>
  <dcterms:modified xsi:type="dcterms:W3CDTF">2020-09-30T00:38:07Z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