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7889B7-043A-4451-9B6D-1FFE657B9CAF}" type="datetimeFigureOut">
              <a:rPr lang="it-IT" smtClean="0"/>
              <a:t>19/07/2022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B20477-5443-4219-BA5B-91400384166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80221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E44C578-29DB-55D8-DF1E-0AA48DF37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7A06276-F6E1-12CD-1E2B-21AB52E178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06DF603-DB4A-0741-F033-F2C52DCD8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56DFD-8A53-4030-B4FE-6B62F4A498C4}" type="datetimeFigureOut">
              <a:rPr lang="it-IT" smtClean="0"/>
              <a:t>19/07/2022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E81163A-8864-CE4E-6F78-DF0829E83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4BA69F6-655E-6B48-0E05-BBE762B74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F0474-A8C7-435B-A9F6-2980BDC87AE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8677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0D91ECD-DFCB-3453-EFB8-68A2D23A7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1D748BF-D5BD-9DB0-DBB9-14F2C7728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B3102E1-09B3-1447-D76C-E914C9351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56DFD-8A53-4030-B4FE-6B62F4A498C4}" type="datetimeFigureOut">
              <a:rPr lang="it-IT" smtClean="0"/>
              <a:t>19/07/2022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D751756-4ABB-D26C-0368-4028B557D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AF5D3C0-A34F-B80D-2B8F-990E1055B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F0474-A8C7-435B-A9F6-2980BDC87AE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9971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6D635DA0-37A6-FB28-2838-D1CBB21AC6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838412C-77BA-3CF6-EF2E-F9C84E8A66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73F8C67-C4C4-315B-27AD-9C656E257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56DFD-8A53-4030-B4FE-6B62F4A498C4}" type="datetimeFigureOut">
              <a:rPr lang="it-IT" smtClean="0"/>
              <a:t>19/07/2022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29032AE-B17E-E110-EA58-9E4DE0EA2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7E54DA1-BA46-EC5B-B0B7-49D4C2A5F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F0474-A8C7-435B-A9F6-2980BDC87AE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512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D97DC9-035E-4184-F1BB-F4FAD1965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F4ABD37-7DC4-8C7E-513A-221E1C7B2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29B07DE-361B-D8B2-1A95-C7290A2C2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56DFD-8A53-4030-B4FE-6B62F4A498C4}" type="datetimeFigureOut">
              <a:rPr lang="it-IT" smtClean="0"/>
              <a:t>19/07/2022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8972860-7AF4-4CA7-40A8-92F5641C8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0A9164D-B8CC-0101-1492-3266DAB63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F0474-A8C7-435B-A9F6-2980BDC87AE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6308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835011-0522-47EC-6676-448C77909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6CB510A-6D2E-2A64-8C0C-5664A2DFEC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26EE520-69AA-9B01-B5BD-C2CED1C09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56DFD-8A53-4030-B4FE-6B62F4A498C4}" type="datetimeFigureOut">
              <a:rPr lang="it-IT" smtClean="0"/>
              <a:t>19/07/2022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7E8B617-4F74-EA6E-2A17-E1864AFCF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0CBA679-F681-9C19-2399-BF7B93BBB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F0474-A8C7-435B-A9F6-2980BDC87AE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4551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8E9757-3D02-D732-04B2-93EC191E2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5013CFC-D2BF-F0FE-E9C8-2BB2245227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0495C8B-7A62-D78A-AB79-30753D7E16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B7D87BE-CD28-AA39-7C7F-9756493E4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56DFD-8A53-4030-B4FE-6B62F4A498C4}" type="datetimeFigureOut">
              <a:rPr lang="it-IT" smtClean="0"/>
              <a:t>19/07/2022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C6D1677-4F9F-10E9-4CB4-577BB0033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A78F56B-1831-697D-3F5B-E2F5DF08C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F0474-A8C7-435B-A9F6-2980BDC87AE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216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0ED7B4-EE93-BEA7-E42E-EE0BB6075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DD6256C-3016-70E6-5BBF-F153DDC698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7CC79E1-EB6A-E90D-7849-86BCB247A9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B7F3E16-E63E-565C-091A-19F6FE5620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141C09AB-B8A6-86A7-7AB7-9384BBC2BB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B41F2A91-AFFB-D469-6DF3-EDE850279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56DFD-8A53-4030-B4FE-6B62F4A498C4}" type="datetimeFigureOut">
              <a:rPr lang="it-IT" smtClean="0"/>
              <a:t>19/07/2022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20652452-1EEC-E66E-5839-97B51446F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757D98B2-F2B6-1889-D4DE-FE24A002D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F0474-A8C7-435B-A9F6-2980BDC87AE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033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DA8207-A6F7-5C89-146F-D043FD6F4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5843C7F-B0E5-FAC7-6178-26F4AC431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56DFD-8A53-4030-B4FE-6B62F4A498C4}" type="datetimeFigureOut">
              <a:rPr lang="it-IT" smtClean="0"/>
              <a:t>19/07/2022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4BCC6DA-4D1B-846F-1823-EC43A6742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DF61346-7016-486F-1881-52536D97C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F0474-A8C7-435B-A9F6-2980BDC87AE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8391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A4480DEF-E917-A9D5-2C2C-F5B4E0A8B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56DFD-8A53-4030-B4FE-6B62F4A498C4}" type="datetimeFigureOut">
              <a:rPr lang="it-IT" smtClean="0"/>
              <a:t>19/07/2022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953C4CB-1F07-4EFC-B2D9-00B461116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1FE2355-A5B0-8921-EE36-D389F3876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F0474-A8C7-435B-A9F6-2980BDC87AE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4581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068378-31DB-632B-A1E6-A8705B60D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C39D42B-78E2-49F4-1FC8-3CDF908689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63C8AAA-AEF1-35EE-7E58-88A484EC7D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1BA089D-3FEC-42AF-63E8-84F3293F8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56DFD-8A53-4030-B4FE-6B62F4A498C4}" type="datetimeFigureOut">
              <a:rPr lang="it-IT" smtClean="0"/>
              <a:t>19/07/2022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1762BC6-24F8-758F-9388-7AE093025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984195A-2E85-3868-A1A3-ED58B554C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F0474-A8C7-435B-A9F6-2980BDC87AE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64583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739E25-4D1E-8DA0-47B6-5A2DEFCC4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43693775-D783-88F7-8C29-7663BFEEF7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E23779A-AA49-57D6-3C48-1A9F2E07F6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3C1FD53-EF4F-9AC2-6F9E-D4D75C221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56DFD-8A53-4030-B4FE-6B62F4A498C4}" type="datetimeFigureOut">
              <a:rPr lang="it-IT" smtClean="0"/>
              <a:t>19/07/2022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184D086-4F93-4F9F-8067-49C3B51F7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DD0ECF8-09A3-171F-9F55-E40FCE0F8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F0474-A8C7-435B-A9F6-2980BDC87AE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6901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9AA6C85F-9774-2C5D-522A-818896ED4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9E9F0C6-767A-2D7D-9053-236424EFFF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A513118-2901-C25E-A0A8-A8B1D3605C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56DFD-8A53-4030-B4FE-6B62F4A498C4}" type="datetimeFigureOut">
              <a:rPr lang="it-IT" smtClean="0"/>
              <a:t>19/07/2022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14A7FFB-9137-91D9-DB75-C39DB907F0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64298B9-FF8F-B80E-D4BE-EB46291A20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F0474-A8C7-435B-A9F6-2980BDC87AE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6580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DDEC9D-A23D-779B-9A36-9CB3A7B04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2274" y="365125"/>
            <a:ext cx="4581525" cy="568325"/>
          </a:xfrm>
        </p:spPr>
        <p:txBody>
          <a:bodyPr>
            <a:normAutofit/>
          </a:bodyPr>
          <a:lstStyle/>
          <a:p>
            <a:r>
              <a:rPr lang="it-IT" sz="1800" b="1" dirty="0">
                <a:solidFill>
                  <a:srgbClr val="FF0000"/>
                </a:solidFill>
              </a:rPr>
              <a:t>Secondo </a:t>
            </a:r>
            <a:r>
              <a:rPr lang="it-IT" sz="1800" b="1" dirty="0" err="1">
                <a:solidFill>
                  <a:srgbClr val="FF0000"/>
                </a:solidFill>
              </a:rPr>
              <a:t>esercizio:backdoor</a:t>
            </a:r>
            <a:endParaRPr lang="it-IT" sz="1800" b="1" dirty="0">
              <a:solidFill>
                <a:srgbClr val="FF0000"/>
              </a:solidFill>
            </a:endParaRPr>
          </a:p>
        </p:txBody>
      </p:sp>
      <p:pic>
        <p:nvPicPr>
          <p:cNvPr id="6" name="Segnaposto contenuto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A87511A0-F776-C9E3-D10D-E9F33AAF132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1" y="1824294"/>
            <a:ext cx="6290984" cy="4306077"/>
          </a:xfr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6B75F12D-B5CD-0A4F-521E-AA8E5B4A9853}"/>
              </a:ext>
            </a:extLst>
          </p:cNvPr>
          <p:cNvSpPr txBox="1"/>
          <p:nvPr/>
        </p:nvSpPr>
        <p:spPr>
          <a:xfrm>
            <a:off x="226672" y="942583"/>
            <a:ext cx="5139613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Import è un comando preimpostato in Python che richiama delle funzioni esterne al programma, in questo caso «</a:t>
            </a:r>
            <a:r>
              <a:rPr lang="it-IT" dirty="0" err="1"/>
              <a:t>socket</a:t>
            </a:r>
            <a:r>
              <a:rPr lang="it-IT" dirty="0"/>
              <a:t>», «</a:t>
            </a:r>
            <a:r>
              <a:rPr lang="it-IT" dirty="0" err="1"/>
              <a:t>platform</a:t>
            </a:r>
            <a:r>
              <a:rPr lang="it-IT" dirty="0"/>
              <a:t>» e «</a:t>
            </a:r>
            <a:r>
              <a:rPr lang="it-IT" dirty="0" err="1"/>
              <a:t>os</a:t>
            </a:r>
            <a:r>
              <a:rPr lang="it-IT" dirty="0"/>
              <a:t>» (sistema operativo).</a:t>
            </a:r>
          </a:p>
        </p:txBody>
      </p:sp>
      <p:sp>
        <p:nvSpPr>
          <p:cNvPr id="9" name="Freccia a destra 8">
            <a:extLst>
              <a:ext uri="{FF2B5EF4-FFF2-40B4-BE49-F238E27FC236}">
                <a16:creationId xmlns:a16="http://schemas.microsoft.com/office/drawing/2014/main" id="{2C930265-A8F7-D86A-3A2B-ECC8A9DC14AF}"/>
              </a:ext>
            </a:extLst>
          </p:cNvPr>
          <p:cNvSpPr/>
          <p:nvPr/>
        </p:nvSpPr>
        <p:spPr>
          <a:xfrm rot="1781307">
            <a:off x="5076102" y="1933449"/>
            <a:ext cx="1074812" cy="301627"/>
          </a:xfrm>
          <a:prstGeom prst="rightArrow">
            <a:avLst>
              <a:gd name="adj1" fmla="val 41231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FC6CCE88-7A62-F8D5-36FA-A90C19D2F523}"/>
              </a:ext>
            </a:extLst>
          </p:cNvPr>
          <p:cNvSpPr txBox="1"/>
          <p:nvPr/>
        </p:nvSpPr>
        <p:spPr>
          <a:xfrm>
            <a:off x="180824" y="2047824"/>
            <a:ext cx="5439747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«SVR_ADDR» è una variabile creata per inserire l’indirizzo </a:t>
            </a:r>
            <a:r>
              <a:rPr lang="it-IT" dirty="0" err="1"/>
              <a:t>ip</a:t>
            </a:r>
            <a:r>
              <a:rPr lang="it-IT" dirty="0"/>
              <a:t>, in questo caso da tastiera («»).</a:t>
            </a:r>
          </a:p>
          <a:p>
            <a:r>
              <a:rPr lang="it-IT" dirty="0"/>
              <a:t>«SVR_PORT» è la variabile che contiene il numero della porta, in questo caso 1234.</a:t>
            </a:r>
          </a:p>
        </p:txBody>
      </p:sp>
      <p:sp>
        <p:nvSpPr>
          <p:cNvPr id="11" name="Freccia a destra 10">
            <a:extLst>
              <a:ext uri="{FF2B5EF4-FFF2-40B4-BE49-F238E27FC236}">
                <a16:creationId xmlns:a16="http://schemas.microsoft.com/office/drawing/2014/main" id="{88C75BE0-B605-E191-14D6-12C14A701D77}"/>
              </a:ext>
            </a:extLst>
          </p:cNvPr>
          <p:cNvSpPr/>
          <p:nvPr/>
        </p:nvSpPr>
        <p:spPr>
          <a:xfrm rot="164940">
            <a:off x="5224877" y="2639343"/>
            <a:ext cx="791389" cy="166379"/>
          </a:xfrm>
          <a:prstGeom prst="rightArrow">
            <a:avLst>
              <a:gd name="adj1" fmla="val 3636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42C58208-1558-D053-000D-33B5BB93FAB0}"/>
              </a:ext>
            </a:extLst>
          </p:cNvPr>
          <p:cNvSpPr txBox="1"/>
          <p:nvPr/>
        </p:nvSpPr>
        <p:spPr>
          <a:xfrm>
            <a:off x="114245" y="3428999"/>
            <a:ext cx="5670735" cy="3416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IT" b="1" dirty="0"/>
              <a:t>s= </a:t>
            </a:r>
            <a:r>
              <a:rPr lang="it-IT" b="1" dirty="0" err="1"/>
              <a:t>socket.socket</a:t>
            </a:r>
            <a:r>
              <a:rPr lang="it-IT" b="1" dirty="0"/>
              <a:t> (</a:t>
            </a:r>
            <a:r>
              <a:rPr lang="it-IT" b="1" dirty="0" err="1"/>
              <a:t>socket.AF_INET</a:t>
            </a:r>
            <a:r>
              <a:rPr lang="it-IT" b="1" dirty="0"/>
              <a:t>, </a:t>
            </a:r>
            <a:r>
              <a:rPr lang="it-IT" b="1" dirty="0" err="1"/>
              <a:t>socket.SOCK.STREAM</a:t>
            </a:r>
            <a:r>
              <a:rPr lang="it-IT" b="1" dirty="0"/>
              <a:t>). </a:t>
            </a:r>
            <a:r>
              <a:rPr lang="it-IT" dirty="0"/>
              <a:t>Viene  creato il </a:t>
            </a:r>
            <a:r>
              <a:rPr lang="it-IT" dirty="0" err="1"/>
              <a:t>socket</a:t>
            </a:r>
            <a:r>
              <a:rPr lang="it-IT" dirty="0"/>
              <a:t> e viene restituito come valore un nuovo </a:t>
            </a:r>
            <a:r>
              <a:rPr lang="it-IT" dirty="0" err="1"/>
              <a:t>socket</a:t>
            </a:r>
            <a:r>
              <a:rPr lang="it-IT" dirty="0"/>
              <a:t>, che in questo caso si chiama «s».</a:t>
            </a:r>
          </a:p>
          <a:p>
            <a:r>
              <a:rPr lang="it-IT" dirty="0" err="1"/>
              <a:t>Socket.AF_INET</a:t>
            </a:r>
            <a:r>
              <a:rPr lang="it-IT" dirty="0"/>
              <a:t> si riferisce all’indirizzo IPv4 mentre il </a:t>
            </a:r>
            <a:r>
              <a:rPr lang="it-IT" dirty="0" err="1"/>
              <a:t>socket.SOCK_STREAM</a:t>
            </a:r>
            <a:r>
              <a:rPr lang="it-IT" dirty="0"/>
              <a:t> si riferisce alle connessioni TCP.</a:t>
            </a:r>
          </a:p>
          <a:p>
            <a:r>
              <a:rPr lang="it-IT" b="1" dirty="0" err="1"/>
              <a:t>s.Bind</a:t>
            </a:r>
            <a:r>
              <a:rPr lang="it-IT" b="1" dirty="0"/>
              <a:t> </a:t>
            </a:r>
            <a:r>
              <a:rPr lang="it-IT" dirty="0"/>
              <a:t>(SVR_ADDR, SVR_PORT)) è una sintassi obbligatoria ed è una funzione che lega l’indirizzo </a:t>
            </a:r>
            <a:r>
              <a:rPr lang="it-IT" dirty="0" err="1"/>
              <a:t>ip</a:t>
            </a:r>
            <a:r>
              <a:rPr lang="it-IT" dirty="0"/>
              <a:t> e il </a:t>
            </a:r>
            <a:r>
              <a:rPr lang="it-IT" dirty="0" err="1"/>
              <a:t>socket</a:t>
            </a:r>
            <a:r>
              <a:rPr lang="it-IT" dirty="0"/>
              <a:t> per attivare la connessione.</a:t>
            </a:r>
          </a:p>
          <a:p>
            <a:r>
              <a:rPr lang="it-IT" b="1" dirty="0" err="1"/>
              <a:t>s.Listen</a:t>
            </a:r>
            <a:r>
              <a:rPr lang="it-IT" b="1" dirty="0"/>
              <a:t> </a:t>
            </a:r>
            <a:r>
              <a:rPr lang="it-IT" dirty="0"/>
              <a:t>ascolta la connessione tra </a:t>
            </a:r>
            <a:r>
              <a:rPr lang="it-IT" dirty="0" err="1"/>
              <a:t>address</a:t>
            </a:r>
            <a:r>
              <a:rPr lang="it-IT" dirty="0"/>
              <a:t> e porta e decide quante connessioni può gestire.</a:t>
            </a:r>
          </a:p>
          <a:p>
            <a:r>
              <a:rPr lang="it-IT" b="1" dirty="0" err="1"/>
              <a:t>s.Accept</a:t>
            </a:r>
            <a:r>
              <a:rPr lang="it-IT" b="1" dirty="0"/>
              <a:t> </a:t>
            </a:r>
            <a:r>
              <a:rPr lang="it-IT" dirty="0"/>
              <a:t>è il comando che accetta la connessione in entrata, qualora sia andata a buon fine.</a:t>
            </a:r>
            <a:endParaRPr lang="it-IT" b="1" dirty="0"/>
          </a:p>
        </p:txBody>
      </p:sp>
      <p:sp>
        <p:nvSpPr>
          <p:cNvPr id="14" name="Freccia a destra 13">
            <a:extLst>
              <a:ext uri="{FF2B5EF4-FFF2-40B4-BE49-F238E27FC236}">
                <a16:creationId xmlns:a16="http://schemas.microsoft.com/office/drawing/2014/main" id="{0F6FED4C-C964-A8C5-19BB-048DA8F7A2EB}"/>
              </a:ext>
            </a:extLst>
          </p:cNvPr>
          <p:cNvSpPr/>
          <p:nvPr/>
        </p:nvSpPr>
        <p:spPr>
          <a:xfrm rot="18608285">
            <a:off x="5412004" y="3315832"/>
            <a:ext cx="756957" cy="3345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1799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DDEC9D-A23D-779B-9A36-9CB3A7B04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2274" y="365125"/>
            <a:ext cx="4581525" cy="568325"/>
          </a:xfrm>
        </p:spPr>
        <p:txBody>
          <a:bodyPr>
            <a:normAutofit/>
          </a:bodyPr>
          <a:lstStyle/>
          <a:p>
            <a:r>
              <a:rPr lang="it-IT" sz="1800" b="1" dirty="0">
                <a:solidFill>
                  <a:srgbClr val="FF0000"/>
                </a:solidFill>
              </a:rPr>
              <a:t>Secondo </a:t>
            </a:r>
            <a:r>
              <a:rPr lang="it-IT" sz="1800" b="1" dirty="0" err="1">
                <a:solidFill>
                  <a:srgbClr val="FF0000"/>
                </a:solidFill>
              </a:rPr>
              <a:t>esercizio:backdoor</a:t>
            </a:r>
            <a:endParaRPr lang="it-IT" sz="1800" b="1" dirty="0">
              <a:solidFill>
                <a:srgbClr val="FF0000"/>
              </a:solidFill>
            </a:endParaRPr>
          </a:p>
        </p:txBody>
      </p:sp>
      <p:pic>
        <p:nvPicPr>
          <p:cNvPr id="6" name="Segnaposto contenuto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AC5E2E52-C176-F01B-39E1-EA900B3BE4B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5910" y="1602606"/>
            <a:ext cx="6926090" cy="4331663"/>
          </a:xfr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D74CBEE5-DD56-3131-1F50-6814ECA6E2AD}"/>
              </a:ext>
            </a:extLst>
          </p:cNvPr>
          <p:cNvSpPr txBox="1"/>
          <p:nvPr/>
        </p:nvSpPr>
        <p:spPr>
          <a:xfrm>
            <a:off x="447869" y="765110"/>
            <a:ext cx="4086809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IT" b="1" dirty="0"/>
              <a:t>Print </a:t>
            </a:r>
            <a:r>
              <a:rPr lang="it-IT" dirty="0"/>
              <a:t>in questo caso andrà a stampare in output «client </a:t>
            </a:r>
            <a:r>
              <a:rPr lang="it-IT" dirty="0" err="1"/>
              <a:t>connected</a:t>
            </a:r>
            <a:r>
              <a:rPr lang="it-IT" dirty="0"/>
              <a:t>», attraverso l’indirizzo che verrà inserito attraverso la tastiera e la porta inserita.</a:t>
            </a:r>
            <a:endParaRPr lang="it-IT" b="1" dirty="0"/>
          </a:p>
        </p:txBody>
      </p:sp>
      <p:sp>
        <p:nvSpPr>
          <p:cNvPr id="9" name="Freccia a destra 8">
            <a:extLst>
              <a:ext uri="{FF2B5EF4-FFF2-40B4-BE49-F238E27FC236}">
                <a16:creationId xmlns:a16="http://schemas.microsoft.com/office/drawing/2014/main" id="{19CAF417-B85C-AE57-41B7-7623D7DC8EB4}"/>
              </a:ext>
            </a:extLst>
          </p:cNvPr>
          <p:cNvSpPr/>
          <p:nvPr/>
        </p:nvSpPr>
        <p:spPr>
          <a:xfrm rot="3088257">
            <a:off x="3857708" y="2344838"/>
            <a:ext cx="1832334" cy="2910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DCC43E86-A6F1-26C6-A95D-6BE07254E86F}"/>
              </a:ext>
            </a:extLst>
          </p:cNvPr>
          <p:cNvSpPr txBox="1"/>
          <p:nvPr/>
        </p:nvSpPr>
        <p:spPr>
          <a:xfrm>
            <a:off x="447869" y="2211355"/>
            <a:ext cx="4086809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«</a:t>
            </a:r>
            <a:r>
              <a:rPr lang="it-IT" dirty="0" err="1"/>
              <a:t>While</a:t>
            </a:r>
            <a:r>
              <a:rPr lang="it-IT" dirty="0"/>
              <a:t> 1:» è un ciclo infinito che insieme al valore uno restituisce sempre una risposta sempre vera al programma.</a:t>
            </a:r>
          </a:p>
          <a:p>
            <a:r>
              <a:rPr lang="it-IT" dirty="0"/>
              <a:t> </a:t>
            </a:r>
          </a:p>
        </p:txBody>
      </p:sp>
      <p:sp>
        <p:nvSpPr>
          <p:cNvPr id="12" name="Freccia a destra 11">
            <a:extLst>
              <a:ext uri="{FF2B5EF4-FFF2-40B4-BE49-F238E27FC236}">
                <a16:creationId xmlns:a16="http://schemas.microsoft.com/office/drawing/2014/main" id="{0E62D2F6-07C5-DA64-6394-540F6E86B150}"/>
              </a:ext>
            </a:extLst>
          </p:cNvPr>
          <p:cNvSpPr/>
          <p:nvPr/>
        </p:nvSpPr>
        <p:spPr>
          <a:xfrm rot="1282679">
            <a:off x="4100559" y="3179584"/>
            <a:ext cx="1176568" cy="2836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23EC1F9-F847-C9BC-5130-BD634CB96A0F}"/>
              </a:ext>
            </a:extLst>
          </p:cNvPr>
          <p:cNvSpPr txBox="1"/>
          <p:nvPr/>
        </p:nvSpPr>
        <p:spPr>
          <a:xfrm>
            <a:off x="447868" y="3667887"/>
            <a:ext cx="4357397" cy="28623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«</a:t>
            </a:r>
            <a:r>
              <a:rPr lang="it-IT" dirty="0" err="1"/>
              <a:t>try</a:t>
            </a:r>
            <a:r>
              <a:rPr lang="it-IT" dirty="0"/>
              <a:t>» ed «</a:t>
            </a:r>
            <a:r>
              <a:rPr lang="it-IT" dirty="0" err="1"/>
              <a:t>except</a:t>
            </a:r>
            <a:r>
              <a:rPr lang="it-IT" dirty="0"/>
              <a:t>» sono utilizzati per identificare gli errori all’interno del programma.</a:t>
            </a:r>
          </a:p>
          <a:p>
            <a:r>
              <a:rPr lang="it-IT" dirty="0"/>
              <a:t>Nel caso di «</a:t>
            </a:r>
            <a:r>
              <a:rPr lang="it-IT" dirty="0" err="1"/>
              <a:t>try</a:t>
            </a:r>
            <a:r>
              <a:rPr lang="it-IT" dirty="0"/>
              <a:t>» , va a ricevere il pacchetto di dati di connessione. </a:t>
            </a:r>
          </a:p>
          <a:p>
            <a:r>
              <a:rPr lang="it-IT" dirty="0"/>
              <a:t>Nel caso di «</a:t>
            </a:r>
            <a:r>
              <a:rPr lang="it-IT" dirty="0" err="1"/>
              <a:t>except</a:t>
            </a:r>
            <a:r>
              <a:rPr lang="it-IT" dirty="0"/>
              <a:t>», ovvero nel caso in cui la connessione non vada a buon fine, il programma continua e tenta di nuovo di eseguire la precedente riga di codice.</a:t>
            </a:r>
          </a:p>
          <a:p>
            <a:endParaRPr lang="it-IT" dirty="0"/>
          </a:p>
        </p:txBody>
      </p:sp>
      <p:sp>
        <p:nvSpPr>
          <p:cNvPr id="15" name="Freccia a destra 14">
            <a:extLst>
              <a:ext uri="{FF2B5EF4-FFF2-40B4-BE49-F238E27FC236}">
                <a16:creationId xmlns:a16="http://schemas.microsoft.com/office/drawing/2014/main" id="{77D4C229-5D58-F854-E2A0-AF5C646071C1}"/>
              </a:ext>
            </a:extLst>
          </p:cNvPr>
          <p:cNvSpPr/>
          <p:nvPr/>
        </p:nvSpPr>
        <p:spPr>
          <a:xfrm rot="19155354">
            <a:off x="4504308" y="4001208"/>
            <a:ext cx="1140128" cy="3197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05876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DDEC9D-A23D-779B-9A36-9CB3A7B04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2274" y="365125"/>
            <a:ext cx="4581525" cy="568325"/>
          </a:xfrm>
        </p:spPr>
        <p:txBody>
          <a:bodyPr>
            <a:normAutofit/>
          </a:bodyPr>
          <a:lstStyle/>
          <a:p>
            <a:r>
              <a:rPr lang="it-IT" sz="1800" b="1" dirty="0">
                <a:solidFill>
                  <a:srgbClr val="FF0000"/>
                </a:solidFill>
              </a:rPr>
              <a:t>Secondo </a:t>
            </a:r>
            <a:r>
              <a:rPr lang="it-IT" sz="1800" b="1" dirty="0" err="1">
                <a:solidFill>
                  <a:srgbClr val="FF0000"/>
                </a:solidFill>
              </a:rPr>
              <a:t>esercizio:backdoor</a:t>
            </a:r>
            <a:endParaRPr lang="it-IT" sz="1800" b="1" dirty="0">
              <a:solidFill>
                <a:srgbClr val="FF0000"/>
              </a:solidFill>
            </a:endParaRPr>
          </a:p>
        </p:txBody>
      </p:sp>
      <p:pic>
        <p:nvPicPr>
          <p:cNvPr id="6" name="Segnaposto contenuto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AC5E2E52-C176-F01B-39E1-EA900B3BE4B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5890" y="1256908"/>
            <a:ext cx="6946110" cy="4344184"/>
          </a:xfr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D74CBEE5-DD56-3131-1F50-6814ECA6E2AD}"/>
              </a:ext>
            </a:extLst>
          </p:cNvPr>
          <p:cNvSpPr txBox="1"/>
          <p:nvPr/>
        </p:nvSpPr>
        <p:spPr>
          <a:xfrm>
            <a:off x="579880" y="448444"/>
            <a:ext cx="4086809" cy="28623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«</a:t>
            </a:r>
            <a:r>
              <a:rPr lang="it-IT" dirty="0" err="1"/>
              <a:t>If</a:t>
            </a:r>
            <a:r>
              <a:rPr lang="it-IT" dirty="0"/>
              <a:t>» («se») è un costrutto che dà un’istruzione condizionale. Nel primo </a:t>
            </a:r>
            <a:r>
              <a:rPr lang="it-IT" dirty="0" err="1"/>
              <a:t>if</a:t>
            </a:r>
            <a:r>
              <a:rPr lang="it-IT" dirty="0"/>
              <a:t> si va a decodificare i dati. Se verrà inserito il parametro «utf-8» uguale a 1, si andrà ad eseguire una variabile (</a:t>
            </a:r>
            <a:r>
              <a:rPr lang="it-IT" dirty="0" err="1"/>
              <a:t>tosend</a:t>
            </a:r>
            <a:r>
              <a:rPr lang="it-IT" dirty="0"/>
              <a:t>) che racchiude due comandi unificati («</a:t>
            </a:r>
            <a:r>
              <a:rPr lang="it-IT" dirty="0" err="1"/>
              <a:t>platform.platform</a:t>
            </a:r>
            <a:r>
              <a:rPr lang="it-IT" dirty="0"/>
              <a:t>() + «</a:t>
            </a:r>
            <a:r>
              <a:rPr lang="it-IT" dirty="0" err="1"/>
              <a:t>platform.machine</a:t>
            </a:r>
            <a:r>
              <a:rPr lang="it-IT" dirty="0"/>
              <a:t>()), che andranno a recuperare delle informazioni sul sistema della macchina da attaccare.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DCC43E86-A6F1-26C6-A95D-6BE07254E86F}"/>
              </a:ext>
            </a:extLst>
          </p:cNvPr>
          <p:cNvSpPr txBox="1"/>
          <p:nvPr/>
        </p:nvSpPr>
        <p:spPr>
          <a:xfrm>
            <a:off x="579880" y="3310766"/>
            <a:ext cx="4086809" cy="31393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 «</a:t>
            </a:r>
            <a:r>
              <a:rPr lang="it-IT" dirty="0" err="1"/>
              <a:t>elif</a:t>
            </a:r>
            <a:r>
              <a:rPr lang="it-IT" dirty="0"/>
              <a:t>» è un’abbreviazione del costrutto </a:t>
            </a:r>
            <a:r>
              <a:rPr lang="it-IT" dirty="0" err="1"/>
              <a:t>if</a:t>
            </a:r>
            <a:r>
              <a:rPr lang="it-IT" dirty="0"/>
              <a:t>, sta ad indicare le altre possibili situazioni che si potrebbero verificare all’interno del costrutto.  Il secondo caso descritto da </a:t>
            </a:r>
            <a:r>
              <a:rPr lang="it-IT" dirty="0" err="1"/>
              <a:t>elif</a:t>
            </a:r>
            <a:r>
              <a:rPr lang="it-IT" dirty="0"/>
              <a:t> sta ad indicare che se l’utente va ad inserire 2, attraverso il «</a:t>
            </a:r>
            <a:r>
              <a:rPr lang="it-IT" dirty="0" err="1"/>
              <a:t>try</a:t>
            </a:r>
            <a:r>
              <a:rPr lang="it-IT" dirty="0"/>
              <a:t>» verranno presi in considerazione gli elementi della lista «</a:t>
            </a:r>
            <a:r>
              <a:rPr lang="it-IT" dirty="0" err="1"/>
              <a:t>os.list</a:t>
            </a:r>
            <a:r>
              <a:rPr lang="it-IT" dirty="0"/>
              <a:t>» e viene inserito da tastiera un input che verrà </a:t>
            </a:r>
            <a:r>
              <a:rPr lang="it-IT" dirty="0" err="1"/>
              <a:t>ciclato</a:t>
            </a:r>
            <a:r>
              <a:rPr lang="it-IT" dirty="0"/>
              <a:t> con il </a:t>
            </a:r>
            <a:r>
              <a:rPr lang="it-IT" b="1" dirty="0"/>
              <a:t>for</a:t>
            </a:r>
            <a:r>
              <a:rPr lang="it-IT" dirty="0"/>
              <a:t> prendendo le informazioni e inserendole in una lista (</a:t>
            </a:r>
            <a:r>
              <a:rPr lang="it-IT" dirty="0" err="1"/>
              <a:t>filelist</a:t>
            </a:r>
            <a:r>
              <a:rPr lang="it-IT" dirty="0"/>
              <a:t>).</a:t>
            </a:r>
          </a:p>
        </p:txBody>
      </p:sp>
      <p:sp>
        <p:nvSpPr>
          <p:cNvPr id="3" name="Freccia a destra 2">
            <a:extLst>
              <a:ext uri="{FF2B5EF4-FFF2-40B4-BE49-F238E27FC236}">
                <a16:creationId xmlns:a16="http://schemas.microsoft.com/office/drawing/2014/main" id="{D6A99F31-DC29-7F8C-9809-4F524100D96C}"/>
              </a:ext>
            </a:extLst>
          </p:cNvPr>
          <p:cNvSpPr/>
          <p:nvPr/>
        </p:nvSpPr>
        <p:spPr>
          <a:xfrm rot="2450500">
            <a:off x="4402800" y="3238573"/>
            <a:ext cx="1169021" cy="2878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Freccia a destra 3">
            <a:extLst>
              <a:ext uri="{FF2B5EF4-FFF2-40B4-BE49-F238E27FC236}">
                <a16:creationId xmlns:a16="http://schemas.microsoft.com/office/drawing/2014/main" id="{2163982C-C7B7-BB08-C4A6-5E1ECBDBD300}"/>
              </a:ext>
            </a:extLst>
          </p:cNvPr>
          <p:cNvSpPr/>
          <p:nvPr/>
        </p:nvSpPr>
        <p:spPr>
          <a:xfrm rot="220256">
            <a:off x="4466612" y="4263782"/>
            <a:ext cx="1091399" cy="3191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1094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DDEC9D-A23D-779B-9A36-9CB3A7B04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2274" y="365125"/>
            <a:ext cx="4581525" cy="568325"/>
          </a:xfrm>
        </p:spPr>
        <p:txBody>
          <a:bodyPr>
            <a:normAutofit/>
          </a:bodyPr>
          <a:lstStyle/>
          <a:p>
            <a:r>
              <a:rPr lang="it-IT" sz="1800" b="1" dirty="0">
                <a:solidFill>
                  <a:srgbClr val="FF0000"/>
                </a:solidFill>
              </a:rPr>
              <a:t>Secondo </a:t>
            </a:r>
            <a:r>
              <a:rPr lang="it-IT" sz="1800" b="1" dirty="0" err="1">
                <a:solidFill>
                  <a:srgbClr val="FF0000"/>
                </a:solidFill>
              </a:rPr>
              <a:t>esercizio:backdoor</a:t>
            </a:r>
            <a:endParaRPr lang="it-IT" sz="1800" b="1" dirty="0">
              <a:solidFill>
                <a:srgbClr val="FF0000"/>
              </a:solidFill>
            </a:endParaRPr>
          </a:p>
        </p:txBody>
      </p:sp>
      <p:pic>
        <p:nvPicPr>
          <p:cNvPr id="6" name="Segnaposto contenuto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AC5E2E52-C176-F01B-39E1-EA900B3BE4B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5890" y="1256908"/>
            <a:ext cx="6946110" cy="4344184"/>
          </a:xfr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D74CBEE5-DD56-3131-1F50-6814ECA6E2AD}"/>
              </a:ext>
            </a:extLst>
          </p:cNvPr>
          <p:cNvSpPr txBox="1"/>
          <p:nvPr/>
        </p:nvSpPr>
        <p:spPr>
          <a:xfrm>
            <a:off x="398879" y="2522718"/>
            <a:ext cx="4286229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«L’</a:t>
            </a:r>
            <a:r>
              <a:rPr lang="it-IT" dirty="0" err="1"/>
              <a:t>except</a:t>
            </a:r>
            <a:r>
              <a:rPr lang="it-IT" dirty="0"/>
              <a:t>» dopo il for verrà eseguito nel momento in cui gli input inseriti sono diversi da quelli prestabili nel costrutto </a:t>
            </a:r>
            <a:r>
              <a:rPr lang="it-IT" dirty="0" err="1"/>
              <a:t>if</a:t>
            </a:r>
            <a:r>
              <a:rPr lang="it-IT" dirty="0"/>
              <a:t>, ovvero 1 e 2. Nel caso in cui si verificasse, verrà stampato in output «</a:t>
            </a:r>
            <a:r>
              <a:rPr lang="it-IT" dirty="0" err="1"/>
              <a:t>Wrong</a:t>
            </a:r>
            <a:r>
              <a:rPr lang="it-IT" dirty="0"/>
              <a:t> </a:t>
            </a:r>
            <a:r>
              <a:rPr lang="it-IT" dirty="0" err="1"/>
              <a:t>path</a:t>
            </a:r>
            <a:r>
              <a:rPr lang="it-IT" dirty="0"/>
              <a:t>».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DCC43E86-A6F1-26C6-A95D-6BE07254E86F}"/>
              </a:ext>
            </a:extLst>
          </p:cNvPr>
          <p:cNvSpPr txBox="1"/>
          <p:nvPr/>
        </p:nvSpPr>
        <p:spPr>
          <a:xfrm>
            <a:off x="398879" y="4783671"/>
            <a:ext cx="4428563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L’ultimo «</a:t>
            </a:r>
            <a:r>
              <a:rPr lang="it-IT" dirty="0" err="1"/>
              <a:t>elif</a:t>
            </a:r>
            <a:r>
              <a:rPr lang="it-IT" dirty="0"/>
              <a:t>» chiude il programma nel caso in cui l’input inserito da tastiera sia «0». In questo caso la connessione verrà chiusa.</a:t>
            </a:r>
          </a:p>
        </p:txBody>
      </p:sp>
      <p:sp>
        <p:nvSpPr>
          <p:cNvPr id="3" name="Freccia a destra 2">
            <a:extLst>
              <a:ext uri="{FF2B5EF4-FFF2-40B4-BE49-F238E27FC236}">
                <a16:creationId xmlns:a16="http://schemas.microsoft.com/office/drawing/2014/main" id="{D6A99F31-DC29-7F8C-9809-4F524100D96C}"/>
              </a:ext>
            </a:extLst>
          </p:cNvPr>
          <p:cNvSpPr/>
          <p:nvPr/>
        </p:nvSpPr>
        <p:spPr>
          <a:xfrm rot="2450500">
            <a:off x="4406671" y="3943828"/>
            <a:ext cx="1169021" cy="2878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Freccia a destra 3">
            <a:extLst>
              <a:ext uri="{FF2B5EF4-FFF2-40B4-BE49-F238E27FC236}">
                <a16:creationId xmlns:a16="http://schemas.microsoft.com/office/drawing/2014/main" id="{2163982C-C7B7-BB08-C4A6-5E1ECBDBD300}"/>
              </a:ext>
            </a:extLst>
          </p:cNvPr>
          <p:cNvSpPr/>
          <p:nvPr/>
        </p:nvSpPr>
        <p:spPr>
          <a:xfrm rot="21306786">
            <a:off x="4699073" y="5273943"/>
            <a:ext cx="686839" cy="3571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148763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565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di Office</vt:lpstr>
      <vt:lpstr>Secondo esercizio:backdoor</vt:lpstr>
      <vt:lpstr>Secondo esercizio:backdoor</vt:lpstr>
      <vt:lpstr>Secondo esercizio:backdoor</vt:lpstr>
      <vt:lpstr>Secondo esercizio:backdoor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Secondo esercizio:backdoor</dc:title>
  <dc:creator>Ilaria Colaiocco</dc:creator>
  <cp:lastModifiedBy>Ilaria Colaiocco</cp:lastModifiedBy>
  <cp:revision>15</cp:revision>
  <dcterms:created xsi:type="dcterms:W3CDTF">2022-07-19T14:27:33Z</dcterms:created>
  <dcterms:modified xsi:type="dcterms:W3CDTF">2022-07-19T16:03:32Z</dcterms:modified>
</cp:coreProperties>
</file>