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5" r:id="rId3"/>
    <p:sldId id="342" r:id="rId4"/>
    <p:sldId id="344" r:id="rId5"/>
    <p:sldId id="345" r:id="rId6"/>
    <p:sldId id="364" r:id="rId7"/>
    <p:sldId id="365" r:id="rId8"/>
    <p:sldId id="346" r:id="rId9"/>
    <p:sldId id="366" r:id="rId10"/>
    <p:sldId id="367" r:id="rId11"/>
    <p:sldId id="368" r:id="rId12"/>
    <p:sldId id="369" r:id="rId13"/>
    <p:sldId id="371" r:id="rId14"/>
    <p:sldId id="372" r:id="rId15"/>
    <p:sldId id="373" r:id="rId16"/>
    <p:sldId id="374" r:id="rId17"/>
    <p:sldId id="377" r:id="rId18"/>
    <p:sldId id="375" r:id="rId19"/>
    <p:sldId id="378" r:id="rId20"/>
    <p:sldId id="376" r:id="rId21"/>
    <p:sldId id="278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>
      <p:cViewPr varScale="1">
        <p:scale>
          <a:sx n="83" d="100"/>
          <a:sy n="83" d="100"/>
        </p:scale>
        <p:origin x="126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3D3E6-CEEF-4E42-A092-25B5B09483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FD5A6-3503-4018-9467-59218EE2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3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01/04/2020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8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7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8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4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1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591733"/>
            <a:ext cx="3970867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156200" y="1600200"/>
            <a:ext cx="3970867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96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mcast.edu.mt/mod/resource/view.php?id=6480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 IICT-6005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9 – Analyzing Recursive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Solving Recurrence Equations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0" dirty="0"/>
              <a:t>There are mainly three ways for solving recurrences:</a:t>
            </a:r>
          </a:p>
          <a:p>
            <a:pPr lvl="0"/>
            <a:r>
              <a:rPr lang="en-GB" b="0" dirty="0"/>
              <a:t>The Substitution Method</a:t>
            </a:r>
          </a:p>
          <a:p>
            <a:pPr lvl="0"/>
            <a:r>
              <a:rPr lang="en-GB" b="0" dirty="0"/>
              <a:t>The Recurrence Tree Method</a:t>
            </a:r>
          </a:p>
          <a:p>
            <a:pPr lvl="0"/>
            <a:r>
              <a:rPr lang="en-GB" b="0" dirty="0"/>
              <a:t>The Master Theorem Method</a:t>
            </a:r>
          </a:p>
          <a:p>
            <a:pPr lvl="0"/>
            <a:endParaRPr lang="en-GB" b="0" dirty="0"/>
          </a:p>
          <a:p>
            <a:pPr marL="114300" lvl="0" indent="0" algn="ctr">
              <a:buNone/>
            </a:pPr>
            <a:r>
              <a:rPr lang="en-GB" b="0" i="1" dirty="0"/>
              <a:t>For the purposes of this unit, we shall consider only the </a:t>
            </a:r>
            <a:br>
              <a:rPr lang="en-GB" b="0" i="1" dirty="0"/>
            </a:br>
            <a:r>
              <a:rPr lang="en-GB" i="1" dirty="0"/>
              <a:t>Master Theorem Method </a:t>
            </a:r>
            <a:r>
              <a:rPr lang="en-GB" b="0" i="1" dirty="0"/>
              <a:t>for solving Recurrence Equations.</a:t>
            </a:r>
          </a:p>
          <a:p>
            <a:pPr marL="114300" lvl="0" indent="0" algn="ctr">
              <a:buNone/>
            </a:pPr>
            <a:endParaRPr lang="en-GB" b="0" i="1" dirty="0"/>
          </a:p>
          <a:p>
            <a:pPr marL="114300" lvl="0" indent="0" algn="ctr">
              <a:buNone/>
            </a:pPr>
            <a:r>
              <a:rPr lang="en-GB" sz="1800" b="0" i="1" dirty="0"/>
              <a:t>The other 2 methods are explained briefly in the Further Readings provided for this topic on Moodle.</a:t>
            </a:r>
          </a:p>
          <a:p>
            <a:pPr marL="114300" lvl="0" indent="0" algn="ctr">
              <a:buNone/>
            </a:pPr>
            <a:endParaRPr lang="en-GB" sz="1100" b="0" i="1" dirty="0"/>
          </a:p>
          <a:p>
            <a:pPr marL="114300" lvl="0" indent="0" algn="ctr">
              <a:buNone/>
            </a:pPr>
            <a:r>
              <a:rPr lang="en-GB" sz="1800" b="0" i="1" dirty="0"/>
              <a:t>Link : </a:t>
            </a:r>
            <a:r>
              <a:rPr lang="en-GB" sz="1800" b="0" i="1" dirty="0">
                <a:hlinkClick r:id="rId2"/>
              </a:rPr>
              <a:t>https://moodle.mcast.edu.mt/mod/resource/view.php?id=64801</a:t>
            </a:r>
            <a:endParaRPr lang="en-GB" sz="1800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400" b="0" dirty="0"/>
              <a:t>The Master Theorem can be used to solve Recurrence Equations which are in the following form</a:t>
            </a:r>
            <a:r>
              <a:rPr lang="en-GB" sz="2400" dirty="0"/>
              <a:t>:</a:t>
            </a:r>
          </a:p>
          <a:p>
            <a:pPr marL="114300" indent="0">
              <a:buNone/>
            </a:pPr>
            <a:endParaRPr lang="en-GB" sz="1800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10" descr="T(n) = a \; T\!\left(\frac{n}{b}\right) + f(n)">
            <a:extLst>
              <a:ext uri="{FF2B5EF4-FFF2-40B4-BE49-F238E27FC236}">
                <a16:creationId xmlns:a16="http://schemas.microsoft.com/office/drawing/2014/main" id="{2D1AF17F-CAB5-4B11-BB1E-D83BF7A2F8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0"/>
            <a:ext cx="28194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F5A5F-8467-4C99-9FDE-D7E08D740559}"/>
              </a:ext>
            </a:extLst>
          </p:cNvPr>
          <p:cNvSpPr/>
          <p:nvPr/>
        </p:nvSpPr>
        <p:spPr>
          <a:xfrm>
            <a:off x="1066800" y="3657600"/>
            <a:ext cx="7924800" cy="24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  <a:spcAft>
                <a:spcPts val="120"/>
              </a:spcAft>
            </a:pPr>
            <a:r>
              <a:rPr lang="en-GB" sz="2400" dirty="0">
                <a:solidFill>
                  <a:srgbClr val="252525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WHERE:</a:t>
            </a:r>
          </a:p>
          <a:p>
            <a:pPr>
              <a:lnSpc>
                <a:spcPts val="1680"/>
              </a:lnSpc>
              <a:spcAft>
                <a:spcPts val="120"/>
              </a:spcAft>
            </a:pP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80"/>
              </a:lnSpc>
              <a:spcAft>
                <a:spcPts val="120"/>
              </a:spcAft>
            </a:pPr>
            <a:r>
              <a:rPr lang="en-GB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 the </a:t>
            </a:r>
            <a:r>
              <a:rPr lang="en-GB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size of the problem</a:t>
            </a:r>
          </a:p>
          <a:p>
            <a:pPr>
              <a:lnSpc>
                <a:spcPts val="1680"/>
              </a:lnSpc>
              <a:spcAft>
                <a:spcPts val="120"/>
              </a:spcAft>
            </a:pP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80"/>
              </a:lnSpc>
              <a:spcAft>
                <a:spcPts val="120"/>
              </a:spcAft>
            </a:pPr>
            <a:r>
              <a:rPr lang="en-GB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 the </a:t>
            </a:r>
            <a:r>
              <a:rPr lang="en-GB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number of sub-problems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into which n can be split</a:t>
            </a:r>
          </a:p>
          <a:p>
            <a:pPr>
              <a:lnSpc>
                <a:spcPts val="1680"/>
              </a:lnSpc>
              <a:spcAft>
                <a:spcPts val="120"/>
              </a:spcAft>
            </a:pP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80"/>
              </a:lnSpc>
              <a:spcAft>
                <a:spcPts val="120"/>
              </a:spcAft>
            </a:pPr>
            <a:r>
              <a:rPr lang="en-GB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n/b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en-GB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size of each sub – problem</a:t>
            </a:r>
          </a:p>
          <a:p>
            <a:pPr>
              <a:lnSpc>
                <a:spcPts val="1680"/>
              </a:lnSpc>
              <a:spcAft>
                <a:spcPts val="120"/>
              </a:spcAft>
            </a:pP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80"/>
              </a:lnSpc>
              <a:spcAft>
                <a:spcPts val="120"/>
              </a:spcAft>
            </a:pPr>
            <a:r>
              <a:rPr lang="en-GB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f(n)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the time </a:t>
            </a:r>
            <a:r>
              <a:rPr lang="en-GB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cost done outside the recursive calls</a:t>
            </a:r>
            <a:r>
              <a:rPr lang="en-GB" sz="2400" dirty="0">
                <a:ea typeface="Times New Roman" panose="02020603050405020304" pitchFamily="18" charset="0"/>
                <a:cs typeface="Arial" panose="020B0604020202020204" pitchFamily="34" charset="0"/>
              </a:rPr>
              <a:t> but still       	incurred  by the algorithm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3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400" b="0" dirty="0"/>
              <a:t>The Master Theorem can be used to solve Recurrence Equations which are in the following form</a:t>
            </a:r>
            <a:r>
              <a:rPr lang="en-GB" sz="2400" dirty="0"/>
              <a:t>:</a:t>
            </a:r>
          </a:p>
          <a:p>
            <a:pPr marL="114300" indent="0">
              <a:buNone/>
            </a:pPr>
            <a:endParaRPr lang="en-GB" sz="1800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10" descr="T(n) = a \; T\!\left(\frac{n}{b}\right) + f(n)">
            <a:extLst>
              <a:ext uri="{FF2B5EF4-FFF2-40B4-BE49-F238E27FC236}">
                <a16:creationId xmlns:a16="http://schemas.microsoft.com/office/drawing/2014/main" id="{2D1AF17F-CAB5-4B11-BB1E-D83BF7A2F8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43645"/>
            <a:ext cx="28194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F5A5F-8467-4C99-9FDE-D7E08D740559}"/>
              </a:ext>
            </a:extLst>
          </p:cNvPr>
          <p:cNvSpPr/>
          <p:nvPr/>
        </p:nvSpPr>
        <p:spPr>
          <a:xfrm>
            <a:off x="685800" y="40005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i="1" dirty="0"/>
              <a:t>If the Recurrence Equation is not in this format, </a:t>
            </a:r>
          </a:p>
          <a:p>
            <a:pPr algn="ctr"/>
            <a:r>
              <a:rPr lang="en-GB" sz="2400" b="1" i="1" dirty="0"/>
              <a:t>the Master Theorem Method cannot be applied!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8920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400" b="0" dirty="0"/>
              <a:t>How do we work out Master Theorem?</a:t>
            </a:r>
          </a:p>
          <a:p>
            <a:pPr marL="114300" indent="0">
              <a:buNone/>
            </a:pPr>
            <a:endParaRPr lang="en-GB" sz="2400" b="0" dirty="0"/>
          </a:p>
          <a:p>
            <a:pPr marL="114300" indent="0">
              <a:buNone/>
            </a:pPr>
            <a:r>
              <a:rPr lang="en-GB" sz="2400" b="0" dirty="0"/>
              <a:t>From the following equation identify values for</a:t>
            </a:r>
            <a:endParaRPr lang="en-GB" sz="2400" dirty="0"/>
          </a:p>
          <a:p>
            <a:pPr marL="114300" indent="0">
              <a:buNone/>
            </a:pPr>
            <a:endParaRPr lang="en-GB" sz="1800" b="0" i="1" dirty="0"/>
          </a:p>
          <a:p>
            <a:pPr marL="114300" indent="0">
              <a:buNone/>
            </a:pPr>
            <a:endParaRPr lang="en-GB" sz="1800" b="0" i="1" dirty="0"/>
          </a:p>
          <a:p>
            <a:pPr marL="114300" indent="0">
              <a:buNone/>
            </a:pPr>
            <a:endParaRPr lang="en-GB" sz="1800" b="0" i="1" dirty="0"/>
          </a:p>
          <a:p>
            <a:pPr marL="114300" indent="0">
              <a:buNone/>
            </a:pPr>
            <a:endParaRPr lang="en-GB" sz="1800" b="0" i="1" dirty="0"/>
          </a:p>
          <a:p>
            <a:pPr marL="114300" indent="0">
              <a:buNone/>
            </a:pPr>
            <a:r>
              <a:rPr lang="en-GB" sz="1800" b="0" i="1" dirty="0"/>
              <a:t>a </a:t>
            </a:r>
            <a:r>
              <a:rPr lang="en-GB" sz="1800" b="0" i="1" dirty="0">
                <a:sym typeface="Wingdings" panose="05000000000000000000" pitchFamily="2" charset="2"/>
              </a:rPr>
              <a:t>: the multiplier i.e. the number by which the T(n) function is being multiplied</a:t>
            </a:r>
          </a:p>
          <a:p>
            <a:pPr marL="114300" indent="0">
              <a:buNone/>
            </a:pPr>
            <a:r>
              <a:rPr lang="en-GB" sz="1800" b="0" i="1" dirty="0">
                <a:sym typeface="Wingdings" panose="05000000000000000000" pitchFamily="2" charset="2"/>
              </a:rPr>
              <a:t>b : the number by which n is being divided in the T(n) function</a:t>
            </a:r>
          </a:p>
          <a:p>
            <a:pPr marL="114300" indent="0">
              <a:buNone/>
            </a:pPr>
            <a:r>
              <a:rPr lang="en-GB" sz="1800" b="0" i="1" dirty="0">
                <a:sym typeface="Wingdings" panose="05000000000000000000" pitchFamily="2" charset="2"/>
              </a:rPr>
              <a:t>c : the power of the highest value of n in the f(n) part of the equation</a:t>
            </a:r>
          </a:p>
          <a:p>
            <a:pPr marL="114300" indent="0">
              <a:buNone/>
            </a:pPr>
            <a:endParaRPr lang="en-GB" sz="1800" b="0" i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" name="Picture 10" descr="T(n) = a \; T\!\left(\frac{n}{b}\right) + f(n)">
            <a:extLst>
              <a:ext uri="{FF2B5EF4-FFF2-40B4-BE49-F238E27FC236}">
                <a16:creationId xmlns:a16="http://schemas.microsoft.com/office/drawing/2014/main" id="{2D1AF17F-CAB5-4B11-BB1E-D83BF7A2F8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86100"/>
            <a:ext cx="281940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38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7696200" cy="30480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GB" sz="2400" b="0" dirty="0"/>
                  <a:t>How do we work out Master Theorem?</a:t>
                </a:r>
              </a:p>
              <a:p>
                <a:pPr marL="114300" indent="0">
                  <a:buNone/>
                </a:pPr>
                <a:endParaRPr lang="en-GB" sz="2400" b="0" dirty="0"/>
              </a:p>
              <a:p>
                <a:pPr marL="114300" indent="0">
                  <a:buNone/>
                </a:pPr>
                <a:r>
                  <a:rPr lang="en-GB" sz="2400" b="0" dirty="0"/>
                  <a:t>From the following equation identify values for</a:t>
                </a:r>
                <a:endParaRPr lang="en-GB" sz="2400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en-GB" sz="20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sz="2000" b="0" i="1" dirty="0"/>
                  <a:t>+3n+100</a:t>
                </a:r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7696200" cy="3048000"/>
              </a:xfrm>
              <a:blipFill>
                <a:blip r:embed="rId2"/>
                <a:stretch>
                  <a:fillRect t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315B4-5767-443A-A320-A439D01A23D1}"/>
              </a:ext>
            </a:extLst>
          </p:cNvPr>
          <p:cNvCxnSpPr/>
          <p:nvPr/>
        </p:nvCxnSpPr>
        <p:spPr>
          <a:xfrm flipV="1">
            <a:off x="4038600" y="3657600"/>
            <a:ext cx="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E5A4A5-039F-4D47-A1B7-33FFD6D58BB7}"/>
              </a:ext>
            </a:extLst>
          </p:cNvPr>
          <p:cNvSpPr txBox="1"/>
          <p:nvPr/>
        </p:nvSpPr>
        <p:spPr>
          <a:xfrm>
            <a:off x="3886200" y="39866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5C66B1-D64D-4D37-A044-CCF84B4ED236}"/>
              </a:ext>
            </a:extLst>
          </p:cNvPr>
          <p:cNvCxnSpPr/>
          <p:nvPr/>
        </p:nvCxnSpPr>
        <p:spPr>
          <a:xfrm flipV="1">
            <a:off x="4528126" y="3796145"/>
            <a:ext cx="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6AFC6B-94CA-41A2-BCCF-77821C73A10D}"/>
              </a:ext>
            </a:extLst>
          </p:cNvPr>
          <p:cNvSpPr txBox="1"/>
          <p:nvPr/>
        </p:nvSpPr>
        <p:spPr>
          <a:xfrm>
            <a:off x="4375726" y="41251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BB839-3136-433A-A983-535C5CA33ED8}"/>
              </a:ext>
            </a:extLst>
          </p:cNvPr>
          <p:cNvSpPr txBox="1"/>
          <p:nvPr/>
        </p:nvSpPr>
        <p:spPr>
          <a:xfrm>
            <a:off x="5486400" y="29833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4C2E68-D2D3-4FF4-B277-BF9458C365B1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5410200" y="3168011"/>
            <a:ext cx="76200" cy="18466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5CE70CAD-EF10-4713-8296-D7B6E5C1C5F2}"/>
              </a:ext>
            </a:extLst>
          </p:cNvPr>
          <p:cNvSpPr/>
          <p:nvPr/>
        </p:nvSpPr>
        <p:spPr>
          <a:xfrm rot="16200000">
            <a:off x="5523925" y="3284101"/>
            <a:ext cx="374067" cy="1227286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AFC4B-E17C-4A00-8AB5-41824202BB25}"/>
              </a:ext>
            </a:extLst>
          </p:cNvPr>
          <p:cNvSpPr txBox="1"/>
          <p:nvPr/>
        </p:nvSpPr>
        <p:spPr>
          <a:xfrm>
            <a:off x="5504295" y="4084778"/>
            <a:ext cx="6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f(n)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5C4AD-8AB4-430D-9207-1B071A03A702}"/>
              </a:ext>
            </a:extLst>
          </p:cNvPr>
          <p:cNvSpPr txBox="1"/>
          <p:nvPr/>
        </p:nvSpPr>
        <p:spPr>
          <a:xfrm>
            <a:off x="1295400" y="48768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GB" i="1" dirty="0"/>
              <a:t>a </a:t>
            </a:r>
            <a:r>
              <a:rPr lang="en-GB" i="1" dirty="0">
                <a:sym typeface="Wingdings" panose="05000000000000000000" pitchFamily="2" charset="2"/>
              </a:rPr>
              <a:t>: 3 		the number by which the T(n) function is multiplied</a:t>
            </a:r>
          </a:p>
          <a:p>
            <a:pPr marL="114300" indent="0">
              <a:buNone/>
            </a:pPr>
            <a:r>
              <a:rPr lang="en-GB" i="1" dirty="0">
                <a:sym typeface="Wingdings" panose="05000000000000000000" pitchFamily="2" charset="2"/>
              </a:rPr>
              <a:t>b : 2 		the number by which n is being divided in the T) function</a:t>
            </a:r>
          </a:p>
          <a:p>
            <a:pPr marL="114300" indent="0">
              <a:buNone/>
            </a:pPr>
            <a:r>
              <a:rPr lang="en-GB" i="1" dirty="0">
                <a:sym typeface="Wingdings" panose="05000000000000000000" pitchFamily="2" charset="2"/>
              </a:rPr>
              <a:t>c : 4 		the power of the highest value of n in the f(n)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88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8077200" cy="510540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GB" sz="2400" b="0" dirty="0"/>
                  <a:t>How do we work out Master Theorem?</a:t>
                </a:r>
              </a:p>
              <a:p>
                <a:pPr marL="114300" indent="0">
                  <a:buNone/>
                </a:pPr>
                <a:r>
                  <a:rPr lang="en-GB" sz="2400" b="0" dirty="0"/>
                  <a:t>Compare the 	 </a:t>
                </a:r>
                <a:r>
                  <a:rPr lang="en-GB" sz="2400" dirty="0"/>
                  <a:t>c </a:t>
                </a:r>
                <a:r>
                  <a:rPr lang="en-GB" sz="2400" b="0" dirty="0"/>
                  <a:t>    to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endParaRPr lang="en-GB" sz="1800" i="1" dirty="0"/>
              </a:p>
              <a:p>
                <a:pPr marL="114300" indent="0">
                  <a:buNone/>
                </a:pPr>
                <a:endParaRPr lang="en-GB" sz="1800" i="1" dirty="0"/>
              </a:p>
              <a:p>
                <a:pPr marL="114300" indent="0">
                  <a:buNone/>
                </a:pPr>
                <a:r>
                  <a:rPr lang="en-GB" sz="1800" i="1" dirty="0"/>
                  <a:t>We can determine the Asymptotic Speed based on whether :</a:t>
                </a:r>
              </a:p>
              <a:p>
                <a:pPr marL="114300" indent="0">
                  <a:buNone/>
                </a:pPr>
                <a:endParaRPr lang="en-GB" sz="1800" i="1" dirty="0"/>
              </a:p>
              <a:p>
                <a:r>
                  <a:rPr lang="en-GB" sz="1800" i="1" dirty="0"/>
                  <a:t>C </a:t>
                </a:r>
                <a:r>
                  <a:rPr lang="en-GB" sz="1800" b="0" i="1" dirty="0"/>
                  <a:t>is</a:t>
                </a:r>
                <a:r>
                  <a:rPr lang="en-GB" sz="1800" i="1" dirty="0"/>
                  <a:t> Smaller </a:t>
                </a:r>
                <a:r>
                  <a:rPr lang="en-GB" sz="1800" b="0" i="1" dirty="0"/>
                  <a:t>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i="1" dirty="0"/>
                  <a:t>       	Master Theorem Case 1 =&gt;  Θ(</a:t>
                </a:r>
                <a:r>
                  <a:rPr lang="en-GB" sz="1800" i="1" dirty="0" err="1"/>
                  <a:t>n</a:t>
                </a:r>
                <a:r>
                  <a:rPr lang="en-GB" sz="1800" i="1" baseline="30000" dirty="0" err="1"/>
                  <a:t>Log</a:t>
                </a:r>
                <a:r>
                  <a:rPr lang="en-GB" sz="1800" i="1" baseline="-25000" dirty="0" err="1"/>
                  <a:t>b</a:t>
                </a:r>
                <a:r>
                  <a:rPr lang="en-GB" sz="1800" i="1" baseline="-25000" dirty="0"/>
                  <a:t> </a:t>
                </a:r>
                <a:r>
                  <a:rPr lang="en-GB" sz="1800" i="1" baseline="30000" dirty="0"/>
                  <a:t>a</a:t>
                </a:r>
                <a:r>
                  <a:rPr lang="en-GB" sz="1800" i="1" dirty="0"/>
                  <a:t>)  </a:t>
                </a:r>
              </a:p>
              <a:p>
                <a:r>
                  <a:rPr lang="en-GB" sz="1800" i="1" dirty="0"/>
                  <a:t>C </a:t>
                </a:r>
                <a:r>
                  <a:rPr lang="en-GB" sz="1800" b="0" i="1" dirty="0"/>
                  <a:t>is</a:t>
                </a:r>
                <a:r>
                  <a:rPr lang="en-GB" sz="1800" i="1" dirty="0"/>
                  <a:t> Equal </a:t>
                </a:r>
                <a:r>
                  <a:rPr lang="en-GB" sz="1800" b="0" i="1" dirty="0"/>
                  <a:t>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GB" sz="1800" i="1" dirty="0"/>
                  <a:t> 		Master Theorem Case 2 =&gt; 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GB" sz="1800" i="1" dirty="0"/>
                  <a:t> log n)</a:t>
                </a:r>
              </a:p>
              <a:p>
                <a:r>
                  <a:rPr lang="en-GB" sz="1800" i="1" dirty="0"/>
                  <a:t>C </a:t>
                </a:r>
                <a:r>
                  <a:rPr lang="en-GB" sz="1800" b="0" i="1" dirty="0"/>
                  <a:t>is</a:t>
                </a:r>
                <a:r>
                  <a:rPr lang="en-GB" sz="1800" i="1" dirty="0"/>
                  <a:t> Larger </a:t>
                </a:r>
                <a:r>
                  <a:rPr lang="en-GB" sz="1800" b="0" i="1" dirty="0"/>
                  <a:t>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GB" sz="1800" i="1" dirty="0"/>
                  <a:t> 		Master Theorem Case 3 =&gt; 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GB" sz="1800" i="1" dirty="0"/>
                  <a:t>)</a:t>
                </a:r>
                <a:endParaRPr lang="en-GB" sz="1800" dirty="0"/>
              </a:p>
              <a:p>
                <a:pPr marL="114300" indent="0">
                  <a:buNone/>
                </a:pPr>
                <a:endParaRPr lang="en-GB" sz="2000" b="0" dirty="0"/>
              </a:p>
              <a:p>
                <a:pPr marL="114300" indent="0">
                  <a:buNone/>
                </a:pPr>
                <a:r>
                  <a:rPr lang="en-GB" sz="2000" b="0" dirty="0"/>
                  <a:t>Compare the 	 </a:t>
                </a:r>
                <a:r>
                  <a:rPr lang="en-GB" sz="2000" dirty="0"/>
                  <a:t>4 </a:t>
                </a:r>
                <a:r>
                  <a:rPr lang="en-GB" sz="2000" b="0" dirty="0"/>
                  <a:t>    to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GB" sz="2000" b="0" i="1" dirty="0">
                  <a:sym typeface="Wingdings" panose="05000000000000000000" pitchFamily="2" charset="2"/>
                </a:endParaRPr>
              </a:p>
              <a:p>
                <a:pPr marL="114300" indent="0">
                  <a:buNone/>
                </a:pPr>
                <a:r>
                  <a:rPr lang="en-GB" sz="2000" dirty="0"/>
                  <a:t>                               4 </a:t>
                </a:r>
                <a:r>
                  <a:rPr lang="en-GB" sz="2000" b="0" dirty="0"/>
                  <a:t>     &gt;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𝟓𝟖𝟓</m:t>
                    </m:r>
                  </m:oMath>
                </a14:m>
                <a:endParaRPr lang="en-GB" sz="2000" b="0" i="1" dirty="0">
                  <a:sym typeface="Wingdings" panose="05000000000000000000" pitchFamily="2" charset="2"/>
                </a:endParaRPr>
              </a:p>
              <a:p>
                <a:pPr marL="114300" indent="0">
                  <a:buNone/>
                </a:pPr>
                <a:endParaRPr lang="en-GB" sz="2000" b="0" dirty="0">
                  <a:sym typeface="Wingdings" panose="05000000000000000000" pitchFamily="2" charset="2"/>
                </a:endParaRPr>
              </a:p>
              <a:p>
                <a:pPr marL="114300" indent="0">
                  <a:buNone/>
                </a:pPr>
                <a:r>
                  <a:rPr lang="en-GB" sz="2000" b="0" dirty="0">
                    <a:sym typeface="Wingdings" panose="05000000000000000000" pitchFamily="2" charset="2"/>
                  </a:rPr>
                  <a:t>Therefore </a:t>
                </a:r>
                <a:r>
                  <a:rPr lang="en-GB" sz="2000" dirty="0">
                    <a:sym typeface="Wingdings" panose="05000000000000000000" pitchFamily="2" charset="2"/>
                  </a:rPr>
                  <a:t>Master Theorem Case 3 applies </a:t>
                </a:r>
                <a:r>
                  <a:rPr lang="en-GB" sz="2000" b="0" dirty="0">
                    <a:sym typeface="Wingdings" panose="05000000000000000000" pitchFamily="2" charset="2"/>
                  </a:rPr>
                  <a:t>which means that</a:t>
                </a:r>
              </a:p>
              <a:p>
                <a:pPr marL="114300" indent="0">
                  <a:buNone/>
                </a:pPr>
                <a:r>
                  <a:rPr lang="en-GB" sz="2000" dirty="0">
                    <a:sym typeface="Wingdings" panose="05000000000000000000" pitchFamily="2" charset="2"/>
                  </a:rPr>
                  <a:t>Asymptotic Speed </a:t>
                </a:r>
                <a:r>
                  <a:rPr lang="en-GB" sz="2000" b="0" dirty="0"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sz="2000" b="0" i="1" dirty="0"/>
                  <a:t>+3n+100   is   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sz="2000" b="0" i="1" dirty="0"/>
                  <a:t>) =  </a:t>
                </a:r>
                <a:r>
                  <a:rPr lang="en-GB" sz="2000" i="1" dirty="0"/>
                  <a:t>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GB" sz="2000" i="1" dirty="0"/>
                  <a:t>)</a:t>
                </a:r>
                <a:endParaRPr lang="en-GB" sz="2000" dirty="0"/>
              </a:p>
              <a:p>
                <a:pPr marL="114300" indent="0">
                  <a:buNone/>
                </a:pPr>
                <a:endParaRPr lang="en-GB" sz="2000" dirty="0"/>
              </a:p>
              <a:p>
                <a:pPr marL="114300" indent="0">
                  <a:buNone/>
                </a:pPr>
                <a:endParaRPr lang="en-GB" sz="2000" b="0" i="1" dirty="0"/>
              </a:p>
              <a:p>
                <a:pPr marL="114300" indent="0">
                  <a:buNone/>
                </a:pPr>
                <a:endParaRPr lang="en-GB" sz="2000" b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8077200" cy="5105400"/>
              </a:xfrm>
              <a:blipFill>
                <a:blip r:embed="rId2"/>
                <a:stretch>
                  <a:fillRect t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GB" sz="2400" b="0" dirty="0"/>
                  <a:t>Some tricky cases…..</a:t>
                </a:r>
              </a:p>
              <a:p>
                <a:pPr marL="114300" indent="0">
                  <a:buNone/>
                </a:pPr>
                <a:endParaRPr lang="en-GB" sz="1600" b="0" dirty="0"/>
              </a:p>
              <a:p>
                <a:pPr marL="114300" indent="0">
                  <a:buNone/>
                </a:pPr>
                <a:r>
                  <a:rPr lang="en-GB" sz="2400" b="0" dirty="0"/>
                  <a:t>Find the asymptotic speed for the following recurrence equation</a:t>
                </a:r>
                <a:endParaRPr lang="en-GB" sz="2400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/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sz="20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  <a:blipFill>
                <a:blip r:embed="rId2"/>
                <a:stretch>
                  <a:fillRect t="-1600" r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315B4-5767-443A-A320-A439D01A23D1}"/>
              </a:ext>
            </a:extLst>
          </p:cNvPr>
          <p:cNvCxnSpPr/>
          <p:nvPr/>
        </p:nvCxnSpPr>
        <p:spPr>
          <a:xfrm flipV="1">
            <a:off x="4458856" y="3521360"/>
            <a:ext cx="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E5A4A5-039F-4D47-A1B7-33FFD6D58BB7}"/>
              </a:ext>
            </a:extLst>
          </p:cNvPr>
          <p:cNvSpPr txBox="1"/>
          <p:nvPr/>
        </p:nvSpPr>
        <p:spPr>
          <a:xfrm>
            <a:off x="4298372" y="3854049"/>
            <a:ext cx="3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5C66B1-D64D-4D37-A044-CCF84B4ED236}"/>
              </a:ext>
            </a:extLst>
          </p:cNvPr>
          <p:cNvCxnSpPr>
            <a:cxnSpLocks/>
          </p:cNvCxnSpPr>
          <p:nvPr/>
        </p:nvCxnSpPr>
        <p:spPr>
          <a:xfrm flipV="1">
            <a:off x="4925292" y="3581400"/>
            <a:ext cx="0" cy="295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6AFC6B-94CA-41A2-BCCF-77821C73A10D}"/>
              </a:ext>
            </a:extLst>
          </p:cNvPr>
          <p:cNvSpPr txBox="1"/>
          <p:nvPr/>
        </p:nvSpPr>
        <p:spPr>
          <a:xfrm>
            <a:off x="4792515" y="38771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BB839-3136-433A-A983-535C5CA33ED8}"/>
              </a:ext>
            </a:extLst>
          </p:cNvPr>
          <p:cNvSpPr txBox="1"/>
          <p:nvPr/>
        </p:nvSpPr>
        <p:spPr>
          <a:xfrm>
            <a:off x="5791194" y="2743200"/>
            <a:ext cx="9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 = ?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4C2E68-D2D3-4FF4-B277-BF9458C365B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715000" y="2927866"/>
            <a:ext cx="76195" cy="18467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5CE70CAD-EF10-4713-8296-D7B6E5C1C5F2}"/>
              </a:ext>
            </a:extLst>
          </p:cNvPr>
          <p:cNvSpPr/>
          <p:nvPr/>
        </p:nvSpPr>
        <p:spPr>
          <a:xfrm rot="16200000">
            <a:off x="5875766" y="3009253"/>
            <a:ext cx="374067" cy="1227286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AFC4B-E17C-4A00-8AB5-41824202BB25}"/>
              </a:ext>
            </a:extLst>
          </p:cNvPr>
          <p:cNvSpPr txBox="1"/>
          <p:nvPr/>
        </p:nvSpPr>
        <p:spPr>
          <a:xfrm>
            <a:off x="5808509" y="3830263"/>
            <a:ext cx="6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f(n)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5C4AD-8AB4-430D-9207-1B071A03A702}"/>
              </a:ext>
            </a:extLst>
          </p:cNvPr>
          <p:cNvSpPr txBox="1"/>
          <p:nvPr/>
        </p:nvSpPr>
        <p:spPr>
          <a:xfrm>
            <a:off x="838200" y="4343400"/>
            <a:ext cx="8168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GB" dirty="0">
                <a:sym typeface="Wingdings" panose="05000000000000000000" pitchFamily="2" charset="2"/>
              </a:rPr>
              <a:t>In the </a:t>
            </a:r>
            <a:r>
              <a:rPr lang="en-GB" i="1" dirty="0">
                <a:sym typeface="Wingdings" panose="05000000000000000000" pitchFamily="2" charset="2"/>
              </a:rPr>
              <a:t>f(n) </a:t>
            </a:r>
            <a:r>
              <a:rPr lang="en-GB" dirty="0">
                <a:sym typeface="Wingdings" panose="05000000000000000000" pitchFamily="2" charset="2"/>
              </a:rPr>
              <a:t>part of the recurrence equation, n does not have a power!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GB" dirty="0">
                <a:sym typeface="Wingdings" panose="05000000000000000000" pitchFamily="2" charset="2"/>
              </a:rPr>
              <a:t>To find the value of c, we must add a power to n but we must also take care that this power does not change the final value of n </a:t>
            </a:r>
            <a:r>
              <a:rPr lang="en-GB" i="1" dirty="0">
                <a:sym typeface="Wingdings" panose="05000000000000000000" pitchFamily="2" charset="2"/>
              </a:rPr>
              <a:t>	</a:t>
            </a:r>
          </a:p>
          <a:p>
            <a:pPr marL="114300" indent="0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32FB6-E9A6-45C6-8053-AB85DBCD1737}"/>
                  </a:ext>
                </a:extLst>
              </p:cNvPr>
              <p:cNvSpPr txBox="1"/>
              <p:nvPr/>
            </p:nvSpPr>
            <p:spPr>
              <a:xfrm>
                <a:off x="838200" y="5220563"/>
                <a:ext cx="816864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0">
                  <a:buNone/>
                </a:pPr>
                <a:r>
                  <a:rPr lang="en-GB" i="1" dirty="0">
                    <a:sym typeface="Wingdings" panose="05000000000000000000" pitchFamily="2" charset="2"/>
                  </a:rPr>
                  <a:t>	</a:t>
                </a:r>
              </a:p>
              <a:p>
                <a:pPr marL="114300" indent="0">
                  <a:buNone/>
                </a:pPr>
                <a:endParaRPr lang="en-GB" i="1" dirty="0">
                  <a:sym typeface="Wingdings" panose="05000000000000000000" pitchFamily="2" charset="2"/>
                </a:endParaRPr>
              </a:p>
              <a:p>
                <a:pPr marL="114300" indent="0">
                  <a:buNone/>
                </a:pPr>
                <a:r>
                  <a:rPr lang="en-GB" dirty="0"/>
                  <a:t>In reality….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/>
                    </m:sSup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dirty="0"/>
                  <a:t>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𝑠𝑡𝑖𝑙𝑙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𝑒𝑞𝑢𝑎𝑙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 algn="ctr">
                  <a:buNone/>
                </a:pPr>
                <a:r>
                  <a:rPr lang="en-GB" b="1" dirty="0"/>
                  <a:t>Therefore c is made equal to 1 as this power will not change the final value of n</a:t>
                </a:r>
                <a:r>
                  <a:rPr lang="en-GB" dirty="0"/>
                  <a:t>	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32FB6-E9A6-45C6-8053-AB85DBCD1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563"/>
                <a:ext cx="8168640" cy="1777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3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</a:t>
            </a:r>
            <a:r>
              <a:rPr lang="en-GB" sz="4400" dirty="0">
                <a:solidFill>
                  <a:srgbClr val="C00000"/>
                </a:solidFill>
              </a:rPr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GB" sz="2400" b="0" dirty="0"/>
                  <a:t>Some tricky cases…..</a:t>
                </a:r>
              </a:p>
              <a:p>
                <a:pPr marL="114300" indent="0">
                  <a:buNone/>
                </a:pPr>
                <a:endParaRPr lang="en-GB" sz="1600" b="0" dirty="0"/>
              </a:p>
              <a:p>
                <a:pPr marL="114300" indent="0">
                  <a:buNone/>
                </a:pPr>
                <a:r>
                  <a:rPr lang="en-GB" sz="2400" b="0" dirty="0"/>
                  <a:t>Find the asymptotic speed for the following recurrence equation</a:t>
                </a:r>
                <a:endParaRPr lang="en-GB" sz="2400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/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sz="20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  <a:blipFill>
                <a:blip r:embed="rId2"/>
                <a:stretch>
                  <a:fillRect t="-1600" r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315B4-5767-443A-A320-A439D01A23D1}"/>
              </a:ext>
            </a:extLst>
          </p:cNvPr>
          <p:cNvCxnSpPr/>
          <p:nvPr/>
        </p:nvCxnSpPr>
        <p:spPr>
          <a:xfrm flipV="1">
            <a:off x="4458856" y="3521360"/>
            <a:ext cx="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E5A4A5-039F-4D47-A1B7-33FFD6D58BB7}"/>
              </a:ext>
            </a:extLst>
          </p:cNvPr>
          <p:cNvSpPr txBox="1"/>
          <p:nvPr/>
        </p:nvSpPr>
        <p:spPr>
          <a:xfrm>
            <a:off x="4298372" y="3854049"/>
            <a:ext cx="3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5C66B1-D64D-4D37-A044-CCF84B4ED236}"/>
              </a:ext>
            </a:extLst>
          </p:cNvPr>
          <p:cNvCxnSpPr>
            <a:cxnSpLocks/>
          </p:cNvCxnSpPr>
          <p:nvPr/>
        </p:nvCxnSpPr>
        <p:spPr>
          <a:xfrm flipV="1">
            <a:off x="4925292" y="3581400"/>
            <a:ext cx="0" cy="295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6AFC6B-94CA-41A2-BCCF-77821C73A10D}"/>
              </a:ext>
            </a:extLst>
          </p:cNvPr>
          <p:cNvSpPr txBox="1"/>
          <p:nvPr/>
        </p:nvSpPr>
        <p:spPr>
          <a:xfrm>
            <a:off x="4792515" y="38771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BB839-3136-433A-A983-535C5CA33ED8}"/>
              </a:ext>
            </a:extLst>
          </p:cNvPr>
          <p:cNvSpPr txBox="1"/>
          <p:nvPr/>
        </p:nvSpPr>
        <p:spPr>
          <a:xfrm>
            <a:off x="5791194" y="2743200"/>
            <a:ext cx="9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 = 1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4C2E68-D2D3-4FF4-B277-BF9458C365B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715000" y="2927866"/>
            <a:ext cx="76195" cy="18467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5CE70CAD-EF10-4713-8296-D7B6E5C1C5F2}"/>
              </a:ext>
            </a:extLst>
          </p:cNvPr>
          <p:cNvSpPr/>
          <p:nvPr/>
        </p:nvSpPr>
        <p:spPr>
          <a:xfrm rot="16200000">
            <a:off x="5875766" y="3009253"/>
            <a:ext cx="374067" cy="1227286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AFC4B-E17C-4A00-8AB5-41824202BB25}"/>
              </a:ext>
            </a:extLst>
          </p:cNvPr>
          <p:cNvSpPr txBox="1"/>
          <p:nvPr/>
        </p:nvSpPr>
        <p:spPr>
          <a:xfrm>
            <a:off x="5808509" y="3830263"/>
            <a:ext cx="6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f(n)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B88B6A-70C0-4B70-A7E6-862B19480A63}"/>
                  </a:ext>
                </a:extLst>
              </p:cNvPr>
              <p:cNvSpPr txBox="1"/>
              <p:nvPr/>
            </p:nvSpPr>
            <p:spPr>
              <a:xfrm>
                <a:off x="1051560" y="3877144"/>
                <a:ext cx="816864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0">
                  <a:buNone/>
                </a:pPr>
                <a:r>
                  <a:rPr lang="en-GB" i="1" dirty="0">
                    <a:sym typeface="Wingdings" panose="05000000000000000000" pitchFamily="2" charset="2"/>
                  </a:rPr>
                  <a:t>	</a:t>
                </a:r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r>
                  <a:rPr lang="en-GB" b="1" dirty="0"/>
                  <a:t>Therefore </a:t>
                </a:r>
                <a:r>
                  <a:rPr lang="en-GB" dirty="0"/>
                  <a:t>compare </a:t>
                </a:r>
                <a:r>
                  <a:rPr lang="en-GB" b="1" dirty="0"/>
                  <a:t>c     </a:t>
                </a:r>
                <a:r>
                  <a:rPr lang="en-GB" dirty="0"/>
                  <a:t>to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	</a:t>
                </a:r>
              </a:p>
              <a:p>
                <a:pPr marL="114300" indent="0">
                  <a:buNone/>
                </a:pPr>
                <a:r>
                  <a:rPr lang="en-GB" b="1" dirty="0"/>
                  <a:t>                                   1     </a:t>
                </a:r>
                <a:r>
                  <a:rPr lang="en-GB" dirty="0"/>
                  <a:t>to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func>
                  </m:oMath>
                </a14:m>
                <a:endParaRPr lang="en-GB" b="1" dirty="0"/>
              </a:p>
              <a:p>
                <a:pPr marL="114300" indent="0">
                  <a:buNone/>
                </a:pPr>
                <a:r>
                  <a:rPr lang="en-GB" dirty="0"/>
                  <a:t>      </a:t>
                </a:r>
              </a:p>
              <a:p>
                <a:pPr marL="114300" indent="0">
                  <a:buNone/>
                </a:pPr>
                <a:r>
                  <a:rPr lang="en-GB" dirty="0"/>
                  <a:t>                                   c      &lt;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Master Theorem </a:t>
                </a:r>
                <a:r>
                  <a:rPr lang="en-GB" b="1" i="1" dirty="0">
                    <a:latin typeface="Cambria Math" panose="02040503050406030204" pitchFamily="18" charset="0"/>
                  </a:rPr>
                  <a:t>Case 1 </a:t>
                </a:r>
                <a:r>
                  <a:rPr lang="en-GB" i="1" dirty="0">
                    <a:latin typeface="Cambria Math" panose="02040503050406030204" pitchFamily="18" charset="0"/>
                  </a:rPr>
                  <a:t>Applies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:endParaRPr lang="en-GB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GB" b="1" i="1" dirty="0">
                    <a:latin typeface="Cambria Math" panose="02040503050406030204" pitchFamily="18" charset="0"/>
                  </a:rPr>
                  <a:t>Asymptotic Speed is     </a:t>
                </a:r>
                <a:r>
                  <a:rPr lang="en-GB" b="1" i="1" dirty="0"/>
                  <a:t>Θ(</a:t>
                </a:r>
                <a:r>
                  <a:rPr lang="en-GB" b="1" i="1" dirty="0" err="1"/>
                  <a:t>n</a:t>
                </a:r>
                <a:r>
                  <a:rPr lang="en-GB" b="1" i="1" baseline="30000" dirty="0" err="1"/>
                  <a:t>Log</a:t>
                </a:r>
                <a:r>
                  <a:rPr lang="en-GB" b="1" i="1" baseline="-25000" dirty="0" err="1"/>
                  <a:t>b</a:t>
                </a:r>
                <a:r>
                  <a:rPr lang="en-GB" b="1" i="1" baseline="-25000" dirty="0"/>
                  <a:t> </a:t>
                </a:r>
                <a:r>
                  <a:rPr lang="en-GB" b="1" i="1" baseline="30000" dirty="0"/>
                  <a:t>a</a:t>
                </a:r>
                <a:r>
                  <a:rPr lang="en-GB" b="1" i="1" dirty="0"/>
                  <a:t>)  = Θ(n</a:t>
                </a:r>
                <a:r>
                  <a:rPr lang="en-GB" b="1" i="1" baseline="30000" dirty="0"/>
                  <a:t>Log</a:t>
                </a:r>
                <a:r>
                  <a:rPr lang="en-GB" b="1" i="1" baseline="-25000" dirty="0"/>
                  <a:t>2 </a:t>
                </a:r>
                <a:r>
                  <a:rPr lang="en-GB" b="1" i="1" baseline="30000" dirty="0"/>
                  <a:t>4</a:t>
                </a:r>
                <a:r>
                  <a:rPr lang="en-GB" b="1" i="1" dirty="0"/>
                  <a:t>) </a:t>
                </a:r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B88B6A-70C0-4B70-A7E6-862B1948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3877144"/>
                <a:ext cx="8168640" cy="3139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64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GB" sz="2400" b="0" dirty="0"/>
                  <a:t>Some tricky cases…..</a:t>
                </a:r>
              </a:p>
              <a:p>
                <a:pPr marL="114300" indent="0">
                  <a:buNone/>
                </a:pPr>
                <a:endParaRPr lang="en-GB" sz="1600" b="0" dirty="0"/>
              </a:p>
              <a:p>
                <a:pPr marL="114300" indent="0">
                  <a:buNone/>
                </a:pPr>
                <a:r>
                  <a:rPr lang="en-GB" sz="2400" b="0" dirty="0"/>
                  <a:t>Find the asymptotic speed for the following recurrence equation</a:t>
                </a:r>
                <a:endParaRPr lang="en-GB" sz="2400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sz="20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  <a:blipFill>
                <a:blip r:embed="rId2"/>
                <a:stretch>
                  <a:fillRect t="-1600" r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315B4-5767-443A-A320-A439D01A23D1}"/>
              </a:ext>
            </a:extLst>
          </p:cNvPr>
          <p:cNvCxnSpPr/>
          <p:nvPr/>
        </p:nvCxnSpPr>
        <p:spPr>
          <a:xfrm flipV="1">
            <a:off x="4458856" y="3521360"/>
            <a:ext cx="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E5A4A5-039F-4D47-A1B7-33FFD6D58BB7}"/>
              </a:ext>
            </a:extLst>
          </p:cNvPr>
          <p:cNvSpPr txBox="1"/>
          <p:nvPr/>
        </p:nvSpPr>
        <p:spPr>
          <a:xfrm>
            <a:off x="4042076" y="3854049"/>
            <a:ext cx="7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 = 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5C66B1-D64D-4D37-A044-CCF84B4ED236}"/>
              </a:ext>
            </a:extLst>
          </p:cNvPr>
          <p:cNvCxnSpPr>
            <a:cxnSpLocks/>
          </p:cNvCxnSpPr>
          <p:nvPr/>
        </p:nvCxnSpPr>
        <p:spPr>
          <a:xfrm flipV="1">
            <a:off x="4925292" y="3581400"/>
            <a:ext cx="0" cy="295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6AFC6B-94CA-41A2-BCCF-77821C73A10D}"/>
              </a:ext>
            </a:extLst>
          </p:cNvPr>
          <p:cNvSpPr txBox="1"/>
          <p:nvPr/>
        </p:nvSpPr>
        <p:spPr>
          <a:xfrm>
            <a:off x="4792515" y="38771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BB839-3136-433A-A983-535C5CA33ED8}"/>
              </a:ext>
            </a:extLst>
          </p:cNvPr>
          <p:cNvSpPr txBox="1"/>
          <p:nvPr/>
        </p:nvSpPr>
        <p:spPr>
          <a:xfrm>
            <a:off x="5791194" y="2743200"/>
            <a:ext cx="9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 = 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4C2E68-D2D3-4FF4-B277-BF9458C365B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715000" y="2927866"/>
            <a:ext cx="76195" cy="18467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5CE70CAD-EF10-4713-8296-D7B6E5C1C5F2}"/>
              </a:ext>
            </a:extLst>
          </p:cNvPr>
          <p:cNvSpPr/>
          <p:nvPr/>
        </p:nvSpPr>
        <p:spPr>
          <a:xfrm rot="16200000">
            <a:off x="5875766" y="3009253"/>
            <a:ext cx="374067" cy="1227286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AFC4B-E17C-4A00-8AB5-41824202BB25}"/>
              </a:ext>
            </a:extLst>
          </p:cNvPr>
          <p:cNvSpPr txBox="1"/>
          <p:nvPr/>
        </p:nvSpPr>
        <p:spPr>
          <a:xfrm>
            <a:off x="5808509" y="3830263"/>
            <a:ext cx="6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f(n)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5C4AD-8AB4-430D-9207-1B071A03A702}"/>
              </a:ext>
            </a:extLst>
          </p:cNvPr>
          <p:cNvSpPr txBox="1"/>
          <p:nvPr/>
        </p:nvSpPr>
        <p:spPr>
          <a:xfrm>
            <a:off x="838200" y="4343400"/>
            <a:ext cx="8168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GB" dirty="0">
                <a:sym typeface="Wingdings" panose="05000000000000000000" pitchFamily="2" charset="2"/>
              </a:rPr>
              <a:t>The recurrence equation does not a value for a - the multiplier for the T(n) function!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GB" dirty="0">
                <a:sym typeface="Wingdings" panose="05000000000000000000" pitchFamily="2" charset="2"/>
              </a:rPr>
              <a:t>To find the value for a, we must add a multiplier to T(n) but we must also take care that this multiplier does not change the final value of the T(n) function </a:t>
            </a:r>
            <a:r>
              <a:rPr lang="en-GB" i="1" dirty="0">
                <a:sym typeface="Wingdings" panose="05000000000000000000" pitchFamily="2" charset="2"/>
              </a:rPr>
              <a:t>	</a:t>
            </a:r>
          </a:p>
          <a:p>
            <a:pPr marL="114300" indent="0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32FB6-E9A6-45C6-8053-AB85DBCD1737}"/>
                  </a:ext>
                </a:extLst>
              </p:cNvPr>
              <p:cNvSpPr txBox="1"/>
              <p:nvPr/>
            </p:nvSpPr>
            <p:spPr>
              <a:xfrm>
                <a:off x="860595" y="5071351"/>
                <a:ext cx="816864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0">
                  <a:buNone/>
                </a:pPr>
                <a:r>
                  <a:rPr lang="en-GB" i="1" dirty="0">
                    <a:sym typeface="Wingdings" panose="05000000000000000000" pitchFamily="2" charset="2"/>
                  </a:rPr>
                  <a:t>	</a:t>
                </a:r>
              </a:p>
              <a:p>
                <a:pPr marL="114300" indent="0">
                  <a:buNone/>
                </a:pPr>
                <a:endParaRPr lang="en-GB" i="1" dirty="0">
                  <a:sym typeface="Wingdings" panose="05000000000000000000" pitchFamily="2" charset="2"/>
                </a:endParaRPr>
              </a:p>
              <a:p>
                <a:pPr marL="114300" indent="0">
                  <a:buNone/>
                </a:pPr>
                <a:r>
                  <a:rPr lang="en-GB" dirty="0"/>
                  <a:t>In reality….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r>
                  <a:rPr lang="en-GB" dirty="0"/>
                  <a:t> = 1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		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𝑛𝑦𝑡h𝑖𝑛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𝑚𝑢𝑙𝑡𝑖𝑝𝑙𝑖𝑒𝑑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𝑒𝑞𝑢𝑎𝑙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𝑖𝑡𝑠𝑒𝑙𝑓</m:t>
                    </m:r>
                  </m:oMath>
                </a14:m>
                <a:endParaRPr lang="en-GB" b="0" dirty="0"/>
              </a:p>
              <a:p>
                <a:pPr marL="114300" indent="0">
                  <a:buNone/>
                </a:pPr>
                <a:br>
                  <a:rPr lang="en-GB" b="1" dirty="0"/>
                </a:br>
                <a:r>
                  <a:rPr lang="en-GB" b="1" dirty="0"/>
                  <a:t>Therefore a is made equal to 1 as this multiplier will not change the value of T(n)</a:t>
                </a:r>
                <a:r>
                  <a:rPr lang="en-GB" dirty="0"/>
                  <a:t>	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32FB6-E9A6-45C6-8053-AB85DBCD1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5" y="5071351"/>
                <a:ext cx="8168640" cy="1777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72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GB" sz="2400" b="0" dirty="0"/>
                  <a:t>Some tricky cases…..</a:t>
                </a:r>
              </a:p>
              <a:p>
                <a:pPr marL="114300" indent="0">
                  <a:buNone/>
                </a:pPr>
                <a:endParaRPr lang="en-GB" sz="1600" b="0" dirty="0"/>
              </a:p>
              <a:p>
                <a:pPr marL="114300" indent="0">
                  <a:buNone/>
                </a:pPr>
                <a:r>
                  <a:rPr lang="en-GB" sz="2400" b="0" dirty="0"/>
                  <a:t>Find the asymptotic speed for the following recurrence equation</a:t>
                </a:r>
                <a:endParaRPr lang="en-GB" sz="2400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sz="20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  <a:blipFill>
                <a:blip r:embed="rId2"/>
                <a:stretch>
                  <a:fillRect t="-1600" r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315B4-5767-443A-A320-A439D01A23D1}"/>
              </a:ext>
            </a:extLst>
          </p:cNvPr>
          <p:cNvCxnSpPr/>
          <p:nvPr/>
        </p:nvCxnSpPr>
        <p:spPr>
          <a:xfrm flipV="1">
            <a:off x="4458856" y="3521360"/>
            <a:ext cx="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E5A4A5-039F-4D47-A1B7-33FFD6D58BB7}"/>
              </a:ext>
            </a:extLst>
          </p:cNvPr>
          <p:cNvSpPr txBox="1"/>
          <p:nvPr/>
        </p:nvSpPr>
        <p:spPr>
          <a:xfrm>
            <a:off x="4042076" y="3854049"/>
            <a:ext cx="7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 =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5C66B1-D64D-4D37-A044-CCF84B4ED236}"/>
              </a:ext>
            </a:extLst>
          </p:cNvPr>
          <p:cNvCxnSpPr>
            <a:cxnSpLocks/>
          </p:cNvCxnSpPr>
          <p:nvPr/>
        </p:nvCxnSpPr>
        <p:spPr>
          <a:xfrm flipV="1">
            <a:off x="4925292" y="3581400"/>
            <a:ext cx="0" cy="295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6AFC6B-94CA-41A2-BCCF-77821C73A10D}"/>
              </a:ext>
            </a:extLst>
          </p:cNvPr>
          <p:cNvSpPr txBox="1"/>
          <p:nvPr/>
        </p:nvSpPr>
        <p:spPr>
          <a:xfrm>
            <a:off x="4792515" y="38771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BB839-3136-433A-A983-535C5CA33ED8}"/>
              </a:ext>
            </a:extLst>
          </p:cNvPr>
          <p:cNvSpPr txBox="1"/>
          <p:nvPr/>
        </p:nvSpPr>
        <p:spPr>
          <a:xfrm>
            <a:off x="5791194" y="2743200"/>
            <a:ext cx="9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 = 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4C2E68-D2D3-4FF4-B277-BF9458C365B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715000" y="2927866"/>
            <a:ext cx="76195" cy="18467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5CE70CAD-EF10-4713-8296-D7B6E5C1C5F2}"/>
              </a:ext>
            </a:extLst>
          </p:cNvPr>
          <p:cNvSpPr/>
          <p:nvPr/>
        </p:nvSpPr>
        <p:spPr>
          <a:xfrm rot="16200000">
            <a:off x="5875766" y="3009253"/>
            <a:ext cx="374067" cy="1227286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AFC4B-E17C-4A00-8AB5-41824202BB25}"/>
              </a:ext>
            </a:extLst>
          </p:cNvPr>
          <p:cNvSpPr txBox="1"/>
          <p:nvPr/>
        </p:nvSpPr>
        <p:spPr>
          <a:xfrm>
            <a:off x="5808509" y="3830263"/>
            <a:ext cx="6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f(n)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B88B6A-70C0-4B70-A7E6-862B19480A63}"/>
                  </a:ext>
                </a:extLst>
              </p:cNvPr>
              <p:cNvSpPr txBox="1"/>
              <p:nvPr/>
            </p:nvSpPr>
            <p:spPr>
              <a:xfrm>
                <a:off x="1051560" y="3897477"/>
                <a:ext cx="816864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0">
                  <a:buNone/>
                </a:pPr>
                <a:r>
                  <a:rPr lang="en-GB" i="1" dirty="0">
                    <a:sym typeface="Wingdings" panose="05000000000000000000" pitchFamily="2" charset="2"/>
                  </a:rPr>
                  <a:t>	</a:t>
                </a:r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r>
                  <a:rPr lang="en-GB" b="1" dirty="0"/>
                  <a:t>Therefore </a:t>
                </a:r>
                <a:r>
                  <a:rPr lang="en-GB" dirty="0"/>
                  <a:t>compare </a:t>
                </a:r>
                <a:r>
                  <a:rPr lang="en-GB" b="1" dirty="0"/>
                  <a:t>c     </a:t>
                </a:r>
                <a:r>
                  <a:rPr lang="en-GB" dirty="0"/>
                  <a:t>to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	</a:t>
                </a:r>
              </a:p>
              <a:p>
                <a:pPr marL="114300" indent="0">
                  <a:buNone/>
                </a:pPr>
                <a:r>
                  <a:rPr lang="en-GB" b="1" dirty="0"/>
                  <a:t>                                   2     </a:t>
                </a:r>
                <a:r>
                  <a:rPr lang="en-GB" dirty="0"/>
                  <a:t>to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endParaRPr lang="en-GB" b="1" dirty="0"/>
              </a:p>
              <a:p>
                <a:pPr marL="114300" indent="0">
                  <a:buNone/>
                </a:pPr>
                <a:r>
                  <a:rPr lang="en-GB" dirty="0"/>
                  <a:t>      </a:t>
                </a:r>
              </a:p>
              <a:p>
                <a:pPr marL="114300" indent="0">
                  <a:buNone/>
                </a:pPr>
                <a:r>
                  <a:rPr lang="en-GB" dirty="0"/>
                  <a:t>                                   c      &gt;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Master Theorem </a:t>
                </a:r>
                <a:r>
                  <a:rPr lang="en-GB" b="1" i="1" dirty="0">
                    <a:latin typeface="Cambria Math" panose="02040503050406030204" pitchFamily="18" charset="0"/>
                  </a:rPr>
                  <a:t>Case 3 </a:t>
                </a:r>
                <a:r>
                  <a:rPr lang="en-GB" i="1" dirty="0">
                    <a:latin typeface="Cambria Math" panose="02040503050406030204" pitchFamily="18" charset="0"/>
                  </a:rPr>
                  <a:t>Applies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:endParaRPr lang="en-GB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GB" b="1" i="1" dirty="0">
                    <a:latin typeface="Cambria Math" panose="02040503050406030204" pitchFamily="18" charset="0"/>
                  </a:rPr>
                  <a:t>Asymptotic Speed is     </a:t>
                </a:r>
                <a:r>
                  <a:rPr lang="en-GB" b="1" i="1" dirty="0"/>
                  <a:t>Θ(</a:t>
                </a:r>
                <a:r>
                  <a:rPr lang="en-GB" b="1" i="1" dirty="0" err="1"/>
                  <a:t>n</a:t>
                </a:r>
                <a:r>
                  <a:rPr lang="en-GB" b="1" i="1" baseline="30000" dirty="0" err="1"/>
                  <a:t>c</a:t>
                </a:r>
                <a:r>
                  <a:rPr lang="en-GB" b="1" i="1" dirty="0"/>
                  <a:t>)  = Θ(n</a:t>
                </a:r>
                <a:r>
                  <a:rPr lang="en-GB" b="1" i="1" baseline="30000" dirty="0"/>
                  <a:t>2</a:t>
                </a:r>
                <a:r>
                  <a:rPr lang="en-GB" b="1" i="1" dirty="0"/>
                  <a:t>) </a:t>
                </a:r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B88B6A-70C0-4B70-A7E6-862B1948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3897477"/>
                <a:ext cx="8168640" cy="3139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Revision: What is a recursive algorithm?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Recurrence equations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Time to complete a recursive algorithm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Analysing the recurrence equation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Recursion-tree method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Master Theorem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GB" sz="2400" b="0" dirty="0"/>
                  <a:t>Proof that Master Theorem does not work for recurrence equations unless they are in the correct format</a:t>
                </a:r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sz="20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/>
              </a:p>
              <a:p>
                <a:pPr marL="114300" indent="0">
                  <a:buNone/>
                </a:pPr>
                <a:endParaRPr lang="en-GB" sz="1800" b="0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261"/>
                <a:ext cx="8305800" cy="3048000"/>
              </a:xfrm>
              <a:blipFill>
                <a:blip r:embed="rId2"/>
                <a:stretch>
                  <a:fillRect t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315B4-5767-443A-A320-A439D01A23D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242849" y="3027650"/>
            <a:ext cx="194602" cy="1809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E5A4A5-039F-4D47-A1B7-33FFD6D58BB7}"/>
              </a:ext>
            </a:extLst>
          </p:cNvPr>
          <p:cNvSpPr txBox="1"/>
          <p:nvPr/>
        </p:nvSpPr>
        <p:spPr>
          <a:xfrm>
            <a:off x="4647945" y="3343494"/>
            <a:ext cx="7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b = 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5C66B1-D64D-4D37-A044-CCF84B4ED236}"/>
              </a:ext>
            </a:extLst>
          </p:cNvPr>
          <p:cNvCxnSpPr>
            <a:cxnSpLocks/>
          </p:cNvCxnSpPr>
          <p:nvPr/>
        </p:nvCxnSpPr>
        <p:spPr>
          <a:xfrm flipV="1">
            <a:off x="4943303" y="3027650"/>
            <a:ext cx="0" cy="295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B839-3136-433A-A983-535C5CA33ED8}"/>
              </a:ext>
            </a:extLst>
          </p:cNvPr>
          <p:cNvSpPr txBox="1"/>
          <p:nvPr/>
        </p:nvSpPr>
        <p:spPr>
          <a:xfrm>
            <a:off x="5947921" y="2299278"/>
            <a:ext cx="9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 = 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4C2E68-D2D3-4FF4-B277-BF9458C365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0411" y="2484204"/>
            <a:ext cx="76195" cy="18467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5CE70CAD-EF10-4713-8296-D7B6E5C1C5F2}"/>
              </a:ext>
            </a:extLst>
          </p:cNvPr>
          <p:cNvSpPr/>
          <p:nvPr/>
        </p:nvSpPr>
        <p:spPr>
          <a:xfrm rot="16200000">
            <a:off x="5875766" y="2530618"/>
            <a:ext cx="374067" cy="1227286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AFC4B-E17C-4A00-8AB5-41824202BB25}"/>
              </a:ext>
            </a:extLst>
          </p:cNvPr>
          <p:cNvSpPr txBox="1"/>
          <p:nvPr/>
        </p:nvSpPr>
        <p:spPr>
          <a:xfrm>
            <a:off x="5840835" y="3405598"/>
            <a:ext cx="6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f(n)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5C4AD-8AB4-430D-9207-1B071A03A702}"/>
                  </a:ext>
                </a:extLst>
              </p:cNvPr>
              <p:cNvSpPr txBox="1"/>
              <p:nvPr/>
            </p:nvSpPr>
            <p:spPr>
              <a:xfrm>
                <a:off x="865909" y="4010782"/>
                <a:ext cx="81686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0">
                  <a:buNone/>
                </a:pPr>
                <a:r>
                  <a:rPr lang="en-GB" i="1" dirty="0">
                    <a:sym typeface="Wingdings" panose="05000000000000000000" pitchFamily="2" charset="2"/>
                  </a:rPr>
                  <a:t>We know that c = 2</a:t>
                </a:r>
              </a:p>
              <a:p>
                <a:pPr marL="114300"/>
                <a:br>
                  <a:rPr lang="en-GB" i="1" dirty="0">
                    <a:sym typeface="Wingdings" panose="05000000000000000000" pitchFamily="2" charset="2"/>
                  </a:rPr>
                </a:br>
                <a:r>
                  <a:rPr lang="en-GB" i="1" dirty="0">
                    <a:sym typeface="Wingdings" panose="05000000000000000000" pitchFamily="2" charset="2"/>
                  </a:rPr>
                  <a:t>We can assume that a = 1 as a number multiplied by 1 is equal to itself</a:t>
                </a:r>
              </a:p>
              <a:p>
                <a:pPr marL="114300" indent="0">
                  <a:buNone/>
                </a:pPr>
                <a:r>
                  <a:rPr lang="en-GB" i="1" dirty="0">
                    <a:sym typeface="Wingdings" panose="05000000000000000000" pitchFamily="2" charset="2"/>
                  </a:rPr>
                  <a:t>We can assume that b = 1 as a number divided by 1 is equal to itself</a:t>
                </a:r>
              </a:p>
              <a:p>
                <a:pPr marL="114300" indent="0">
                  <a:buNone/>
                </a:pPr>
                <a:endParaRPr lang="en-GB" i="1" dirty="0">
                  <a:sym typeface="Wingdings" panose="05000000000000000000" pitchFamily="2" charset="2"/>
                </a:endParaRPr>
              </a:p>
              <a:p>
                <a:pPr marL="114300" indent="0">
                  <a:buNone/>
                </a:pPr>
                <a:r>
                  <a:rPr lang="en-GB" i="1" dirty="0">
                    <a:sym typeface="Wingdings" panose="05000000000000000000" pitchFamily="2" charset="2"/>
                  </a:rPr>
                  <a:t>Compare </a:t>
                </a:r>
                <a:r>
                  <a:rPr lang="en-GB" b="1" i="1" dirty="0">
                    <a:sym typeface="Wingdings" panose="05000000000000000000" pitchFamily="2" charset="2"/>
                  </a:rPr>
                  <a:t>c</a:t>
                </a:r>
                <a:r>
                  <a:rPr lang="en-GB" i="1" dirty="0">
                    <a:sym typeface="Wingdings" panose="05000000000000000000" pitchFamily="2" charset="2"/>
                  </a:rPr>
                  <a:t> to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GB" i="1" dirty="0">
                  <a:sym typeface="Wingdings" panose="05000000000000000000" pitchFamily="2" charset="2"/>
                </a:endParaRPr>
              </a:p>
              <a:p>
                <a:pPr marL="114300" indent="0">
                  <a:buNone/>
                </a:pPr>
                <a:r>
                  <a:rPr lang="en-GB" i="1" dirty="0">
                    <a:sym typeface="Wingdings" panose="05000000000000000000" pitchFamily="2" charset="2"/>
                  </a:rPr>
                  <a:t>                 2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n-GB" i="1" dirty="0">
                  <a:sym typeface="Wingdings" panose="05000000000000000000" pitchFamily="2" charset="2"/>
                </a:endParaRPr>
              </a:p>
              <a:p>
                <a:pPr marL="11430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5C4AD-8AB4-430D-9207-1B071A03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09" y="4010782"/>
                <a:ext cx="8168640" cy="2308324"/>
              </a:xfrm>
              <a:prstGeom prst="rect">
                <a:avLst/>
              </a:prstGeom>
              <a:blipFill>
                <a:blip r:embed="rId3"/>
                <a:stretch>
                  <a:fillRect t="-1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441093B-2C6A-4FE0-9979-D8807B14A50D}"/>
              </a:ext>
            </a:extLst>
          </p:cNvPr>
          <p:cNvSpPr txBox="1"/>
          <p:nvPr/>
        </p:nvSpPr>
        <p:spPr>
          <a:xfrm>
            <a:off x="3869823" y="3208648"/>
            <a:ext cx="7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BB5F4B-974D-4323-9296-D8D16B4ED8F2}"/>
                  </a:ext>
                </a:extLst>
              </p:cNvPr>
              <p:cNvSpPr txBox="1"/>
              <p:nvPr/>
            </p:nvSpPr>
            <p:spPr>
              <a:xfrm>
                <a:off x="1060796" y="6183950"/>
                <a:ext cx="81686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GB" i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cannot be worked out!</a:t>
                </a:r>
              </a:p>
              <a:p>
                <a:pPr marL="114300" indent="0" algn="ctr">
                  <a:buNone/>
                </a:pPr>
                <a:br>
                  <a:rPr lang="en-GB" i="1" dirty="0">
                    <a:sym typeface="Wingdings" panose="05000000000000000000" pitchFamily="2" charset="2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BB5F4B-974D-4323-9296-D8D16B4ED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6" y="6183950"/>
                <a:ext cx="8168640" cy="923330"/>
              </a:xfrm>
              <a:prstGeom prst="rect">
                <a:avLst/>
              </a:prstGeom>
              <a:blipFill>
                <a:blip r:embed="rId4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BF4292A-0DF2-4C06-B40A-A3F46D91C1FB}"/>
              </a:ext>
            </a:extLst>
          </p:cNvPr>
          <p:cNvSpPr txBox="1"/>
          <p:nvPr/>
        </p:nvSpPr>
        <p:spPr>
          <a:xfrm>
            <a:off x="4572000" y="5054998"/>
            <a:ext cx="3060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ctr">
              <a:buNone/>
            </a:pPr>
            <a:br>
              <a:rPr lang="en-GB" i="1" dirty="0">
                <a:sym typeface="Wingdings" panose="05000000000000000000" pitchFamily="2" charset="2"/>
              </a:rPr>
            </a:br>
            <a:r>
              <a:rPr lang="en-GB" b="1" i="1" dirty="0">
                <a:solidFill>
                  <a:srgbClr val="C00000"/>
                </a:solidFill>
                <a:sym typeface="Wingdings" panose="05000000000000000000" pitchFamily="2" charset="2"/>
              </a:rPr>
              <a:t>Hence the asymptotic speed of this recurrence equation cannot be determined using  Master Theorem Method 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71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Revision: What is a recursive algorithm?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Recurrence equations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Time to complete a recursive algorithm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Analysing the recurrence equation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Master Theorem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GB" sz="4400" b="0" dirty="0"/>
          </a:p>
          <a:p>
            <a:pPr marL="114300" indent="0">
              <a:buNone/>
            </a:pPr>
            <a:endParaRPr lang="en-GB" sz="4400" b="0" dirty="0"/>
          </a:p>
          <a:p>
            <a:pPr marL="114300" indent="0">
              <a:buNone/>
            </a:pPr>
            <a:r>
              <a:rPr lang="en-GB" sz="4400" b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177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Revision: What is a recursive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Define a recursive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8A44-B075-465C-890C-03D3C615D4F5}"/>
              </a:ext>
            </a:extLst>
          </p:cNvPr>
          <p:cNvSpPr txBox="1"/>
          <p:nvPr/>
        </p:nvSpPr>
        <p:spPr>
          <a:xfrm>
            <a:off x="1295400" y="26670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Recursive Algorithm where the main problem can be described in terms of sub-problems that are identical to it.</a:t>
            </a:r>
          </a:p>
          <a:p>
            <a:endParaRPr lang="en-GB" dirty="0"/>
          </a:p>
          <a:p>
            <a:r>
              <a:rPr lang="en-GB" dirty="0"/>
              <a:t>There the main problem can be solved by an </a:t>
            </a:r>
            <a:r>
              <a:rPr lang="en-GB" i="1" dirty="0"/>
              <a:t>algorithm which calls itself </a:t>
            </a:r>
            <a:r>
              <a:rPr lang="en-GB" dirty="0"/>
              <a:t>with "smaller (or simpler)" input values.</a:t>
            </a:r>
          </a:p>
          <a:p>
            <a:endParaRPr lang="en-GB" dirty="0"/>
          </a:p>
          <a:p>
            <a:r>
              <a:rPr lang="en-GB" dirty="0"/>
              <a:t>The results obtained from solving these simpler versions of the algorithm are then used to solve the main problem</a:t>
            </a:r>
          </a:p>
        </p:txBody>
      </p:sp>
    </p:spTree>
    <p:extLst>
      <p:ext uri="{BB962C8B-B14F-4D97-AF65-F5344CB8AC3E}">
        <p14:creationId xmlns:p14="http://schemas.microsoft.com/office/powerpoint/2010/main" val="340223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Time to complete a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80060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Consider one of the algorithms you implemented recursively from one of the introductory exercises.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What is the Time Function T(n) describing how long the algorithm would take to complete for a problem of size n?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9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Time to complete a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591733"/>
            <a:ext cx="8009468" cy="480060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Let’s assume that we have the following algorithm to work out the Fibonacci Sequence for a number.</a:t>
            </a:r>
            <a:br>
              <a:rPr lang="en-GB" b="0" dirty="0"/>
            </a:b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The algorithm can do 2 things</a:t>
            </a:r>
          </a:p>
          <a:p>
            <a:pPr lvl="1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1" dirty="0"/>
              <a:t>Hit the Base Case </a:t>
            </a:r>
            <a:r>
              <a:rPr lang="en-GB" dirty="0"/>
              <a:t>because n = 1</a:t>
            </a:r>
            <a:br>
              <a:rPr lang="en-GB" dirty="0"/>
            </a:br>
            <a:r>
              <a:rPr lang="en-GB" dirty="0"/>
              <a:t>Stop Executing</a:t>
            </a:r>
            <a:br>
              <a:rPr lang="en-GB" dirty="0"/>
            </a:br>
            <a:r>
              <a:rPr lang="en-GB" dirty="0"/>
              <a:t>This is also the Best Case</a:t>
            </a:r>
            <a:br>
              <a:rPr lang="en-GB" dirty="0"/>
            </a:br>
            <a:endParaRPr lang="en-GB" dirty="0"/>
          </a:p>
          <a:p>
            <a:pPr lvl="1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1" dirty="0"/>
              <a:t>Repeat itself </a:t>
            </a:r>
            <a:r>
              <a:rPr lang="en-GB" b="0" dirty="0"/>
              <a:t>with a value of </a:t>
            </a:r>
          </a:p>
          <a:p>
            <a:pPr marL="411480" lvl="1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dirty="0"/>
              <a:t>    </a:t>
            </a:r>
            <a:r>
              <a:rPr lang="en-GB" b="0" dirty="0"/>
              <a:t>n-1 because n is not 1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207AD-A317-459F-9410-52B4CAF45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11" t="43125" r="65218" b="29259"/>
          <a:stretch/>
        </p:blipFill>
        <p:spPr>
          <a:xfrm>
            <a:off x="5435600" y="3048000"/>
            <a:ext cx="3429000" cy="26670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41F6BB3B-DFD1-427A-9461-EB48ADC137DE}"/>
              </a:ext>
            </a:extLst>
          </p:cNvPr>
          <p:cNvSpPr/>
          <p:nvPr/>
        </p:nvSpPr>
        <p:spPr>
          <a:xfrm rot="10800000">
            <a:off x="4876799" y="3586691"/>
            <a:ext cx="914400" cy="99060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45E5A5E-36D4-4F22-AEF5-9C0EDC8BE49B}"/>
              </a:ext>
            </a:extLst>
          </p:cNvPr>
          <p:cNvSpPr/>
          <p:nvPr/>
        </p:nvSpPr>
        <p:spPr>
          <a:xfrm rot="10800000">
            <a:off x="4876800" y="4746095"/>
            <a:ext cx="914400" cy="30480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1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Time to complete a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591733"/>
            <a:ext cx="8009468" cy="480060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Therefore for our Recursive Algorithms we have to take note of two Time Functions</a:t>
            </a:r>
            <a:br>
              <a:rPr lang="en-GB" b="0" dirty="0"/>
            </a:b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The </a:t>
            </a:r>
            <a:r>
              <a:rPr lang="en-GB" dirty="0"/>
              <a:t>T(n) for the Base Case</a:t>
            </a:r>
          </a:p>
          <a:p>
            <a:pPr marL="777240" lvl="2" indent="0">
              <a:spcBef>
                <a:spcPts val="440"/>
              </a:spcBef>
              <a:buClr>
                <a:srgbClr val="A9A57C"/>
              </a:buClr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207AD-A317-459F-9410-52B4CAF45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11" t="43125" r="65218" b="29259"/>
          <a:stretch/>
        </p:blipFill>
        <p:spPr>
          <a:xfrm>
            <a:off x="1219200" y="3581400"/>
            <a:ext cx="3429000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3639E-8B2F-40BA-813F-1D75837D7B94}"/>
              </a:ext>
            </a:extLst>
          </p:cNvPr>
          <p:cNvSpPr txBox="1"/>
          <p:nvPr/>
        </p:nvSpPr>
        <p:spPr>
          <a:xfrm>
            <a:off x="3581400" y="40810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4E074-2C84-4226-9454-BFB34BE10E9D}"/>
              </a:ext>
            </a:extLst>
          </p:cNvPr>
          <p:cNvSpPr txBox="1"/>
          <p:nvPr/>
        </p:nvSpPr>
        <p:spPr>
          <a:xfrm>
            <a:off x="3581400" y="4538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8DDF4-DB54-443D-AFA1-10FD1F87E71E}"/>
              </a:ext>
            </a:extLst>
          </p:cNvPr>
          <p:cNvSpPr txBox="1"/>
          <p:nvPr/>
        </p:nvSpPr>
        <p:spPr>
          <a:xfrm>
            <a:off x="4876800" y="5300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DD18E-77F3-43E1-8063-9C01D2D95773}"/>
              </a:ext>
            </a:extLst>
          </p:cNvPr>
          <p:cNvSpPr txBox="1"/>
          <p:nvPr/>
        </p:nvSpPr>
        <p:spPr>
          <a:xfrm>
            <a:off x="5067300" y="3948341"/>
            <a:ext cx="290406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7240" lvl="2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sz="2000" dirty="0"/>
              <a:t> T(n) = 1 + 1</a:t>
            </a:r>
          </a:p>
          <a:p>
            <a:pPr marL="777240" lvl="2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sz="2000" dirty="0"/>
              <a:t> T(n) = 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56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Time to complete a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591733"/>
            <a:ext cx="8009468" cy="480060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Therefore for our Recursive Algorithms we have to take note of two Time Functions</a:t>
            </a:r>
            <a:br>
              <a:rPr lang="en-GB" b="0" dirty="0"/>
            </a:b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The </a:t>
            </a:r>
            <a:r>
              <a:rPr lang="en-GB" dirty="0"/>
              <a:t>T(n) for the Recursive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207AD-A317-459F-9410-52B4CAF45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11" t="43125" r="65218" b="29259"/>
          <a:stretch/>
        </p:blipFill>
        <p:spPr>
          <a:xfrm>
            <a:off x="1295400" y="3657600"/>
            <a:ext cx="342900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67277-DFD6-4D4B-8D1E-52989D147285}"/>
              </a:ext>
            </a:extLst>
          </p:cNvPr>
          <p:cNvSpPr txBox="1"/>
          <p:nvPr/>
        </p:nvSpPr>
        <p:spPr>
          <a:xfrm>
            <a:off x="35814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D5824-E387-425D-BCFF-F4884DADE932}"/>
              </a:ext>
            </a:extLst>
          </p:cNvPr>
          <p:cNvSpPr txBox="1"/>
          <p:nvPr/>
        </p:nvSpPr>
        <p:spPr>
          <a:xfrm>
            <a:off x="3581400" y="4627449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0BC25-FCEB-4A9B-B4FB-9C0FB26CDBBD}"/>
              </a:ext>
            </a:extLst>
          </p:cNvPr>
          <p:cNvSpPr txBox="1"/>
          <p:nvPr/>
        </p:nvSpPr>
        <p:spPr>
          <a:xfrm>
            <a:off x="2514600" y="579601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DA8B2DA-E443-4989-98BA-FBB0586385CD}"/>
              </a:ext>
            </a:extLst>
          </p:cNvPr>
          <p:cNvSpPr/>
          <p:nvPr/>
        </p:nvSpPr>
        <p:spPr>
          <a:xfrm rot="16200000">
            <a:off x="2569577" y="5562600"/>
            <a:ext cx="173623" cy="283577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AB84979-EAA7-4105-AF4F-7EB2B5678CCD}"/>
              </a:ext>
            </a:extLst>
          </p:cNvPr>
          <p:cNvSpPr/>
          <p:nvPr/>
        </p:nvSpPr>
        <p:spPr>
          <a:xfrm rot="16200000">
            <a:off x="3638301" y="5009901"/>
            <a:ext cx="265987" cy="144901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57302-0F31-463B-BC14-A2C12E2E954F}"/>
              </a:ext>
            </a:extLst>
          </p:cNvPr>
          <p:cNvSpPr txBox="1"/>
          <p:nvPr/>
        </p:nvSpPr>
        <p:spPr>
          <a:xfrm>
            <a:off x="3276600" y="5872218"/>
            <a:ext cx="989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38B7F-9A0F-468C-BE18-22580CCA373E}"/>
              </a:ext>
            </a:extLst>
          </p:cNvPr>
          <p:cNvSpPr txBox="1"/>
          <p:nvPr/>
        </p:nvSpPr>
        <p:spPr>
          <a:xfrm>
            <a:off x="5190068" y="4114800"/>
            <a:ext cx="3649132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7240" lvl="2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sz="2000" dirty="0"/>
              <a:t> T(n) = 1 + 0 + 1 +T(n – 1)</a:t>
            </a:r>
          </a:p>
          <a:p>
            <a:pPr marL="777240" lvl="2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sz="2000" dirty="0"/>
              <a:t> T(n) =  2 + T(n –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45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Time to complete a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591733"/>
            <a:ext cx="8161868" cy="480060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Therefore Total Time taken to work out the Recursive Fibonacci is: </a:t>
            </a:r>
          </a:p>
          <a:p>
            <a:pPr marL="114300" lvl="0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b="0" dirty="0"/>
              <a:t> 	</a:t>
            </a:r>
            <a:br>
              <a:rPr lang="en-GB" b="0" dirty="0"/>
            </a:br>
            <a:r>
              <a:rPr lang="en-GB" b="0" dirty="0"/>
              <a:t>	T(n)  =    T(n) for Base Case    +      T(n) for Recursive Case</a:t>
            </a:r>
          </a:p>
          <a:p>
            <a:pPr marL="114300" lvl="0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b="0" dirty="0"/>
              <a:t>	T(n)  =                     2                 +       2 + T(n – 1)</a:t>
            </a:r>
          </a:p>
          <a:p>
            <a:pPr marL="114300" lvl="0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b="0" dirty="0"/>
              <a:t>	</a:t>
            </a:r>
          </a:p>
          <a:p>
            <a:pPr marL="114300" lvl="0" indent="0" algn="ctr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dirty="0"/>
              <a:t>T(n)  =     4 + T(n –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77C1B3A-170E-4F65-8ECD-0B1B47C0CD3F}"/>
              </a:ext>
            </a:extLst>
          </p:cNvPr>
          <p:cNvSpPr/>
          <p:nvPr/>
        </p:nvSpPr>
        <p:spPr>
          <a:xfrm rot="16200000">
            <a:off x="4819650" y="3524249"/>
            <a:ext cx="381000" cy="21717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6D9C7-C8B4-4BD7-9521-1B743EDF6687}"/>
              </a:ext>
            </a:extLst>
          </p:cNvPr>
          <p:cNvSpPr txBox="1"/>
          <p:nvPr/>
        </p:nvSpPr>
        <p:spPr>
          <a:xfrm>
            <a:off x="2209800" y="4886676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7240" lvl="2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sz="2000" dirty="0"/>
              <a:t>This is known as the Recurrence Equation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34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sz="4400" dirty="0"/>
              <a:t>Analysing the recurrence equations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800600"/>
          </a:xfrm>
        </p:spPr>
        <p:txBody>
          <a:bodyPr>
            <a:normAutofit/>
          </a:bodyPr>
          <a:lstStyle/>
          <a:p>
            <a:pPr marL="114300" lvl="0" indent="0" algn="ctr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sz="2400" b="0" dirty="0"/>
              <a:t>How do we extract the asymptotic speed from  the Recurrence Equation? </a:t>
            </a:r>
          </a:p>
          <a:p>
            <a:pPr marL="114300" lvl="0" indent="0" algn="ctr">
              <a:spcBef>
                <a:spcPts val="440"/>
              </a:spcBef>
              <a:buClr>
                <a:srgbClr val="A9A57C"/>
              </a:buClr>
              <a:buNone/>
            </a:pPr>
            <a:endParaRPr lang="en-GB" sz="2400" b="0" dirty="0"/>
          </a:p>
          <a:p>
            <a:pPr marL="114300" indent="0" algn="ctr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sz="2400" dirty="0"/>
              <a:t>T(n)  =     4 + T(n – 1)</a:t>
            </a:r>
          </a:p>
          <a:p>
            <a:pPr marL="114300" lvl="0" indent="0">
              <a:spcBef>
                <a:spcPts val="440"/>
              </a:spcBef>
              <a:buClr>
                <a:srgbClr val="A9A57C"/>
              </a:buClr>
              <a:buNone/>
            </a:pPr>
            <a:endParaRPr lang="en-GB" sz="2400" b="0" dirty="0"/>
          </a:p>
          <a:p>
            <a:pPr marL="114300" lvl="0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sz="2400" b="0" dirty="0"/>
              <a:t>Since the Recurrence Equation is not completely solved i.e. we still have T(n-1) as part of the equation, we cannot simply take the highest value of n and express it in terms of Big O notation.</a:t>
            </a:r>
          </a:p>
          <a:p>
            <a:pPr marL="114300" lvl="0" indent="0">
              <a:spcBef>
                <a:spcPts val="440"/>
              </a:spcBef>
              <a:buClr>
                <a:srgbClr val="A9A57C"/>
              </a:buClr>
              <a:buNone/>
            </a:pPr>
            <a:endParaRPr lang="en-GB" sz="2400" b="0" dirty="0"/>
          </a:p>
          <a:p>
            <a:pPr marL="114300" lvl="0" indent="0" algn="ctr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sz="2400" b="0" dirty="0"/>
              <a:t>We need to solve the T(n – 1) part of the equation before we can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5530</TotalTime>
  <Words>960</Words>
  <Application>Microsoft Office PowerPoint</Application>
  <PresentationFormat>On-screen Show (4:3)</PresentationFormat>
  <Paragraphs>270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Adjacency</vt:lpstr>
      <vt:lpstr>Data Structures and Algorithms IICT-6005</vt:lpstr>
      <vt:lpstr>Lesson Content</vt:lpstr>
      <vt:lpstr>Revision: What is a recursive algorithm?</vt:lpstr>
      <vt:lpstr>Time to complete a recursive algorithm</vt:lpstr>
      <vt:lpstr>Time to complete a recursive algorithm</vt:lpstr>
      <vt:lpstr>Time to complete a recursive algorithm</vt:lpstr>
      <vt:lpstr>Time to complete a recursive algorithm</vt:lpstr>
      <vt:lpstr>Time to complete a recursive algorithm</vt:lpstr>
      <vt:lpstr>Analysing the recurrence equations</vt:lpstr>
      <vt:lpstr>Solving Recurrence Equations</vt:lpstr>
      <vt:lpstr>Master Theorem Method</vt:lpstr>
      <vt:lpstr>Master Theorem Method</vt:lpstr>
      <vt:lpstr>Master Theorem Method</vt:lpstr>
      <vt:lpstr>Master Theorem Method</vt:lpstr>
      <vt:lpstr>Master Theorem Method</vt:lpstr>
      <vt:lpstr>Master Theorem Method</vt:lpstr>
      <vt:lpstr>Master Theorem Method</vt:lpstr>
      <vt:lpstr>Master Theorem Method</vt:lpstr>
      <vt:lpstr>Master Theorem Method</vt:lpstr>
      <vt:lpstr>Master Theorem Method</vt:lpstr>
      <vt:lpstr>Summary</vt:lpstr>
      <vt:lpstr>End of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Andrew Cortis</dc:creator>
  <cp:lastModifiedBy>Kassandra Calleja</cp:lastModifiedBy>
  <cp:revision>236</cp:revision>
  <dcterms:created xsi:type="dcterms:W3CDTF">2006-08-16T00:00:00Z</dcterms:created>
  <dcterms:modified xsi:type="dcterms:W3CDTF">2020-04-01T15:38:44Z</dcterms:modified>
</cp:coreProperties>
</file>