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5" r:id="rId3"/>
    <p:sldId id="317" r:id="rId4"/>
    <p:sldId id="360" r:id="rId5"/>
    <p:sldId id="361" r:id="rId6"/>
    <p:sldId id="321" r:id="rId7"/>
    <p:sldId id="362" r:id="rId8"/>
    <p:sldId id="364" r:id="rId9"/>
    <p:sldId id="365" r:id="rId10"/>
    <p:sldId id="369" r:id="rId11"/>
    <p:sldId id="315" r:id="rId12"/>
    <p:sldId id="370" r:id="rId13"/>
    <p:sldId id="371" r:id="rId14"/>
    <p:sldId id="372" r:id="rId15"/>
    <p:sldId id="366" r:id="rId16"/>
    <p:sldId id="344" r:id="rId17"/>
    <p:sldId id="278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1" autoAdjust="0"/>
    <p:restoredTop sz="94660"/>
  </p:normalViewPr>
  <p:slideViewPr>
    <p:cSldViewPr>
      <p:cViewPr varScale="1">
        <p:scale>
          <a:sx n="83" d="100"/>
          <a:sy n="83" d="100"/>
        </p:scale>
        <p:origin x="7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3D3E6-CEEF-4E42-A092-25B5B09483D5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FD5A6-3503-4018-9467-59218EE27F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3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23/04/2020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732" y="1591733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156200" y="1600200"/>
            <a:ext cx="3970867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96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IICT-6005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13 – 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858000" cy="914400"/>
          </a:xfrm>
        </p:spPr>
        <p:txBody>
          <a:bodyPr/>
          <a:lstStyle/>
          <a:p>
            <a:pPr lvl="0"/>
            <a:r>
              <a:rPr lang="en-GB" dirty="0"/>
              <a:t>Bucketing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68640" cy="4876800"/>
          </a:xfrm>
        </p:spPr>
        <p:txBody>
          <a:bodyPr>
            <a:normAutofit/>
          </a:bodyPr>
          <a:lstStyle/>
          <a:p>
            <a:r>
              <a:rPr lang="en-GB" b="0" dirty="0"/>
              <a:t>We then empty the Buckets in order to achieve a sorted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1885A7D-9400-4AD6-8727-21D69B490342}"/>
              </a:ext>
            </a:extLst>
          </p:cNvPr>
          <p:cNvSpPr/>
          <p:nvPr/>
        </p:nvSpPr>
        <p:spPr>
          <a:xfrm flipV="1">
            <a:off x="1105142" y="2305293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E8B9DC5D-7414-4088-802C-270E3EF257E9}"/>
              </a:ext>
            </a:extLst>
          </p:cNvPr>
          <p:cNvSpPr/>
          <p:nvPr/>
        </p:nvSpPr>
        <p:spPr>
          <a:xfrm flipV="1">
            <a:off x="2396229" y="2305293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1465E54-A873-45E7-93EF-7389001C8108}"/>
              </a:ext>
            </a:extLst>
          </p:cNvPr>
          <p:cNvSpPr/>
          <p:nvPr/>
        </p:nvSpPr>
        <p:spPr>
          <a:xfrm flipV="1">
            <a:off x="3687316" y="2305293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4F164A03-31CB-426A-A931-4191AFA63577}"/>
              </a:ext>
            </a:extLst>
          </p:cNvPr>
          <p:cNvSpPr/>
          <p:nvPr/>
        </p:nvSpPr>
        <p:spPr>
          <a:xfrm flipV="1">
            <a:off x="4991342" y="2305293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7EDB26C8-7A10-4C5D-819F-99F48501FD49}"/>
              </a:ext>
            </a:extLst>
          </p:cNvPr>
          <p:cNvSpPr/>
          <p:nvPr/>
        </p:nvSpPr>
        <p:spPr>
          <a:xfrm flipV="1">
            <a:off x="6286742" y="2305293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8B91EC00-AA88-4123-A45F-1194ECE36653}"/>
              </a:ext>
            </a:extLst>
          </p:cNvPr>
          <p:cNvSpPr/>
          <p:nvPr/>
        </p:nvSpPr>
        <p:spPr>
          <a:xfrm flipV="1">
            <a:off x="7590768" y="2305293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1B7E6-6698-4E88-8D32-07F0371258BE}"/>
              </a:ext>
            </a:extLst>
          </p:cNvPr>
          <p:cNvSpPr txBox="1"/>
          <p:nvPr/>
        </p:nvSpPr>
        <p:spPr>
          <a:xfrm>
            <a:off x="1507827" y="384654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8455F-27B8-4623-A27D-FE21D92E1000}"/>
              </a:ext>
            </a:extLst>
          </p:cNvPr>
          <p:cNvSpPr txBox="1"/>
          <p:nvPr/>
        </p:nvSpPr>
        <p:spPr>
          <a:xfrm>
            <a:off x="2798914" y="384654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73EF0-DCE3-45BD-B587-E116F3F4724B}"/>
              </a:ext>
            </a:extLst>
          </p:cNvPr>
          <p:cNvSpPr txBox="1"/>
          <p:nvPr/>
        </p:nvSpPr>
        <p:spPr>
          <a:xfrm>
            <a:off x="4090001" y="384654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DEB1F-B118-4982-A847-0EBC00BFC04B}"/>
              </a:ext>
            </a:extLst>
          </p:cNvPr>
          <p:cNvSpPr txBox="1"/>
          <p:nvPr/>
        </p:nvSpPr>
        <p:spPr>
          <a:xfrm>
            <a:off x="5381088" y="3809049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333F3-BE15-4558-B7C4-B13B889A117D}"/>
              </a:ext>
            </a:extLst>
          </p:cNvPr>
          <p:cNvSpPr txBox="1"/>
          <p:nvPr/>
        </p:nvSpPr>
        <p:spPr>
          <a:xfrm>
            <a:off x="6689427" y="3788979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ADECF-C052-4D7D-9B07-D1A4953A846A}"/>
              </a:ext>
            </a:extLst>
          </p:cNvPr>
          <p:cNvSpPr txBox="1"/>
          <p:nvPr/>
        </p:nvSpPr>
        <p:spPr>
          <a:xfrm>
            <a:off x="8001000" y="381468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1C8D9-32CD-4E0F-92DE-B401747B0E2D}"/>
              </a:ext>
            </a:extLst>
          </p:cNvPr>
          <p:cNvSpPr txBox="1"/>
          <p:nvPr/>
        </p:nvSpPr>
        <p:spPr>
          <a:xfrm>
            <a:off x="8001000" y="2782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55678-6153-434B-AF48-2A6FA916FC92}"/>
              </a:ext>
            </a:extLst>
          </p:cNvPr>
          <p:cNvSpPr txBox="1"/>
          <p:nvPr/>
        </p:nvSpPr>
        <p:spPr>
          <a:xfrm>
            <a:off x="2798914" y="280568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FDC84-14B9-4AFE-9C68-70B3113C85BD}"/>
              </a:ext>
            </a:extLst>
          </p:cNvPr>
          <p:cNvSpPr txBox="1"/>
          <p:nvPr/>
        </p:nvSpPr>
        <p:spPr>
          <a:xfrm>
            <a:off x="6689427" y="280568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0DB4B-B91A-4976-A2BA-108773F7578E}"/>
              </a:ext>
            </a:extLst>
          </p:cNvPr>
          <p:cNvSpPr txBox="1"/>
          <p:nvPr/>
        </p:nvSpPr>
        <p:spPr>
          <a:xfrm>
            <a:off x="4090001" y="280154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1DCD5-952A-44E6-A2C3-784336695FD5}"/>
              </a:ext>
            </a:extLst>
          </p:cNvPr>
          <p:cNvSpPr txBox="1"/>
          <p:nvPr/>
        </p:nvSpPr>
        <p:spPr>
          <a:xfrm>
            <a:off x="4090001" y="245769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EE897-A923-443E-AC3E-DC9906CD9620}"/>
              </a:ext>
            </a:extLst>
          </p:cNvPr>
          <p:cNvSpPr txBox="1"/>
          <p:nvPr/>
        </p:nvSpPr>
        <p:spPr>
          <a:xfrm>
            <a:off x="1507827" y="2809997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AAAC8E-5EF1-4594-B219-97B32E7548ED}"/>
              </a:ext>
            </a:extLst>
          </p:cNvPr>
          <p:cNvSpPr/>
          <p:nvPr/>
        </p:nvSpPr>
        <p:spPr>
          <a:xfrm>
            <a:off x="1105142" y="495300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A04F93-10F7-4A6B-89B9-5F9E5E72E408}"/>
              </a:ext>
            </a:extLst>
          </p:cNvPr>
          <p:cNvSpPr/>
          <p:nvPr/>
        </p:nvSpPr>
        <p:spPr>
          <a:xfrm>
            <a:off x="2454457" y="494160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473FCA-0B30-42B3-AA64-951D17BE9786}"/>
              </a:ext>
            </a:extLst>
          </p:cNvPr>
          <p:cNvSpPr/>
          <p:nvPr/>
        </p:nvSpPr>
        <p:spPr>
          <a:xfrm>
            <a:off x="3745544" y="494160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25C53-7B02-4732-8576-05EB3BDDBBF6}"/>
              </a:ext>
            </a:extLst>
          </p:cNvPr>
          <p:cNvSpPr/>
          <p:nvPr/>
        </p:nvSpPr>
        <p:spPr>
          <a:xfrm>
            <a:off x="5137514" y="4939291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CE13CA-B17C-426E-BFDE-8310185391F4}"/>
              </a:ext>
            </a:extLst>
          </p:cNvPr>
          <p:cNvSpPr/>
          <p:nvPr/>
        </p:nvSpPr>
        <p:spPr>
          <a:xfrm>
            <a:off x="6471256" y="4939291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AA54AA-948B-4B2F-A57B-4125DC90142E}"/>
              </a:ext>
            </a:extLst>
          </p:cNvPr>
          <p:cNvSpPr/>
          <p:nvPr/>
        </p:nvSpPr>
        <p:spPr>
          <a:xfrm>
            <a:off x="7804998" y="495300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96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Bucket sort uses bucketing to divide the sorting problem into several smaller sorting problems.</a:t>
            </a:r>
          </a:p>
          <a:p>
            <a:pPr marL="114300" indent="0">
              <a:buNone/>
            </a:pPr>
            <a:endParaRPr lang="en-GB" b="0" dirty="0"/>
          </a:p>
          <a:p>
            <a:r>
              <a:rPr lang="en-GB" b="0" dirty="0"/>
              <a:t>Create n buckets where n is the Max Value in the sequence + 1.</a:t>
            </a:r>
            <a:br>
              <a:rPr lang="en-GB" b="0" dirty="0"/>
            </a:br>
            <a:r>
              <a:rPr lang="en-GB" b="0" dirty="0"/>
              <a:t>This creates an array with indexes from 0 to </a:t>
            </a:r>
            <a:r>
              <a:rPr lang="en-GB" b="0" dirty="0" err="1"/>
              <a:t>MaxValue</a:t>
            </a:r>
            <a:br>
              <a:rPr lang="en-GB" b="0" dirty="0"/>
            </a:br>
            <a:endParaRPr lang="en-GB" b="0" dirty="0"/>
          </a:p>
          <a:p>
            <a:r>
              <a:rPr lang="en-GB" b="0" dirty="0"/>
              <a:t>Use each index in the array as a bucket to place all the elements in the input problem inside the corresponding bucket.</a:t>
            </a:r>
            <a:br>
              <a:rPr lang="en-GB" b="0" dirty="0"/>
            </a:br>
            <a:endParaRPr lang="en-GB" b="0" dirty="0"/>
          </a:p>
          <a:p>
            <a:r>
              <a:rPr lang="en-GB" b="0" dirty="0"/>
              <a:t>Join the sorted array from each bucket, one after the other to finalise the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5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To minimize on space, we can have buckets that store a range of elements rather than just 1 kind of element</a:t>
            </a:r>
          </a:p>
          <a:p>
            <a:pPr marL="11430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A8A17-6C1C-4EEE-88DC-A712D8B93085}"/>
              </a:ext>
            </a:extLst>
          </p:cNvPr>
          <p:cNvSpPr/>
          <p:nvPr/>
        </p:nvSpPr>
        <p:spPr>
          <a:xfrm>
            <a:off x="3664527" y="2591488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A6951-1AE5-4D8E-BC6A-FE03AE4A7A4C}"/>
              </a:ext>
            </a:extLst>
          </p:cNvPr>
          <p:cNvSpPr/>
          <p:nvPr/>
        </p:nvSpPr>
        <p:spPr>
          <a:xfrm>
            <a:off x="2369127" y="2584299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97A22-EEB4-4656-A2EE-094C97E2FAA0}"/>
              </a:ext>
            </a:extLst>
          </p:cNvPr>
          <p:cNvSpPr/>
          <p:nvPr/>
        </p:nvSpPr>
        <p:spPr>
          <a:xfrm>
            <a:off x="4964240" y="259080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959BD-7FC4-4710-B95E-4CB240C743AC}"/>
              </a:ext>
            </a:extLst>
          </p:cNvPr>
          <p:cNvSpPr/>
          <p:nvPr/>
        </p:nvSpPr>
        <p:spPr>
          <a:xfrm>
            <a:off x="7563666" y="259080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27BA9-7ABE-42A7-A55A-F797A0DDFD64}"/>
              </a:ext>
            </a:extLst>
          </p:cNvPr>
          <p:cNvSpPr/>
          <p:nvPr/>
        </p:nvSpPr>
        <p:spPr>
          <a:xfrm>
            <a:off x="6259640" y="2584299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2E30A65-04AB-4F8F-AA92-72343D7CF7C2}"/>
              </a:ext>
            </a:extLst>
          </p:cNvPr>
          <p:cNvSpPr/>
          <p:nvPr/>
        </p:nvSpPr>
        <p:spPr>
          <a:xfrm flipV="1">
            <a:off x="1210574" y="4425274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C74394DA-375F-416F-8C7A-2C9AC886BCE4}"/>
              </a:ext>
            </a:extLst>
          </p:cNvPr>
          <p:cNvSpPr/>
          <p:nvPr/>
        </p:nvSpPr>
        <p:spPr>
          <a:xfrm flipV="1">
            <a:off x="2501661" y="4425274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05D7B0E2-95C0-4918-833B-7CD7CFB1B526}"/>
              </a:ext>
            </a:extLst>
          </p:cNvPr>
          <p:cNvSpPr/>
          <p:nvPr/>
        </p:nvSpPr>
        <p:spPr>
          <a:xfrm flipV="1">
            <a:off x="3792748" y="4425274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AB543-85A8-4F15-8310-1FE8A18F5969}"/>
              </a:ext>
            </a:extLst>
          </p:cNvPr>
          <p:cNvSpPr txBox="1"/>
          <p:nvPr/>
        </p:nvSpPr>
        <p:spPr>
          <a:xfrm>
            <a:off x="1270817" y="6125618"/>
            <a:ext cx="86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0 - 1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1C1C0-DAF3-4A52-83EF-84D84B0AEDBD}"/>
              </a:ext>
            </a:extLst>
          </p:cNvPr>
          <p:cNvSpPr txBox="1"/>
          <p:nvPr/>
        </p:nvSpPr>
        <p:spPr>
          <a:xfrm>
            <a:off x="2720925" y="6188054"/>
            <a:ext cx="86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2 - 3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C8D1C-E428-4434-9297-69722847DFB5}"/>
              </a:ext>
            </a:extLst>
          </p:cNvPr>
          <p:cNvSpPr txBox="1"/>
          <p:nvPr/>
        </p:nvSpPr>
        <p:spPr>
          <a:xfrm>
            <a:off x="4078256" y="6209030"/>
            <a:ext cx="89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4 - 5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7AE61-652A-498E-AE91-2EC13FB5C57A}"/>
              </a:ext>
            </a:extLst>
          </p:cNvPr>
          <p:cNvSpPr txBox="1"/>
          <p:nvPr/>
        </p:nvSpPr>
        <p:spPr>
          <a:xfrm>
            <a:off x="4197927" y="4510038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AF0DD-AAF8-4765-BCD4-955C06210A95}"/>
              </a:ext>
            </a:extLst>
          </p:cNvPr>
          <p:cNvSpPr txBox="1"/>
          <p:nvPr/>
        </p:nvSpPr>
        <p:spPr>
          <a:xfrm>
            <a:off x="1621885" y="4478452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A9E07-DFC0-4F97-9A02-8440CB603007}"/>
              </a:ext>
            </a:extLst>
          </p:cNvPr>
          <p:cNvSpPr txBox="1"/>
          <p:nvPr/>
        </p:nvSpPr>
        <p:spPr>
          <a:xfrm>
            <a:off x="4194114" y="500656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82C65-6741-40B5-9DD1-307D44D66544}"/>
              </a:ext>
            </a:extLst>
          </p:cNvPr>
          <p:cNvSpPr txBox="1"/>
          <p:nvPr/>
        </p:nvSpPr>
        <p:spPr>
          <a:xfrm>
            <a:off x="2885580" y="4973399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B13C0-76C6-4172-8B05-3105F5AAFB3C}"/>
              </a:ext>
            </a:extLst>
          </p:cNvPr>
          <p:cNvSpPr txBox="1"/>
          <p:nvPr/>
        </p:nvSpPr>
        <p:spPr>
          <a:xfrm>
            <a:off x="2842318" y="448334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DE2C3C-5421-4C60-9BDB-F774662AB505}"/>
              </a:ext>
            </a:extLst>
          </p:cNvPr>
          <p:cNvSpPr txBox="1"/>
          <p:nvPr/>
        </p:nvSpPr>
        <p:spPr>
          <a:xfrm>
            <a:off x="1613259" y="4929978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F7A2E-A7A6-4123-88F6-BAFDD0C6F9A2}"/>
              </a:ext>
            </a:extLst>
          </p:cNvPr>
          <p:cNvSpPr/>
          <p:nvPr/>
        </p:nvSpPr>
        <p:spPr>
          <a:xfrm>
            <a:off x="1065101" y="2584299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4546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4" grpId="0"/>
      <p:bldP spid="25" grpId="0"/>
      <p:bldP spid="26" grpId="0"/>
      <p:bldP spid="27" grpId="0"/>
      <p:bldP spid="28" grpId="0"/>
      <p:bldP spid="29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dirty="0"/>
              <a:t>In this case, each Bucket needs to be sorted individually before being empties</a:t>
            </a:r>
          </a:p>
          <a:p>
            <a:pPr marL="11430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F66858E7-C21C-4644-B123-DA6007D177FF}"/>
              </a:ext>
            </a:extLst>
          </p:cNvPr>
          <p:cNvSpPr/>
          <p:nvPr/>
        </p:nvSpPr>
        <p:spPr>
          <a:xfrm flipV="1">
            <a:off x="999226" y="2514600"/>
            <a:ext cx="1344844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C3BCF02E-802C-4672-8DDC-048299FD4C82}"/>
              </a:ext>
            </a:extLst>
          </p:cNvPr>
          <p:cNvSpPr/>
          <p:nvPr/>
        </p:nvSpPr>
        <p:spPr>
          <a:xfrm flipV="1">
            <a:off x="2390775" y="2529325"/>
            <a:ext cx="1344844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A793C85F-CFF8-4B7F-8C9A-CE9C6BFFD575}"/>
              </a:ext>
            </a:extLst>
          </p:cNvPr>
          <p:cNvSpPr/>
          <p:nvPr/>
        </p:nvSpPr>
        <p:spPr>
          <a:xfrm flipV="1">
            <a:off x="3787557" y="2529325"/>
            <a:ext cx="1344844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666956-8C7A-42C2-BFEB-75E185BE7DC1}"/>
              </a:ext>
            </a:extLst>
          </p:cNvPr>
          <p:cNvSpPr txBox="1"/>
          <p:nvPr/>
        </p:nvSpPr>
        <p:spPr>
          <a:xfrm>
            <a:off x="4135124" y="2586944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DB4DA2-D316-4053-A8E0-26D1F5A6405D}"/>
              </a:ext>
            </a:extLst>
          </p:cNvPr>
          <p:cNvSpPr txBox="1"/>
          <p:nvPr/>
        </p:nvSpPr>
        <p:spPr>
          <a:xfrm>
            <a:off x="1410536" y="2567778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C5E490-41B6-4349-8F41-DD130A8E604A}"/>
              </a:ext>
            </a:extLst>
          </p:cNvPr>
          <p:cNvSpPr txBox="1"/>
          <p:nvPr/>
        </p:nvSpPr>
        <p:spPr>
          <a:xfrm>
            <a:off x="4112049" y="3110164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972058-40EF-4528-BEE2-D5771BB0562B}"/>
              </a:ext>
            </a:extLst>
          </p:cNvPr>
          <p:cNvSpPr txBox="1"/>
          <p:nvPr/>
        </p:nvSpPr>
        <p:spPr>
          <a:xfrm>
            <a:off x="2783369" y="3051387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E7C16-47F4-4D38-B58C-86E81734186B}"/>
              </a:ext>
            </a:extLst>
          </p:cNvPr>
          <p:cNvSpPr txBox="1"/>
          <p:nvPr/>
        </p:nvSpPr>
        <p:spPr>
          <a:xfrm>
            <a:off x="2779556" y="2567778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21BDCE-DBA2-4816-9384-7C71743F9173}"/>
              </a:ext>
            </a:extLst>
          </p:cNvPr>
          <p:cNvSpPr txBox="1"/>
          <p:nvPr/>
        </p:nvSpPr>
        <p:spPr>
          <a:xfrm>
            <a:off x="1401910" y="3019304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A82FAEC8-3CF6-4DA6-9148-FF0FC0C51243}"/>
              </a:ext>
            </a:extLst>
          </p:cNvPr>
          <p:cNvSpPr/>
          <p:nvPr/>
        </p:nvSpPr>
        <p:spPr>
          <a:xfrm flipV="1">
            <a:off x="999226" y="4351139"/>
            <a:ext cx="1344844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D9D731EC-3D1E-4801-8A7B-F2D3CBA429EC}"/>
              </a:ext>
            </a:extLst>
          </p:cNvPr>
          <p:cNvSpPr/>
          <p:nvPr/>
        </p:nvSpPr>
        <p:spPr>
          <a:xfrm flipV="1">
            <a:off x="2390775" y="4365864"/>
            <a:ext cx="1344844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rapezoid 56">
            <a:extLst>
              <a:ext uri="{FF2B5EF4-FFF2-40B4-BE49-F238E27FC236}">
                <a16:creationId xmlns:a16="http://schemas.microsoft.com/office/drawing/2014/main" id="{7F0560C8-0D4F-4E9B-98B8-47BC80C29C48}"/>
              </a:ext>
            </a:extLst>
          </p:cNvPr>
          <p:cNvSpPr/>
          <p:nvPr/>
        </p:nvSpPr>
        <p:spPr>
          <a:xfrm flipV="1">
            <a:off x="3787557" y="4365864"/>
            <a:ext cx="1344844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4A93AE-CDFF-4E76-AA85-D1E37B57DFCE}"/>
              </a:ext>
            </a:extLst>
          </p:cNvPr>
          <p:cNvSpPr txBox="1"/>
          <p:nvPr/>
        </p:nvSpPr>
        <p:spPr>
          <a:xfrm>
            <a:off x="4135124" y="4423483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B6DC23-A757-48C5-A9BD-4190311379C0}"/>
              </a:ext>
            </a:extLst>
          </p:cNvPr>
          <p:cNvSpPr txBox="1"/>
          <p:nvPr/>
        </p:nvSpPr>
        <p:spPr>
          <a:xfrm>
            <a:off x="1410536" y="4404317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E6D2FD-2653-4040-8967-3B0008549BBF}"/>
              </a:ext>
            </a:extLst>
          </p:cNvPr>
          <p:cNvSpPr txBox="1"/>
          <p:nvPr/>
        </p:nvSpPr>
        <p:spPr>
          <a:xfrm>
            <a:off x="4112049" y="4946703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8D3D15-D416-4BBF-A091-C0513F66F19E}"/>
              </a:ext>
            </a:extLst>
          </p:cNvPr>
          <p:cNvSpPr txBox="1"/>
          <p:nvPr/>
        </p:nvSpPr>
        <p:spPr>
          <a:xfrm>
            <a:off x="2783369" y="4887926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C26CA4-FD6A-40A3-A26D-D563C403C199}"/>
              </a:ext>
            </a:extLst>
          </p:cNvPr>
          <p:cNvSpPr txBox="1"/>
          <p:nvPr/>
        </p:nvSpPr>
        <p:spPr>
          <a:xfrm>
            <a:off x="2779556" y="4404317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623C62-8C45-424B-B638-DD567D769E35}"/>
              </a:ext>
            </a:extLst>
          </p:cNvPr>
          <p:cNvSpPr txBox="1"/>
          <p:nvPr/>
        </p:nvSpPr>
        <p:spPr>
          <a:xfrm>
            <a:off x="1401910" y="4855843"/>
            <a:ext cx="42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21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 sort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61291" y="1211923"/>
            <a:ext cx="83058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2669" y="5569101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2E30A65-04AB-4F8F-AA92-72343D7CF7C2}"/>
              </a:ext>
            </a:extLst>
          </p:cNvPr>
          <p:cNvSpPr/>
          <p:nvPr/>
        </p:nvSpPr>
        <p:spPr>
          <a:xfrm flipV="1">
            <a:off x="1151626" y="1752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C74394DA-375F-416F-8C7A-2C9AC886BCE4}"/>
              </a:ext>
            </a:extLst>
          </p:cNvPr>
          <p:cNvSpPr/>
          <p:nvPr/>
        </p:nvSpPr>
        <p:spPr>
          <a:xfrm flipV="1">
            <a:off x="2442713" y="1752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05D7B0E2-95C0-4918-833B-7CD7CFB1B526}"/>
              </a:ext>
            </a:extLst>
          </p:cNvPr>
          <p:cNvSpPr/>
          <p:nvPr/>
        </p:nvSpPr>
        <p:spPr>
          <a:xfrm flipV="1">
            <a:off x="3733800" y="1752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AB543-85A8-4F15-8310-1FE8A18F5969}"/>
              </a:ext>
            </a:extLst>
          </p:cNvPr>
          <p:cNvSpPr txBox="1"/>
          <p:nvPr/>
        </p:nvSpPr>
        <p:spPr>
          <a:xfrm>
            <a:off x="1211869" y="3452944"/>
            <a:ext cx="86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0 - 1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1C1C0-DAF3-4A52-83EF-84D84B0AEDBD}"/>
              </a:ext>
            </a:extLst>
          </p:cNvPr>
          <p:cNvSpPr txBox="1"/>
          <p:nvPr/>
        </p:nvSpPr>
        <p:spPr>
          <a:xfrm>
            <a:off x="2661977" y="3515380"/>
            <a:ext cx="86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2 - 3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C8D1C-E428-4434-9297-69722847DFB5}"/>
              </a:ext>
            </a:extLst>
          </p:cNvPr>
          <p:cNvSpPr txBox="1"/>
          <p:nvPr/>
        </p:nvSpPr>
        <p:spPr>
          <a:xfrm>
            <a:off x="4019308" y="3536356"/>
            <a:ext cx="89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4 - 5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7AE61-652A-498E-AE91-2EC13FB5C57A}"/>
              </a:ext>
            </a:extLst>
          </p:cNvPr>
          <p:cNvSpPr txBox="1"/>
          <p:nvPr/>
        </p:nvSpPr>
        <p:spPr>
          <a:xfrm>
            <a:off x="4138979" y="183736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AF0DD-AAF8-4765-BCD4-955C06210A95}"/>
              </a:ext>
            </a:extLst>
          </p:cNvPr>
          <p:cNvSpPr txBox="1"/>
          <p:nvPr/>
        </p:nvSpPr>
        <p:spPr>
          <a:xfrm>
            <a:off x="1562937" y="1805778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A9E07-DFC0-4F97-9A02-8440CB603007}"/>
              </a:ext>
            </a:extLst>
          </p:cNvPr>
          <p:cNvSpPr txBox="1"/>
          <p:nvPr/>
        </p:nvSpPr>
        <p:spPr>
          <a:xfrm>
            <a:off x="4135166" y="233389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82C65-6741-40B5-9DD1-307D44D66544}"/>
              </a:ext>
            </a:extLst>
          </p:cNvPr>
          <p:cNvSpPr txBox="1"/>
          <p:nvPr/>
        </p:nvSpPr>
        <p:spPr>
          <a:xfrm>
            <a:off x="2826632" y="2300725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B13C0-76C6-4172-8B05-3105F5AAFB3C}"/>
              </a:ext>
            </a:extLst>
          </p:cNvPr>
          <p:cNvSpPr txBox="1"/>
          <p:nvPr/>
        </p:nvSpPr>
        <p:spPr>
          <a:xfrm>
            <a:off x="2783370" y="181067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DE2C3C-5421-4C60-9BDB-F774662AB505}"/>
              </a:ext>
            </a:extLst>
          </p:cNvPr>
          <p:cNvSpPr txBox="1"/>
          <p:nvPr/>
        </p:nvSpPr>
        <p:spPr>
          <a:xfrm>
            <a:off x="1554311" y="225730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CA8A17-6C1C-4EEE-88DC-A712D8B93085}"/>
              </a:ext>
            </a:extLst>
          </p:cNvPr>
          <p:cNvSpPr/>
          <p:nvPr/>
        </p:nvSpPr>
        <p:spPr>
          <a:xfrm>
            <a:off x="3722477" y="4331970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A6951-1AE5-4D8E-BC6A-FE03AE4A7A4C}"/>
              </a:ext>
            </a:extLst>
          </p:cNvPr>
          <p:cNvSpPr/>
          <p:nvPr/>
        </p:nvSpPr>
        <p:spPr>
          <a:xfrm>
            <a:off x="2427077" y="4324781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97A22-EEB4-4656-A2EE-094C97E2FAA0}"/>
              </a:ext>
            </a:extLst>
          </p:cNvPr>
          <p:cNvSpPr/>
          <p:nvPr/>
        </p:nvSpPr>
        <p:spPr>
          <a:xfrm>
            <a:off x="5022190" y="433128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959BD-7FC4-4710-B95E-4CB240C743AC}"/>
              </a:ext>
            </a:extLst>
          </p:cNvPr>
          <p:cNvSpPr/>
          <p:nvPr/>
        </p:nvSpPr>
        <p:spPr>
          <a:xfrm>
            <a:off x="7621616" y="433128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127BA9-7ABE-42A7-A55A-F797A0DDFD64}"/>
              </a:ext>
            </a:extLst>
          </p:cNvPr>
          <p:cNvSpPr/>
          <p:nvPr/>
        </p:nvSpPr>
        <p:spPr>
          <a:xfrm>
            <a:off x="6317590" y="4324781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BF7A2E-A7A6-4123-88F6-BAFDD0C6F9A2}"/>
              </a:ext>
            </a:extLst>
          </p:cNvPr>
          <p:cNvSpPr/>
          <p:nvPr/>
        </p:nvSpPr>
        <p:spPr>
          <a:xfrm>
            <a:off x="1123051" y="4324781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27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 sort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436152"/>
            <a:ext cx="6629400" cy="5128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Analysis of Bucket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0" dirty="0"/>
                  <a:t>Setting up, bucketing and joining the elements from all buckets at the end, all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dirty="0"/>
                  <a:t> time.</a:t>
                </a:r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If no sorting of elements within each bucket is required, the asymptotic speed of the bucket 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dirty="0"/>
                  <a:t> - which would be very fast since the output itself is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b="0" dirty="0"/>
                  <a:t>!</a:t>
                </a:r>
              </a:p>
              <a:p>
                <a:endParaRPr lang="en-GB" b="0" dirty="0"/>
              </a:p>
              <a:p>
                <a:r>
                  <a:rPr lang="en-GB" b="0" dirty="0"/>
                  <a:t>If the elements within each bucket need to be sorted that the bucket sort depends on the speed of the sorting algorithm.</a:t>
                </a:r>
              </a:p>
              <a:p>
                <a:pPr marL="114300" indent="0">
                  <a:buNone/>
                </a:pPr>
                <a:endParaRPr lang="en-GB" b="0" dirty="0"/>
              </a:p>
              <a:p>
                <a:r>
                  <a:rPr lang="en-GB" b="0" dirty="0"/>
                  <a:t>Very often, Quick Sort is used to sort the Buckets as it requires less space then Merge Sort; hence in this case the speed of the Bucket Sort depends on the Quick Sort</a:t>
                </a:r>
                <a:br>
                  <a:rPr lang="en-GB" b="0" dirty="0"/>
                </a:br>
                <a:endParaRPr lang="en-GB" b="0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Comparison sort speeds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Bucket sort as an alternative to comparison sorts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Bucketing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Bucket sort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sz="2400" b="0" dirty="0"/>
              <a:t>Analysis of 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"/>
    </mc:Choice>
    <mc:Fallback xmlns="">
      <p:transition spd="slow" advTm="78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endParaRPr lang="en-GB" sz="4400" b="0" dirty="0"/>
          </a:p>
          <a:p>
            <a:pPr marL="114300" indent="0">
              <a:buNone/>
            </a:pPr>
            <a:r>
              <a:rPr lang="en-GB" sz="4400" b="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177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"/>
    </mc:Choice>
    <mc:Fallback xmlns="">
      <p:transition spd="slow" advTm="4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Comparison sort speeds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Bucket sort as an alternative to comparison sorts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Bucketing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Bucket sort</a:t>
            </a:r>
          </a:p>
          <a:p>
            <a:pPr lvl="0">
              <a:spcBef>
                <a:spcPts val="440"/>
              </a:spcBef>
              <a:buClr>
                <a:srgbClr val="A9A57C"/>
              </a:buClr>
              <a:buFont typeface="Arial" pitchFamily="32"/>
              <a:buChar char="•"/>
            </a:pPr>
            <a:r>
              <a:rPr lang="en-GB" b="0" dirty="0"/>
              <a:t>Analysis of 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Comparison Sort Speeds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/>
                  <a:t>Merge sort has an asymptotic speed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b="0" dirty="0"/>
                  <a:t> for all cases.</a:t>
                </a:r>
              </a:p>
              <a:p>
                <a:endParaRPr lang="en-GB" b="0" dirty="0"/>
              </a:p>
              <a:p>
                <a:r>
                  <a:rPr lang="en-GB" b="0" dirty="0"/>
                  <a:t>Quick Sort has an asymptotic speed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b="0" dirty="0"/>
                  <a:t> for its Best Case and Typical Case and a speed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GB" b="0" dirty="0"/>
                  <a:t>) for its Worst Case.</a:t>
                </a:r>
              </a:p>
              <a:p>
                <a:pPr marL="114300" indent="0">
                  <a:buNone/>
                </a:pPr>
                <a:endParaRPr lang="en-GB" b="0" dirty="0"/>
              </a:p>
              <a:p>
                <a:r>
                  <a:rPr lang="en-GB" b="0" dirty="0"/>
                  <a:t>Sorting algorithms that sort numbers only by comparing their values (comparison sorts) cannot be expected to perform asymptotically faster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:endParaRPr lang="en-GB" b="0" dirty="0"/>
              </a:p>
              <a:p>
                <a:r>
                  <a:rPr lang="en-GB" b="0" dirty="0"/>
                  <a:t>However, there are sorting algorithms that do not work exclusively based on comparisons and these can achieve better asymptotic speeds.</a:t>
                </a:r>
              </a:p>
              <a:p>
                <a:endParaRPr lang="en-GB" b="0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6858000" cy="914400"/>
          </a:xfrm>
        </p:spPr>
        <p:txBody>
          <a:bodyPr/>
          <a:lstStyle/>
          <a:p>
            <a:pPr lvl="0"/>
            <a:r>
              <a:rPr lang="en-GB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273" y="1295400"/>
            <a:ext cx="8305800" cy="4038600"/>
          </a:xfrm>
        </p:spPr>
        <p:txBody>
          <a:bodyPr>
            <a:normAutofit/>
          </a:bodyPr>
          <a:lstStyle/>
          <a:p>
            <a:r>
              <a:rPr lang="en-GB" b="0" dirty="0"/>
              <a:t>Bucket Sort is one of these algorithms.  Due to the way it works, it is not constrained by the speed bound for comparison sorts.</a:t>
            </a:r>
          </a:p>
          <a:p>
            <a:endParaRPr lang="en-GB" b="0" dirty="0"/>
          </a:p>
          <a:p>
            <a:r>
              <a:rPr lang="en-GB" b="0" dirty="0"/>
              <a:t>Bucket sort uses “bucketing” to split the data into separate subsets called “buckets”.</a:t>
            </a:r>
          </a:p>
          <a:p>
            <a:endParaRPr lang="en-GB" b="0" dirty="0"/>
          </a:p>
          <a:p>
            <a:r>
              <a:rPr lang="en-GB" b="0" dirty="0"/>
              <a:t>The algorithm is designed around assumptions on the input which can help it achieve speeds which are as fast as O(n).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6858000" cy="914400"/>
          </a:xfrm>
        </p:spPr>
        <p:txBody>
          <a:bodyPr/>
          <a:lstStyle/>
          <a:p>
            <a:pPr lvl="0"/>
            <a:r>
              <a:rPr lang="en-GB" dirty="0"/>
              <a:t>Bucketing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168640" cy="4876800"/>
          </a:xfrm>
        </p:spPr>
        <p:txBody>
          <a:bodyPr>
            <a:normAutofit lnSpcReduction="10000"/>
          </a:bodyPr>
          <a:lstStyle/>
          <a:p>
            <a:r>
              <a:rPr lang="en-GB" b="0" dirty="0"/>
              <a:t>Assume that a sequence of elements which needs to be sorted has a minimum and a maximum value.</a:t>
            </a:r>
            <a:br>
              <a:rPr lang="en-GB" b="0" dirty="0"/>
            </a:br>
            <a:endParaRPr lang="en-GB" b="0" dirty="0"/>
          </a:p>
          <a:p>
            <a:r>
              <a:rPr lang="en-GB" b="0" dirty="0"/>
              <a:t>Numbers in the sequence are fairly well distributed between these minimum and maximum values.</a:t>
            </a:r>
          </a:p>
          <a:p>
            <a:endParaRPr lang="en-GB" b="0" dirty="0"/>
          </a:p>
          <a:p>
            <a:r>
              <a:rPr lang="en-GB" b="0" dirty="0"/>
              <a:t>Bucketing will create “Buckets” for these values and place each element into the bucket that corresponds to its value.</a:t>
            </a:r>
          </a:p>
          <a:p>
            <a:endParaRPr lang="en-GB" b="0" dirty="0"/>
          </a:p>
          <a:p>
            <a:r>
              <a:rPr lang="en-GB" b="0" dirty="0"/>
              <a:t>Each bucket will be associated with only 1 (or a small range) of values. </a:t>
            </a:r>
          </a:p>
          <a:p>
            <a:endParaRPr lang="en-GB" b="0" dirty="0"/>
          </a:p>
          <a:p>
            <a:r>
              <a:rPr lang="en-GB" b="0" dirty="0"/>
              <a:t>Therefore, it is expected that each bucket will only contain a small number of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113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7313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739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2713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153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113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7313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739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2713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11" name="Trapezoid 10"/>
          <p:cNvSpPr/>
          <p:nvPr/>
        </p:nvSpPr>
        <p:spPr>
          <a:xfrm flipV="1">
            <a:off x="10128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/>
          <p:cNvSpPr/>
          <p:nvPr/>
        </p:nvSpPr>
        <p:spPr>
          <a:xfrm flipV="1">
            <a:off x="2303972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/>
          <p:cNvSpPr/>
          <p:nvPr/>
        </p:nvSpPr>
        <p:spPr>
          <a:xfrm flipV="1">
            <a:off x="3595059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apezoid 14"/>
          <p:cNvSpPr/>
          <p:nvPr/>
        </p:nvSpPr>
        <p:spPr>
          <a:xfrm flipV="1">
            <a:off x="48990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/>
          <p:cNvSpPr/>
          <p:nvPr/>
        </p:nvSpPr>
        <p:spPr>
          <a:xfrm flipV="1">
            <a:off x="61944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apezoid 16"/>
          <p:cNvSpPr/>
          <p:nvPr/>
        </p:nvSpPr>
        <p:spPr>
          <a:xfrm flipV="1">
            <a:off x="7498511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15570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6657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7744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831" y="592335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7170" y="590328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08743" y="5928991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65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71113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7313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739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2713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11" name="Trapezoid 10"/>
          <p:cNvSpPr/>
          <p:nvPr/>
        </p:nvSpPr>
        <p:spPr>
          <a:xfrm flipV="1">
            <a:off x="10128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/>
          <p:cNvSpPr/>
          <p:nvPr/>
        </p:nvSpPr>
        <p:spPr>
          <a:xfrm flipV="1">
            <a:off x="2303972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/>
          <p:cNvSpPr/>
          <p:nvPr/>
        </p:nvSpPr>
        <p:spPr>
          <a:xfrm flipV="1">
            <a:off x="3595059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apezoid 14"/>
          <p:cNvSpPr/>
          <p:nvPr/>
        </p:nvSpPr>
        <p:spPr>
          <a:xfrm flipV="1">
            <a:off x="48990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/>
          <p:cNvSpPr/>
          <p:nvPr/>
        </p:nvSpPr>
        <p:spPr>
          <a:xfrm flipV="1">
            <a:off x="61944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apezoid 16"/>
          <p:cNvSpPr/>
          <p:nvPr/>
        </p:nvSpPr>
        <p:spPr>
          <a:xfrm flipV="1">
            <a:off x="7498511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15570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6657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7744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831" y="592335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7170" y="590328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08743" y="5928991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08743" y="489716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64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440"/>
              </a:spcBef>
              <a:buClr>
                <a:srgbClr val="A9A57C"/>
              </a:buClr>
            </a:pPr>
            <a:r>
              <a:rPr lang="en-GB" dirty="0"/>
              <a:t>Bucketing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1383132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7313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739" y="1382444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2713" y="1375943"/>
            <a:ext cx="1066800" cy="144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2</a:t>
            </a:r>
          </a:p>
        </p:txBody>
      </p:sp>
      <p:sp>
        <p:nvSpPr>
          <p:cNvPr id="11" name="Trapezoid 10"/>
          <p:cNvSpPr/>
          <p:nvPr/>
        </p:nvSpPr>
        <p:spPr>
          <a:xfrm flipV="1">
            <a:off x="10128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/>
          <p:cNvSpPr/>
          <p:nvPr/>
        </p:nvSpPr>
        <p:spPr>
          <a:xfrm flipV="1">
            <a:off x="2303972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/>
          <p:cNvSpPr/>
          <p:nvPr/>
        </p:nvSpPr>
        <p:spPr>
          <a:xfrm flipV="1">
            <a:off x="3595059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apezoid 14"/>
          <p:cNvSpPr/>
          <p:nvPr/>
        </p:nvSpPr>
        <p:spPr>
          <a:xfrm flipV="1">
            <a:off x="48990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/>
          <p:cNvSpPr/>
          <p:nvPr/>
        </p:nvSpPr>
        <p:spPr>
          <a:xfrm flipV="1">
            <a:off x="6194485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apezoid 16"/>
          <p:cNvSpPr/>
          <p:nvPr/>
        </p:nvSpPr>
        <p:spPr>
          <a:xfrm flipV="1">
            <a:off x="7498511" y="4419600"/>
            <a:ext cx="1183256" cy="1524000"/>
          </a:xfrm>
          <a:prstGeom prst="trapezoid">
            <a:avLst/>
          </a:prstGeom>
          <a:solidFill>
            <a:srgbClr val="A9A57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415570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6657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7744" y="5960853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831" y="592335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7170" y="5903286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08743" y="5928991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08743" y="489716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06657" y="491999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97170" y="491999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97744" y="4915851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7744" y="4572000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15570" y="4924304"/>
            <a:ext cx="37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41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6" grpId="0"/>
      <p:bldP spid="27" grpId="0"/>
      <p:bldP spid="28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7665</TotalTime>
  <Words>471</Words>
  <Application>Microsoft Office PowerPoint</Application>
  <PresentationFormat>On-screen Show (4:3)</PresentationFormat>
  <Paragraphs>191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Adjacency</vt:lpstr>
      <vt:lpstr>Data Structures and Algorithms IICT-6005</vt:lpstr>
      <vt:lpstr>Lesson Content</vt:lpstr>
      <vt:lpstr>Comparison Sort Speeds</vt:lpstr>
      <vt:lpstr>Bucket Sort</vt:lpstr>
      <vt:lpstr>Bucketing </vt:lpstr>
      <vt:lpstr>Bucketing</vt:lpstr>
      <vt:lpstr>Bucketing</vt:lpstr>
      <vt:lpstr>Bucketing</vt:lpstr>
      <vt:lpstr>Bucketing</vt:lpstr>
      <vt:lpstr>Bucketing </vt:lpstr>
      <vt:lpstr>Bucket sort</vt:lpstr>
      <vt:lpstr>Bucket sort</vt:lpstr>
      <vt:lpstr>Bucket sort</vt:lpstr>
      <vt:lpstr>Bucket sort</vt:lpstr>
      <vt:lpstr>Bucket sort</vt:lpstr>
      <vt:lpstr>Analysis of Bucket sort</vt:lpstr>
      <vt:lpstr>Summary</vt:lpstr>
      <vt:lpstr>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Andrew Cortis</dc:creator>
  <cp:lastModifiedBy>Kassandra Calleja</cp:lastModifiedBy>
  <cp:revision>304</cp:revision>
  <dcterms:created xsi:type="dcterms:W3CDTF">2006-08-16T00:00:00Z</dcterms:created>
  <dcterms:modified xsi:type="dcterms:W3CDTF">2020-04-23T19:23:11Z</dcterms:modified>
</cp:coreProperties>
</file>