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56" r:id="rId2"/>
    <p:sldId id="295" r:id="rId3"/>
    <p:sldId id="317" r:id="rId4"/>
    <p:sldId id="371" r:id="rId5"/>
    <p:sldId id="360" r:id="rId6"/>
    <p:sldId id="402" r:id="rId7"/>
    <p:sldId id="369" r:id="rId8"/>
    <p:sldId id="403" r:id="rId9"/>
    <p:sldId id="370" r:id="rId10"/>
    <p:sldId id="404" r:id="rId11"/>
    <p:sldId id="405" r:id="rId12"/>
    <p:sldId id="406" r:id="rId13"/>
    <p:sldId id="407" r:id="rId14"/>
    <p:sldId id="408" r:id="rId15"/>
    <p:sldId id="361" r:id="rId16"/>
    <p:sldId id="372" r:id="rId17"/>
    <p:sldId id="409" r:id="rId18"/>
    <p:sldId id="410" r:id="rId19"/>
    <p:sldId id="411" r:id="rId20"/>
    <p:sldId id="412" r:id="rId21"/>
    <p:sldId id="413" r:id="rId22"/>
    <p:sldId id="278" r:id="rId23"/>
    <p:sldId id="29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1" autoAdjust="0"/>
    <p:restoredTop sz="94660"/>
  </p:normalViewPr>
  <p:slideViewPr>
    <p:cSldViewPr>
      <p:cViewPr varScale="1">
        <p:scale>
          <a:sx n="101" d="100"/>
          <a:sy n="101" d="100"/>
        </p:scale>
        <p:origin x="120" y="19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A3D3E6-CEEF-4E42-A092-25B5B09483D5}" type="datetimeFigureOut">
              <a:rPr lang="en-GB" smtClean="0"/>
              <a:t>19/12/2016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DFD5A6-3503-4018-9467-59218EE27F4C}" type="slidenum">
              <a:rPr lang="en-GB" smtClean="0"/>
              <a:t>‹#›</a:t>
            </a:fld>
            <a:endParaRPr lang="en-GB"/>
          </a:p>
        </p:txBody>
      </p:sp>
    </p:spTree>
    <p:extLst>
      <p:ext uri="{BB962C8B-B14F-4D97-AF65-F5344CB8AC3E}">
        <p14:creationId xmlns:p14="http://schemas.microsoft.com/office/powerpoint/2010/main" val="3734635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19/12/2016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2</a:t>
            </a:fld>
            <a:endParaRPr lang="en-GB"/>
          </a:p>
        </p:txBody>
      </p:sp>
    </p:spTree>
    <p:extLst>
      <p:ext uri="{BB962C8B-B14F-4D97-AF65-F5344CB8AC3E}">
        <p14:creationId xmlns:p14="http://schemas.microsoft.com/office/powerpoint/2010/main" val="155276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29732" y="1591733"/>
            <a:ext cx="3970867"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p:cNvSpPr>
            <a:spLocks noGrp="1"/>
          </p:cNvSpPr>
          <p:nvPr>
            <p:ph idx="13"/>
          </p:nvPr>
        </p:nvSpPr>
        <p:spPr>
          <a:xfrm>
            <a:off x="5156200" y="1600200"/>
            <a:ext cx="3970867"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79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t>
            </a:r>
            <a:r>
              <a:rPr lang="en-US" dirty="0" smtClean="0"/>
              <a:t>Algorithms IICT-6005</a:t>
            </a:r>
            <a:endParaRPr lang="en-US" dirty="0"/>
          </a:p>
        </p:txBody>
      </p:sp>
      <p:sp>
        <p:nvSpPr>
          <p:cNvPr id="3" name="Subtitle 2"/>
          <p:cNvSpPr>
            <a:spLocks noGrp="1"/>
          </p:cNvSpPr>
          <p:nvPr>
            <p:ph type="subTitle" idx="1"/>
          </p:nvPr>
        </p:nvSpPr>
        <p:spPr/>
        <p:txBody>
          <a:bodyPr/>
          <a:lstStyle/>
          <a:p>
            <a:r>
              <a:rPr lang="en-US" dirty="0" smtClean="0"/>
              <a:t>Lesson 15 – Doubly Linked Lists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Insert First</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922364" y="1366336"/>
            <a:ext cx="1353256" cy="646331"/>
          </a:xfrm>
          <a:prstGeom prst="rect">
            <a:avLst/>
          </a:prstGeom>
          <a:noFill/>
        </p:spPr>
        <p:txBody>
          <a:bodyPr wrap="none" rtlCol="0">
            <a:spAutoFit/>
          </a:bodyPr>
          <a:lstStyle/>
          <a:p>
            <a:r>
              <a:rPr lang="en-GB" dirty="0" smtClean="0"/>
              <a:t>Head of list</a:t>
            </a:r>
            <a:br>
              <a:rPr lang="en-GB" dirty="0" smtClean="0"/>
            </a:br>
            <a:r>
              <a:rPr lang="en-GB" dirty="0" smtClean="0"/>
              <a:t>Head : Node</a:t>
            </a:r>
            <a:endParaRPr lang="en-GB" dirty="0"/>
          </a:p>
        </p:txBody>
      </p:sp>
      <p:sp>
        <p:nvSpPr>
          <p:cNvPr id="35" name="TextBox 34"/>
          <p:cNvSpPr txBox="1"/>
          <p:nvPr/>
        </p:nvSpPr>
        <p:spPr>
          <a:xfrm>
            <a:off x="2155919" y="6150709"/>
            <a:ext cx="452368" cy="646331"/>
          </a:xfrm>
          <a:prstGeom prst="rect">
            <a:avLst/>
          </a:prstGeom>
          <a:noFill/>
        </p:spPr>
        <p:txBody>
          <a:bodyPr wrap="none" rtlCol="0">
            <a:spAutoFit/>
          </a:bodyPr>
          <a:lstStyle/>
          <a:p>
            <a:r>
              <a:rPr lang="en-GB" sz="3600" dirty="0" smtClean="0"/>
              <a:t>A</a:t>
            </a:r>
            <a:endParaRPr lang="en-GB" sz="3600" dirty="0"/>
          </a:p>
        </p:txBody>
      </p:sp>
      <p:sp>
        <p:nvSpPr>
          <p:cNvPr id="38" name="Rounded Rectangle 37"/>
          <p:cNvSpPr/>
          <p:nvPr/>
        </p:nvSpPr>
        <p:spPr>
          <a:xfrm>
            <a:off x="2382103" y="2010218"/>
            <a:ext cx="583978" cy="6088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sz="3600" dirty="0">
              <a:solidFill>
                <a:schemeClr val="tx1"/>
              </a:solidFill>
            </a:endParaRPr>
          </a:p>
        </p:txBody>
      </p:sp>
      <p:sp>
        <p:nvSpPr>
          <p:cNvPr id="39" name="TextBox 38"/>
          <p:cNvSpPr txBox="1"/>
          <p:nvPr/>
        </p:nvSpPr>
        <p:spPr>
          <a:xfrm>
            <a:off x="2283584" y="1366335"/>
            <a:ext cx="1866473" cy="646331"/>
          </a:xfrm>
          <a:prstGeom prst="rect">
            <a:avLst/>
          </a:prstGeom>
          <a:noFill/>
        </p:spPr>
        <p:txBody>
          <a:bodyPr wrap="none" rtlCol="0">
            <a:spAutoFit/>
          </a:bodyPr>
          <a:lstStyle/>
          <a:p>
            <a:r>
              <a:rPr lang="en-GB" dirty="0" smtClean="0"/>
              <a:t>The size of the list</a:t>
            </a:r>
            <a:br>
              <a:rPr lang="en-GB" dirty="0" smtClean="0"/>
            </a:br>
            <a:r>
              <a:rPr lang="en-GB" dirty="0" smtClean="0"/>
              <a:t>Size : Integer</a:t>
            </a:r>
            <a:endParaRPr lang="en-GB" dirty="0"/>
          </a:p>
        </p:txBody>
      </p:sp>
      <p:sp>
        <p:nvSpPr>
          <p:cNvPr id="5" name="Rounded Rectangle 4"/>
          <p:cNvSpPr/>
          <p:nvPr/>
        </p:nvSpPr>
        <p:spPr>
          <a:xfrm>
            <a:off x="1266965" y="2039983"/>
            <a:ext cx="617564" cy="581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20" name="Curved Connector 19"/>
          <p:cNvCxnSpPr/>
          <p:nvPr/>
        </p:nvCxnSpPr>
        <p:spPr>
          <a:xfrm rot="16200000" flipH="1">
            <a:off x="624638" y="3265760"/>
            <a:ext cx="2299590" cy="397372"/>
          </a:xfrm>
          <a:prstGeom prst="curvedConnector3">
            <a:avLst>
              <a:gd name="adj1" fmla="val 94640"/>
            </a:avLst>
          </a:prstGeom>
          <a:ln w="57150">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1211120" y="4617116"/>
            <a:ext cx="2360992" cy="882649"/>
            <a:chOff x="1066800" y="3918625"/>
            <a:chExt cx="2360992" cy="882649"/>
          </a:xfrm>
        </p:grpSpPr>
        <p:sp>
          <p:nvSpPr>
            <p:cNvPr id="10" name="Flowchart: Alternate Process 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6" name="Group 15"/>
            <p:cNvGrpSpPr/>
            <p:nvPr/>
          </p:nvGrpSpPr>
          <p:grpSpPr>
            <a:xfrm>
              <a:off x="1204802" y="4065732"/>
              <a:ext cx="2105991" cy="588434"/>
              <a:chOff x="1204802" y="4065732"/>
              <a:chExt cx="2105991" cy="588434"/>
            </a:xfrm>
          </p:grpSpPr>
          <p:sp>
            <p:nvSpPr>
              <p:cNvPr id="8" name="Rounded Rectangle 7"/>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grpSp>
        <p:nvGrpSpPr>
          <p:cNvPr id="34" name="Group 33"/>
          <p:cNvGrpSpPr/>
          <p:nvPr/>
        </p:nvGrpSpPr>
        <p:grpSpPr>
          <a:xfrm>
            <a:off x="4030520" y="4614241"/>
            <a:ext cx="2360992" cy="882649"/>
            <a:chOff x="1066800" y="3918625"/>
            <a:chExt cx="2360992" cy="882649"/>
          </a:xfrm>
        </p:grpSpPr>
        <p:sp>
          <p:nvSpPr>
            <p:cNvPr id="42" name="Flowchart: Alternate Process 41"/>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3" name="Group 42"/>
            <p:cNvGrpSpPr/>
            <p:nvPr/>
          </p:nvGrpSpPr>
          <p:grpSpPr>
            <a:xfrm>
              <a:off x="1204802" y="4065732"/>
              <a:ext cx="2105991" cy="588434"/>
              <a:chOff x="1204802" y="4065732"/>
              <a:chExt cx="2105991" cy="588434"/>
            </a:xfrm>
          </p:grpSpPr>
          <p:sp>
            <p:nvSpPr>
              <p:cNvPr id="44" name="Rounded Rectangle 43"/>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Rectangle 44"/>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32" name="Straight Arrow Connector 31"/>
          <p:cNvCxnSpPr/>
          <p:nvPr/>
        </p:nvCxnSpPr>
        <p:spPr>
          <a:xfrm>
            <a:off x="2382103"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5211016"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984832" y="6150708"/>
            <a:ext cx="452368" cy="646331"/>
          </a:xfrm>
          <a:prstGeom prst="rect">
            <a:avLst/>
          </a:prstGeom>
          <a:noFill/>
        </p:spPr>
        <p:txBody>
          <a:bodyPr wrap="none" rtlCol="0">
            <a:spAutoFit/>
          </a:bodyPr>
          <a:lstStyle/>
          <a:p>
            <a:r>
              <a:rPr lang="en-GB" sz="3600" dirty="0" smtClean="0"/>
              <a:t>B</a:t>
            </a:r>
            <a:endParaRPr lang="en-GB" sz="3600" dirty="0"/>
          </a:p>
        </p:txBody>
      </p:sp>
      <p:cxnSp>
        <p:nvCxnSpPr>
          <p:cNvPr id="55" name="Curved Connector 54"/>
          <p:cNvCxnSpPr/>
          <p:nvPr/>
        </p:nvCxnSpPr>
        <p:spPr>
          <a:xfrm rot="5400000">
            <a:off x="855486" y="5461258"/>
            <a:ext cx="1176972" cy="434296"/>
          </a:xfrm>
          <a:prstGeom prst="curved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989745" y="6154921"/>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cxnSp>
        <p:nvCxnSpPr>
          <p:cNvPr id="58" name="Straight Arrow Connector 57"/>
          <p:cNvCxnSpPr/>
          <p:nvPr/>
        </p:nvCxnSpPr>
        <p:spPr>
          <a:xfrm>
            <a:off x="5962514" y="5041342"/>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002320" y="4753563"/>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
        <p:nvSpPr>
          <p:cNvPr id="73" name="Arc 72"/>
          <p:cNvSpPr/>
          <p:nvPr/>
        </p:nvSpPr>
        <p:spPr>
          <a:xfrm>
            <a:off x="3132613" y="413432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74" name="Arc 73"/>
          <p:cNvSpPr/>
          <p:nvPr/>
        </p:nvSpPr>
        <p:spPr>
          <a:xfrm flipH="1" flipV="1">
            <a:off x="3419712" y="412007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5" name="Curved Connector 74"/>
          <p:cNvCxnSpPr>
            <a:stCxn id="73" idx="2"/>
          </p:cNvCxnSpPr>
          <p:nvPr/>
        </p:nvCxnSpPr>
        <p:spPr>
          <a:xfrm>
            <a:off x="3649372" y="4134356"/>
            <a:ext cx="881748" cy="468538"/>
          </a:xfrm>
          <a:prstGeom prst="curvedConnector3">
            <a:avLst>
              <a:gd name="adj1" fmla="val 96960"/>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Curved Connector 79"/>
          <p:cNvCxnSpPr/>
          <p:nvPr/>
        </p:nvCxnSpPr>
        <p:spPr>
          <a:xfrm rot="10800000">
            <a:off x="3143114" y="5495465"/>
            <a:ext cx="806896" cy="467084"/>
          </a:xfrm>
          <a:prstGeom prst="curvedConnector3">
            <a:avLst>
              <a:gd name="adj1" fmla="val 9597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1387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Insert First</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922364" y="1366336"/>
            <a:ext cx="1353256" cy="646331"/>
          </a:xfrm>
          <a:prstGeom prst="rect">
            <a:avLst/>
          </a:prstGeom>
          <a:noFill/>
        </p:spPr>
        <p:txBody>
          <a:bodyPr wrap="none" rtlCol="0">
            <a:spAutoFit/>
          </a:bodyPr>
          <a:lstStyle/>
          <a:p>
            <a:r>
              <a:rPr lang="en-GB" dirty="0" smtClean="0"/>
              <a:t>Head of list</a:t>
            </a:r>
            <a:br>
              <a:rPr lang="en-GB" dirty="0" smtClean="0"/>
            </a:br>
            <a:r>
              <a:rPr lang="en-GB" dirty="0" smtClean="0"/>
              <a:t>Head : Node</a:t>
            </a:r>
            <a:endParaRPr lang="en-GB" dirty="0"/>
          </a:p>
        </p:txBody>
      </p:sp>
      <p:sp>
        <p:nvSpPr>
          <p:cNvPr id="35" name="TextBox 34"/>
          <p:cNvSpPr txBox="1"/>
          <p:nvPr/>
        </p:nvSpPr>
        <p:spPr>
          <a:xfrm>
            <a:off x="2155919" y="6150709"/>
            <a:ext cx="452368" cy="646331"/>
          </a:xfrm>
          <a:prstGeom prst="rect">
            <a:avLst/>
          </a:prstGeom>
          <a:noFill/>
        </p:spPr>
        <p:txBody>
          <a:bodyPr wrap="none" rtlCol="0">
            <a:spAutoFit/>
          </a:bodyPr>
          <a:lstStyle/>
          <a:p>
            <a:r>
              <a:rPr lang="en-GB" sz="3600" dirty="0" smtClean="0"/>
              <a:t>A</a:t>
            </a:r>
            <a:endParaRPr lang="en-GB" sz="3600" dirty="0"/>
          </a:p>
        </p:txBody>
      </p:sp>
      <p:sp>
        <p:nvSpPr>
          <p:cNvPr id="38" name="Rounded Rectangle 37"/>
          <p:cNvSpPr/>
          <p:nvPr/>
        </p:nvSpPr>
        <p:spPr>
          <a:xfrm>
            <a:off x="2382103" y="2010218"/>
            <a:ext cx="583978" cy="6088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sz="3600" dirty="0">
              <a:solidFill>
                <a:schemeClr val="tx1"/>
              </a:solidFill>
            </a:endParaRPr>
          </a:p>
        </p:txBody>
      </p:sp>
      <p:sp>
        <p:nvSpPr>
          <p:cNvPr id="39" name="TextBox 38"/>
          <p:cNvSpPr txBox="1"/>
          <p:nvPr/>
        </p:nvSpPr>
        <p:spPr>
          <a:xfrm>
            <a:off x="2283584" y="1366335"/>
            <a:ext cx="1866473" cy="646331"/>
          </a:xfrm>
          <a:prstGeom prst="rect">
            <a:avLst/>
          </a:prstGeom>
          <a:noFill/>
        </p:spPr>
        <p:txBody>
          <a:bodyPr wrap="none" rtlCol="0">
            <a:spAutoFit/>
          </a:bodyPr>
          <a:lstStyle/>
          <a:p>
            <a:r>
              <a:rPr lang="en-GB" dirty="0" smtClean="0"/>
              <a:t>The size of the list</a:t>
            </a:r>
            <a:br>
              <a:rPr lang="en-GB" dirty="0" smtClean="0"/>
            </a:br>
            <a:r>
              <a:rPr lang="en-GB" dirty="0" smtClean="0"/>
              <a:t>Size : Integer</a:t>
            </a:r>
            <a:endParaRPr lang="en-GB" dirty="0"/>
          </a:p>
        </p:txBody>
      </p:sp>
      <p:sp>
        <p:nvSpPr>
          <p:cNvPr id="5" name="Rounded Rectangle 4"/>
          <p:cNvSpPr/>
          <p:nvPr/>
        </p:nvSpPr>
        <p:spPr>
          <a:xfrm>
            <a:off x="1266965" y="2039983"/>
            <a:ext cx="617564" cy="581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20" name="Curved Connector 19"/>
          <p:cNvCxnSpPr/>
          <p:nvPr/>
        </p:nvCxnSpPr>
        <p:spPr>
          <a:xfrm rot="16200000" flipH="1">
            <a:off x="624638" y="3265760"/>
            <a:ext cx="2299590" cy="397372"/>
          </a:xfrm>
          <a:prstGeom prst="curvedConnector3">
            <a:avLst>
              <a:gd name="adj1" fmla="val 94640"/>
            </a:avLst>
          </a:prstGeom>
          <a:ln w="57150">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1211120" y="4617116"/>
            <a:ext cx="2360992" cy="882649"/>
            <a:chOff x="1066800" y="3918625"/>
            <a:chExt cx="2360992" cy="882649"/>
          </a:xfrm>
        </p:grpSpPr>
        <p:sp>
          <p:nvSpPr>
            <p:cNvPr id="10" name="Flowchart: Alternate Process 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6" name="Group 15"/>
            <p:cNvGrpSpPr/>
            <p:nvPr/>
          </p:nvGrpSpPr>
          <p:grpSpPr>
            <a:xfrm>
              <a:off x="1204802" y="4065732"/>
              <a:ext cx="2105991" cy="588434"/>
              <a:chOff x="1204802" y="4065732"/>
              <a:chExt cx="2105991" cy="588434"/>
            </a:xfrm>
          </p:grpSpPr>
          <p:sp>
            <p:nvSpPr>
              <p:cNvPr id="8" name="Rounded Rectangle 7"/>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grpSp>
        <p:nvGrpSpPr>
          <p:cNvPr id="34" name="Group 33"/>
          <p:cNvGrpSpPr/>
          <p:nvPr/>
        </p:nvGrpSpPr>
        <p:grpSpPr>
          <a:xfrm>
            <a:off x="4030520" y="4614241"/>
            <a:ext cx="2360992" cy="882649"/>
            <a:chOff x="1066800" y="3918625"/>
            <a:chExt cx="2360992" cy="882649"/>
          </a:xfrm>
        </p:grpSpPr>
        <p:sp>
          <p:nvSpPr>
            <p:cNvPr id="42" name="Flowchart: Alternate Process 41"/>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3" name="Group 42"/>
            <p:cNvGrpSpPr/>
            <p:nvPr/>
          </p:nvGrpSpPr>
          <p:grpSpPr>
            <a:xfrm>
              <a:off x="1204802" y="4065732"/>
              <a:ext cx="2105991" cy="588434"/>
              <a:chOff x="1204802" y="4065732"/>
              <a:chExt cx="2105991" cy="588434"/>
            </a:xfrm>
          </p:grpSpPr>
          <p:sp>
            <p:nvSpPr>
              <p:cNvPr id="44" name="Rounded Rectangle 43"/>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Rectangle 44"/>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32" name="Straight Arrow Connector 31"/>
          <p:cNvCxnSpPr/>
          <p:nvPr/>
        </p:nvCxnSpPr>
        <p:spPr>
          <a:xfrm>
            <a:off x="2382103"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5211016"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984832" y="6150708"/>
            <a:ext cx="452368" cy="646331"/>
          </a:xfrm>
          <a:prstGeom prst="rect">
            <a:avLst/>
          </a:prstGeom>
          <a:noFill/>
        </p:spPr>
        <p:txBody>
          <a:bodyPr wrap="none" rtlCol="0">
            <a:spAutoFit/>
          </a:bodyPr>
          <a:lstStyle/>
          <a:p>
            <a:r>
              <a:rPr lang="en-GB" sz="3600" dirty="0" smtClean="0"/>
              <a:t>B</a:t>
            </a:r>
            <a:endParaRPr lang="en-GB" sz="3600" dirty="0"/>
          </a:p>
        </p:txBody>
      </p:sp>
      <p:cxnSp>
        <p:nvCxnSpPr>
          <p:cNvPr id="55" name="Curved Connector 54"/>
          <p:cNvCxnSpPr/>
          <p:nvPr/>
        </p:nvCxnSpPr>
        <p:spPr>
          <a:xfrm rot="5400000">
            <a:off x="855486" y="5461258"/>
            <a:ext cx="1176972" cy="434296"/>
          </a:xfrm>
          <a:prstGeom prst="curved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989745" y="6154921"/>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cxnSp>
        <p:nvCxnSpPr>
          <p:cNvPr id="58" name="Straight Arrow Connector 57"/>
          <p:cNvCxnSpPr/>
          <p:nvPr/>
        </p:nvCxnSpPr>
        <p:spPr>
          <a:xfrm>
            <a:off x="5962514" y="5041342"/>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002320" y="4753563"/>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
        <p:nvSpPr>
          <p:cNvPr id="73" name="Arc 72"/>
          <p:cNvSpPr/>
          <p:nvPr/>
        </p:nvSpPr>
        <p:spPr>
          <a:xfrm>
            <a:off x="3132613" y="413432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74" name="Arc 73"/>
          <p:cNvSpPr/>
          <p:nvPr/>
        </p:nvSpPr>
        <p:spPr>
          <a:xfrm flipH="1" flipV="1">
            <a:off x="3419712" y="412007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5" name="Curved Connector 74"/>
          <p:cNvCxnSpPr>
            <a:stCxn id="73" idx="2"/>
          </p:cNvCxnSpPr>
          <p:nvPr/>
        </p:nvCxnSpPr>
        <p:spPr>
          <a:xfrm>
            <a:off x="3649372" y="4134356"/>
            <a:ext cx="881748" cy="468538"/>
          </a:xfrm>
          <a:prstGeom prst="curvedConnector3">
            <a:avLst>
              <a:gd name="adj1" fmla="val 96960"/>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Curved Connector 79"/>
          <p:cNvCxnSpPr/>
          <p:nvPr/>
        </p:nvCxnSpPr>
        <p:spPr>
          <a:xfrm rot="10800000">
            <a:off x="3143114" y="5495465"/>
            <a:ext cx="806896" cy="467084"/>
          </a:xfrm>
          <a:prstGeom prst="curvedConnector3">
            <a:avLst>
              <a:gd name="adj1" fmla="val 95971"/>
            </a:avLst>
          </a:prstGeom>
          <a:ln w="57150">
            <a:tailEnd type="triangle"/>
          </a:ln>
        </p:spPr>
        <p:style>
          <a:lnRef idx="3">
            <a:schemeClr val="dk1"/>
          </a:lnRef>
          <a:fillRef idx="0">
            <a:schemeClr val="dk1"/>
          </a:fillRef>
          <a:effectRef idx="2">
            <a:schemeClr val="dk1"/>
          </a:effectRef>
          <a:fontRef idx="minor">
            <a:schemeClr val="tx1"/>
          </a:fontRef>
        </p:style>
      </p:cxnSp>
      <p:pic>
        <p:nvPicPr>
          <p:cNvPr id="3" name="Picture 2"/>
          <p:cNvPicPr>
            <a:picLocks noChangeAspect="1"/>
          </p:cNvPicPr>
          <p:nvPr/>
        </p:nvPicPr>
        <p:blipFill>
          <a:blip r:embed="rId2"/>
          <a:stretch>
            <a:fillRect/>
          </a:stretch>
        </p:blipFill>
        <p:spPr>
          <a:xfrm>
            <a:off x="4540408" y="1495425"/>
            <a:ext cx="3390900" cy="257175"/>
          </a:xfrm>
          <a:prstGeom prst="rect">
            <a:avLst/>
          </a:prstGeom>
        </p:spPr>
      </p:pic>
      <p:grpSp>
        <p:nvGrpSpPr>
          <p:cNvPr id="14" name="Group 13"/>
          <p:cNvGrpSpPr/>
          <p:nvPr/>
        </p:nvGrpSpPr>
        <p:grpSpPr>
          <a:xfrm>
            <a:off x="3388729" y="2007278"/>
            <a:ext cx="4436847" cy="2151416"/>
            <a:chOff x="3388729" y="2007278"/>
            <a:chExt cx="4436847" cy="2151416"/>
          </a:xfrm>
        </p:grpSpPr>
        <p:grpSp>
          <p:nvGrpSpPr>
            <p:cNvPr id="7" name="Group 6"/>
            <p:cNvGrpSpPr/>
            <p:nvPr/>
          </p:nvGrpSpPr>
          <p:grpSpPr>
            <a:xfrm>
              <a:off x="4451554" y="2007278"/>
              <a:ext cx="2360992" cy="2151416"/>
              <a:chOff x="4451554" y="2007278"/>
              <a:chExt cx="2360992" cy="2151416"/>
            </a:xfrm>
          </p:grpSpPr>
          <p:sp>
            <p:nvSpPr>
              <p:cNvPr id="36" name="TextBox 35"/>
              <p:cNvSpPr txBox="1"/>
              <p:nvPr/>
            </p:nvSpPr>
            <p:spPr>
              <a:xfrm>
                <a:off x="4764408" y="3512363"/>
                <a:ext cx="1735283" cy="646331"/>
              </a:xfrm>
              <a:prstGeom prst="rect">
                <a:avLst/>
              </a:prstGeom>
              <a:noFill/>
            </p:spPr>
            <p:txBody>
              <a:bodyPr wrap="none" rtlCol="0">
                <a:spAutoFit/>
              </a:bodyPr>
              <a:lstStyle/>
              <a:p>
                <a:r>
                  <a:rPr lang="en-GB" sz="3600" dirty="0" smtClean="0"/>
                  <a:t>Element</a:t>
                </a:r>
                <a:endParaRPr lang="en-GB" sz="3600" dirty="0"/>
              </a:p>
            </p:txBody>
          </p:sp>
          <p:grpSp>
            <p:nvGrpSpPr>
              <p:cNvPr id="37" name="Group 36"/>
              <p:cNvGrpSpPr/>
              <p:nvPr/>
            </p:nvGrpSpPr>
            <p:grpSpPr>
              <a:xfrm>
                <a:off x="4451554" y="2007278"/>
                <a:ext cx="2360992" cy="882649"/>
                <a:chOff x="1066800" y="3918625"/>
                <a:chExt cx="2360992" cy="882649"/>
              </a:xfrm>
            </p:grpSpPr>
            <p:sp>
              <p:nvSpPr>
                <p:cNvPr id="40" name="Flowchart: Alternate Process 3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1" name="Group 40"/>
                <p:cNvGrpSpPr/>
                <p:nvPr/>
              </p:nvGrpSpPr>
              <p:grpSpPr>
                <a:xfrm>
                  <a:off x="1204802" y="4065732"/>
                  <a:ext cx="2105991" cy="588434"/>
                  <a:chOff x="1204802" y="4065732"/>
                  <a:chExt cx="2105991" cy="588434"/>
                </a:xfrm>
              </p:grpSpPr>
              <p:sp>
                <p:nvSpPr>
                  <p:cNvPr id="47" name="Rounded Rectangle 46"/>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Rectangle 47"/>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50" name="Straight Arrow Connector 49"/>
              <p:cNvCxnSpPr/>
              <p:nvPr/>
            </p:nvCxnSpPr>
            <p:spPr>
              <a:xfrm>
                <a:off x="5622537" y="2431504"/>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cxnSp>
          <p:nvCxnSpPr>
            <p:cNvPr id="51" name="Straight Arrow Connector 50"/>
            <p:cNvCxnSpPr/>
            <p:nvPr/>
          </p:nvCxnSpPr>
          <p:spPr>
            <a:xfrm>
              <a:off x="6343020" y="2451573"/>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7382826" y="2163794"/>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cxnSp>
          <p:nvCxnSpPr>
            <p:cNvPr id="56" name="Straight Arrow Connector 55"/>
            <p:cNvCxnSpPr>
              <a:endCxn id="59" idx="3"/>
            </p:cNvCxnSpPr>
            <p:nvPr/>
          </p:nvCxnSpPr>
          <p:spPr>
            <a:xfrm flipH="1">
              <a:off x="3831479" y="2445914"/>
              <a:ext cx="1078040" cy="1026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3388729" y="2163793"/>
              <a:ext cx="442750" cy="584775"/>
            </a:xfrm>
            <a:prstGeom prst="rect">
              <a:avLst/>
            </a:prstGeom>
            <a:noFill/>
          </p:spPr>
          <p:txBody>
            <a:bodyPr wrap="squar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grpSp>
    </p:spTree>
    <p:extLst>
      <p:ext uri="{BB962C8B-B14F-4D97-AF65-F5344CB8AC3E}">
        <p14:creationId xmlns:p14="http://schemas.microsoft.com/office/powerpoint/2010/main" val="324571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Insert First</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922364" y="1366336"/>
            <a:ext cx="1353256" cy="646331"/>
          </a:xfrm>
          <a:prstGeom prst="rect">
            <a:avLst/>
          </a:prstGeom>
          <a:noFill/>
        </p:spPr>
        <p:txBody>
          <a:bodyPr wrap="none" rtlCol="0">
            <a:spAutoFit/>
          </a:bodyPr>
          <a:lstStyle/>
          <a:p>
            <a:r>
              <a:rPr lang="en-GB" dirty="0" smtClean="0"/>
              <a:t>Head of list</a:t>
            </a:r>
            <a:br>
              <a:rPr lang="en-GB" dirty="0" smtClean="0"/>
            </a:br>
            <a:r>
              <a:rPr lang="en-GB" dirty="0" smtClean="0"/>
              <a:t>Head : Node</a:t>
            </a:r>
            <a:endParaRPr lang="en-GB" dirty="0"/>
          </a:p>
        </p:txBody>
      </p:sp>
      <p:sp>
        <p:nvSpPr>
          <p:cNvPr id="35" name="TextBox 34"/>
          <p:cNvSpPr txBox="1"/>
          <p:nvPr/>
        </p:nvSpPr>
        <p:spPr>
          <a:xfrm>
            <a:off x="2155919" y="6150709"/>
            <a:ext cx="452368" cy="646331"/>
          </a:xfrm>
          <a:prstGeom prst="rect">
            <a:avLst/>
          </a:prstGeom>
          <a:noFill/>
        </p:spPr>
        <p:txBody>
          <a:bodyPr wrap="none" rtlCol="0">
            <a:spAutoFit/>
          </a:bodyPr>
          <a:lstStyle/>
          <a:p>
            <a:r>
              <a:rPr lang="en-GB" sz="3600" dirty="0" smtClean="0"/>
              <a:t>A</a:t>
            </a:r>
            <a:endParaRPr lang="en-GB" sz="3600" dirty="0"/>
          </a:p>
        </p:txBody>
      </p:sp>
      <p:sp>
        <p:nvSpPr>
          <p:cNvPr id="38" name="Rounded Rectangle 37"/>
          <p:cNvSpPr/>
          <p:nvPr/>
        </p:nvSpPr>
        <p:spPr>
          <a:xfrm>
            <a:off x="2382103" y="2010218"/>
            <a:ext cx="583978" cy="6088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sz="3600" dirty="0">
              <a:solidFill>
                <a:schemeClr val="tx1"/>
              </a:solidFill>
            </a:endParaRPr>
          </a:p>
        </p:txBody>
      </p:sp>
      <p:sp>
        <p:nvSpPr>
          <p:cNvPr id="39" name="TextBox 38"/>
          <p:cNvSpPr txBox="1"/>
          <p:nvPr/>
        </p:nvSpPr>
        <p:spPr>
          <a:xfrm>
            <a:off x="2283584" y="1366335"/>
            <a:ext cx="1866473" cy="646331"/>
          </a:xfrm>
          <a:prstGeom prst="rect">
            <a:avLst/>
          </a:prstGeom>
          <a:noFill/>
        </p:spPr>
        <p:txBody>
          <a:bodyPr wrap="none" rtlCol="0">
            <a:spAutoFit/>
          </a:bodyPr>
          <a:lstStyle/>
          <a:p>
            <a:r>
              <a:rPr lang="en-GB" dirty="0" smtClean="0"/>
              <a:t>The size of the list</a:t>
            </a:r>
            <a:br>
              <a:rPr lang="en-GB" dirty="0" smtClean="0"/>
            </a:br>
            <a:r>
              <a:rPr lang="en-GB" dirty="0" smtClean="0"/>
              <a:t>Size : Integer</a:t>
            </a:r>
            <a:endParaRPr lang="en-GB" dirty="0"/>
          </a:p>
        </p:txBody>
      </p:sp>
      <p:sp>
        <p:nvSpPr>
          <p:cNvPr id="5" name="Rounded Rectangle 4"/>
          <p:cNvSpPr/>
          <p:nvPr/>
        </p:nvSpPr>
        <p:spPr>
          <a:xfrm>
            <a:off x="1266965" y="2039983"/>
            <a:ext cx="617564" cy="581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20" name="Curved Connector 19"/>
          <p:cNvCxnSpPr/>
          <p:nvPr/>
        </p:nvCxnSpPr>
        <p:spPr>
          <a:xfrm rot="16200000" flipH="1">
            <a:off x="624638" y="3265760"/>
            <a:ext cx="2299590" cy="397372"/>
          </a:xfrm>
          <a:prstGeom prst="curvedConnector3">
            <a:avLst>
              <a:gd name="adj1" fmla="val 94640"/>
            </a:avLst>
          </a:prstGeom>
          <a:ln w="57150">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1211120" y="4617116"/>
            <a:ext cx="2360992" cy="882649"/>
            <a:chOff x="1066800" y="3918625"/>
            <a:chExt cx="2360992" cy="882649"/>
          </a:xfrm>
        </p:grpSpPr>
        <p:sp>
          <p:nvSpPr>
            <p:cNvPr id="10" name="Flowchart: Alternate Process 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6" name="Group 15"/>
            <p:cNvGrpSpPr/>
            <p:nvPr/>
          </p:nvGrpSpPr>
          <p:grpSpPr>
            <a:xfrm>
              <a:off x="1204802" y="4065732"/>
              <a:ext cx="2105991" cy="588434"/>
              <a:chOff x="1204802" y="4065732"/>
              <a:chExt cx="2105991" cy="588434"/>
            </a:xfrm>
          </p:grpSpPr>
          <p:sp>
            <p:nvSpPr>
              <p:cNvPr id="8" name="Rounded Rectangle 7"/>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grpSp>
        <p:nvGrpSpPr>
          <p:cNvPr id="34" name="Group 33"/>
          <p:cNvGrpSpPr/>
          <p:nvPr/>
        </p:nvGrpSpPr>
        <p:grpSpPr>
          <a:xfrm>
            <a:off x="4030520" y="4614241"/>
            <a:ext cx="2360992" cy="882649"/>
            <a:chOff x="1066800" y="3918625"/>
            <a:chExt cx="2360992" cy="882649"/>
          </a:xfrm>
        </p:grpSpPr>
        <p:sp>
          <p:nvSpPr>
            <p:cNvPr id="42" name="Flowchart: Alternate Process 41"/>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3" name="Group 42"/>
            <p:cNvGrpSpPr/>
            <p:nvPr/>
          </p:nvGrpSpPr>
          <p:grpSpPr>
            <a:xfrm>
              <a:off x="1204802" y="4065732"/>
              <a:ext cx="2105991" cy="588434"/>
              <a:chOff x="1204802" y="4065732"/>
              <a:chExt cx="2105991" cy="588434"/>
            </a:xfrm>
          </p:grpSpPr>
          <p:sp>
            <p:nvSpPr>
              <p:cNvPr id="44" name="Rounded Rectangle 43"/>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Rectangle 44"/>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32" name="Straight Arrow Connector 31"/>
          <p:cNvCxnSpPr/>
          <p:nvPr/>
        </p:nvCxnSpPr>
        <p:spPr>
          <a:xfrm>
            <a:off x="2382103"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5211016"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984832" y="6150708"/>
            <a:ext cx="452368" cy="646331"/>
          </a:xfrm>
          <a:prstGeom prst="rect">
            <a:avLst/>
          </a:prstGeom>
          <a:noFill/>
        </p:spPr>
        <p:txBody>
          <a:bodyPr wrap="none" rtlCol="0">
            <a:spAutoFit/>
          </a:bodyPr>
          <a:lstStyle/>
          <a:p>
            <a:r>
              <a:rPr lang="en-GB" sz="3600" dirty="0" smtClean="0"/>
              <a:t>B</a:t>
            </a:r>
            <a:endParaRPr lang="en-GB" sz="3600" dirty="0"/>
          </a:p>
        </p:txBody>
      </p:sp>
      <p:cxnSp>
        <p:nvCxnSpPr>
          <p:cNvPr id="55" name="Curved Connector 54"/>
          <p:cNvCxnSpPr/>
          <p:nvPr/>
        </p:nvCxnSpPr>
        <p:spPr>
          <a:xfrm rot="5400000">
            <a:off x="855486" y="5461258"/>
            <a:ext cx="1176972" cy="434296"/>
          </a:xfrm>
          <a:prstGeom prst="curved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989745" y="6154921"/>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cxnSp>
        <p:nvCxnSpPr>
          <p:cNvPr id="58" name="Straight Arrow Connector 57"/>
          <p:cNvCxnSpPr/>
          <p:nvPr/>
        </p:nvCxnSpPr>
        <p:spPr>
          <a:xfrm>
            <a:off x="5962514" y="5041342"/>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002320" y="4753563"/>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
        <p:nvSpPr>
          <p:cNvPr id="73" name="Arc 72"/>
          <p:cNvSpPr/>
          <p:nvPr/>
        </p:nvSpPr>
        <p:spPr>
          <a:xfrm>
            <a:off x="3132613" y="413432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74" name="Arc 73"/>
          <p:cNvSpPr/>
          <p:nvPr/>
        </p:nvSpPr>
        <p:spPr>
          <a:xfrm flipH="1" flipV="1">
            <a:off x="3419712" y="412007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5" name="Curved Connector 74"/>
          <p:cNvCxnSpPr>
            <a:stCxn id="73" idx="2"/>
          </p:cNvCxnSpPr>
          <p:nvPr/>
        </p:nvCxnSpPr>
        <p:spPr>
          <a:xfrm>
            <a:off x="3649372" y="4134356"/>
            <a:ext cx="881748" cy="468538"/>
          </a:xfrm>
          <a:prstGeom prst="curvedConnector3">
            <a:avLst>
              <a:gd name="adj1" fmla="val 96960"/>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Curved Connector 79"/>
          <p:cNvCxnSpPr/>
          <p:nvPr/>
        </p:nvCxnSpPr>
        <p:spPr>
          <a:xfrm rot="10800000">
            <a:off x="3143114" y="5495465"/>
            <a:ext cx="806896" cy="467084"/>
          </a:xfrm>
          <a:prstGeom prst="curvedConnector3">
            <a:avLst>
              <a:gd name="adj1" fmla="val 95971"/>
            </a:avLst>
          </a:prstGeom>
          <a:ln w="57150">
            <a:tailEnd type="triangle"/>
          </a:ln>
        </p:spPr>
        <p:style>
          <a:lnRef idx="3">
            <a:schemeClr val="dk1"/>
          </a:lnRef>
          <a:fillRef idx="0">
            <a:schemeClr val="dk1"/>
          </a:fillRef>
          <a:effectRef idx="2">
            <a:schemeClr val="dk1"/>
          </a:effectRef>
          <a:fontRef idx="minor">
            <a:schemeClr val="tx1"/>
          </a:fontRef>
        </p:style>
      </p:cxnSp>
      <p:grpSp>
        <p:nvGrpSpPr>
          <p:cNvPr id="7" name="Group 6"/>
          <p:cNvGrpSpPr/>
          <p:nvPr/>
        </p:nvGrpSpPr>
        <p:grpSpPr>
          <a:xfrm>
            <a:off x="4451554" y="2007278"/>
            <a:ext cx="2360992" cy="2151416"/>
            <a:chOff x="4451554" y="2007278"/>
            <a:chExt cx="2360992" cy="2151416"/>
          </a:xfrm>
        </p:grpSpPr>
        <p:sp>
          <p:nvSpPr>
            <p:cNvPr id="36" name="TextBox 35"/>
            <p:cNvSpPr txBox="1"/>
            <p:nvPr/>
          </p:nvSpPr>
          <p:spPr>
            <a:xfrm>
              <a:off x="4764408" y="3512363"/>
              <a:ext cx="1735283" cy="646331"/>
            </a:xfrm>
            <a:prstGeom prst="rect">
              <a:avLst/>
            </a:prstGeom>
            <a:noFill/>
          </p:spPr>
          <p:txBody>
            <a:bodyPr wrap="none" rtlCol="0">
              <a:spAutoFit/>
            </a:bodyPr>
            <a:lstStyle/>
            <a:p>
              <a:r>
                <a:rPr lang="en-GB" sz="3600" dirty="0" smtClean="0"/>
                <a:t>Element</a:t>
              </a:r>
              <a:endParaRPr lang="en-GB" sz="3600" dirty="0"/>
            </a:p>
          </p:txBody>
        </p:sp>
        <p:grpSp>
          <p:nvGrpSpPr>
            <p:cNvPr id="37" name="Group 36"/>
            <p:cNvGrpSpPr/>
            <p:nvPr/>
          </p:nvGrpSpPr>
          <p:grpSpPr>
            <a:xfrm>
              <a:off x="4451554" y="2007278"/>
              <a:ext cx="2360992" cy="882649"/>
              <a:chOff x="1066800" y="3918625"/>
              <a:chExt cx="2360992" cy="882649"/>
            </a:xfrm>
          </p:grpSpPr>
          <p:sp>
            <p:nvSpPr>
              <p:cNvPr id="40" name="Flowchart: Alternate Process 3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1" name="Group 40"/>
              <p:cNvGrpSpPr/>
              <p:nvPr/>
            </p:nvGrpSpPr>
            <p:grpSpPr>
              <a:xfrm>
                <a:off x="1204802" y="4065732"/>
                <a:ext cx="2105991" cy="588434"/>
                <a:chOff x="1204802" y="4065732"/>
                <a:chExt cx="2105991" cy="588434"/>
              </a:xfrm>
            </p:grpSpPr>
            <p:sp>
              <p:nvSpPr>
                <p:cNvPr id="47" name="Rounded Rectangle 46"/>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Rectangle 47"/>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50" name="Straight Arrow Connector 49"/>
            <p:cNvCxnSpPr/>
            <p:nvPr/>
          </p:nvCxnSpPr>
          <p:spPr>
            <a:xfrm>
              <a:off x="5622537" y="2431504"/>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cxnSp>
        <p:nvCxnSpPr>
          <p:cNvPr id="51" name="Straight Arrow Connector 50"/>
          <p:cNvCxnSpPr/>
          <p:nvPr/>
        </p:nvCxnSpPr>
        <p:spPr>
          <a:xfrm>
            <a:off x="6343020" y="2451573"/>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7382826" y="2163794"/>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cxnSp>
        <p:nvCxnSpPr>
          <p:cNvPr id="56" name="Straight Arrow Connector 55"/>
          <p:cNvCxnSpPr>
            <a:endCxn id="59" idx="3"/>
          </p:cNvCxnSpPr>
          <p:nvPr/>
        </p:nvCxnSpPr>
        <p:spPr>
          <a:xfrm flipH="1">
            <a:off x="3831479" y="2445914"/>
            <a:ext cx="1078040" cy="1026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3388729" y="2163793"/>
            <a:ext cx="442750" cy="584775"/>
          </a:xfrm>
          <a:prstGeom prst="rect">
            <a:avLst/>
          </a:prstGeom>
          <a:noFill/>
        </p:spPr>
        <p:txBody>
          <a:bodyPr wrap="squar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pic>
        <p:nvPicPr>
          <p:cNvPr id="12" name="Picture 11"/>
          <p:cNvPicPr>
            <a:picLocks noChangeAspect="1"/>
          </p:cNvPicPr>
          <p:nvPr/>
        </p:nvPicPr>
        <p:blipFill>
          <a:blip r:embed="rId2"/>
          <a:stretch>
            <a:fillRect/>
          </a:stretch>
        </p:blipFill>
        <p:spPr>
          <a:xfrm>
            <a:off x="4451554" y="810041"/>
            <a:ext cx="3924300" cy="981075"/>
          </a:xfrm>
          <a:prstGeom prst="rect">
            <a:avLst/>
          </a:prstGeom>
        </p:spPr>
      </p:pic>
      <p:cxnSp>
        <p:nvCxnSpPr>
          <p:cNvPr id="61" name="Curved Connector 60"/>
          <p:cNvCxnSpPr/>
          <p:nvPr/>
        </p:nvCxnSpPr>
        <p:spPr>
          <a:xfrm flipV="1">
            <a:off x="1658472" y="2768457"/>
            <a:ext cx="2831560" cy="2328573"/>
          </a:xfrm>
          <a:prstGeom prst="curvedConnector3">
            <a:avLst>
              <a:gd name="adj1" fmla="val 2319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3" name="Arc 62"/>
          <p:cNvSpPr/>
          <p:nvPr/>
        </p:nvSpPr>
        <p:spPr>
          <a:xfrm>
            <a:off x="5247087" y="1802463"/>
            <a:ext cx="1117957" cy="1254353"/>
          </a:xfrm>
          <a:prstGeom prst="arc">
            <a:avLst>
              <a:gd name="adj1" fmla="val 10619996"/>
              <a:gd name="adj2" fmla="val 67550"/>
            </a:avLst>
          </a:prstGeom>
          <a:ln w="57150">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64" name="Curved Connector 63"/>
          <p:cNvCxnSpPr>
            <a:stCxn id="63" idx="0"/>
            <a:endCxn id="10" idx="0"/>
          </p:cNvCxnSpPr>
          <p:nvPr/>
        </p:nvCxnSpPr>
        <p:spPr>
          <a:xfrm rot="5400000">
            <a:off x="2740550" y="2109969"/>
            <a:ext cx="2158213" cy="2856080"/>
          </a:xfrm>
          <a:prstGeom prst="curvedConnector3">
            <a:avLst>
              <a:gd name="adj1" fmla="val 50000"/>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4065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5"/>
                                        </p:tgtEl>
                                      </p:cBhvr>
                                    </p:animEffect>
                                    <p:set>
                                      <p:cBhvr>
                                        <p:cTn id="7" dur="1" fill="hold">
                                          <p:stCondLst>
                                            <p:cond delay="499"/>
                                          </p:stCondLst>
                                        </p:cTn>
                                        <p:tgtEl>
                                          <p:spTgt spid="5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7"/>
                                        </p:tgtEl>
                                      </p:cBhvr>
                                    </p:animEffect>
                                    <p:set>
                                      <p:cBhvr>
                                        <p:cTn id="10" dur="1" fill="hold">
                                          <p:stCondLst>
                                            <p:cond delay="499"/>
                                          </p:stCondLst>
                                        </p:cTn>
                                        <p:tgtEl>
                                          <p:spTgt spid="5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52"/>
                                        </p:tgtEl>
                                      </p:cBhvr>
                                    </p:animEffect>
                                    <p:set>
                                      <p:cBhvr>
                                        <p:cTn id="21" dur="1" fill="hold">
                                          <p:stCondLst>
                                            <p:cond delay="499"/>
                                          </p:stCondLst>
                                        </p:cTn>
                                        <p:tgtEl>
                                          <p:spTgt spid="52"/>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par>
                                <p:cTn id="25" presetID="10"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2" grpId="0"/>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Insert First</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922364" y="1366336"/>
            <a:ext cx="1353256" cy="646331"/>
          </a:xfrm>
          <a:prstGeom prst="rect">
            <a:avLst/>
          </a:prstGeom>
          <a:noFill/>
        </p:spPr>
        <p:txBody>
          <a:bodyPr wrap="none" rtlCol="0">
            <a:spAutoFit/>
          </a:bodyPr>
          <a:lstStyle/>
          <a:p>
            <a:r>
              <a:rPr lang="en-GB" dirty="0" smtClean="0"/>
              <a:t>Head of list</a:t>
            </a:r>
            <a:br>
              <a:rPr lang="en-GB" dirty="0" smtClean="0"/>
            </a:br>
            <a:r>
              <a:rPr lang="en-GB" dirty="0" smtClean="0"/>
              <a:t>Head : Node</a:t>
            </a:r>
            <a:endParaRPr lang="en-GB" dirty="0"/>
          </a:p>
        </p:txBody>
      </p:sp>
      <p:sp>
        <p:nvSpPr>
          <p:cNvPr id="35" name="TextBox 34"/>
          <p:cNvSpPr txBox="1"/>
          <p:nvPr/>
        </p:nvSpPr>
        <p:spPr>
          <a:xfrm>
            <a:off x="2155919" y="6150709"/>
            <a:ext cx="452368" cy="646331"/>
          </a:xfrm>
          <a:prstGeom prst="rect">
            <a:avLst/>
          </a:prstGeom>
          <a:noFill/>
        </p:spPr>
        <p:txBody>
          <a:bodyPr wrap="none" rtlCol="0">
            <a:spAutoFit/>
          </a:bodyPr>
          <a:lstStyle/>
          <a:p>
            <a:r>
              <a:rPr lang="en-GB" sz="3600" dirty="0" smtClean="0"/>
              <a:t>A</a:t>
            </a:r>
            <a:endParaRPr lang="en-GB" sz="3600" dirty="0"/>
          </a:p>
        </p:txBody>
      </p:sp>
      <p:sp>
        <p:nvSpPr>
          <p:cNvPr id="38" name="Rounded Rectangle 37"/>
          <p:cNvSpPr/>
          <p:nvPr/>
        </p:nvSpPr>
        <p:spPr>
          <a:xfrm>
            <a:off x="2382103" y="2010218"/>
            <a:ext cx="583978" cy="6088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sz="3600" dirty="0">
              <a:solidFill>
                <a:schemeClr val="tx1"/>
              </a:solidFill>
            </a:endParaRPr>
          </a:p>
        </p:txBody>
      </p:sp>
      <p:sp>
        <p:nvSpPr>
          <p:cNvPr id="39" name="TextBox 38"/>
          <p:cNvSpPr txBox="1"/>
          <p:nvPr/>
        </p:nvSpPr>
        <p:spPr>
          <a:xfrm>
            <a:off x="2283584" y="1366335"/>
            <a:ext cx="1866473" cy="646331"/>
          </a:xfrm>
          <a:prstGeom prst="rect">
            <a:avLst/>
          </a:prstGeom>
          <a:noFill/>
        </p:spPr>
        <p:txBody>
          <a:bodyPr wrap="none" rtlCol="0">
            <a:spAutoFit/>
          </a:bodyPr>
          <a:lstStyle/>
          <a:p>
            <a:r>
              <a:rPr lang="en-GB" dirty="0" smtClean="0"/>
              <a:t>The size of the list</a:t>
            </a:r>
            <a:br>
              <a:rPr lang="en-GB" dirty="0" smtClean="0"/>
            </a:br>
            <a:r>
              <a:rPr lang="en-GB" dirty="0" smtClean="0"/>
              <a:t>Size : Integer</a:t>
            </a:r>
            <a:endParaRPr lang="en-GB" dirty="0"/>
          </a:p>
        </p:txBody>
      </p:sp>
      <p:sp>
        <p:nvSpPr>
          <p:cNvPr id="5" name="Rounded Rectangle 4"/>
          <p:cNvSpPr/>
          <p:nvPr/>
        </p:nvSpPr>
        <p:spPr>
          <a:xfrm>
            <a:off x="1266965" y="2039983"/>
            <a:ext cx="617564" cy="581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20" name="Curved Connector 19"/>
          <p:cNvCxnSpPr/>
          <p:nvPr/>
        </p:nvCxnSpPr>
        <p:spPr>
          <a:xfrm rot="16200000" flipH="1">
            <a:off x="624638" y="3265760"/>
            <a:ext cx="2299590" cy="397372"/>
          </a:xfrm>
          <a:prstGeom prst="curvedConnector3">
            <a:avLst>
              <a:gd name="adj1" fmla="val 94640"/>
            </a:avLst>
          </a:prstGeom>
          <a:ln w="57150">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1211120" y="4617116"/>
            <a:ext cx="2360992" cy="882649"/>
            <a:chOff x="1066800" y="3918625"/>
            <a:chExt cx="2360992" cy="882649"/>
          </a:xfrm>
        </p:grpSpPr>
        <p:sp>
          <p:nvSpPr>
            <p:cNvPr id="10" name="Flowchart: Alternate Process 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6" name="Group 15"/>
            <p:cNvGrpSpPr/>
            <p:nvPr/>
          </p:nvGrpSpPr>
          <p:grpSpPr>
            <a:xfrm>
              <a:off x="1204802" y="4065732"/>
              <a:ext cx="2105991" cy="588434"/>
              <a:chOff x="1204802" y="4065732"/>
              <a:chExt cx="2105991" cy="588434"/>
            </a:xfrm>
          </p:grpSpPr>
          <p:sp>
            <p:nvSpPr>
              <p:cNvPr id="8" name="Rounded Rectangle 7"/>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grpSp>
        <p:nvGrpSpPr>
          <p:cNvPr id="34" name="Group 33"/>
          <p:cNvGrpSpPr/>
          <p:nvPr/>
        </p:nvGrpSpPr>
        <p:grpSpPr>
          <a:xfrm>
            <a:off x="4030520" y="4614241"/>
            <a:ext cx="2360992" cy="882649"/>
            <a:chOff x="1066800" y="3918625"/>
            <a:chExt cx="2360992" cy="882649"/>
          </a:xfrm>
        </p:grpSpPr>
        <p:sp>
          <p:nvSpPr>
            <p:cNvPr id="42" name="Flowchart: Alternate Process 41"/>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3" name="Group 42"/>
            <p:cNvGrpSpPr/>
            <p:nvPr/>
          </p:nvGrpSpPr>
          <p:grpSpPr>
            <a:xfrm>
              <a:off x="1204802" y="4065732"/>
              <a:ext cx="2105991" cy="588434"/>
              <a:chOff x="1204802" y="4065732"/>
              <a:chExt cx="2105991" cy="588434"/>
            </a:xfrm>
          </p:grpSpPr>
          <p:sp>
            <p:nvSpPr>
              <p:cNvPr id="44" name="Rounded Rectangle 43"/>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Rectangle 44"/>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32" name="Straight Arrow Connector 31"/>
          <p:cNvCxnSpPr/>
          <p:nvPr/>
        </p:nvCxnSpPr>
        <p:spPr>
          <a:xfrm>
            <a:off x="2382103"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5211016"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984832" y="6150708"/>
            <a:ext cx="452368" cy="646331"/>
          </a:xfrm>
          <a:prstGeom prst="rect">
            <a:avLst/>
          </a:prstGeom>
          <a:noFill/>
        </p:spPr>
        <p:txBody>
          <a:bodyPr wrap="none" rtlCol="0">
            <a:spAutoFit/>
          </a:bodyPr>
          <a:lstStyle/>
          <a:p>
            <a:r>
              <a:rPr lang="en-GB" sz="3600" dirty="0" smtClean="0"/>
              <a:t>B</a:t>
            </a:r>
            <a:endParaRPr lang="en-GB" sz="3600" dirty="0"/>
          </a:p>
        </p:txBody>
      </p:sp>
      <p:cxnSp>
        <p:nvCxnSpPr>
          <p:cNvPr id="58" name="Straight Arrow Connector 57"/>
          <p:cNvCxnSpPr/>
          <p:nvPr/>
        </p:nvCxnSpPr>
        <p:spPr>
          <a:xfrm>
            <a:off x="5962514" y="5041342"/>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002320" y="4753563"/>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
        <p:nvSpPr>
          <p:cNvPr id="73" name="Arc 72"/>
          <p:cNvSpPr/>
          <p:nvPr/>
        </p:nvSpPr>
        <p:spPr>
          <a:xfrm>
            <a:off x="3132613" y="413432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74" name="Arc 73"/>
          <p:cNvSpPr/>
          <p:nvPr/>
        </p:nvSpPr>
        <p:spPr>
          <a:xfrm flipH="1" flipV="1">
            <a:off x="3419712" y="412007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5" name="Curved Connector 74"/>
          <p:cNvCxnSpPr>
            <a:stCxn id="73" idx="2"/>
          </p:cNvCxnSpPr>
          <p:nvPr/>
        </p:nvCxnSpPr>
        <p:spPr>
          <a:xfrm>
            <a:off x="3649372" y="4134356"/>
            <a:ext cx="881748" cy="468538"/>
          </a:xfrm>
          <a:prstGeom prst="curvedConnector3">
            <a:avLst>
              <a:gd name="adj1" fmla="val 96960"/>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Curved Connector 79"/>
          <p:cNvCxnSpPr/>
          <p:nvPr/>
        </p:nvCxnSpPr>
        <p:spPr>
          <a:xfrm rot="10800000">
            <a:off x="3143114" y="5495465"/>
            <a:ext cx="806896" cy="467084"/>
          </a:xfrm>
          <a:prstGeom prst="curvedConnector3">
            <a:avLst>
              <a:gd name="adj1" fmla="val 95971"/>
            </a:avLst>
          </a:prstGeom>
          <a:ln w="57150">
            <a:tailEnd type="triangle"/>
          </a:ln>
        </p:spPr>
        <p:style>
          <a:lnRef idx="3">
            <a:schemeClr val="dk1"/>
          </a:lnRef>
          <a:fillRef idx="0">
            <a:schemeClr val="dk1"/>
          </a:fillRef>
          <a:effectRef idx="2">
            <a:schemeClr val="dk1"/>
          </a:effectRef>
          <a:fontRef idx="minor">
            <a:schemeClr val="tx1"/>
          </a:fontRef>
        </p:style>
      </p:cxnSp>
      <p:grpSp>
        <p:nvGrpSpPr>
          <p:cNvPr id="7" name="Group 6"/>
          <p:cNvGrpSpPr/>
          <p:nvPr/>
        </p:nvGrpSpPr>
        <p:grpSpPr>
          <a:xfrm>
            <a:off x="4451554" y="2007278"/>
            <a:ext cx="2360992" cy="2151416"/>
            <a:chOff x="4451554" y="2007278"/>
            <a:chExt cx="2360992" cy="2151416"/>
          </a:xfrm>
        </p:grpSpPr>
        <p:sp>
          <p:nvSpPr>
            <p:cNvPr id="36" name="TextBox 35"/>
            <p:cNvSpPr txBox="1"/>
            <p:nvPr/>
          </p:nvSpPr>
          <p:spPr>
            <a:xfrm>
              <a:off x="4764408" y="3512363"/>
              <a:ext cx="1735283" cy="646331"/>
            </a:xfrm>
            <a:prstGeom prst="rect">
              <a:avLst/>
            </a:prstGeom>
            <a:noFill/>
          </p:spPr>
          <p:txBody>
            <a:bodyPr wrap="none" rtlCol="0">
              <a:spAutoFit/>
            </a:bodyPr>
            <a:lstStyle/>
            <a:p>
              <a:r>
                <a:rPr lang="en-GB" sz="3600" dirty="0" smtClean="0"/>
                <a:t>Element</a:t>
              </a:r>
              <a:endParaRPr lang="en-GB" sz="3600" dirty="0"/>
            </a:p>
          </p:txBody>
        </p:sp>
        <p:grpSp>
          <p:nvGrpSpPr>
            <p:cNvPr id="37" name="Group 36"/>
            <p:cNvGrpSpPr/>
            <p:nvPr/>
          </p:nvGrpSpPr>
          <p:grpSpPr>
            <a:xfrm>
              <a:off x="4451554" y="2007278"/>
              <a:ext cx="2360992" cy="882649"/>
              <a:chOff x="1066800" y="3918625"/>
              <a:chExt cx="2360992" cy="882649"/>
            </a:xfrm>
          </p:grpSpPr>
          <p:sp>
            <p:nvSpPr>
              <p:cNvPr id="40" name="Flowchart: Alternate Process 3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1" name="Group 40"/>
              <p:cNvGrpSpPr/>
              <p:nvPr/>
            </p:nvGrpSpPr>
            <p:grpSpPr>
              <a:xfrm>
                <a:off x="1204802" y="4065732"/>
                <a:ext cx="2105991" cy="588434"/>
                <a:chOff x="1204802" y="4065732"/>
                <a:chExt cx="2105991" cy="588434"/>
              </a:xfrm>
            </p:grpSpPr>
            <p:sp>
              <p:nvSpPr>
                <p:cNvPr id="47" name="Rounded Rectangle 46"/>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Rectangle 47"/>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50" name="Straight Arrow Connector 49"/>
            <p:cNvCxnSpPr/>
            <p:nvPr/>
          </p:nvCxnSpPr>
          <p:spPr>
            <a:xfrm>
              <a:off x="5622537" y="2431504"/>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pic>
        <p:nvPicPr>
          <p:cNvPr id="12" name="Picture 11"/>
          <p:cNvPicPr>
            <a:picLocks noChangeAspect="1"/>
          </p:cNvPicPr>
          <p:nvPr/>
        </p:nvPicPr>
        <p:blipFill>
          <a:blip r:embed="rId2"/>
          <a:stretch>
            <a:fillRect/>
          </a:stretch>
        </p:blipFill>
        <p:spPr>
          <a:xfrm>
            <a:off x="4451554" y="810041"/>
            <a:ext cx="3924300" cy="981075"/>
          </a:xfrm>
          <a:prstGeom prst="rect">
            <a:avLst/>
          </a:prstGeom>
        </p:spPr>
      </p:pic>
      <p:cxnSp>
        <p:nvCxnSpPr>
          <p:cNvPr id="61" name="Curved Connector 60"/>
          <p:cNvCxnSpPr/>
          <p:nvPr/>
        </p:nvCxnSpPr>
        <p:spPr>
          <a:xfrm flipV="1">
            <a:off x="1658472" y="2768457"/>
            <a:ext cx="2831560" cy="2328573"/>
          </a:xfrm>
          <a:prstGeom prst="curvedConnector3">
            <a:avLst>
              <a:gd name="adj1" fmla="val 2319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63" name="Arc 62"/>
          <p:cNvSpPr/>
          <p:nvPr/>
        </p:nvSpPr>
        <p:spPr>
          <a:xfrm>
            <a:off x="5247087" y="1802463"/>
            <a:ext cx="1117957" cy="1254353"/>
          </a:xfrm>
          <a:prstGeom prst="arc">
            <a:avLst>
              <a:gd name="adj1" fmla="val 10619996"/>
              <a:gd name="adj2" fmla="val 67550"/>
            </a:avLst>
          </a:prstGeom>
          <a:ln w="57150">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64" name="Curved Connector 63"/>
          <p:cNvCxnSpPr>
            <a:stCxn id="63" idx="0"/>
            <a:endCxn id="10" idx="0"/>
          </p:cNvCxnSpPr>
          <p:nvPr/>
        </p:nvCxnSpPr>
        <p:spPr>
          <a:xfrm rot="5400000">
            <a:off x="2740550" y="2109969"/>
            <a:ext cx="2158213" cy="2856080"/>
          </a:xfrm>
          <a:prstGeom prst="curvedConnector3">
            <a:avLst>
              <a:gd name="adj1" fmla="val 50000"/>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6904000" y="1164043"/>
            <a:ext cx="1999522" cy="646331"/>
          </a:xfrm>
          <a:prstGeom prst="rect">
            <a:avLst/>
          </a:prstGeom>
          <a:noFill/>
        </p:spPr>
        <p:txBody>
          <a:bodyPr wrap="none" rtlCol="0">
            <a:spAutoFit/>
          </a:bodyPr>
          <a:lstStyle/>
          <a:p>
            <a:r>
              <a:rPr lang="en-GB" dirty="0" smtClean="0"/>
              <a:t>What happens if</a:t>
            </a:r>
            <a:br>
              <a:rPr lang="en-GB" dirty="0" smtClean="0"/>
            </a:br>
            <a:r>
              <a:rPr lang="en-GB" dirty="0" smtClean="0"/>
              <a:t>the list was empty?</a:t>
            </a:r>
            <a:endParaRPr lang="en-GB" dirty="0"/>
          </a:p>
        </p:txBody>
      </p:sp>
      <p:cxnSp>
        <p:nvCxnSpPr>
          <p:cNvPr id="62" name="Straight Arrow Connector 61"/>
          <p:cNvCxnSpPr>
            <a:endCxn id="65" idx="3"/>
          </p:cNvCxnSpPr>
          <p:nvPr/>
        </p:nvCxnSpPr>
        <p:spPr>
          <a:xfrm flipH="1">
            <a:off x="3831479" y="2445914"/>
            <a:ext cx="1078040" cy="1026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TextBox 64"/>
          <p:cNvSpPr txBox="1"/>
          <p:nvPr/>
        </p:nvSpPr>
        <p:spPr>
          <a:xfrm>
            <a:off x="3388729" y="2163793"/>
            <a:ext cx="442750" cy="584775"/>
          </a:xfrm>
          <a:prstGeom prst="rect">
            <a:avLst/>
          </a:prstGeom>
          <a:noFill/>
        </p:spPr>
        <p:txBody>
          <a:bodyPr wrap="squar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Tree>
    <p:extLst>
      <p:ext uri="{BB962C8B-B14F-4D97-AF65-F5344CB8AC3E}">
        <p14:creationId xmlns:p14="http://schemas.microsoft.com/office/powerpoint/2010/main" val="218408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Insert First</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922364" y="1366336"/>
            <a:ext cx="1353256" cy="646331"/>
          </a:xfrm>
          <a:prstGeom prst="rect">
            <a:avLst/>
          </a:prstGeom>
          <a:noFill/>
        </p:spPr>
        <p:txBody>
          <a:bodyPr wrap="none" rtlCol="0">
            <a:spAutoFit/>
          </a:bodyPr>
          <a:lstStyle/>
          <a:p>
            <a:r>
              <a:rPr lang="en-GB" dirty="0" smtClean="0"/>
              <a:t>Head of list</a:t>
            </a:r>
            <a:br>
              <a:rPr lang="en-GB" dirty="0" smtClean="0"/>
            </a:br>
            <a:r>
              <a:rPr lang="en-GB" dirty="0" smtClean="0"/>
              <a:t>Head : Node</a:t>
            </a:r>
            <a:endParaRPr lang="en-GB" dirty="0"/>
          </a:p>
        </p:txBody>
      </p:sp>
      <p:sp>
        <p:nvSpPr>
          <p:cNvPr id="35" name="TextBox 34"/>
          <p:cNvSpPr txBox="1"/>
          <p:nvPr/>
        </p:nvSpPr>
        <p:spPr>
          <a:xfrm>
            <a:off x="2155919" y="6150709"/>
            <a:ext cx="452368" cy="646331"/>
          </a:xfrm>
          <a:prstGeom prst="rect">
            <a:avLst/>
          </a:prstGeom>
          <a:noFill/>
        </p:spPr>
        <p:txBody>
          <a:bodyPr wrap="none" rtlCol="0">
            <a:spAutoFit/>
          </a:bodyPr>
          <a:lstStyle/>
          <a:p>
            <a:r>
              <a:rPr lang="en-GB" sz="3600" dirty="0" smtClean="0"/>
              <a:t>A</a:t>
            </a:r>
            <a:endParaRPr lang="en-GB" sz="3600" dirty="0"/>
          </a:p>
        </p:txBody>
      </p:sp>
      <p:sp>
        <p:nvSpPr>
          <p:cNvPr id="38" name="Rounded Rectangle 37"/>
          <p:cNvSpPr/>
          <p:nvPr/>
        </p:nvSpPr>
        <p:spPr>
          <a:xfrm>
            <a:off x="2382103" y="2010218"/>
            <a:ext cx="583978" cy="6088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rgbClr val="FF0000"/>
                </a:solidFill>
              </a:rPr>
              <a:t>3</a:t>
            </a:r>
            <a:endParaRPr lang="en-GB" sz="3600" dirty="0">
              <a:solidFill>
                <a:srgbClr val="FF0000"/>
              </a:solidFill>
            </a:endParaRPr>
          </a:p>
        </p:txBody>
      </p:sp>
      <p:sp>
        <p:nvSpPr>
          <p:cNvPr id="39" name="TextBox 38"/>
          <p:cNvSpPr txBox="1"/>
          <p:nvPr/>
        </p:nvSpPr>
        <p:spPr>
          <a:xfrm>
            <a:off x="2283584" y="1366335"/>
            <a:ext cx="1866473" cy="646331"/>
          </a:xfrm>
          <a:prstGeom prst="rect">
            <a:avLst/>
          </a:prstGeom>
          <a:noFill/>
        </p:spPr>
        <p:txBody>
          <a:bodyPr wrap="none" rtlCol="0">
            <a:spAutoFit/>
          </a:bodyPr>
          <a:lstStyle/>
          <a:p>
            <a:r>
              <a:rPr lang="en-GB" dirty="0" smtClean="0"/>
              <a:t>The size of the list</a:t>
            </a:r>
            <a:br>
              <a:rPr lang="en-GB" dirty="0" smtClean="0"/>
            </a:br>
            <a:r>
              <a:rPr lang="en-GB" dirty="0" smtClean="0"/>
              <a:t>Size : Integer</a:t>
            </a:r>
            <a:endParaRPr lang="en-GB" dirty="0"/>
          </a:p>
        </p:txBody>
      </p:sp>
      <p:sp>
        <p:nvSpPr>
          <p:cNvPr id="5" name="Rounded Rectangle 4"/>
          <p:cNvSpPr/>
          <p:nvPr/>
        </p:nvSpPr>
        <p:spPr>
          <a:xfrm>
            <a:off x="1266965" y="2039983"/>
            <a:ext cx="617564" cy="581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20" name="Curved Connector 19"/>
          <p:cNvCxnSpPr/>
          <p:nvPr/>
        </p:nvCxnSpPr>
        <p:spPr>
          <a:xfrm rot="16200000" flipH="1">
            <a:off x="624638" y="3265760"/>
            <a:ext cx="2299590" cy="397372"/>
          </a:xfrm>
          <a:prstGeom prst="curvedConnector3">
            <a:avLst>
              <a:gd name="adj1" fmla="val 94640"/>
            </a:avLst>
          </a:prstGeom>
          <a:ln w="57150">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1211120" y="4617116"/>
            <a:ext cx="2360992" cy="882649"/>
            <a:chOff x="1066800" y="3918625"/>
            <a:chExt cx="2360992" cy="882649"/>
          </a:xfrm>
        </p:grpSpPr>
        <p:sp>
          <p:nvSpPr>
            <p:cNvPr id="10" name="Flowchart: Alternate Process 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6" name="Group 15"/>
            <p:cNvGrpSpPr/>
            <p:nvPr/>
          </p:nvGrpSpPr>
          <p:grpSpPr>
            <a:xfrm>
              <a:off x="1204802" y="4065732"/>
              <a:ext cx="2105991" cy="588434"/>
              <a:chOff x="1204802" y="4065732"/>
              <a:chExt cx="2105991" cy="588434"/>
            </a:xfrm>
          </p:grpSpPr>
          <p:sp>
            <p:nvSpPr>
              <p:cNvPr id="8" name="Rounded Rectangle 7"/>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grpSp>
        <p:nvGrpSpPr>
          <p:cNvPr id="34" name="Group 33"/>
          <p:cNvGrpSpPr/>
          <p:nvPr/>
        </p:nvGrpSpPr>
        <p:grpSpPr>
          <a:xfrm>
            <a:off x="4030520" y="4614241"/>
            <a:ext cx="2360992" cy="882649"/>
            <a:chOff x="1066800" y="3918625"/>
            <a:chExt cx="2360992" cy="882649"/>
          </a:xfrm>
        </p:grpSpPr>
        <p:sp>
          <p:nvSpPr>
            <p:cNvPr id="42" name="Flowchart: Alternate Process 41"/>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3" name="Group 42"/>
            <p:cNvGrpSpPr/>
            <p:nvPr/>
          </p:nvGrpSpPr>
          <p:grpSpPr>
            <a:xfrm>
              <a:off x="1204802" y="4065732"/>
              <a:ext cx="2105991" cy="588434"/>
              <a:chOff x="1204802" y="4065732"/>
              <a:chExt cx="2105991" cy="588434"/>
            </a:xfrm>
          </p:grpSpPr>
          <p:sp>
            <p:nvSpPr>
              <p:cNvPr id="44" name="Rounded Rectangle 43"/>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Rectangle 44"/>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32" name="Straight Arrow Connector 31"/>
          <p:cNvCxnSpPr/>
          <p:nvPr/>
        </p:nvCxnSpPr>
        <p:spPr>
          <a:xfrm>
            <a:off x="2382103"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5211016" y="5041342"/>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984832" y="6150708"/>
            <a:ext cx="452368" cy="646331"/>
          </a:xfrm>
          <a:prstGeom prst="rect">
            <a:avLst/>
          </a:prstGeom>
          <a:noFill/>
        </p:spPr>
        <p:txBody>
          <a:bodyPr wrap="none" rtlCol="0">
            <a:spAutoFit/>
          </a:bodyPr>
          <a:lstStyle/>
          <a:p>
            <a:r>
              <a:rPr lang="en-GB" sz="3600" dirty="0" smtClean="0"/>
              <a:t>B</a:t>
            </a:r>
            <a:endParaRPr lang="en-GB" sz="3600" dirty="0"/>
          </a:p>
        </p:txBody>
      </p:sp>
      <p:cxnSp>
        <p:nvCxnSpPr>
          <p:cNvPr id="58" name="Straight Arrow Connector 57"/>
          <p:cNvCxnSpPr/>
          <p:nvPr/>
        </p:nvCxnSpPr>
        <p:spPr>
          <a:xfrm>
            <a:off x="5962514" y="5041342"/>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002320" y="4753563"/>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
        <p:nvSpPr>
          <p:cNvPr id="73" name="Arc 72"/>
          <p:cNvSpPr/>
          <p:nvPr/>
        </p:nvSpPr>
        <p:spPr>
          <a:xfrm>
            <a:off x="3132613" y="413432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74" name="Arc 73"/>
          <p:cNvSpPr/>
          <p:nvPr/>
        </p:nvSpPr>
        <p:spPr>
          <a:xfrm flipH="1" flipV="1">
            <a:off x="3419712" y="4120077"/>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5" name="Curved Connector 74"/>
          <p:cNvCxnSpPr>
            <a:stCxn id="73" idx="2"/>
          </p:cNvCxnSpPr>
          <p:nvPr/>
        </p:nvCxnSpPr>
        <p:spPr>
          <a:xfrm>
            <a:off x="3649372" y="4134356"/>
            <a:ext cx="881748" cy="468538"/>
          </a:xfrm>
          <a:prstGeom prst="curvedConnector3">
            <a:avLst>
              <a:gd name="adj1" fmla="val 96960"/>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Curved Connector 79"/>
          <p:cNvCxnSpPr/>
          <p:nvPr/>
        </p:nvCxnSpPr>
        <p:spPr>
          <a:xfrm rot="10800000">
            <a:off x="3143114" y="5495465"/>
            <a:ext cx="806896" cy="467084"/>
          </a:xfrm>
          <a:prstGeom prst="curvedConnector3">
            <a:avLst>
              <a:gd name="adj1" fmla="val 95971"/>
            </a:avLst>
          </a:prstGeom>
          <a:ln w="57150">
            <a:tailEnd type="triangle"/>
          </a:ln>
        </p:spPr>
        <p:style>
          <a:lnRef idx="3">
            <a:schemeClr val="dk1"/>
          </a:lnRef>
          <a:fillRef idx="0">
            <a:schemeClr val="dk1"/>
          </a:fillRef>
          <a:effectRef idx="2">
            <a:schemeClr val="dk1"/>
          </a:effectRef>
          <a:fontRef idx="minor">
            <a:schemeClr val="tx1"/>
          </a:fontRef>
        </p:style>
      </p:cxnSp>
      <p:grpSp>
        <p:nvGrpSpPr>
          <p:cNvPr id="7" name="Group 6"/>
          <p:cNvGrpSpPr/>
          <p:nvPr/>
        </p:nvGrpSpPr>
        <p:grpSpPr>
          <a:xfrm>
            <a:off x="4451554" y="2007278"/>
            <a:ext cx="2360992" cy="2151416"/>
            <a:chOff x="4451554" y="2007278"/>
            <a:chExt cx="2360992" cy="2151416"/>
          </a:xfrm>
        </p:grpSpPr>
        <p:sp>
          <p:nvSpPr>
            <p:cNvPr id="36" name="TextBox 35"/>
            <p:cNvSpPr txBox="1"/>
            <p:nvPr/>
          </p:nvSpPr>
          <p:spPr>
            <a:xfrm>
              <a:off x="4764408" y="3512363"/>
              <a:ext cx="1735283" cy="646331"/>
            </a:xfrm>
            <a:prstGeom prst="rect">
              <a:avLst/>
            </a:prstGeom>
            <a:noFill/>
          </p:spPr>
          <p:txBody>
            <a:bodyPr wrap="none" rtlCol="0">
              <a:spAutoFit/>
            </a:bodyPr>
            <a:lstStyle/>
            <a:p>
              <a:r>
                <a:rPr lang="en-GB" sz="3600" dirty="0" smtClean="0"/>
                <a:t>Element</a:t>
              </a:r>
              <a:endParaRPr lang="en-GB" sz="3600" dirty="0"/>
            </a:p>
          </p:txBody>
        </p:sp>
        <p:grpSp>
          <p:nvGrpSpPr>
            <p:cNvPr id="37" name="Group 36"/>
            <p:cNvGrpSpPr/>
            <p:nvPr/>
          </p:nvGrpSpPr>
          <p:grpSpPr>
            <a:xfrm>
              <a:off x="4451554" y="2007278"/>
              <a:ext cx="2360992" cy="882649"/>
              <a:chOff x="1066800" y="3918625"/>
              <a:chExt cx="2360992" cy="882649"/>
            </a:xfrm>
          </p:grpSpPr>
          <p:sp>
            <p:nvSpPr>
              <p:cNvPr id="40" name="Flowchart: Alternate Process 3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1" name="Group 40"/>
              <p:cNvGrpSpPr/>
              <p:nvPr/>
            </p:nvGrpSpPr>
            <p:grpSpPr>
              <a:xfrm>
                <a:off x="1204802" y="4065732"/>
                <a:ext cx="2105991" cy="588434"/>
                <a:chOff x="1204802" y="4065732"/>
                <a:chExt cx="2105991" cy="588434"/>
              </a:xfrm>
            </p:grpSpPr>
            <p:sp>
              <p:nvSpPr>
                <p:cNvPr id="47" name="Rounded Rectangle 46"/>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Rectangle 47"/>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50" name="Straight Arrow Connector 49"/>
            <p:cNvCxnSpPr/>
            <p:nvPr/>
          </p:nvCxnSpPr>
          <p:spPr>
            <a:xfrm>
              <a:off x="5622537" y="2431504"/>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cxnSp>
        <p:nvCxnSpPr>
          <p:cNvPr id="61" name="Curved Connector 60"/>
          <p:cNvCxnSpPr/>
          <p:nvPr/>
        </p:nvCxnSpPr>
        <p:spPr>
          <a:xfrm flipV="1">
            <a:off x="1658472" y="2768457"/>
            <a:ext cx="2831560" cy="2328573"/>
          </a:xfrm>
          <a:prstGeom prst="curvedConnector3">
            <a:avLst>
              <a:gd name="adj1" fmla="val 2319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63" name="Arc 62"/>
          <p:cNvSpPr/>
          <p:nvPr/>
        </p:nvSpPr>
        <p:spPr>
          <a:xfrm>
            <a:off x="5247087" y="1802463"/>
            <a:ext cx="1117957" cy="1254353"/>
          </a:xfrm>
          <a:prstGeom prst="arc">
            <a:avLst>
              <a:gd name="adj1" fmla="val 10619996"/>
              <a:gd name="adj2" fmla="val 67550"/>
            </a:avLst>
          </a:prstGeom>
          <a:ln w="57150">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64" name="Curved Connector 63"/>
          <p:cNvCxnSpPr>
            <a:stCxn id="63" idx="0"/>
            <a:endCxn id="10" idx="0"/>
          </p:cNvCxnSpPr>
          <p:nvPr/>
        </p:nvCxnSpPr>
        <p:spPr>
          <a:xfrm rot="5400000">
            <a:off x="2740550" y="2109969"/>
            <a:ext cx="2158213" cy="2856080"/>
          </a:xfrm>
          <a:prstGeom prst="curvedConnector3">
            <a:avLst>
              <a:gd name="adj1" fmla="val 50000"/>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3" name="Picture 12"/>
          <p:cNvPicPr>
            <a:picLocks noChangeAspect="1"/>
          </p:cNvPicPr>
          <p:nvPr/>
        </p:nvPicPr>
        <p:blipFill>
          <a:blip r:embed="rId2"/>
          <a:stretch>
            <a:fillRect/>
          </a:stretch>
        </p:blipFill>
        <p:spPr>
          <a:xfrm>
            <a:off x="5140162" y="1143860"/>
            <a:ext cx="1628775" cy="504825"/>
          </a:xfrm>
          <a:prstGeom prst="rect">
            <a:avLst/>
          </a:prstGeom>
        </p:spPr>
      </p:pic>
      <p:sp>
        <p:nvSpPr>
          <p:cNvPr id="51" name="Rounded Rectangle 50"/>
          <p:cNvSpPr/>
          <p:nvPr/>
        </p:nvSpPr>
        <p:spPr>
          <a:xfrm>
            <a:off x="2382103" y="2015541"/>
            <a:ext cx="583978" cy="6088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sz="3600" dirty="0">
              <a:solidFill>
                <a:schemeClr val="tx1"/>
              </a:solidFill>
            </a:endParaRPr>
          </a:p>
        </p:txBody>
      </p:sp>
      <p:cxnSp>
        <p:nvCxnSpPr>
          <p:cNvPr id="52" name="Curved Connector 51"/>
          <p:cNvCxnSpPr>
            <a:stCxn id="55" idx="2"/>
          </p:cNvCxnSpPr>
          <p:nvPr/>
        </p:nvCxnSpPr>
        <p:spPr>
          <a:xfrm flipV="1">
            <a:off x="2719305" y="2619081"/>
            <a:ext cx="1732249" cy="270844"/>
          </a:xfrm>
          <a:prstGeom prst="curvedConnector3">
            <a:avLst>
              <a:gd name="adj1" fmla="val 50000"/>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5" name="Arc 54"/>
          <p:cNvSpPr/>
          <p:nvPr/>
        </p:nvSpPr>
        <p:spPr>
          <a:xfrm flipV="1">
            <a:off x="1596159" y="1939371"/>
            <a:ext cx="2250891" cy="950555"/>
          </a:xfrm>
          <a:prstGeom prst="arc">
            <a:avLst>
              <a:gd name="adj1" fmla="val 10619996"/>
              <a:gd name="adj2" fmla="val 16183365"/>
            </a:avLst>
          </a:prstGeom>
          <a:ln w="57150">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56" name="Straight Arrow Connector 55"/>
          <p:cNvCxnSpPr>
            <a:endCxn id="57" idx="3"/>
          </p:cNvCxnSpPr>
          <p:nvPr/>
        </p:nvCxnSpPr>
        <p:spPr>
          <a:xfrm flipH="1">
            <a:off x="3831479" y="2445914"/>
            <a:ext cx="1078040" cy="1026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3388729" y="2163793"/>
            <a:ext cx="442750" cy="584775"/>
          </a:xfrm>
          <a:prstGeom prst="rect">
            <a:avLst/>
          </a:prstGeom>
          <a:noFill/>
        </p:spPr>
        <p:txBody>
          <a:bodyPr wrap="squar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Tree>
    <p:extLst>
      <p:ext uri="{BB962C8B-B14F-4D97-AF65-F5344CB8AC3E}">
        <p14:creationId xmlns:p14="http://schemas.microsoft.com/office/powerpoint/2010/main" val="6262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r>
              <a:rPr lang="en-GB" dirty="0" smtClean="0"/>
              <a:t>Insert First</a:t>
            </a:r>
            <a:r>
              <a:rPr lang="en-GB" dirty="0"/>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Content Placeholder 6"/>
          <p:cNvPicPr>
            <a:picLocks noGrp="1" noChangeAspect="1"/>
          </p:cNvPicPr>
          <p:nvPr>
            <p:ph idx="1"/>
          </p:nvPr>
        </p:nvPicPr>
        <p:blipFill>
          <a:blip r:embed="rId2"/>
          <a:stretch>
            <a:fillRect/>
          </a:stretch>
        </p:blipFill>
        <p:spPr>
          <a:xfrm>
            <a:off x="2790825" y="2100262"/>
            <a:ext cx="4400550" cy="3800475"/>
          </a:xfrm>
          <a:prstGeom prst="rect">
            <a:avLst/>
          </a:prstGeom>
        </p:spPr>
      </p:pic>
    </p:spTree>
    <p:extLst>
      <p:ext uri="{BB962C8B-B14F-4D97-AF65-F5344CB8AC3E}">
        <p14:creationId xmlns:p14="http://schemas.microsoft.com/office/powerpoint/2010/main" val="2585361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Remove First</a:t>
            </a:r>
            <a:endParaRPr lang="en-GB" dirty="0"/>
          </a:p>
        </p:txBody>
      </p:sp>
      <p:sp>
        <p:nvSpPr>
          <p:cNvPr id="5" name="Content Placeholder 4"/>
          <p:cNvSpPr>
            <a:spLocks noGrp="1"/>
          </p:cNvSpPr>
          <p:nvPr>
            <p:ph idx="1"/>
          </p:nvPr>
        </p:nvSpPr>
        <p:spPr/>
        <p:txBody>
          <a:bodyPr/>
          <a:lstStyle/>
          <a:p>
            <a:r>
              <a:rPr lang="en-GB" b="0" dirty="0" smtClean="0"/>
              <a:t>Exercise:</a:t>
            </a:r>
          </a:p>
          <a:p>
            <a:r>
              <a:rPr lang="en-GB" b="0" dirty="0" smtClean="0"/>
              <a:t>Implement the Remove First</a:t>
            </a:r>
          </a:p>
          <a:p>
            <a:endParaRPr lang="en-GB" b="0" dirty="0"/>
          </a:p>
          <a:p>
            <a:r>
              <a:rPr lang="en-GB" b="0" dirty="0" smtClean="0"/>
              <a:t>Hint:</a:t>
            </a:r>
          </a:p>
          <a:p>
            <a:r>
              <a:rPr lang="en-GB" b="0" dirty="0" smtClean="0"/>
              <a:t>You need to cater for the following special cases:</a:t>
            </a:r>
          </a:p>
          <a:p>
            <a:pPr marL="925830" lvl="1" indent="-514350">
              <a:buFont typeface="+mj-lt"/>
              <a:buAutoNum type="romanLcPeriod"/>
            </a:pPr>
            <a:r>
              <a:rPr lang="en-GB" dirty="0" smtClean="0"/>
              <a:t>The list is empty;</a:t>
            </a:r>
          </a:p>
          <a:p>
            <a:pPr marL="925830" lvl="1" indent="-514350">
              <a:buFont typeface="+mj-lt"/>
              <a:buAutoNum type="romanLcPeriod"/>
            </a:pPr>
            <a:r>
              <a:rPr lang="en-GB" b="0" dirty="0" smtClean="0"/>
              <a:t>The list contains only one node, which is the head; and</a:t>
            </a:r>
          </a:p>
          <a:p>
            <a:pPr marL="925830" lvl="1" indent="-514350">
              <a:buFont typeface="+mj-lt"/>
              <a:buAutoNum type="romanLcPeriod"/>
            </a:pPr>
            <a:r>
              <a:rPr lang="en-GB" dirty="0" smtClean="0"/>
              <a:t>The list contains two or more nodes.</a:t>
            </a:r>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538834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r>
              <a:rPr lang="en-GB" dirty="0" smtClean="0"/>
              <a:t>Insert After</a:t>
            </a:r>
            <a:r>
              <a:rPr lang="en-GB" dirty="0"/>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Content Placeholder 5"/>
          <p:cNvPicPr>
            <a:picLocks noGrp="1" noChangeAspect="1"/>
          </p:cNvPicPr>
          <p:nvPr>
            <p:ph idx="1"/>
          </p:nvPr>
        </p:nvPicPr>
        <p:blipFill>
          <a:blip r:embed="rId2"/>
          <a:stretch>
            <a:fillRect/>
          </a:stretch>
        </p:blipFill>
        <p:spPr>
          <a:xfrm>
            <a:off x="1319212" y="2195512"/>
            <a:ext cx="7343775" cy="3609975"/>
          </a:xfrm>
          <a:prstGeom prst="rect">
            <a:avLst/>
          </a:prstGeom>
        </p:spPr>
      </p:pic>
    </p:spTree>
    <p:extLst>
      <p:ext uri="{BB962C8B-B14F-4D97-AF65-F5344CB8AC3E}">
        <p14:creationId xmlns:p14="http://schemas.microsoft.com/office/powerpoint/2010/main" val="75338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Insert After</a:t>
            </a:r>
            <a:endParaRPr lang="en-GB" dirty="0"/>
          </a:p>
        </p:txBody>
      </p:sp>
      <p:sp>
        <p:nvSpPr>
          <p:cNvPr id="5" name="Content Placeholder 4"/>
          <p:cNvSpPr>
            <a:spLocks noGrp="1"/>
          </p:cNvSpPr>
          <p:nvPr>
            <p:ph idx="1"/>
          </p:nvPr>
        </p:nvSpPr>
        <p:spPr/>
        <p:txBody>
          <a:bodyPr/>
          <a:lstStyle/>
          <a:p>
            <a:r>
              <a:rPr lang="en-GB" b="0" dirty="0" smtClean="0"/>
              <a:t>Exercise:</a:t>
            </a:r>
          </a:p>
          <a:p>
            <a:r>
              <a:rPr lang="en-GB" b="0" dirty="0" smtClean="0"/>
              <a:t>Work out what is going on in the following line of code:</a:t>
            </a:r>
          </a:p>
          <a:p>
            <a:r>
              <a:rPr lang="en-GB" b="0" dirty="0" err="1" smtClean="0"/>
              <a:t>newNode.Next.Previous</a:t>
            </a:r>
            <a:r>
              <a:rPr lang="en-GB" b="0" dirty="0" smtClean="0"/>
              <a:t> = </a:t>
            </a:r>
            <a:r>
              <a:rPr lang="en-GB" b="0" dirty="0" err="1" smtClean="0"/>
              <a:t>newNode</a:t>
            </a:r>
            <a:r>
              <a:rPr lang="en-GB" b="0" dirty="0" smtClean="0"/>
              <a:t>;</a:t>
            </a:r>
          </a:p>
          <a:p>
            <a:endParaRPr lang="en-GB" b="0" dirty="0" smtClean="0"/>
          </a:p>
          <a:p>
            <a:r>
              <a:rPr lang="en-GB" b="0" dirty="0" smtClean="0"/>
              <a:t>Draw a set of diagrams representing the operation </a:t>
            </a:r>
            <a:r>
              <a:rPr lang="en-GB" b="0" dirty="0" err="1" smtClean="0"/>
              <a:t>InsertAfter</a:t>
            </a:r>
            <a:endParaRPr lang="en-GB" b="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848214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Remove After</a:t>
            </a:r>
            <a:endParaRPr lang="en-GB" dirty="0"/>
          </a:p>
        </p:txBody>
      </p:sp>
      <p:sp>
        <p:nvSpPr>
          <p:cNvPr id="5" name="Content Placeholder 4"/>
          <p:cNvSpPr>
            <a:spLocks noGrp="1"/>
          </p:cNvSpPr>
          <p:nvPr>
            <p:ph idx="1"/>
          </p:nvPr>
        </p:nvSpPr>
        <p:spPr/>
        <p:txBody>
          <a:bodyPr/>
          <a:lstStyle/>
          <a:p>
            <a:r>
              <a:rPr lang="en-GB" b="0" dirty="0" smtClean="0"/>
              <a:t>Exercise:</a:t>
            </a:r>
          </a:p>
          <a:p>
            <a:r>
              <a:rPr lang="en-GB" b="0" dirty="0" smtClean="0"/>
              <a:t>Work out how to remove the Node after the Cursor and return its Element.</a:t>
            </a:r>
          </a:p>
          <a:p>
            <a:endParaRPr lang="en-GB" b="0" dirty="0" smtClean="0"/>
          </a:p>
          <a:p>
            <a:r>
              <a:rPr lang="en-GB" b="0" dirty="0" smtClean="0"/>
              <a:t>Careful: Make sure you avoid </a:t>
            </a:r>
            <a:r>
              <a:rPr lang="en-GB" b="0" dirty="0" err="1" smtClean="0"/>
              <a:t>NullReferenceExceptions</a:t>
            </a:r>
            <a:r>
              <a:rPr lang="en-GB" b="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2246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Content</a:t>
            </a:r>
            <a:endParaRPr lang="en-GB" dirty="0"/>
          </a:p>
        </p:txBody>
      </p:sp>
      <p:sp>
        <p:nvSpPr>
          <p:cNvPr id="3" name="Content Placeholder 2"/>
          <p:cNvSpPr>
            <a:spLocks noGrp="1"/>
          </p:cNvSpPr>
          <p:nvPr>
            <p:ph idx="1"/>
          </p:nvPr>
        </p:nvSpPr>
        <p:spPr/>
        <p:txBody>
          <a:bodyPr/>
          <a:lstStyle/>
          <a:p>
            <a:pPr lvl="0">
              <a:spcBef>
                <a:spcPts val="440"/>
              </a:spcBef>
              <a:buClr>
                <a:srgbClr val="A9A57C"/>
              </a:buClr>
              <a:buFont typeface="Arial" pitchFamily="32"/>
              <a:buChar char="•"/>
            </a:pPr>
            <a:r>
              <a:rPr lang="en-GB" b="0" dirty="0" smtClean="0"/>
              <a:t>Doubly Linked Lists</a:t>
            </a:r>
          </a:p>
          <a:p>
            <a:pPr lvl="0">
              <a:spcBef>
                <a:spcPts val="440"/>
              </a:spcBef>
              <a:buClr>
                <a:srgbClr val="A9A57C"/>
              </a:buClr>
              <a:buFont typeface="Arial" pitchFamily="32"/>
              <a:buChar char="•"/>
            </a:pPr>
            <a:r>
              <a:rPr lang="en-GB" b="0" dirty="0" smtClean="0"/>
              <a:t>The Node class</a:t>
            </a:r>
          </a:p>
          <a:p>
            <a:pPr lvl="0">
              <a:spcBef>
                <a:spcPts val="440"/>
              </a:spcBef>
              <a:buClr>
                <a:srgbClr val="A9A57C"/>
              </a:buClr>
              <a:buFont typeface="Arial" pitchFamily="32"/>
              <a:buChar char="•"/>
            </a:pPr>
            <a:r>
              <a:rPr lang="en-GB" b="0" dirty="0" smtClean="0"/>
              <a:t>Comparison with the Singly Linked List</a:t>
            </a:r>
          </a:p>
          <a:p>
            <a:pPr lvl="0">
              <a:spcBef>
                <a:spcPts val="440"/>
              </a:spcBef>
              <a:buClr>
                <a:srgbClr val="A9A57C"/>
              </a:buClr>
              <a:buFont typeface="Arial" pitchFamily="32"/>
              <a:buChar char="•"/>
            </a:pPr>
            <a:r>
              <a:rPr lang="en-GB" b="0" dirty="0" smtClean="0"/>
              <a:t>Operations on </a:t>
            </a:r>
            <a:r>
              <a:rPr lang="en-GB" b="0" dirty="0"/>
              <a:t>Doubly Linked </a:t>
            </a:r>
            <a:r>
              <a:rPr lang="en-GB" b="0" dirty="0" smtClean="0"/>
              <a:t>Lists</a:t>
            </a:r>
          </a:p>
          <a:p>
            <a:pPr lvl="0">
              <a:spcBef>
                <a:spcPts val="440"/>
              </a:spcBef>
              <a:buClr>
                <a:srgbClr val="A9A57C"/>
              </a:buClr>
              <a:buFont typeface="Arial" pitchFamily="32"/>
              <a:buChar char="•"/>
            </a:pPr>
            <a:endParaRPr lang="en-GB" b="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968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Remove Current Node</a:t>
            </a:r>
            <a:endParaRPr lang="en-GB" dirty="0"/>
          </a:p>
        </p:txBody>
      </p:sp>
      <p:sp>
        <p:nvSpPr>
          <p:cNvPr id="5" name="Content Placeholder 4"/>
          <p:cNvSpPr>
            <a:spLocks noGrp="1"/>
          </p:cNvSpPr>
          <p:nvPr>
            <p:ph idx="1"/>
          </p:nvPr>
        </p:nvSpPr>
        <p:spPr/>
        <p:txBody>
          <a:bodyPr/>
          <a:lstStyle/>
          <a:p>
            <a:r>
              <a:rPr lang="en-GB" b="0" dirty="0" smtClean="0"/>
              <a:t>Exercise:</a:t>
            </a:r>
          </a:p>
          <a:p>
            <a:r>
              <a:rPr lang="en-GB" b="0" dirty="0" smtClean="0"/>
              <a:t>Given that you have a Cursor, how would you use the existing </a:t>
            </a:r>
            <a:r>
              <a:rPr lang="en-GB" b="0" dirty="0" err="1" smtClean="0"/>
              <a:t>RemoveAfter</a:t>
            </a:r>
            <a:r>
              <a:rPr lang="en-GB" b="0" dirty="0" smtClean="0"/>
              <a:t> operation to remove the Current Node?</a:t>
            </a:r>
          </a:p>
          <a:p>
            <a:endParaRPr lang="en-GB" b="0" dirty="0"/>
          </a:p>
          <a:p>
            <a:r>
              <a:rPr lang="en-GB" b="0" dirty="0" smtClean="0"/>
              <a:t>Hint: Use the </a:t>
            </a:r>
            <a:r>
              <a:rPr lang="en-GB" b="0" dirty="0" err="1" smtClean="0"/>
              <a:t>RemoveAfter</a:t>
            </a:r>
            <a:r>
              <a:rPr lang="en-GB" b="0" dirty="0" smtClean="0"/>
              <a:t> operation within the new operation.</a:t>
            </a:r>
          </a:p>
          <a:p>
            <a:r>
              <a:rPr lang="en-GB" b="0" dirty="0" smtClean="0"/>
              <a:t>Hint: There is a special case when the Cursor is the head of the 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99775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Insert Last and</a:t>
            </a:r>
            <a:br>
              <a:rPr lang="en-GB" dirty="0" smtClean="0"/>
            </a:br>
            <a:r>
              <a:rPr lang="en-GB" dirty="0" smtClean="0"/>
              <a:t>Remove Last</a:t>
            </a:r>
            <a:endParaRPr lang="en-GB" dirty="0"/>
          </a:p>
        </p:txBody>
      </p:sp>
      <p:sp>
        <p:nvSpPr>
          <p:cNvPr id="5" name="Content Placeholder 4"/>
          <p:cNvSpPr>
            <a:spLocks noGrp="1"/>
          </p:cNvSpPr>
          <p:nvPr>
            <p:ph idx="1"/>
          </p:nvPr>
        </p:nvSpPr>
        <p:spPr/>
        <p:txBody>
          <a:bodyPr/>
          <a:lstStyle/>
          <a:p>
            <a:r>
              <a:rPr lang="en-GB" b="0" dirty="0" smtClean="0"/>
              <a:t>Exercise:</a:t>
            </a:r>
          </a:p>
          <a:p>
            <a:r>
              <a:rPr lang="en-GB" b="0" dirty="0" smtClean="0"/>
              <a:t>Identify how to create a method that allows you to insert a node at the tail of the list (the end of the list) and to remove a node at the tail of the list efficiently.</a:t>
            </a:r>
          </a:p>
          <a:p>
            <a:endParaRPr lang="en-GB" b="0" dirty="0"/>
          </a:p>
          <a:p>
            <a:r>
              <a:rPr lang="en-GB" b="0" dirty="0" smtClean="0"/>
              <a:t>You may use existing operations.</a:t>
            </a:r>
          </a:p>
          <a:p>
            <a:r>
              <a:rPr lang="en-GB" b="0" dirty="0" smtClean="0"/>
              <a:t>You may also require to add a special Cursor that points to the tail of the list and update it when carrying out these and other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92233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lvl="0">
              <a:spcBef>
                <a:spcPts val="440"/>
              </a:spcBef>
              <a:buClr>
                <a:srgbClr val="A9A57C"/>
              </a:buClr>
              <a:buFont typeface="Arial" pitchFamily="32"/>
              <a:buChar char="•"/>
            </a:pPr>
            <a:r>
              <a:rPr lang="en-GB" sz="2400" b="0" dirty="0"/>
              <a:t>Doubly Linked Lists</a:t>
            </a:r>
          </a:p>
          <a:p>
            <a:pPr lvl="0">
              <a:spcBef>
                <a:spcPts val="440"/>
              </a:spcBef>
              <a:buClr>
                <a:srgbClr val="A9A57C"/>
              </a:buClr>
              <a:buFont typeface="Arial" pitchFamily="32"/>
              <a:buChar char="•"/>
            </a:pPr>
            <a:r>
              <a:rPr lang="en-GB" sz="2400" b="0" dirty="0"/>
              <a:t>The Node class</a:t>
            </a:r>
          </a:p>
          <a:p>
            <a:pPr lvl="0">
              <a:spcBef>
                <a:spcPts val="440"/>
              </a:spcBef>
              <a:buClr>
                <a:srgbClr val="A9A57C"/>
              </a:buClr>
              <a:buFont typeface="Arial" pitchFamily="32"/>
              <a:buChar char="•"/>
            </a:pPr>
            <a:r>
              <a:rPr lang="en-GB" sz="2400" b="0" dirty="0"/>
              <a:t>Comparison with the Singly Linked List</a:t>
            </a:r>
          </a:p>
          <a:p>
            <a:pPr lvl="0">
              <a:spcBef>
                <a:spcPts val="440"/>
              </a:spcBef>
              <a:buClr>
                <a:srgbClr val="A9A57C"/>
              </a:buClr>
              <a:buFont typeface="Arial" pitchFamily="32"/>
              <a:buChar char="•"/>
            </a:pPr>
            <a:r>
              <a:rPr lang="en-GB" sz="2400" b="0" dirty="0"/>
              <a:t>Operations on Doubly Linked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038234955"/>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of lesson</a:t>
            </a:r>
            <a:endParaRPr lang="en-GB" dirty="0"/>
          </a:p>
        </p:txBody>
      </p:sp>
      <p:sp>
        <p:nvSpPr>
          <p:cNvPr id="3" name="Content Placeholder 2"/>
          <p:cNvSpPr>
            <a:spLocks noGrp="1"/>
          </p:cNvSpPr>
          <p:nvPr>
            <p:ph idx="1"/>
          </p:nvPr>
        </p:nvSpPr>
        <p:spPr/>
        <p:txBody>
          <a:bodyPr>
            <a:normAutofit/>
          </a:bodyPr>
          <a:lstStyle/>
          <a:p>
            <a:pPr marL="114300" indent="0">
              <a:buNone/>
            </a:pPr>
            <a:endParaRPr lang="en-GB" sz="4400" b="0" dirty="0" smtClean="0"/>
          </a:p>
          <a:p>
            <a:pPr marL="114300" indent="0">
              <a:buNone/>
            </a:pPr>
            <a:endParaRPr lang="en-GB" sz="4400" b="0" dirty="0"/>
          </a:p>
          <a:p>
            <a:pPr marL="114300" indent="0">
              <a:buNone/>
            </a:pPr>
            <a:r>
              <a:rPr lang="en-GB" sz="4400" b="0" dirty="0" smtClean="0"/>
              <a:t>Any questions?</a:t>
            </a:r>
            <a:endParaRPr lang="en-GB" sz="4400" b="0" dirty="0"/>
          </a:p>
        </p:txBody>
      </p:sp>
    </p:spTree>
    <p:extLst>
      <p:ext uri="{BB962C8B-B14F-4D97-AF65-F5344CB8AC3E}">
        <p14:creationId xmlns:p14="http://schemas.microsoft.com/office/powerpoint/2010/main" val="3317799722"/>
      </p:ext>
    </p:extLst>
  </p:cSld>
  <p:clrMapOvr>
    <a:masterClrMapping/>
  </p:clrMapOvr>
  <mc:AlternateContent xmlns:mc="http://schemas.openxmlformats.org/markup-compatibility/2006" xmlns:p14="http://schemas.microsoft.com/office/powerpoint/2010/main">
    <mc:Choice Requires="p14">
      <p:transition spd="slow" p14:dur="2000" advTm="416"/>
    </mc:Choice>
    <mc:Fallback xmlns="">
      <p:transition spd="slow" advTm="4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smtClean="0"/>
              <a:t>Doubly Linked Lists</a:t>
            </a:r>
            <a:endParaRPr lang="en-GB" dirty="0"/>
          </a:p>
        </p:txBody>
      </p:sp>
      <p:sp>
        <p:nvSpPr>
          <p:cNvPr id="11" name="Content Placeholder 10"/>
          <p:cNvSpPr>
            <a:spLocks noGrp="1"/>
          </p:cNvSpPr>
          <p:nvPr>
            <p:ph idx="1"/>
          </p:nvPr>
        </p:nvSpPr>
        <p:spPr/>
        <p:txBody>
          <a:bodyPr>
            <a:normAutofit/>
          </a:bodyPr>
          <a:lstStyle/>
          <a:p>
            <a:r>
              <a:rPr lang="en-GB" b="0" dirty="0" smtClean="0"/>
              <a:t>Doubly linked lists are very similar to singly linked lists</a:t>
            </a:r>
            <a:r>
              <a:rPr lang="en-GB" b="0" dirty="0" smtClean="0"/>
              <a:t>.</a:t>
            </a:r>
          </a:p>
          <a:p>
            <a:endParaRPr lang="en-GB" b="0" dirty="0" smtClean="0"/>
          </a:p>
          <a:p>
            <a:r>
              <a:rPr lang="en-GB" b="0" dirty="0" smtClean="0"/>
              <a:t>The difference is that nodes in doubly linked lists will have a reference to both the Next node (like in a singly linked list) and also to the Previous node.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20083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The Node class</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10" name="Flowchart: Alternate Process 9"/>
          <p:cNvSpPr/>
          <p:nvPr/>
        </p:nvSpPr>
        <p:spPr>
          <a:xfrm>
            <a:off x="1524000" y="1752600"/>
            <a:ext cx="6629400" cy="2967894"/>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ounded Rectangle 7"/>
          <p:cNvSpPr/>
          <p:nvPr/>
        </p:nvSpPr>
        <p:spPr>
          <a:xfrm>
            <a:off x="6062211" y="2816212"/>
            <a:ext cx="1843668" cy="1676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3971021" y="2816212"/>
            <a:ext cx="1843668"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Curved Connector 20"/>
          <p:cNvCxnSpPr/>
          <p:nvPr/>
        </p:nvCxnSpPr>
        <p:spPr>
          <a:xfrm>
            <a:off x="6984045" y="3654412"/>
            <a:ext cx="1775586" cy="1438"/>
          </a:xfrm>
          <a:prstGeom prst="curved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4903159" y="3527536"/>
            <a:ext cx="0" cy="203506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4676975" y="5443320"/>
            <a:ext cx="452368" cy="646331"/>
          </a:xfrm>
          <a:prstGeom prst="rect">
            <a:avLst/>
          </a:prstGeom>
          <a:noFill/>
        </p:spPr>
        <p:txBody>
          <a:bodyPr wrap="none" rtlCol="0">
            <a:spAutoFit/>
          </a:bodyPr>
          <a:lstStyle/>
          <a:p>
            <a:r>
              <a:rPr lang="en-GB" sz="3600" dirty="0" smtClean="0"/>
              <a:t>A</a:t>
            </a:r>
            <a:endParaRPr lang="en-GB" sz="3600" dirty="0"/>
          </a:p>
        </p:txBody>
      </p:sp>
      <p:sp>
        <p:nvSpPr>
          <p:cNvPr id="29" name="TextBox 28"/>
          <p:cNvSpPr txBox="1"/>
          <p:nvPr/>
        </p:nvSpPr>
        <p:spPr>
          <a:xfrm>
            <a:off x="3963498" y="1703902"/>
            <a:ext cx="1858714" cy="1200329"/>
          </a:xfrm>
          <a:prstGeom prst="rect">
            <a:avLst/>
          </a:prstGeom>
          <a:noFill/>
        </p:spPr>
        <p:txBody>
          <a:bodyPr wrap="none" rtlCol="0">
            <a:spAutoFit/>
          </a:bodyPr>
          <a:lstStyle/>
          <a:p>
            <a:r>
              <a:rPr lang="en-GB" sz="3600" dirty="0" smtClean="0"/>
              <a:t>Element:</a:t>
            </a:r>
            <a:br>
              <a:rPr lang="en-GB" sz="3600" dirty="0" smtClean="0"/>
            </a:br>
            <a:r>
              <a:rPr lang="en-GB" sz="3600" dirty="0" smtClean="0"/>
              <a:t> object</a:t>
            </a:r>
            <a:endParaRPr lang="en-GB" sz="3600" dirty="0"/>
          </a:p>
        </p:txBody>
      </p:sp>
      <p:sp>
        <p:nvSpPr>
          <p:cNvPr id="30" name="TextBox 29"/>
          <p:cNvSpPr txBox="1"/>
          <p:nvPr/>
        </p:nvSpPr>
        <p:spPr>
          <a:xfrm>
            <a:off x="5807500" y="1913484"/>
            <a:ext cx="2301399" cy="646331"/>
          </a:xfrm>
          <a:prstGeom prst="rect">
            <a:avLst/>
          </a:prstGeom>
          <a:noFill/>
        </p:spPr>
        <p:txBody>
          <a:bodyPr wrap="none" rtlCol="0">
            <a:spAutoFit/>
          </a:bodyPr>
          <a:lstStyle/>
          <a:p>
            <a:r>
              <a:rPr lang="en-GB" sz="3600" dirty="0" smtClean="0"/>
              <a:t>Next: Node</a:t>
            </a:r>
            <a:endParaRPr lang="en-GB" sz="3600" dirty="0"/>
          </a:p>
        </p:txBody>
      </p:sp>
      <p:sp>
        <p:nvSpPr>
          <p:cNvPr id="14" name="Rounded Rectangle 13"/>
          <p:cNvSpPr/>
          <p:nvPr/>
        </p:nvSpPr>
        <p:spPr>
          <a:xfrm>
            <a:off x="1883187" y="2816212"/>
            <a:ext cx="1843668" cy="1676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15" name="Curved Connector 14"/>
          <p:cNvCxnSpPr/>
          <p:nvPr/>
        </p:nvCxnSpPr>
        <p:spPr>
          <a:xfrm rot="10800000" flipV="1">
            <a:off x="971658" y="3652974"/>
            <a:ext cx="1764598" cy="1438"/>
          </a:xfrm>
          <a:prstGeom prst="curved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1887113" y="1664624"/>
            <a:ext cx="1909177" cy="1200329"/>
          </a:xfrm>
          <a:prstGeom prst="rect">
            <a:avLst/>
          </a:prstGeom>
          <a:noFill/>
        </p:spPr>
        <p:txBody>
          <a:bodyPr wrap="none" rtlCol="0">
            <a:spAutoFit/>
          </a:bodyPr>
          <a:lstStyle/>
          <a:p>
            <a:r>
              <a:rPr lang="en-GB" sz="3600" dirty="0" smtClean="0"/>
              <a:t>Previous:</a:t>
            </a:r>
            <a:br>
              <a:rPr lang="en-GB" sz="3600" dirty="0" smtClean="0"/>
            </a:br>
            <a:r>
              <a:rPr lang="en-GB" sz="3600" dirty="0" smtClean="0"/>
              <a:t> Node</a:t>
            </a:r>
            <a:endParaRPr lang="en-GB" sz="3600" dirty="0"/>
          </a:p>
        </p:txBody>
      </p:sp>
    </p:spTree>
    <p:extLst>
      <p:ext uri="{BB962C8B-B14F-4D97-AF65-F5344CB8AC3E}">
        <p14:creationId xmlns:p14="http://schemas.microsoft.com/office/powerpoint/2010/main" val="98870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Comparison with the Singly Linked List</a:t>
            </a:r>
            <a:r>
              <a:rPr lang="en-GB" dirty="0"/>
              <a:t/>
            </a:r>
            <a:br>
              <a:rPr lang="en-GB" dirty="0"/>
            </a:br>
            <a:endParaRPr lang="en-GB" dirty="0"/>
          </a:p>
        </p:txBody>
      </p:sp>
      <p:sp>
        <p:nvSpPr>
          <p:cNvPr id="3" name="Content Placeholder 2"/>
          <p:cNvSpPr>
            <a:spLocks noGrp="1"/>
          </p:cNvSpPr>
          <p:nvPr>
            <p:ph idx="1"/>
          </p:nvPr>
        </p:nvSpPr>
        <p:spPr>
          <a:xfrm>
            <a:off x="838200" y="1950720"/>
            <a:ext cx="8305800" cy="4648200"/>
          </a:xfrm>
        </p:spPr>
        <p:txBody>
          <a:bodyPr>
            <a:normAutofit/>
          </a:bodyPr>
          <a:lstStyle/>
          <a:p>
            <a:r>
              <a:rPr lang="en-GB" b="0" dirty="0" smtClean="0"/>
              <a:t>In singly linked lists, obtaining the Previous Node from the Cursor was an expensive operation ( O(n) time </a:t>
            </a:r>
            <a:r>
              <a:rPr lang="en-GB" b="0" dirty="0" smtClean="0"/>
              <a:t>).</a:t>
            </a:r>
          </a:p>
          <a:p>
            <a:endParaRPr lang="en-GB" b="0" dirty="0" smtClean="0"/>
          </a:p>
          <a:p>
            <a:r>
              <a:rPr lang="en-GB" b="0" dirty="0" smtClean="0"/>
              <a:t>Doubly linked lists are able to implement this method and other methods that would be inefficient due to this operation more efficiently</a:t>
            </a:r>
            <a:r>
              <a:rPr lang="en-GB" b="0" dirty="0" smtClean="0"/>
              <a:t>.</a:t>
            </a:r>
          </a:p>
          <a:p>
            <a:endParaRPr lang="en-GB" b="0" dirty="0" smtClean="0"/>
          </a:p>
          <a:p>
            <a:r>
              <a:rPr lang="en-GB" b="0" dirty="0" smtClean="0"/>
              <a:t>Due to the direct reference, finding the Previous Node takes O(1) time.</a:t>
            </a:r>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6964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Comparison with the Singly Linked List</a:t>
            </a:r>
            <a:r>
              <a:rPr lang="en-GB" dirty="0"/>
              <a:t/>
            </a:r>
            <a:br>
              <a:rPr lang="en-GB" dirty="0"/>
            </a:br>
            <a:endParaRPr lang="en-GB" dirty="0"/>
          </a:p>
        </p:txBody>
      </p:sp>
      <p:sp>
        <p:nvSpPr>
          <p:cNvPr id="3" name="Content Placeholder 2"/>
          <p:cNvSpPr>
            <a:spLocks noGrp="1"/>
          </p:cNvSpPr>
          <p:nvPr>
            <p:ph idx="1"/>
          </p:nvPr>
        </p:nvSpPr>
        <p:spPr>
          <a:xfrm>
            <a:off x="838200" y="1950720"/>
            <a:ext cx="8305800" cy="4648200"/>
          </a:xfrm>
        </p:spPr>
        <p:txBody>
          <a:bodyPr>
            <a:normAutofit/>
          </a:bodyPr>
          <a:lstStyle/>
          <a:p>
            <a:r>
              <a:rPr lang="en-GB" b="0" dirty="0" smtClean="0"/>
              <a:t>The Doubly linked list has twice the amount of references to maintain</a:t>
            </a:r>
            <a:r>
              <a:rPr lang="en-GB" b="0" dirty="0" smtClean="0"/>
              <a:t>.</a:t>
            </a:r>
          </a:p>
          <a:p>
            <a:endParaRPr lang="en-GB" b="0" dirty="0" smtClean="0"/>
          </a:p>
          <a:p>
            <a:r>
              <a:rPr lang="en-GB" b="0" dirty="0" smtClean="0"/>
              <a:t>This results in more complex operations</a:t>
            </a:r>
            <a:r>
              <a:rPr lang="en-GB" b="0" dirty="0" smtClean="0"/>
              <a:t>.</a:t>
            </a:r>
          </a:p>
          <a:p>
            <a:endParaRPr lang="en-GB" b="0" dirty="0" smtClean="0"/>
          </a:p>
          <a:p>
            <a:r>
              <a:rPr lang="en-GB" b="0" dirty="0" smtClean="0"/>
              <a:t>It also means that since twice as many references need to be updated, operations that are efficient in both singly linked lists and doubly linked lists may take up to twice as much time to execute in doubly linked lists.</a:t>
            </a:r>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856466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Doubly Linked Lists</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Rounded Rectangle 4"/>
          <p:cNvSpPr/>
          <p:nvPr/>
        </p:nvSpPr>
        <p:spPr>
          <a:xfrm>
            <a:off x="990600" y="2464459"/>
            <a:ext cx="12192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6" name="TextBox 5"/>
          <p:cNvSpPr txBox="1"/>
          <p:nvPr/>
        </p:nvSpPr>
        <p:spPr>
          <a:xfrm>
            <a:off x="914400" y="1775569"/>
            <a:ext cx="1353256" cy="646331"/>
          </a:xfrm>
          <a:prstGeom prst="rect">
            <a:avLst/>
          </a:prstGeom>
          <a:noFill/>
        </p:spPr>
        <p:txBody>
          <a:bodyPr wrap="none" rtlCol="0">
            <a:spAutoFit/>
          </a:bodyPr>
          <a:lstStyle/>
          <a:p>
            <a:r>
              <a:rPr lang="en-GB" dirty="0" smtClean="0"/>
              <a:t>Head of list</a:t>
            </a:r>
            <a:br>
              <a:rPr lang="en-GB" dirty="0" smtClean="0"/>
            </a:br>
            <a:r>
              <a:rPr lang="en-GB" dirty="0" smtClean="0"/>
              <a:t>Head : Node</a:t>
            </a:r>
            <a:endParaRPr lang="en-GB" dirty="0"/>
          </a:p>
        </p:txBody>
      </p:sp>
      <p:grpSp>
        <p:nvGrpSpPr>
          <p:cNvPr id="11" name="Group 10"/>
          <p:cNvGrpSpPr/>
          <p:nvPr/>
        </p:nvGrpSpPr>
        <p:grpSpPr>
          <a:xfrm>
            <a:off x="1905000" y="3820783"/>
            <a:ext cx="3124200" cy="1485900"/>
            <a:chOff x="4800600" y="3714750"/>
            <a:chExt cx="3124200" cy="1485900"/>
          </a:xfrm>
        </p:grpSpPr>
        <p:sp>
          <p:nvSpPr>
            <p:cNvPr id="10" name="Flowchart: Alternate Process 9"/>
            <p:cNvSpPr/>
            <p:nvPr/>
          </p:nvSpPr>
          <p:spPr>
            <a:xfrm>
              <a:off x="4800600" y="3714750"/>
              <a:ext cx="3124200" cy="14859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ounded Rectangle 7"/>
            <p:cNvSpPr/>
            <p:nvPr/>
          </p:nvSpPr>
          <p:spPr>
            <a:xfrm>
              <a:off x="6477000" y="3962400"/>
              <a:ext cx="12192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5029200" y="39624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p:cNvGrpSpPr/>
          <p:nvPr/>
        </p:nvGrpSpPr>
        <p:grpSpPr>
          <a:xfrm>
            <a:off x="5562600" y="3820783"/>
            <a:ext cx="3124200" cy="1485900"/>
            <a:chOff x="4800600" y="3714750"/>
            <a:chExt cx="3124200" cy="1485900"/>
          </a:xfrm>
        </p:grpSpPr>
        <p:sp>
          <p:nvSpPr>
            <p:cNvPr id="13" name="Flowchart: Alternate Process 12"/>
            <p:cNvSpPr/>
            <p:nvPr/>
          </p:nvSpPr>
          <p:spPr>
            <a:xfrm>
              <a:off x="4800600" y="3714750"/>
              <a:ext cx="3124200" cy="14859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Rounded Rectangle 13"/>
            <p:cNvSpPr/>
            <p:nvPr/>
          </p:nvSpPr>
          <p:spPr>
            <a:xfrm>
              <a:off x="6477000" y="3962400"/>
              <a:ext cx="12192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5" name="Rectangle 14"/>
            <p:cNvSpPr/>
            <p:nvPr/>
          </p:nvSpPr>
          <p:spPr>
            <a:xfrm>
              <a:off x="5029200" y="39624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0" name="Curved Connector 19"/>
          <p:cNvCxnSpPr>
            <a:endCxn id="10" idx="1"/>
          </p:cNvCxnSpPr>
          <p:nvPr/>
        </p:nvCxnSpPr>
        <p:spPr>
          <a:xfrm rot="16200000" flipH="1">
            <a:off x="950613" y="3609346"/>
            <a:ext cx="1603974" cy="304800"/>
          </a:xfrm>
          <a:prstGeom prst="curved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21" name="Curved Connector 20"/>
          <p:cNvCxnSpPr>
            <a:endCxn id="13" idx="1"/>
          </p:cNvCxnSpPr>
          <p:nvPr/>
        </p:nvCxnSpPr>
        <p:spPr>
          <a:xfrm>
            <a:off x="4191000" y="4563733"/>
            <a:ext cx="1371600" cy="12700"/>
          </a:xfrm>
          <a:prstGeom prst="curvedConnector3">
            <a:avLst>
              <a:gd name="adj1" fmla="val 61950"/>
            </a:avLst>
          </a:prstGeom>
          <a:ln w="57150">
            <a:tailEnd type="triangle"/>
          </a:ln>
        </p:spPr>
        <p:style>
          <a:lnRef idx="3">
            <a:schemeClr val="dk1"/>
          </a:lnRef>
          <a:fillRef idx="0">
            <a:schemeClr val="dk1"/>
          </a:fillRef>
          <a:effectRef idx="2">
            <a:schemeClr val="dk1"/>
          </a:effectRef>
          <a:fontRef idx="minor">
            <a:schemeClr val="tx1"/>
          </a:fontRef>
        </p:style>
      </p:cxnSp>
      <p:cxnSp>
        <p:nvCxnSpPr>
          <p:cNvPr id="25" name="Curved Connector 24"/>
          <p:cNvCxnSpPr/>
          <p:nvPr/>
        </p:nvCxnSpPr>
        <p:spPr>
          <a:xfrm>
            <a:off x="7772400" y="4551033"/>
            <a:ext cx="1371600" cy="12700"/>
          </a:xfrm>
          <a:prstGeom prst="curvedConnector3">
            <a:avLst>
              <a:gd name="adj1" fmla="val 61950"/>
            </a:avLst>
          </a:prstGeom>
          <a:ln w="57150">
            <a:tailEnd type="triangle"/>
          </a:ln>
        </p:spPr>
        <p:style>
          <a:lnRef idx="3">
            <a:schemeClr val="dk1"/>
          </a:lnRef>
          <a:fillRef idx="0">
            <a:schemeClr val="dk1"/>
          </a:fillRef>
          <a:effectRef idx="2">
            <a:schemeClr val="dk1"/>
          </a:effectRef>
          <a:fontRef idx="minor">
            <a:schemeClr val="tx1"/>
          </a:fontRef>
        </p:style>
      </p:cxnSp>
      <p:sp>
        <p:nvSpPr>
          <p:cNvPr id="26" name="Right Brace 25"/>
          <p:cNvSpPr/>
          <p:nvPr/>
        </p:nvSpPr>
        <p:spPr>
          <a:xfrm rot="5400000">
            <a:off x="7000875" y="4116058"/>
            <a:ext cx="247650" cy="3124200"/>
          </a:xfrm>
          <a:prstGeom prst="rightBrace">
            <a:avLst>
              <a:gd name="adj1" fmla="val 47484"/>
              <a:gd name="adj2" fmla="val 50180"/>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7" name="TextBox 26"/>
          <p:cNvSpPr txBox="1"/>
          <p:nvPr/>
        </p:nvSpPr>
        <p:spPr>
          <a:xfrm>
            <a:off x="5562601" y="5801983"/>
            <a:ext cx="3124200" cy="923330"/>
          </a:xfrm>
          <a:prstGeom prst="rect">
            <a:avLst/>
          </a:prstGeom>
          <a:noFill/>
        </p:spPr>
        <p:txBody>
          <a:bodyPr wrap="square" rtlCol="0">
            <a:spAutoFit/>
          </a:bodyPr>
          <a:lstStyle/>
          <a:p>
            <a:r>
              <a:rPr lang="en-GB" dirty="0" smtClean="0"/>
              <a:t>In a Singly Linked List,</a:t>
            </a:r>
            <a:br>
              <a:rPr lang="en-GB" dirty="0" smtClean="0"/>
            </a:br>
            <a:r>
              <a:rPr lang="en-GB" dirty="0" smtClean="0"/>
              <a:t>each node has an element and a link to the next node.</a:t>
            </a:r>
            <a:endParaRPr lang="en-GB" dirty="0"/>
          </a:p>
        </p:txBody>
      </p:sp>
      <p:cxnSp>
        <p:nvCxnSpPr>
          <p:cNvPr id="32" name="Straight Arrow Connector 31"/>
          <p:cNvCxnSpPr/>
          <p:nvPr/>
        </p:nvCxnSpPr>
        <p:spPr>
          <a:xfrm>
            <a:off x="2743200" y="4576433"/>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V="1">
            <a:off x="6400800" y="2959759"/>
            <a:ext cx="0" cy="161667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2517016" y="5737216"/>
            <a:ext cx="452368" cy="646331"/>
          </a:xfrm>
          <a:prstGeom prst="rect">
            <a:avLst/>
          </a:prstGeom>
          <a:noFill/>
        </p:spPr>
        <p:txBody>
          <a:bodyPr wrap="none" rtlCol="0">
            <a:spAutoFit/>
          </a:bodyPr>
          <a:lstStyle/>
          <a:p>
            <a:r>
              <a:rPr lang="en-GB" sz="3600" dirty="0" smtClean="0"/>
              <a:t>A</a:t>
            </a:r>
            <a:endParaRPr lang="en-GB" sz="3600" dirty="0"/>
          </a:p>
        </p:txBody>
      </p:sp>
      <p:sp>
        <p:nvSpPr>
          <p:cNvPr id="36" name="TextBox 35"/>
          <p:cNvSpPr txBox="1"/>
          <p:nvPr/>
        </p:nvSpPr>
        <p:spPr>
          <a:xfrm>
            <a:off x="6174616" y="2314651"/>
            <a:ext cx="452368" cy="646331"/>
          </a:xfrm>
          <a:prstGeom prst="rect">
            <a:avLst/>
          </a:prstGeom>
          <a:noFill/>
        </p:spPr>
        <p:txBody>
          <a:bodyPr wrap="none" rtlCol="0">
            <a:spAutoFit/>
          </a:bodyPr>
          <a:lstStyle/>
          <a:p>
            <a:r>
              <a:rPr lang="en-GB" sz="3600" dirty="0" smtClean="0"/>
              <a:t>B</a:t>
            </a:r>
            <a:endParaRPr lang="en-GB" sz="3600" dirty="0"/>
          </a:p>
        </p:txBody>
      </p:sp>
      <p:sp>
        <p:nvSpPr>
          <p:cNvPr id="37" name="TextBox 36"/>
          <p:cNvSpPr txBox="1"/>
          <p:nvPr/>
        </p:nvSpPr>
        <p:spPr>
          <a:xfrm>
            <a:off x="5867400" y="1830828"/>
            <a:ext cx="3144900" cy="646331"/>
          </a:xfrm>
          <a:prstGeom prst="rect">
            <a:avLst/>
          </a:prstGeom>
          <a:noFill/>
        </p:spPr>
        <p:txBody>
          <a:bodyPr wrap="none" rtlCol="0">
            <a:spAutoFit/>
          </a:bodyPr>
          <a:lstStyle/>
          <a:p>
            <a:r>
              <a:rPr lang="en-GB" dirty="0" smtClean="0"/>
              <a:t>The element is the object being</a:t>
            </a:r>
            <a:br>
              <a:rPr lang="en-GB" dirty="0" smtClean="0"/>
            </a:br>
            <a:r>
              <a:rPr lang="en-GB" dirty="0" smtClean="0"/>
              <a:t>stored within the node.</a:t>
            </a:r>
            <a:endParaRPr lang="en-GB" dirty="0"/>
          </a:p>
        </p:txBody>
      </p:sp>
      <p:sp>
        <p:nvSpPr>
          <p:cNvPr id="38" name="Rounded Rectangle 37"/>
          <p:cNvSpPr/>
          <p:nvPr/>
        </p:nvSpPr>
        <p:spPr>
          <a:xfrm>
            <a:off x="2438400" y="2464459"/>
            <a:ext cx="1219200" cy="9779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5</a:t>
            </a:r>
            <a:endParaRPr lang="en-GB" sz="3600" dirty="0">
              <a:solidFill>
                <a:schemeClr val="tx1"/>
              </a:solidFill>
            </a:endParaRPr>
          </a:p>
        </p:txBody>
      </p:sp>
      <p:sp>
        <p:nvSpPr>
          <p:cNvPr id="39" name="TextBox 38"/>
          <p:cNvSpPr txBox="1"/>
          <p:nvPr/>
        </p:nvSpPr>
        <p:spPr>
          <a:xfrm>
            <a:off x="2324527" y="1775569"/>
            <a:ext cx="1866473" cy="646331"/>
          </a:xfrm>
          <a:prstGeom prst="rect">
            <a:avLst/>
          </a:prstGeom>
          <a:noFill/>
        </p:spPr>
        <p:txBody>
          <a:bodyPr wrap="none" rtlCol="0">
            <a:spAutoFit/>
          </a:bodyPr>
          <a:lstStyle/>
          <a:p>
            <a:r>
              <a:rPr lang="en-GB" dirty="0" smtClean="0"/>
              <a:t>The size of the list</a:t>
            </a:r>
            <a:br>
              <a:rPr lang="en-GB" dirty="0" smtClean="0"/>
            </a:br>
            <a:r>
              <a:rPr lang="en-GB" dirty="0" smtClean="0"/>
              <a:t>Size : Integer</a:t>
            </a:r>
            <a:endParaRPr lang="en-GB" dirty="0"/>
          </a:p>
        </p:txBody>
      </p:sp>
      <p:sp>
        <p:nvSpPr>
          <p:cNvPr id="40" name="Right Brace 39"/>
          <p:cNvSpPr/>
          <p:nvPr/>
        </p:nvSpPr>
        <p:spPr>
          <a:xfrm rot="5400000">
            <a:off x="4063999" y="5034044"/>
            <a:ext cx="254000" cy="1302129"/>
          </a:xfrm>
          <a:prstGeom prst="rightBrace">
            <a:avLst>
              <a:gd name="adj1" fmla="val 47484"/>
              <a:gd name="adj2" fmla="val 50180"/>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 name="TextBox 40"/>
          <p:cNvSpPr txBox="1"/>
          <p:nvPr/>
        </p:nvSpPr>
        <p:spPr>
          <a:xfrm>
            <a:off x="3571336" y="5801983"/>
            <a:ext cx="1346180" cy="369332"/>
          </a:xfrm>
          <a:prstGeom prst="rect">
            <a:avLst/>
          </a:prstGeom>
          <a:noFill/>
        </p:spPr>
        <p:txBody>
          <a:bodyPr wrap="square" rtlCol="0">
            <a:spAutoFit/>
          </a:bodyPr>
          <a:lstStyle/>
          <a:p>
            <a:r>
              <a:rPr lang="en-GB" dirty="0" smtClean="0"/>
              <a:t>Next : Node</a:t>
            </a:r>
            <a:endParaRPr lang="en-GB" dirty="0"/>
          </a:p>
        </p:txBody>
      </p:sp>
    </p:spTree>
    <p:extLst>
      <p:ext uri="{BB962C8B-B14F-4D97-AF65-F5344CB8AC3E}">
        <p14:creationId xmlns:p14="http://schemas.microsoft.com/office/powerpoint/2010/main" val="1794460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8000" cy="914400"/>
          </a:xfrm>
        </p:spPr>
        <p:txBody>
          <a:bodyPr/>
          <a:lstStyle/>
          <a:p>
            <a:pPr lvl="0"/>
            <a:r>
              <a:rPr lang="en-GB" dirty="0" smtClean="0"/>
              <a:t>Doubly Linked Lists</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TextBox 5"/>
          <p:cNvSpPr txBox="1"/>
          <p:nvPr/>
        </p:nvSpPr>
        <p:spPr>
          <a:xfrm>
            <a:off x="922364" y="1366336"/>
            <a:ext cx="1353256" cy="646331"/>
          </a:xfrm>
          <a:prstGeom prst="rect">
            <a:avLst/>
          </a:prstGeom>
          <a:noFill/>
        </p:spPr>
        <p:txBody>
          <a:bodyPr wrap="none" rtlCol="0">
            <a:spAutoFit/>
          </a:bodyPr>
          <a:lstStyle/>
          <a:p>
            <a:r>
              <a:rPr lang="en-GB" dirty="0" smtClean="0"/>
              <a:t>Head of list</a:t>
            </a:r>
            <a:br>
              <a:rPr lang="en-GB" dirty="0" smtClean="0"/>
            </a:br>
            <a:r>
              <a:rPr lang="en-GB" dirty="0" smtClean="0"/>
              <a:t>Head : Node</a:t>
            </a:r>
            <a:endParaRPr lang="en-GB" dirty="0"/>
          </a:p>
        </p:txBody>
      </p:sp>
      <p:sp>
        <p:nvSpPr>
          <p:cNvPr id="35" name="TextBox 34"/>
          <p:cNvSpPr txBox="1"/>
          <p:nvPr/>
        </p:nvSpPr>
        <p:spPr>
          <a:xfrm>
            <a:off x="2011599" y="5452218"/>
            <a:ext cx="452368" cy="646331"/>
          </a:xfrm>
          <a:prstGeom prst="rect">
            <a:avLst/>
          </a:prstGeom>
          <a:noFill/>
        </p:spPr>
        <p:txBody>
          <a:bodyPr wrap="none" rtlCol="0">
            <a:spAutoFit/>
          </a:bodyPr>
          <a:lstStyle/>
          <a:p>
            <a:r>
              <a:rPr lang="en-GB" sz="3600" dirty="0" smtClean="0"/>
              <a:t>A</a:t>
            </a:r>
            <a:endParaRPr lang="en-GB" sz="3600" dirty="0"/>
          </a:p>
        </p:txBody>
      </p:sp>
      <p:sp>
        <p:nvSpPr>
          <p:cNvPr id="38" name="Rounded Rectangle 37"/>
          <p:cNvSpPr/>
          <p:nvPr/>
        </p:nvSpPr>
        <p:spPr>
          <a:xfrm>
            <a:off x="2382103" y="2010218"/>
            <a:ext cx="583978" cy="6088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sz="3600" dirty="0">
              <a:solidFill>
                <a:schemeClr val="tx1"/>
              </a:solidFill>
            </a:endParaRPr>
          </a:p>
        </p:txBody>
      </p:sp>
      <p:sp>
        <p:nvSpPr>
          <p:cNvPr id="39" name="TextBox 38"/>
          <p:cNvSpPr txBox="1"/>
          <p:nvPr/>
        </p:nvSpPr>
        <p:spPr>
          <a:xfrm>
            <a:off x="2283584" y="1366335"/>
            <a:ext cx="1866473" cy="646331"/>
          </a:xfrm>
          <a:prstGeom prst="rect">
            <a:avLst/>
          </a:prstGeom>
          <a:noFill/>
        </p:spPr>
        <p:txBody>
          <a:bodyPr wrap="none" rtlCol="0">
            <a:spAutoFit/>
          </a:bodyPr>
          <a:lstStyle/>
          <a:p>
            <a:r>
              <a:rPr lang="en-GB" dirty="0" smtClean="0"/>
              <a:t>The size of the list</a:t>
            </a:r>
            <a:br>
              <a:rPr lang="en-GB" dirty="0" smtClean="0"/>
            </a:br>
            <a:r>
              <a:rPr lang="en-GB" dirty="0" smtClean="0"/>
              <a:t>Size : Integer</a:t>
            </a:r>
            <a:endParaRPr lang="en-GB" dirty="0"/>
          </a:p>
        </p:txBody>
      </p:sp>
      <p:sp>
        <p:nvSpPr>
          <p:cNvPr id="5" name="Rounded Rectangle 4"/>
          <p:cNvSpPr/>
          <p:nvPr/>
        </p:nvSpPr>
        <p:spPr>
          <a:xfrm>
            <a:off x="1266965" y="2039983"/>
            <a:ext cx="617564" cy="581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20" name="Curved Connector 19"/>
          <p:cNvCxnSpPr/>
          <p:nvPr/>
        </p:nvCxnSpPr>
        <p:spPr>
          <a:xfrm rot="16200000" flipH="1">
            <a:off x="926160" y="2964238"/>
            <a:ext cx="1603974" cy="304800"/>
          </a:xfrm>
          <a:prstGeom prst="curvedConnector2">
            <a:avLst/>
          </a:prstGeom>
          <a:ln w="57150">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1066800" y="3918625"/>
            <a:ext cx="2360992" cy="882649"/>
            <a:chOff x="1066800" y="3918625"/>
            <a:chExt cx="2360992" cy="882649"/>
          </a:xfrm>
        </p:grpSpPr>
        <p:sp>
          <p:nvSpPr>
            <p:cNvPr id="10" name="Flowchart: Alternate Process 9"/>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6" name="Group 15"/>
            <p:cNvGrpSpPr/>
            <p:nvPr/>
          </p:nvGrpSpPr>
          <p:grpSpPr>
            <a:xfrm>
              <a:off x="1204802" y="4065732"/>
              <a:ext cx="2105991" cy="588434"/>
              <a:chOff x="1204802" y="4065732"/>
              <a:chExt cx="2105991" cy="588434"/>
            </a:xfrm>
          </p:grpSpPr>
          <p:sp>
            <p:nvSpPr>
              <p:cNvPr id="8" name="Rounded Rectangle 7"/>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grpSp>
        <p:nvGrpSpPr>
          <p:cNvPr id="34" name="Group 33"/>
          <p:cNvGrpSpPr/>
          <p:nvPr/>
        </p:nvGrpSpPr>
        <p:grpSpPr>
          <a:xfrm>
            <a:off x="3886200" y="3915750"/>
            <a:ext cx="2360992" cy="882649"/>
            <a:chOff x="1066800" y="3918625"/>
            <a:chExt cx="2360992" cy="882649"/>
          </a:xfrm>
        </p:grpSpPr>
        <p:sp>
          <p:nvSpPr>
            <p:cNvPr id="42" name="Flowchart: Alternate Process 41"/>
            <p:cNvSpPr/>
            <p:nvPr/>
          </p:nvSpPr>
          <p:spPr>
            <a:xfrm>
              <a:off x="1066800" y="3918625"/>
              <a:ext cx="2360992" cy="88264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43" name="Group 42"/>
            <p:cNvGrpSpPr/>
            <p:nvPr/>
          </p:nvGrpSpPr>
          <p:grpSpPr>
            <a:xfrm>
              <a:off x="1204802" y="4065732"/>
              <a:ext cx="2105991" cy="588434"/>
              <a:chOff x="1204802" y="4065732"/>
              <a:chExt cx="2105991" cy="588434"/>
            </a:xfrm>
          </p:grpSpPr>
          <p:sp>
            <p:nvSpPr>
              <p:cNvPr id="44" name="Rounded Rectangle 43"/>
              <p:cNvSpPr/>
              <p:nvPr/>
            </p:nvSpPr>
            <p:spPr>
              <a:xfrm>
                <a:off x="2686796" y="4065733"/>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Rectangle 44"/>
              <p:cNvSpPr/>
              <p:nvPr/>
            </p:nvSpPr>
            <p:spPr>
              <a:xfrm>
                <a:off x="1945799" y="4065733"/>
                <a:ext cx="623997" cy="58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204802" y="4065732"/>
                <a:ext cx="623997" cy="588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cxnSp>
        <p:nvCxnSpPr>
          <p:cNvPr id="32" name="Straight Arrow Connector 31"/>
          <p:cNvCxnSpPr/>
          <p:nvPr/>
        </p:nvCxnSpPr>
        <p:spPr>
          <a:xfrm>
            <a:off x="2237783" y="4342851"/>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5066696" y="4342851"/>
            <a:ext cx="0" cy="12255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840512" y="5452217"/>
            <a:ext cx="452368" cy="646331"/>
          </a:xfrm>
          <a:prstGeom prst="rect">
            <a:avLst/>
          </a:prstGeom>
          <a:noFill/>
        </p:spPr>
        <p:txBody>
          <a:bodyPr wrap="none" rtlCol="0">
            <a:spAutoFit/>
          </a:bodyPr>
          <a:lstStyle/>
          <a:p>
            <a:r>
              <a:rPr lang="en-GB" sz="3600" dirty="0" smtClean="0"/>
              <a:t>B</a:t>
            </a:r>
            <a:endParaRPr lang="en-GB" sz="3600" dirty="0"/>
          </a:p>
        </p:txBody>
      </p:sp>
      <p:cxnSp>
        <p:nvCxnSpPr>
          <p:cNvPr id="55" name="Curved Connector 54"/>
          <p:cNvCxnSpPr/>
          <p:nvPr/>
        </p:nvCxnSpPr>
        <p:spPr>
          <a:xfrm rot="5400000">
            <a:off x="711166" y="4762767"/>
            <a:ext cx="1176972" cy="434296"/>
          </a:xfrm>
          <a:prstGeom prst="curved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845425" y="5456430"/>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cxnSp>
        <p:nvCxnSpPr>
          <p:cNvPr id="58" name="Straight Arrow Connector 57"/>
          <p:cNvCxnSpPr/>
          <p:nvPr/>
        </p:nvCxnSpPr>
        <p:spPr>
          <a:xfrm>
            <a:off x="5818194" y="4342851"/>
            <a:ext cx="10398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6858000" y="4055072"/>
            <a:ext cx="442750" cy="584775"/>
          </a:xfrm>
          <a:prstGeom prst="rect">
            <a:avLst/>
          </a:prstGeom>
          <a:noFill/>
        </p:spPr>
        <p:txBody>
          <a:bodyPr wrap="none" rtlCol="0">
            <a:spAutoFit/>
          </a:bodyPr>
          <a:lstStyle/>
          <a:p>
            <a:r>
              <a:rPr lang="en-GB" sz="3200" dirty="0" smtClean="0">
                <a:latin typeface="Cambria Math" panose="02040503050406030204" pitchFamily="18" charset="0"/>
                <a:ea typeface="Cambria Math" panose="02040503050406030204" pitchFamily="18" charset="0"/>
              </a:rPr>
              <a:t>∅</a:t>
            </a:r>
            <a:endParaRPr lang="en-GB" sz="3200" dirty="0"/>
          </a:p>
        </p:txBody>
      </p:sp>
      <p:sp>
        <p:nvSpPr>
          <p:cNvPr id="73" name="Arc 72"/>
          <p:cNvSpPr/>
          <p:nvPr/>
        </p:nvSpPr>
        <p:spPr>
          <a:xfrm>
            <a:off x="2988293" y="3435836"/>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74" name="Arc 73"/>
          <p:cNvSpPr/>
          <p:nvPr/>
        </p:nvSpPr>
        <p:spPr>
          <a:xfrm flipH="1" flipV="1">
            <a:off x="3297041" y="3421614"/>
            <a:ext cx="1025408" cy="1842473"/>
          </a:xfrm>
          <a:prstGeom prst="arc">
            <a:avLst>
              <a:gd name="adj1" fmla="val 10832051"/>
              <a:gd name="adj2" fmla="val 16215131"/>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5" name="Curved Connector 74"/>
          <p:cNvCxnSpPr>
            <a:stCxn id="73" idx="2"/>
          </p:cNvCxnSpPr>
          <p:nvPr/>
        </p:nvCxnSpPr>
        <p:spPr>
          <a:xfrm>
            <a:off x="3505052" y="3435865"/>
            <a:ext cx="881748" cy="468538"/>
          </a:xfrm>
          <a:prstGeom prst="curvedConnector3">
            <a:avLst>
              <a:gd name="adj1" fmla="val 96960"/>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Curved Connector 79"/>
          <p:cNvCxnSpPr>
            <a:stCxn id="74" idx="2"/>
          </p:cNvCxnSpPr>
          <p:nvPr/>
        </p:nvCxnSpPr>
        <p:spPr>
          <a:xfrm rot="10800000">
            <a:off x="2998794" y="4796974"/>
            <a:ext cx="806896" cy="467084"/>
          </a:xfrm>
          <a:prstGeom prst="curvedConnector3">
            <a:avLst>
              <a:gd name="adj1" fmla="val 9597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030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Operations on Doubly Linked </a:t>
            </a:r>
            <a:r>
              <a:rPr lang="en-GB" dirty="0" smtClean="0"/>
              <a:t>Lists</a:t>
            </a:r>
            <a:br>
              <a:rPr lang="en-GB" dirty="0" smtClean="0"/>
            </a:b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1"/>
          </p:nvPr>
        </p:nvSpPr>
        <p:spPr/>
        <p:txBody>
          <a:bodyPr/>
          <a:lstStyle/>
          <a:p>
            <a:r>
              <a:rPr lang="en-GB" b="0" dirty="0" smtClean="0"/>
              <a:t>Consider the following operations on the Double Linked List:</a:t>
            </a:r>
          </a:p>
          <a:p>
            <a:endParaRPr lang="en-GB" b="0" dirty="0"/>
          </a:p>
          <a:p>
            <a:r>
              <a:rPr lang="en-GB" b="0" dirty="0" smtClean="0"/>
              <a:t>void </a:t>
            </a:r>
            <a:r>
              <a:rPr lang="en-GB" b="0" dirty="0" err="1" smtClean="0"/>
              <a:t>InsertFirst</a:t>
            </a:r>
            <a:r>
              <a:rPr lang="en-GB" b="0" dirty="0" smtClean="0"/>
              <a:t>(object Element)</a:t>
            </a:r>
          </a:p>
          <a:p>
            <a:r>
              <a:rPr lang="en-GB" b="0" dirty="0" smtClean="0"/>
              <a:t>object </a:t>
            </a:r>
            <a:r>
              <a:rPr lang="en-GB" b="0" dirty="0" err="1" smtClean="0"/>
              <a:t>RemoveFirst</a:t>
            </a:r>
            <a:r>
              <a:rPr lang="en-GB" b="0" dirty="0" smtClean="0"/>
              <a:t>( )</a:t>
            </a:r>
          </a:p>
          <a:p>
            <a:r>
              <a:rPr lang="en-GB" b="0" dirty="0" smtClean="0"/>
              <a:t>void </a:t>
            </a:r>
            <a:r>
              <a:rPr lang="en-GB" b="0" dirty="0" err="1" smtClean="0"/>
              <a:t>InsertAfter</a:t>
            </a:r>
            <a:r>
              <a:rPr lang="en-GB" b="0" dirty="0" smtClean="0"/>
              <a:t>(Node Cursor, object Element)</a:t>
            </a:r>
          </a:p>
          <a:p>
            <a:r>
              <a:rPr lang="en-GB" b="0" dirty="0" smtClean="0"/>
              <a:t>object </a:t>
            </a:r>
            <a:r>
              <a:rPr lang="en-GB" b="0" dirty="0" err="1" smtClean="0"/>
              <a:t>RemoveAfter</a:t>
            </a:r>
            <a:r>
              <a:rPr lang="en-GB" b="0" dirty="0" smtClean="0"/>
              <a:t>(Node Cursor)</a:t>
            </a:r>
            <a:endParaRPr lang="en-GB" b="0" dirty="0"/>
          </a:p>
        </p:txBody>
      </p:sp>
    </p:spTree>
    <p:extLst>
      <p:ext uri="{BB962C8B-B14F-4D97-AF65-F5344CB8AC3E}">
        <p14:creationId xmlns:p14="http://schemas.microsoft.com/office/powerpoint/2010/main" val="15554224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8193</TotalTime>
  <Words>673</Words>
  <Application>Microsoft Office PowerPoint</Application>
  <PresentationFormat>On-screen Show (4:3)</PresentationFormat>
  <Paragraphs>168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vt:lpstr>
      <vt:lpstr>Cambria Math</vt:lpstr>
      <vt:lpstr>Adjacency</vt:lpstr>
      <vt:lpstr>Data Structures and Algorithms IICT-6005</vt:lpstr>
      <vt:lpstr>Lesson Content</vt:lpstr>
      <vt:lpstr>Doubly Linked Lists</vt:lpstr>
      <vt:lpstr>The Node class </vt:lpstr>
      <vt:lpstr>Comparison with the Singly Linked List </vt:lpstr>
      <vt:lpstr>Comparison with the Singly Linked List </vt:lpstr>
      <vt:lpstr>Doubly Linked Lists </vt:lpstr>
      <vt:lpstr>Doubly Linked Lists </vt:lpstr>
      <vt:lpstr>Operations on Doubly Linked Lists </vt:lpstr>
      <vt:lpstr>Insert First </vt:lpstr>
      <vt:lpstr>Insert First </vt:lpstr>
      <vt:lpstr>Insert First </vt:lpstr>
      <vt:lpstr>Insert First </vt:lpstr>
      <vt:lpstr>Insert First </vt:lpstr>
      <vt:lpstr>Insert First  </vt:lpstr>
      <vt:lpstr>Remove First</vt:lpstr>
      <vt:lpstr>Insert After  </vt:lpstr>
      <vt:lpstr>Insert After</vt:lpstr>
      <vt:lpstr>Remove After</vt:lpstr>
      <vt:lpstr>Remove Current Node</vt:lpstr>
      <vt:lpstr>Insert Last and Remove Last</vt:lpstr>
      <vt:lpstr>Summary</vt:lpstr>
      <vt:lpstr>End of lesson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347</cp:revision>
  <dcterms:created xsi:type="dcterms:W3CDTF">2006-08-16T00:00:00Z</dcterms:created>
  <dcterms:modified xsi:type="dcterms:W3CDTF">2016-12-19T15:30:41Z</dcterms:modified>
</cp:coreProperties>
</file>