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95" r:id="rId3"/>
    <p:sldId id="332" r:id="rId4"/>
    <p:sldId id="303" r:id="rId5"/>
    <p:sldId id="338" r:id="rId6"/>
    <p:sldId id="339" r:id="rId7"/>
    <p:sldId id="331" r:id="rId8"/>
    <p:sldId id="304" r:id="rId9"/>
    <p:sldId id="341" r:id="rId10"/>
    <p:sldId id="342" r:id="rId11"/>
    <p:sldId id="343" r:id="rId12"/>
    <p:sldId id="337" r:id="rId13"/>
    <p:sldId id="333" r:id="rId14"/>
    <p:sldId id="344" r:id="rId15"/>
    <p:sldId id="278" r:id="rId16"/>
    <p:sldId id="29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7C419-1DBB-405B-8CC2-AF1BE3D689C4}" type="datetimeFigureOut">
              <a:rPr lang="en-GB" smtClean="0"/>
              <a:pPr/>
              <a:t>20/12/2016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A26F68-C18C-45C4-B03C-281DBF245CA2}" type="slidenum">
              <a:rPr lang="en-GB" smtClean="0"/>
              <a:pPr/>
              <a:t>‹#›</a:t>
            </a:fld>
            <a:endParaRPr lang="en-GB"/>
          </a:p>
        </p:txBody>
      </p:sp>
    </p:spTree>
    <p:extLst>
      <p:ext uri="{BB962C8B-B14F-4D97-AF65-F5344CB8AC3E}">
        <p14:creationId xmlns:p14="http://schemas.microsoft.com/office/powerpoint/2010/main" val="22325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26F68-C18C-45C4-B03C-281DBF245CA2}" type="slidenum">
              <a:rPr lang="en-GB" smtClean="0"/>
              <a:pPr/>
              <a:t>12</a:t>
            </a:fld>
            <a:endParaRPr lang="en-GB"/>
          </a:p>
        </p:txBody>
      </p:sp>
    </p:spTree>
    <p:extLst>
      <p:ext uri="{BB962C8B-B14F-4D97-AF65-F5344CB8AC3E}">
        <p14:creationId xmlns:p14="http://schemas.microsoft.com/office/powerpoint/2010/main" val="67320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630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6858000" cy="1143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600200"/>
            <a:ext cx="8305800" cy="4800600"/>
          </a:xfrm>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911225"/>
            <a:ext cx="7543800" cy="2593975"/>
          </a:xfrm>
        </p:spPr>
        <p:txBody>
          <a:bodyPr anchor="b"/>
          <a:lstStyle>
            <a:lvl1pPr>
              <a:defRPr sz="4800">
                <a:ln>
                  <a:noFill/>
                </a:ln>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53440" y="35052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137160" y="6385560"/>
            <a:ext cx="548640" cy="396240"/>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522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8382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067303" y="1600200"/>
            <a:ext cx="4076696" cy="48006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txBox="1">
            <a:spLocks noGrp="1"/>
          </p:cNvSpPr>
          <p:nvPr>
            <p:ph type="sldNum" sz="quarter" idx="8"/>
          </p:nvPr>
        </p:nvSpPr>
        <p:spPr/>
        <p:txBody>
          <a:bodyPr/>
          <a:lstStyle>
            <a:lvl1pPr>
              <a:defRPr/>
            </a:lvl1pPr>
          </a:lstStyle>
          <a:p>
            <a:pPr lvl="0"/>
            <a:fld id="{87FC7578-6DBA-4ADF-9357-795422658023}" type="slidenum">
              <a:t>‹#›</a:t>
            </a:fld>
            <a:endParaRPr lang="en-GB"/>
          </a:p>
        </p:txBody>
      </p:sp>
    </p:spTree>
    <p:extLst>
      <p:ext uri="{BB962C8B-B14F-4D97-AF65-F5344CB8AC3E}">
        <p14:creationId xmlns:p14="http://schemas.microsoft.com/office/powerpoint/2010/main" val="14445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274638"/>
            <a:ext cx="76200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3716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7160"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Structures and </a:t>
            </a:r>
            <a:r>
              <a:rPr lang="en-US" dirty="0" smtClean="0"/>
              <a:t>Algorithms IICT-6005</a:t>
            </a:r>
            <a:endParaRPr lang="en-US" dirty="0"/>
          </a:p>
        </p:txBody>
      </p:sp>
      <p:sp>
        <p:nvSpPr>
          <p:cNvPr id="3" name="Subtitle 2"/>
          <p:cNvSpPr>
            <a:spLocks noGrp="1"/>
          </p:cNvSpPr>
          <p:nvPr>
            <p:ph type="subTitle" idx="1"/>
          </p:nvPr>
        </p:nvSpPr>
        <p:spPr/>
        <p:txBody>
          <a:bodyPr/>
          <a:lstStyle/>
          <a:p>
            <a:r>
              <a:rPr lang="en-US" dirty="0" smtClean="0"/>
              <a:t>Lesson 4 – Empirical Analysis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5632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Log-Log Graphs</a:t>
            </a:r>
            <a:endParaRPr lang="en-US" dirty="0"/>
          </a:p>
        </p:txBody>
      </p:sp>
      <p:sp>
        <p:nvSpPr>
          <p:cNvPr id="3" name="Content Placeholder 2"/>
          <p:cNvSpPr>
            <a:spLocks noGrp="1"/>
          </p:cNvSpPr>
          <p:nvPr>
            <p:ph idx="1"/>
          </p:nvPr>
        </p:nvSpPr>
        <p:spPr>
          <a:xfrm>
            <a:off x="762000" y="1371600"/>
            <a:ext cx="8305800" cy="5029200"/>
          </a:xfrm>
        </p:spPr>
        <p:txBody>
          <a:bodyPr>
            <a:normAutofit/>
          </a:bodyPr>
          <a:lstStyle/>
          <a:p>
            <a:r>
              <a:rPr lang="en-US" sz="2000" dirty="0" smtClean="0"/>
              <a:t>Why?</a:t>
            </a:r>
          </a:p>
          <a:p>
            <a:pPr marL="346075" indent="0">
              <a:buNone/>
            </a:pPr>
            <a:r>
              <a:rPr lang="en-US" sz="2000" b="0" dirty="0" smtClean="0"/>
              <a:t>A steeper graph (or higher gradient) means that as the size of the problem increases, so does the rate at which the time taken to complete the operations but this is happening at an increasing rate.</a:t>
            </a:r>
          </a:p>
          <a:p>
            <a:pPr marL="346075" indent="0">
              <a:buNone/>
            </a:pPr>
            <a:endParaRPr lang="en-US" sz="2000" b="0" dirty="0" smtClean="0"/>
          </a:p>
          <a:p>
            <a:pPr marL="346075" indent="0">
              <a:buNone/>
            </a:pPr>
            <a:endParaRPr lang="en-US" sz="2000" dirty="0" smtClean="0"/>
          </a:p>
          <a:p>
            <a:pPr marL="346075" indent="0">
              <a:buNone/>
            </a:pPr>
            <a:r>
              <a:rPr lang="en-US" sz="2000" b="0" dirty="0" smtClean="0"/>
              <a:t>A small change in X (size) has lead to a large change in Y (time), therefore meaning that if the size of the problem is increased even just a little bit, time could increase drastically.</a:t>
            </a:r>
          </a:p>
          <a:p>
            <a:pPr marL="346075" indent="0">
              <a:buNone/>
            </a:pPr>
            <a:endParaRPr lang="en-US" sz="2000" b="0" dirty="0"/>
          </a:p>
          <a:p>
            <a:pPr marL="346075" indent="0">
              <a:buNone/>
            </a:pPr>
            <a:r>
              <a:rPr lang="en-US" sz="2000" b="0" dirty="0" smtClean="0"/>
              <a:t>The opposite applies for flatter graphs as for increases in the size of the problem (n) only small increases in time are noted.</a:t>
            </a:r>
            <a:endParaRPr lang="en-US" sz="2000" b="0" dirty="0"/>
          </a:p>
          <a:p>
            <a:pPr marL="114300" indent="0">
              <a:buNone/>
            </a:pPr>
            <a:endParaRPr lang="en-US" sz="20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16150094"/>
              </p:ext>
            </p:extLst>
          </p:nvPr>
        </p:nvGraphicFramePr>
        <p:xfrm>
          <a:off x="675373" y="2819400"/>
          <a:ext cx="7620000" cy="365760"/>
        </p:xfrm>
        <a:graphic>
          <a:graphicData uri="http://schemas.openxmlformats.org/drawingml/2006/table">
            <a:tbl>
              <a:tblPr/>
              <a:tblGrid>
                <a:gridCol w="7620000"/>
              </a:tblGrid>
              <a:tr h="0">
                <a:tc>
                  <a:txBody>
                    <a:bodyPr/>
                    <a:lstStyle/>
                    <a:p>
                      <a:pPr algn="ctr"/>
                      <a:r>
                        <a:rPr lang="en-US" b="1" dirty="0">
                          <a:solidFill>
                            <a:srgbClr val="A06000"/>
                          </a:solidFill>
                          <a:effectLst/>
                        </a:rPr>
                        <a:t>Gradient</a:t>
                      </a:r>
                      <a:r>
                        <a:rPr lang="en-US" dirty="0">
                          <a:solidFill>
                            <a:srgbClr val="A06000"/>
                          </a:solidFill>
                          <a:effectLst/>
                        </a:rPr>
                        <a:t> = </a:t>
                      </a:r>
                      <a:r>
                        <a:rPr lang="en-US" i="1" dirty="0">
                          <a:solidFill>
                            <a:srgbClr val="A06000"/>
                          </a:solidFill>
                          <a:effectLst/>
                        </a:rPr>
                        <a:t>Change in </a:t>
                      </a:r>
                      <a:r>
                        <a:rPr lang="en-US" i="1" dirty="0" smtClean="0">
                          <a:solidFill>
                            <a:srgbClr val="A06000"/>
                          </a:solidFill>
                          <a:effectLst/>
                        </a:rPr>
                        <a:t>Y / </a:t>
                      </a:r>
                      <a:r>
                        <a:rPr lang="en-US" b="1" dirty="0" smtClean="0">
                          <a:solidFill>
                            <a:srgbClr val="A06000"/>
                          </a:solidFill>
                          <a:effectLst/>
                        </a:rPr>
                        <a:t>Change </a:t>
                      </a:r>
                      <a:r>
                        <a:rPr lang="en-US" b="1" dirty="0">
                          <a:solidFill>
                            <a:srgbClr val="A06000"/>
                          </a:solidFill>
                          <a:effectLst/>
                        </a:rPr>
                        <a:t>in X</a:t>
                      </a:r>
                      <a:endParaRPr lang="en-US" dirty="0">
                        <a:solidFill>
                          <a:srgbClr val="A06000"/>
                        </a:solidFill>
                        <a:effectLst/>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86825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Log-Log Graphs</a:t>
            </a:r>
            <a:endParaRPr lang="en-US" dirty="0"/>
          </a:p>
        </p:txBody>
      </p:sp>
      <p:sp>
        <p:nvSpPr>
          <p:cNvPr id="3" name="Content Placeholder 2"/>
          <p:cNvSpPr>
            <a:spLocks noGrp="1"/>
          </p:cNvSpPr>
          <p:nvPr>
            <p:ph idx="1"/>
          </p:nvPr>
        </p:nvSpPr>
        <p:spPr>
          <a:xfrm>
            <a:off x="762000" y="1371600"/>
            <a:ext cx="5810250" cy="5029200"/>
          </a:xfrm>
        </p:spPr>
        <p:txBody>
          <a:bodyPr>
            <a:normAutofit fontScale="92500"/>
          </a:bodyPr>
          <a:lstStyle/>
          <a:p>
            <a:pPr marL="114300" indent="0">
              <a:buNone/>
            </a:pPr>
            <a:r>
              <a:rPr lang="en-US" sz="2000" dirty="0"/>
              <a:t>W</a:t>
            </a:r>
            <a:r>
              <a:rPr lang="en-US" sz="2000" dirty="0" smtClean="0"/>
              <a:t>hat are the best and worst case scenarios for Log-Log Graphs?</a:t>
            </a:r>
          </a:p>
          <a:p>
            <a:pPr marL="114300" indent="0">
              <a:buNone/>
            </a:pPr>
            <a:endParaRPr lang="en-US" sz="2000" b="0" dirty="0" smtClean="0"/>
          </a:p>
          <a:p>
            <a:pPr marL="114300" indent="0">
              <a:buNone/>
            </a:pPr>
            <a:r>
              <a:rPr lang="en-US" sz="2000" i="1" u="sng" dirty="0" smtClean="0"/>
              <a:t>Best Case Scenario is a Perfectly Flat Graph</a:t>
            </a:r>
          </a:p>
          <a:p>
            <a:pPr marL="114300" indent="0">
              <a:buNone/>
            </a:pPr>
            <a:r>
              <a:rPr lang="en-US" sz="2000" b="0" dirty="0" smtClean="0"/>
              <a:t>This means that the algorithm takes </a:t>
            </a:r>
            <a:r>
              <a:rPr lang="en-US" sz="2000" i="1" dirty="0" smtClean="0"/>
              <a:t>constant time</a:t>
            </a:r>
            <a:r>
              <a:rPr lang="en-US" sz="2000" b="0" dirty="0" smtClean="0"/>
              <a:t>, regardless of the size of the problem! </a:t>
            </a:r>
            <a:r>
              <a:rPr lang="en-US" sz="2000" i="1" dirty="0" smtClean="0"/>
              <a:t>Changes in X have lead to no changes in Y whatsoever</a:t>
            </a:r>
            <a:r>
              <a:rPr lang="en-US" sz="2000" b="0" dirty="0" smtClean="0"/>
              <a:t>.  These are the </a:t>
            </a:r>
            <a:r>
              <a:rPr lang="en-US" sz="2000" i="1" dirty="0" smtClean="0"/>
              <a:t>most efficient types of algorithms/data structures</a:t>
            </a:r>
            <a:r>
              <a:rPr lang="en-US" sz="2000" b="0" dirty="0" smtClean="0"/>
              <a:t>.</a:t>
            </a:r>
            <a:endParaRPr lang="en-US" sz="2000" b="0" dirty="0"/>
          </a:p>
          <a:p>
            <a:pPr marL="114300" indent="0">
              <a:buNone/>
            </a:pPr>
            <a:endParaRPr lang="en-US" sz="2000" b="0" dirty="0" smtClean="0"/>
          </a:p>
          <a:p>
            <a:pPr marL="114300" indent="0">
              <a:buNone/>
            </a:pPr>
            <a:r>
              <a:rPr lang="en-US" sz="2000" i="1" u="sng" dirty="0" smtClean="0"/>
              <a:t>Worst Case </a:t>
            </a:r>
            <a:r>
              <a:rPr lang="en-US" sz="2000" i="1" u="sng" dirty="0"/>
              <a:t>Scenario is </a:t>
            </a:r>
            <a:r>
              <a:rPr lang="en-US" sz="2000" i="1" u="sng" dirty="0" smtClean="0"/>
              <a:t>an Exponential </a:t>
            </a:r>
            <a:r>
              <a:rPr lang="en-US" sz="2000" i="1" u="sng" dirty="0"/>
              <a:t>Graph</a:t>
            </a:r>
          </a:p>
          <a:p>
            <a:pPr marL="114300" indent="0">
              <a:buNone/>
            </a:pPr>
            <a:r>
              <a:rPr lang="en-US" sz="2000" b="0" dirty="0"/>
              <a:t>This means that the algorithm takes </a:t>
            </a:r>
            <a:r>
              <a:rPr lang="en-US" sz="2000" i="1" dirty="0" smtClean="0"/>
              <a:t>exponential time</a:t>
            </a:r>
            <a:r>
              <a:rPr lang="en-US" sz="2000" b="0" dirty="0"/>
              <a:t>, </a:t>
            </a:r>
            <a:r>
              <a:rPr lang="en-US" sz="2000" b="0" dirty="0" smtClean="0"/>
              <a:t>and changes in </a:t>
            </a:r>
            <a:r>
              <a:rPr lang="en-US" sz="2000" b="0" dirty="0"/>
              <a:t>of the size of the </a:t>
            </a:r>
            <a:r>
              <a:rPr lang="en-US" sz="2000" b="0" dirty="0" smtClean="0"/>
              <a:t>problem lead to drastic changes in the time taken!  Even </a:t>
            </a:r>
            <a:r>
              <a:rPr lang="en-US" sz="2000" i="1" dirty="0" smtClean="0"/>
              <a:t>small</a:t>
            </a:r>
            <a:r>
              <a:rPr lang="en-US" sz="2000" b="0" dirty="0" smtClean="0"/>
              <a:t> </a:t>
            </a:r>
            <a:r>
              <a:rPr lang="en-US" sz="2000" i="1" dirty="0" smtClean="0"/>
              <a:t>increases </a:t>
            </a:r>
            <a:r>
              <a:rPr lang="en-US" sz="2000" i="1" dirty="0"/>
              <a:t>in X </a:t>
            </a:r>
            <a:r>
              <a:rPr lang="en-US" sz="2000" i="1" dirty="0" smtClean="0"/>
              <a:t>lead </a:t>
            </a:r>
            <a:r>
              <a:rPr lang="en-US" sz="2000" i="1" dirty="0"/>
              <a:t>to </a:t>
            </a:r>
            <a:r>
              <a:rPr lang="en-US" sz="2000" i="1" dirty="0" smtClean="0"/>
              <a:t>very large increases in Y</a:t>
            </a:r>
            <a:r>
              <a:rPr lang="en-US" sz="2000" b="0" dirty="0" smtClean="0"/>
              <a:t>. These </a:t>
            </a:r>
            <a:r>
              <a:rPr lang="en-US" sz="2000" b="0" dirty="0"/>
              <a:t>are the </a:t>
            </a:r>
            <a:r>
              <a:rPr lang="en-US" sz="2000" i="1" dirty="0" smtClean="0"/>
              <a:t>least </a:t>
            </a:r>
            <a:r>
              <a:rPr lang="en-US" sz="2000" i="1" dirty="0"/>
              <a:t>efficient types of algorithms/data structures</a:t>
            </a:r>
            <a:r>
              <a:rPr lang="en-US" sz="2000" b="0" dirty="0"/>
              <a:t>.</a:t>
            </a:r>
          </a:p>
          <a:p>
            <a:pPr marL="114300" indent="0">
              <a:buNone/>
            </a:pPr>
            <a:endParaRPr lang="en-US" sz="20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p:cNvPicPr>
            <a:picLocks noChangeAspect="1"/>
          </p:cNvPicPr>
          <p:nvPr/>
        </p:nvPicPr>
        <p:blipFill>
          <a:blip r:embed="rId2"/>
          <a:stretch>
            <a:fillRect/>
          </a:stretch>
        </p:blipFill>
        <p:spPr>
          <a:xfrm>
            <a:off x="6572250" y="4267200"/>
            <a:ext cx="2571750" cy="1781175"/>
          </a:xfrm>
          <a:prstGeom prst="rect">
            <a:avLst/>
          </a:prstGeom>
        </p:spPr>
      </p:pic>
      <p:pic>
        <p:nvPicPr>
          <p:cNvPr id="2050" name="Picture 2" descr="Image result for flat line grap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7543" y="2060977"/>
            <a:ext cx="2401567" cy="158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Log-Log Graphs</a:t>
            </a:r>
            <a:endParaRPr lang="en-US" dirty="0"/>
          </a:p>
        </p:txBody>
      </p:sp>
      <p:sp>
        <p:nvSpPr>
          <p:cNvPr id="3" name="Content Placeholder 2"/>
          <p:cNvSpPr>
            <a:spLocks noGrp="1"/>
          </p:cNvSpPr>
          <p:nvPr>
            <p:ph idx="1"/>
          </p:nvPr>
        </p:nvSpPr>
        <p:spPr>
          <a:xfrm>
            <a:off x="838200" y="1600200"/>
            <a:ext cx="8001000" cy="5105400"/>
          </a:xfrm>
        </p:spPr>
        <p:txBody>
          <a:bodyPr>
            <a:normAutofit/>
          </a:bodyPr>
          <a:lstStyle/>
          <a:p>
            <a:pPr marL="114300" indent="0">
              <a:buNone/>
            </a:pPr>
            <a:r>
              <a:rPr lang="en-US" dirty="0" smtClean="0"/>
              <a:t>What do parallel graphs mean?</a:t>
            </a:r>
          </a:p>
          <a:p>
            <a:pPr marL="114300" indent="0">
              <a:buNone/>
            </a:pPr>
            <a:r>
              <a:rPr lang="en-US" b="0" dirty="0" smtClean="0"/>
              <a:t>If </a:t>
            </a:r>
            <a:r>
              <a:rPr lang="en-US" b="0" dirty="0" smtClean="0"/>
              <a:t>two straight lines are parallel on the log-log graphs, </a:t>
            </a:r>
            <a:r>
              <a:rPr lang="en-US" b="0" dirty="0" smtClean="0"/>
              <a:t>both </a:t>
            </a:r>
            <a:r>
              <a:rPr lang="en-US" b="0" dirty="0" smtClean="0"/>
              <a:t>have the </a:t>
            </a:r>
            <a:r>
              <a:rPr lang="en-US" dirty="0" smtClean="0"/>
              <a:t>same </a:t>
            </a:r>
            <a:r>
              <a:rPr lang="en-US" dirty="0" smtClean="0"/>
              <a:t>gradient</a:t>
            </a:r>
            <a:r>
              <a:rPr lang="en-US" b="0" dirty="0" smtClean="0"/>
              <a:t>.</a:t>
            </a:r>
          </a:p>
          <a:p>
            <a:pPr marL="114300" indent="0">
              <a:buNone/>
            </a:pPr>
            <a:endParaRPr lang="en-US" b="0" dirty="0" smtClean="0"/>
          </a:p>
          <a:p>
            <a:pPr marL="114300" indent="0">
              <a:buNone/>
            </a:pPr>
            <a:r>
              <a:rPr lang="en-US" b="0" dirty="0" smtClean="0"/>
              <a:t>This means, that as the size of the problem grows larger, time is </a:t>
            </a:r>
            <a:r>
              <a:rPr lang="en-US" dirty="0" smtClean="0"/>
              <a:t>increasing at the same rate </a:t>
            </a:r>
            <a:r>
              <a:rPr lang="en-US" b="0" dirty="0" smtClean="0"/>
              <a:t>on both graphs making them </a:t>
            </a:r>
            <a:r>
              <a:rPr lang="en-US" dirty="0" smtClean="0"/>
              <a:t>equally efficient</a:t>
            </a:r>
            <a:r>
              <a:rPr lang="en-US" b="0" dirty="0" smtClean="0"/>
              <a:t>!</a:t>
            </a:r>
            <a:endParaRPr lang="en-US"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357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GB" dirty="0" smtClean="0"/>
              <a:t>Exercise</a:t>
            </a:r>
            <a:endParaRPr lang="en-GB" dirty="0"/>
          </a:p>
        </p:txBody>
      </p:sp>
      <p:sp>
        <p:nvSpPr>
          <p:cNvPr id="3" name="Content Placeholder 2"/>
          <p:cNvSpPr>
            <a:spLocks noGrp="1"/>
          </p:cNvSpPr>
          <p:nvPr>
            <p:ph idx="1"/>
          </p:nvPr>
        </p:nvSpPr>
        <p:spPr>
          <a:xfrm>
            <a:off x="838200" y="1295400"/>
            <a:ext cx="8305800" cy="5501640"/>
          </a:xfrm>
        </p:spPr>
        <p:txBody>
          <a:bodyPr>
            <a:normAutofit lnSpcReduction="10000"/>
          </a:bodyPr>
          <a:lstStyle/>
          <a:p>
            <a:pPr marL="114300" indent="0">
              <a:buNone/>
            </a:pPr>
            <a:r>
              <a:rPr lang="en-GB" b="0" dirty="0" smtClean="0"/>
              <a:t>Using </a:t>
            </a:r>
            <a:r>
              <a:rPr lang="en-GB" b="0" dirty="0" err="1" smtClean="0"/>
              <a:t>StackADT</a:t>
            </a:r>
            <a:r>
              <a:rPr lang="en-GB" b="0" dirty="0" smtClean="0"/>
              <a:t> implement the stack operations using : </a:t>
            </a:r>
          </a:p>
          <a:p>
            <a:r>
              <a:rPr lang="en-GB" b="0" dirty="0" smtClean="0"/>
              <a:t>An Array Based Vector</a:t>
            </a:r>
          </a:p>
          <a:p>
            <a:r>
              <a:rPr lang="en-GB" b="0" dirty="0" smtClean="0"/>
              <a:t>A Singly Linked List</a:t>
            </a:r>
          </a:p>
          <a:p>
            <a:r>
              <a:rPr lang="en-GB" b="0" dirty="0" smtClean="0"/>
              <a:t>A Doubly Linked List</a:t>
            </a:r>
          </a:p>
          <a:p>
            <a:endParaRPr lang="en-GB" b="0" dirty="0"/>
          </a:p>
          <a:p>
            <a:r>
              <a:rPr lang="en-GB" b="0" dirty="0" smtClean="0"/>
              <a:t>Benchmark how long these </a:t>
            </a:r>
            <a:r>
              <a:rPr lang="en-GB" b="0" dirty="0" smtClean="0"/>
              <a:t>data structures </a:t>
            </a:r>
            <a:r>
              <a:rPr lang="en-GB" b="0" dirty="0" smtClean="0"/>
              <a:t>take to </a:t>
            </a:r>
            <a:r>
              <a:rPr lang="en-GB" b="0" dirty="0" smtClean="0"/>
              <a:t>push the following amounts of elements onto the stack:</a:t>
            </a:r>
          </a:p>
          <a:p>
            <a:pPr lvl="1"/>
            <a:r>
              <a:rPr lang="en-GB" dirty="0" smtClean="0"/>
              <a:t>100</a:t>
            </a:r>
          </a:p>
          <a:p>
            <a:pPr lvl="1"/>
            <a:r>
              <a:rPr lang="en-GB" dirty="0" smtClean="0"/>
              <a:t>1000</a:t>
            </a:r>
          </a:p>
          <a:p>
            <a:pPr lvl="1"/>
            <a:r>
              <a:rPr lang="en-GB" dirty="0" smtClean="0"/>
              <a:t>10000</a:t>
            </a:r>
            <a:endParaRPr lang="en-GB" dirty="0"/>
          </a:p>
          <a:p>
            <a:pPr marL="57150" lvl="1" indent="0" algn="ctr">
              <a:buNone/>
            </a:pPr>
            <a:r>
              <a:rPr lang="en-GB" i="1" dirty="0" smtClean="0"/>
              <a:t>To obtain an unbiased result it is best to carry out each set of push operations 10,000 times and then obtain an average result.</a:t>
            </a:r>
          </a:p>
          <a:p>
            <a:pPr marL="57150" lvl="1" indent="0">
              <a:buNone/>
            </a:pPr>
            <a:endParaRPr lang="en-GB" dirty="0"/>
          </a:p>
          <a:p>
            <a:pPr marL="57150" lvl="1" indent="0">
              <a:buNone/>
            </a:pPr>
            <a:r>
              <a:rPr lang="en-GB" dirty="0" smtClean="0"/>
              <a:t>Plot the results on a Log-Log Graph, comment on the performance of each data structure for Pushing Elements onto a Stack.</a:t>
            </a:r>
          </a:p>
          <a:p>
            <a:pPr marL="57150" lvl="1" indent="0">
              <a:buNone/>
            </a:pPr>
            <a:endParaRPr lang="en-GB" dirty="0" smtClean="0"/>
          </a:p>
          <a:p>
            <a:pPr marL="411480" lvl="1"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164083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GB" dirty="0" smtClean="0"/>
              <a:t>Exercise</a:t>
            </a:r>
            <a:endParaRPr lang="en-GB" dirty="0"/>
          </a:p>
        </p:txBody>
      </p:sp>
      <p:sp>
        <p:nvSpPr>
          <p:cNvPr id="3" name="Content Placeholder 2"/>
          <p:cNvSpPr>
            <a:spLocks noGrp="1"/>
          </p:cNvSpPr>
          <p:nvPr>
            <p:ph idx="1"/>
          </p:nvPr>
        </p:nvSpPr>
        <p:spPr>
          <a:xfrm>
            <a:off x="838200" y="1295400"/>
            <a:ext cx="8305800" cy="5501640"/>
          </a:xfrm>
        </p:spPr>
        <p:txBody>
          <a:bodyPr>
            <a:normAutofit/>
          </a:bodyPr>
          <a:lstStyle/>
          <a:p>
            <a:pPr marL="114300" indent="0">
              <a:buNone/>
            </a:pPr>
            <a:r>
              <a:rPr lang="en-GB" b="0" dirty="0" smtClean="0"/>
              <a:t>Continue on the previous Benchmarking Example and</a:t>
            </a:r>
            <a:r>
              <a:rPr lang="en-GB" b="0" dirty="0"/>
              <a:t> </a:t>
            </a:r>
            <a:r>
              <a:rPr lang="en-GB" b="0" dirty="0" smtClean="0"/>
              <a:t>b</a:t>
            </a:r>
            <a:r>
              <a:rPr lang="en-GB" b="0" dirty="0" smtClean="0"/>
              <a:t>enchmark </a:t>
            </a:r>
            <a:r>
              <a:rPr lang="en-GB" b="0" dirty="0" smtClean="0"/>
              <a:t>how long these </a:t>
            </a:r>
            <a:r>
              <a:rPr lang="en-GB" b="0" dirty="0" smtClean="0"/>
              <a:t>data structures </a:t>
            </a:r>
            <a:r>
              <a:rPr lang="en-GB" b="0" dirty="0" smtClean="0"/>
              <a:t>take to </a:t>
            </a:r>
            <a:r>
              <a:rPr lang="en-GB" b="0" dirty="0" smtClean="0"/>
              <a:t>pop the following amounts of elements from the stack:</a:t>
            </a:r>
          </a:p>
          <a:p>
            <a:pPr lvl="1"/>
            <a:r>
              <a:rPr lang="en-GB" dirty="0" smtClean="0"/>
              <a:t>100</a:t>
            </a:r>
          </a:p>
          <a:p>
            <a:pPr lvl="1"/>
            <a:r>
              <a:rPr lang="en-GB" dirty="0" smtClean="0"/>
              <a:t>1000</a:t>
            </a:r>
          </a:p>
          <a:p>
            <a:pPr lvl="1"/>
            <a:r>
              <a:rPr lang="en-GB" dirty="0" smtClean="0"/>
              <a:t>10000</a:t>
            </a:r>
            <a:endParaRPr lang="en-GB" dirty="0"/>
          </a:p>
          <a:p>
            <a:pPr marL="57150" lvl="1" indent="0" algn="ctr">
              <a:buNone/>
            </a:pPr>
            <a:r>
              <a:rPr lang="en-GB" i="1" dirty="0" smtClean="0"/>
              <a:t>To obtain an unbiased result it is best to carry out each set of pop operations 10,000 times and then obtain an average result.</a:t>
            </a:r>
          </a:p>
          <a:p>
            <a:pPr marL="57150" lvl="1" indent="0">
              <a:buNone/>
            </a:pPr>
            <a:endParaRPr lang="en-GB" dirty="0"/>
          </a:p>
          <a:p>
            <a:pPr marL="57150" lvl="1" indent="0">
              <a:buNone/>
            </a:pPr>
            <a:r>
              <a:rPr lang="en-GB" dirty="0" smtClean="0"/>
              <a:t>Plot the results on a Log-Log Graph, comment on the performance of each data structure for Popping Elements off a Stack.</a:t>
            </a:r>
          </a:p>
          <a:p>
            <a:pPr marL="57150" lvl="1" indent="0">
              <a:buNone/>
            </a:pPr>
            <a:endParaRPr lang="en-GB" dirty="0"/>
          </a:p>
          <a:p>
            <a:pPr marL="57150" lvl="1" indent="0" algn="ctr">
              <a:buNone/>
            </a:pPr>
            <a:r>
              <a:rPr lang="en-GB" b="1" dirty="0" smtClean="0"/>
              <a:t>Based on these, which data structure is best for a Stack?</a:t>
            </a:r>
          </a:p>
          <a:p>
            <a:pPr marL="57150" lvl="1" indent="0">
              <a:buNone/>
            </a:pPr>
            <a:endParaRPr lang="en-GB" dirty="0" smtClean="0"/>
          </a:p>
          <a:p>
            <a:pPr marL="411480" lvl="1" indent="0">
              <a:buNone/>
            </a:pP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22532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lvl="0">
              <a:spcBef>
                <a:spcPts val="440"/>
              </a:spcBef>
              <a:buClr>
                <a:srgbClr val="A9A57C"/>
              </a:buClr>
              <a:buFont typeface="Arial" pitchFamily="32"/>
              <a:buChar char="•"/>
            </a:pPr>
            <a:r>
              <a:rPr lang="en-US" sz="2400" b="0" dirty="0"/>
              <a:t>Empirical analysis through benchmarks</a:t>
            </a:r>
          </a:p>
          <a:p>
            <a:pPr lvl="0">
              <a:spcBef>
                <a:spcPts val="440"/>
              </a:spcBef>
              <a:buClr>
                <a:srgbClr val="A9A57C"/>
              </a:buClr>
              <a:buFont typeface="Arial" pitchFamily="32"/>
              <a:buChar char="•"/>
            </a:pPr>
            <a:r>
              <a:rPr lang="en-US" sz="2400" b="0" dirty="0"/>
              <a:t>Benchmarking and it’s weaknesses</a:t>
            </a:r>
          </a:p>
          <a:p>
            <a:pPr lvl="0">
              <a:spcBef>
                <a:spcPts val="440"/>
              </a:spcBef>
              <a:buClr>
                <a:srgbClr val="A9A57C"/>
              </a:buClr>
              <a:buFont typeface="Arial" pitchFamily="32"/>
              <a:buChar char="•"/>
            </a:pPr>
            <a:r>
              <a:rPr lang="en-US" sz="2400" b="0" dirty="0"/>
              <a:t>Plotting benchmarks and log-log graphs</a:t>
            </a:r>
          </a:p>
          <a:p>
            <a:pPr lvl="0">
              <a:spcBef>
                <a:spcPts val="440"/>
              </a:spcBef>
              <a:buClr>
                <a:srgbClr val="A9A57C"/>
              </a:buClr>
              <a:buFont typeface="Arial" pitchFamily="32"/>
              <a:buChar char="•"/>
            </a:pPr>
            <a:r>
              <a:rPr lang="en-US" sz="2400" b="0" dirty="0"/>
              <a:t>Benchmark visual inspection</a:t>
            </a:r>
          </a:p>
          <a:p>
            <a:pPr lvl="0">
              <a:spcBef>
                <a:spcPts val="440"/>
              </a:spcBef>
              <a:buClr>
                <a:srgbClr val="A9A57C"/>
              </a:buClr>
              <a:buFont typeface="Arial" pitchFamily="32"/>
              <a:buChar char="•"/>
            </a:pPr>
            <a:r>
              <a:rPr lang="en-US" sz="2400" b="0" dirty="0"/>
              <a:t>Analysis of parallel lines in log-log graphs</a:t>
            </a:r>
            <a:endParaRPr lang="en-GB"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3823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End of lesson</a:t>
            </a:r>
            <a:endParaRPr lang="en-GB" dirty="0"/>
          </a:p>
        </p:txBody>
      </p:sp>
      <p:sp>
        <p:nvSpPr>
          <p:cNvPr id="3" name="Content Placeholder 2"/>
          <p:cNvSpPr>
            <a:spLocks noGrp="1"/>
          </p:cNvSpPr>
          <p:nvPr>
            <p:ph idx="1"/>
          </p:nvPr>
        </p:nvSpPr>
        <p:spPr/>
        <p:txBody>
          <a:bodyPr>
            <a:normAutofit/>
          </a:bodyPr>
          <a:lstStyle/>
          <a:p>
            <a:pPr marL="114300" indent="0">
              <a:buNone/>
            </a:pPr>
            <a:endParaRPr lang="en-GB" sz="4400" b="0" dirty="0" smtClean="0"/>
          </a:p>
          <a:p>
            <a:pPr marL="114300" indent="0">
              <a:buNone/>
            </a:pPr>
            <a:endParaRPr lang="en-GB" sz="4400" b="0" dirty="0"/>
          </a:p>
          <a:p>
            <a:pPr marL="114300" indent="0">
              <a:buNone/>
            </a:pPr>
            <a:r>
              <a:rPr lang="en-GB" sz="4400" b="0" dirty="0" smtClean="0"/>
              <a:t>Any questions?</a:t>
            </a:r>
            <a:endParaRPr lang="en-GB" sz="4400" b="0" dirty="0"/>
          </a:p>
        </p:txBody>
      </p:sp>
    </p:spTree>
    <p:extLst>
      <p:ext uri="{BB962C8B-B14F-4D97-AF65-F5344CB8AC3E}">
        <p14:creationId xmlns:p14="http://schemas.microsoft.com/office/powerpoint/2010/main" val="331779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Content</a:t>
            </a:r>
            <a:endParaRPr lang="en-GB" dirty="0"/>
          </a:p>
        </p:txBody>
      </p:sp>
      <p:sp>
        <p:nvSpPr>
          <p:cNvPr id="3" name="Content Placeholder 2"/>
          <p:cNvSpPr>
            <a:spLocks noGrp="1"/>
          </p:cNvSpPr>
          <p:nvPr>
            <p:ph idx="1"/>
          </p:nvPr>
        </p:nvSpPr>
        <p:spPr/>
        <p:txBody>
          <a:bodyPr/>
          <a:lstStyle/>
          <a:p>
            <a:pPr lvl="0">
              <a:spcBef>
                <a:spcPts val="440"/>
              </a:spcBef>
              <a:buClr>
                <a:srgbClr val="A9A57C"/>
              </a:buClr>
              <a:buFont typeface="Arial" pitchFamily="32"/>
              <a:buChar char="•"/>
            </a:pPr>
            <a:r>
              <a:rPr lang="en-US" b="0" dirty="0" smtClean="0"/>
              <a:t>Empirical analysis through benchmarks</a:t>
            </a:r>
          </a:p>
          <a:p>
            <a:pPr lvl="0">
              <a:spcBef>
                <a:spcPts val="440"/>
              </a:spcBef>
              <a:buClr>
                <a:srgbClr val="A9A57C"/>
              </a:buClr>
              <a:buFont typeface="Arial" pitchFamily="32"/>
              <a:buChar char="•"/>
            </a:pPr>
            <a:r>
              <a:rPr lang="en-US" b="0" dirty="0" smtClean="0"/>
              <a:t>Benchmarking and it’s weaknesses</a:t>
            </a:r>
          </a:p>
          <a:p>
            <a:pPr lvl="0">
              <a:spcBef>
                <a:spcPts val="440"/>
              </a:spcBef>
              <a:buClr>
                <a:srgbClr val="A9A57C"/>
              </a:buClr>
              <a:buFont typeface="Arial" pitchFamily="32"/>
              <a:buChar char="•"/>
            </a:pPr>
            <a:r>
              <a:rPr lang="en-US" b="0" dirty="0" smtClean="0"/>
              <a:t>Plotting benchmarks and log-log graphs</a:t>
            </a:r>
          </a:p>
          <a:p>
            <a:pPr lvl="0">
              <a:spcBef>
                <a:spcPts val="440"/>
              </a:spcBef>
              <a:buClr>
                <a:srgbClr val="A9A57C"/>
              </a:buClr>
              <a:buFont typeface="Arial" pitchFamily="32"/>
              <a:buChar char="•"/>
            </a:pPr>
            <a:r>
              <a:rPr lang="en-US" b="0" dirty="0" smtClean="0"/>
              <a:t>Benchmark visual inspection</a:t>
            </a:r>
          </a:p>
          <a:p>
            <a:pPr lvl="0">
              <a:spcBef>
                <a:spcPts val="440"/>
              </a:spcBef>
              <a:buClr>
                <a:srgbClr val="A9A57C"/>
              </a:buClr>
              <a:buFont typeface="Arial" pitchFamily="32"/>
              <a:buChar char="•"/>
            </a:pPr>
            <a:r>
              <a:rPr lang="en-US" b="0" dirty="0" smtClean="0"/>
              <a:t>Analysis of parallel lines in log-log graphs</a:t>
            </a:r>
            <a:endParaRPr lang="en-GB"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696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Analysis</a:t>
            </a:r>
            <a:endParaRPr lang="en-US" dirty="0"/>
          </a:p>
        </p:txBody>
      </p:sp>
      <p:sp>
        <p:nvSpPr>
          <p:cNvPr id="3" name="Content Placeholder 2"/>
          <p:cNvSpPr>
            <a:spLocks noGrp="1"/>
          </p:cNvSpPr>
          <p:nvPr>
            <p:ph idx="1"/>
          </p:nvPr>
        </p:nvSpPr>
        <p:spPr>
          <a:xfrm>
            <a:off x="685800" y="1600200"/>
            <a:ext cx="8458200" cy="4800600"/>
          </a:xfrm>
        </p:spPr>
        <p:txBody>
          <a:bodyPr>
            <a:normAutofit fontScale="92500"/>
          </a:bodyPr>
          <a:lstStyle/>
          <a:p>
            <a:r>
              <a:rPr lang="en-US" b="0" dirty="0" smtClean="0"/>
              <a:t>Empirical Analysis refers to </a:t>
            </a:r>
            <a:r>
              <a:rPr lang="en-US" dirty="0" smtClean="0"/>
              <a:t>knowledge gained through direct practical experience </a:t>
            </a:r>
            <a:r>
              <a:rPr lang="en-US" b="0" dirty="0" smtClean="0"/>
              <a:t>rather than through logic or scientific proof.</a:t>
            </a:r>
          </a:p>
          <a:p>
            <a:endParaRPr lang="en-US" b="0" dirty="0"/>
          </a:p>
          <a:p>
            <a:r>
              <a:rPr lang="en-US" b="0" dirty="0" smtClean="0"/>
              <a:t>Empirical Analysis of Algorithms can be carried </a:t>
            </a:r>
            <a:r>
              <a:rPr lang="en-US" b="0" dirty="0"/>
              <a:t>out using </a:t>
            </a:r>
            <a:r>
              <a:rPr lang="en-US" dirty="0"/>
              <a:t>Posterior </a:t>
            </a:r>
            <a:r>
              <a:rPr lang="en-US" dirty="0" smtClean="0"/>
              <a:t>Analysis </a:t>
            </a:r>
            <a:r>
              <a:rPr lang="en-US" b="0" dirty="0" smtClean="0"/>
              <a:t>and</a:t>
            </a:r>
            <a:r>
              <a:rPr lang="en-US" dirty="0" smtClean="0"/>
              <a:t> Benchmarking</a:t>
            </a:r>
            <a:r>
              <a:rPr lang="en-US" b="0" dirty="0" smtClean="0"/>
              <a:t> as a technique.</a:t>
            </a:r>
          </a:p>
          <a:p>
            <a:endParaRPr lang="en-US" b="0" dirty="0"/>
          </a:p>
          <a:p>
            <a:r>
              <a:rPr lang="en-US" b="0" dirty="0" smtClean="0"/>
              <a:t>This involves : </a:t>
            </a:r>
          </a:p>
          <a:p>
            <a:pPr marL="868680" lvl="1" indent="-457200">
              <a:buAutoNum type="arabicPeriod"/>
            </a:pPr>
            <a:r>
              <a:rPr lang="en-US" sz="2200" b="1" dirty="0" smtClean="0"/>
              <a:t>Implementing the selected </a:t>
            </a:r>
            <a:r>
              <a:rPr lang="en-US" sz="2200" b="1" dirty="0"/>
              <a:t>algorithm </a:t>
            </a:r>
            <a:r>
              <a:rPr lang="en-US" sz="2200" b="0" dirty="0" smtClean="0"/>
              <a:t>using a programming </a:t>
            </a:r>
            <a:r>
              <a:rPr lang="en-US" sz="2200" b="0" dirty="0"/>
              <a:t>language. </a:t>
            </a:r>
            <a:endParaRPr lang="en-US" sz="2200" b="0" dirty="0" smtClean="0"/>
          </a:p>
          <a:p>
            <a:pPr marL="868680" lvl="1" indent="-457200">
              <a:buAutoNum type="arabicPeriod"/>
            </a:pPr>
            <a:r>
              <a:rPr lang="en-US" sz="2200" b="1" dirty="0" smtClean="0"/>
              <a:t>Executing the code </a:t>
            </a:r>
            <a:r>
              <a:rPr lang="en-US" sz="2200" b="0" dirty="0"/>
              <a:t>on </a:t>
            </a:r>
            <a:r>
              <a:rPr lang="en-US" sz="2200" b="0" dirty="0" smtClean="0"/>
              <a:t>a target </a:t>
            </a:r>
            <a:r>
              <a:rPr lang="en-US" sz="2200" b="0" dirty="0"/>
              <a:t>computer </a:t>
            </a:r>
            <a:r>
              <a:rPr lang="en-US" sz="2200" b="0" dirty="0" smtClean="0"/>
              <a:t>machine for different sizes of the problem. </a:t>
            </a:r>
          </a:p>
          <a:p>
            <a:pPr marL="868680" lvl="1" indent="-457200">
              <a:buAutoNum type="arabicPeriod"/>
            </a:pPr>
            <a:r>
              <a:rPr lang="en-US" sz="2200" b="1" dirty="0" smtClean="0"/>
              <a:t>Taking note of </a:t>
            </a:r>
            <a:r>
              <a:rPr lang="en-US" sz="2200" b="1" dirty="0"/>
              <a:t>actual statistics </a:t>
            </a:r>
            <a:r>
              <a:rPr lang="en-US" sz="2200" b="0" dirty="0"/>
              <a:t>like running time and space </a:t>
            </a:r>
            <a:r>
              <a:rPr lang="en-US" sz="2200" b="0" dirty="0" smtClean="0"/>
              <a:t>required</a:t>
            </a:r>
          </a:p>
          <a:p>
            <a:pPr marL="868680" lvl="1" indent="-457200">
              <a:buAutoNum type="arabicPeriod"/>
            </a:pPr>
            <a:r>
              <a:rPr lang="en-US" sz="2200" b="1" dirty="0" smtClean="0"/>
              <a:t>Analyzing the actual statistics </a:t>
            </a:r>
            <a:r>
              <a:rPr lang="en-US" sz="2200" dirty="0" smtClean="0"/>
              <a:t>to determine the efficiency of the algorithm, possibly using </a:t>
            </a:r>
            <a:r>
              <a:rPr lang="en-US" sz="2200" b="1" dirty="0" smtClean="0"/>
              <a:t>Log-Log Graphs</a:t>
            </a:r>
            <a:r>
              <a:rPr lang="en-US" sz="2200" dirty="0" smtClean="0"/>
              <a:t>.</a:t>
            </a:r>
          </a:p>
          <a:p>
            <a:pPr marL="868680" lvl="1" indent="-457200">
              <a:buAutoNum type="arabicPeriod"/>
            </a:pPr>
            <a:endParaRPr lang="en-US" sz="24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88664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620000" cy="1143000"/>
          </a:xfrm>
        </p:spPr>
        <p:txBody>
          <a:bodyPr/>
          <a:lstStyle/>
          <a:p>
            <a:r>
              <a:rPr lang="en-US" dirty="0"/>
              <a:t>Empirical Analysis</a:t>
            </a:r>
            <a:endParaRPr lang="en-US" dirty="0"/>
          </a:p>
        </p:txBody>
      </p:sp>
      <p:sp>
        <p:nvSpPr>
          <p:cNvPr id="3" name="Content Placeholder 2"/>
          <p:cNvSpPr>
            <a:spLocks noGrp="1"/>
          </p:cNvSpPr>
          <p:nvPr>
            <p:ph idx="1"/>
          </p:nvPr>
        </p:nvSpPr>
        <p:spPr>
          <a:xfrm>
            <a:off x="838203" y="1600200"/>
            <a:ext cx="4076696" cy="5029200"/>
          </a:xfrm>
        </p:spPr>
        <p:txBody>
          <a:bodyPr>
            <a:normAutofit/>
          </a:bodyPr>
          <a:lstStyle/>
          <a:p>
            <a:pPr marL="114300" indent="0">
              <a:buNone/>
            </a:pPr>
            <a:r>
              <a:rPr lang="en-US" sz="2000" dirty="0" smtClean="0"/>
              <a:t>The following graph was obtained by observing how much time an Enque() operation takes for queue of various sizes implemented using different data structures.</a:t>
            </a:r>
          </a:p>
          <a:p>
            <a:pPr marL="114300" indent="0">
              <a:buNone/>
            </a:pPr>
            <a:endParaRPr lang="en-US" sz="2000" dirty="0"/>
          </a:p>
          <a:p>
            <a:pPr marL="114300" indent="0">
              <a:buNone/>
            </a:pPr>
            <a:r>
              <a:rPr lang="en-US" sz="2000" dirty="0" smtClean="0"/>
              <a:t>The amount of </a:t>
            </a:r>
            <a:r>
              <a:rPr lang="en-US" sz="2000" dirty="0" err="1" smtClean="0"/>
              <a:t>nano</a:t>
            </a:r>
            <a:r>
              <a:rPr lang="en-US" sz="2000" dirty="0"/>
              <a:t>-</a:t>
            </a:r>
            <a:r>
              <a:rPr lang="en-US" sz="2000" dirty="0" smtClean="0"/>
              <a:t>seconds taken by each data structure to Enque each set of elements was plotted.</a:t>
            </a:r>
          </a:p>
          <a:p>
            <a:endParaRPr lang="en-US" sz="2000" b="0" dirty="0" smtClean="0"/>
          </a:p>
          <a:p>
            <a:pPr marL="114300" indent="0">
              <a:buNone/>
            </a:pPr>
            <a:r>
              <a:rPr lang="en-US" sz="2000" dirty="0" smtClean="0"/>
              <a:t>This allows for different </a:t>
            </a:r>
            <a:r>
              <a:rPr lang="en-US" sz="2000" dirty="0" smtClean="0"/>
              <a:t>techniques </a:t>
            </a:r>
            <a:r>
              <a:rPr lang="en-US" sz="2000" dirty="0" smtClean="0"/>
              <a:t>to be compared side by side.</a:t>
            </a:r>
          </a:p>
          <a:p>
            <a:endParaRPr lang="en-US" sz="2000" b="0" dirty="0"/>
          </a:p>
          <a:p>
            <a:pPr marL="114300" indent="0">
              <a:buNone/>
            </a:pPr>
            <a:r>
              <a:rPr lang="en-US" sz="2000" dirty="0"/>
              <a:t>Note how for larger problem sizes, the computation takes more time.</a:t>
            </a:r>
          </a:p>
          <a:p>
            <a:endParaRPr lang="en-US" sz="2000" b="0" dirty="0" smtClean="0"/>
          </a:p>
        </p:txBody>
      </p:sp>
      <p:sp>
        <p:nvSpPr>
          <p:cNvPr id="4" name="Slide Number Placeholder 3"/>
          <p:cNvSpPr>
            <a:spLocks noGrp="1"/>
          </p:cNvSpPr>
          <p:nvPr>
            <p:ph type="sldNum" sz="quarter" idx="8"/>
          </p:nvPr>
        </p:nvSpPr>
        <p:spPr/>
        <p:txBody>
          <a:bodyPr/>
          <a:lstStyle/>
          <a:p>
            <a:fld id="{B6F15528-21DE-4FAA-801E-634DDDAF4B2B}" type="slidenum">
              <a:rPr lang="en-US" smtClean="0"/>
              <a:pPr/>
              <a:t>4</a:t>
            </a:fld>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49997" b="16470"/>
          <a:stretch/>
        </p:blipFill>
        <p:spPr>
          <a:xfrm>
            <a:off x="5097782" y="1752600"/>
            <a:ext cx="3744466" cy="3387412"/>
          </a:xfrm>
          <a:prstGeom prst="rect">
            <a:avLst/>
          </a:prstGeom>
        </p:spPr>
      </p:pic>
    </p:spTree>
    <p:extLst>
      <p:ext uri="{BB962C8B-B14F-4D97-AF65-F5344CB8AC3E}">
        <p14:creationId xmlns:p14="http://schemas.microsoft.com/office/powerpoint/2010/main" val="216669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Empirical Analysis</a:t>
            </a:r>
            <a:endParaRPr lang="en-US" dirty="0"/>
          </a:p>
        </p:txBody>
      </p:sp>
      <p:sp>
        <p:nvSpPr>
          <p:cNvPr id="3" name="Content Placeholder 2"/>
          <p:cNvSpPr>
            <a:spLocks noGrp="1"/>
          </p:cNvSpPr>
          <p:nvPr>
            <p:ph idx="1"/>
          </p:nvPr>
        </p:nvSpPr>
        <p:spPr/>
        <p:txBody>
          <a:bodyPr>
            <a:normAutofit/>
          </a:bodyPr>
          <a:lstStyle/>
          <a:p>
            <a:r>
              <a:rPr lang="en-US" sz="2000" b="0" dirty="0" smtClean="0"/>
              <a:t>Empirical </a:t>
            </a:r>
            <a:r>
              <a:rPr lang="en-US" sz="2000" b="0" dirty="0"/>
              <a:t>A</a:t>
            </a:r>
            <a:r>
              <a:rPr lang="en-US" sz="2000" b="0" dirty="0" smtClean="0"/>
              <a:t>nalysis is easy to carry out and allows for good comparisons of different algorithms or data structures in order to determine the most efficient option.</a:t>
            </a:r>
          </a:p>
          <a:p>
            <a:endParaRPr lang="en-US" sz="2000" b="0" dirty="0"/>
          </a:p>
          <a:p>
            <a:r>
              <a:rPr lang="en-US" sz="2000" b="0" dirty="0" smtClean="0"/>
              <a:t>But….</a:t>
            </a:r>
            <a:endParaRPr lang="en-US" sz="2000" b="0" dirty="0" smtClean="0"/>
          </a:p>
          <a:p>
            <a:pPr marL="411480" lvl="1" indent="0">
              <a:buNone/>
            </a:pPr>
            <a:r>
              <a:rPr lang="en-US" b="1" i="1" dirty="0"/>
              <a:t>T</a:t>
            </a:r>
            <a:r>
              <a:rPr lang="en-US" b="1" i="1" dirty="0" smtClean="0"/>
              <a:t>he </a:t>
            </a:r>
            <a:r>
              <a:rPr lang="en-US" b="1" i="1" dirty="0" smtClean="0"/>
              <a:t>results depend on the implementation and environment</a:t>
            </a:r>
          </a:p>
          <a:p>
            <a:pPr lvl="2"/>
            <a:r>
              <a:rPr lang="en-US" sz="2000" b="0" dirty="0" smtClean="0"/>
              <a:t>a poor implementation will lead to poor results</a:t>
            </a:r>
          </a:p>
          <a:p>
            <a:pPr lvl="2"/>
            <a:r>
              <a:rPr lang="en-US" sz="2000" dirty="0" smtClean="0"/>
              <a:t>the hardware used will affect the results</a:t>
            </a:r>
          </a:p>
          <a:p>
            <a:pPr lvl="2"/>
            <a:r>
              <a:rPr lang="en-US" sz="2000" b="0" dirty="0" smtClean="0"/>
              <a:t>background results may affect </a:t>
            </a:r>
            <a:r>
              <a:rPr lang="en-US" sz="2000" b="0" dirty="0" smtClean="0"/>
              <a:t>performance;</a:t>
            </a:r>
          </a:p>
          <a:p>
            <a:pPr lvl="2"/>
            <a:endParaRPr lang="en-US" sz="2000" dirty="0"/>
          </a:p>
          <a:p>
            <a:pPr marL="346075" lvl="2" indent="0" algn="ctr">
              <a:buNone/>
            </a:pPr>
            <a:r>
              <a:rPr lang="en-US" sz="2000" b="1" dirty="0"/>
              <a:t>C</a:t>
            </a:r>
            <a:r>
              <a:rPr lang="en-US" sz="2000" b="1" dirty="0" smtClean="0"/>
              <a:t>onclusions </a:t>
            </a:r>
            <a:r>
              <a:rPr lang="en-US" sz="2000" b="1" dirty="0" smtClean="0"/>
              <a:t>are based only on the observations and not </a:t>
            </a:r>
            <a:r>
              <a:rPr lang="en-US" sz="2000" b="1" dirty="0" smtClean="0"/>
              <a:t>on the true efficiency of the algorithm or data structure.</a:t>
            </a:r>
            <a:endParaRPr lang="en-US" sz="20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66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620000" cy="1143000"/>
          </a:xfrm>
        </p:spPr>
        <p:txBody>
          <a:bodyPr/>
          <a:lstStyle/>
          <a:p>
            <a:r>
              <a:rPr lang="en-US" dirty="0" smtClean="0"/>
              <a:t>Sample Results</a:t>
            </a:r>
            <a:endParaRPr lang="en-US" dirty="0"/>
          </a:p>
        </p:txBody>
      </p:sp>
      <p:sp>
        <p:nvSpPr>
          <p:cNvPr id="5" name="Content Placeholder 4"/>
          <p:cNvSpPr>
            <a:spLocks noGrp="1"/>
          </p:cNvSpPr>
          <p:nvPr>
            <p:ph idx="1"/>
          </p:nvPr>
        </p:nvSpPr>
        <p:spPr>
          <a:xfrm>
            <a:off x="838202" y="1066800"/>
            <a:ext cx="8229597" cy="4800600"/>
          </a:xfrm>
        </p:spPr>
        <p:txBody>
          <a:bodyPr>
            <a:normAutofit/>
          </a:bodyPr>
          <a:lstStyle/>
          <a:p>
            <a:pPr marL="114300" indent="0">
              <a:buNone/>
            </a:pPr>
            <a:r>
              <a:rPr lang="en-US" sz="2000" dirty="0" smtClean="0"/>
              <a:t>Assume that calculating the Factorial Result of n numbers was calculated using 2 different ways:</a:t>
            </a:r>
          </a:p>
          <a:p>
            <a:pPr lvl="1"/>
            <a:r>
              <a:rPr lang="en-US" dirty="0" smtClean="0"/>
              <a:t>Iteratively using Loops</a:t>
            </a:r>
          </a:p>
          <a:p>
            <a:pPr lvl="1"/>
            <a:r>
              <a:rPr lang="en-US" dirty="0" smtClean="0"/>
              <a:t>Recursively</a:t>
            </a:r>
          </a:p>
          <a:p>
            <a:pPr marL="115888" lvl="1" indent="0">
              <a:buNone/>
            </a:pPr>
            <a:endParaRPr lang="en-US" dirty="0" smtClean="0"/>
          </a:p>
          <a:p>
            <a:pPr marL="115888" lvl="1" indent="0">
              <a:buNone/>
            </a:pPr>
            <a:r>
              <a:rPr lang="en-US" dirty="0" smtClean="0"/>
              <a:t>The </a:t>
            </a:r>
            <a:r>
              <a:rPr lang="en-US" dirty="0" smtClean="0"/>
              <a:t>following are a sample set of results </a:t>
            </a:r>
            <a:r>
              <a:rPr lang="en-US" dirty="0" smtClean="0"/>
              <a:t>obtained when both algorithms were executed to calculate the factorial value of 5, 10 and 20 numbers.</a:t>
            </a:r>
          </a:p>
          <a:p>
            <a:pPr marL="115888" lvl="1" indent="0">
              <a:buNone/>
            </a:pPr>
            <a:endParaRPr lang="en-US" dirty="0" smtClean="0"/>
          </a:p>
          <a:p>
            <a:pPr marL="114300" indent="0">
              <a:buNone/>
            </a:pPr>
            <a:r>
              <a:rPr lang="en-US" sz="2000" dirty="0" smtClean="0"/>
              <a:t>Notice how the time (here in ticks) grows as the problem size (n) grows.</a:t>
            </a:r>
          </a:p>
          <a:p>
            <a:endParaRPr lang="en-US" sz="2000" dirty="0" smtClean="0"/>
          </a:p>
          <a:p>
            <a:endParaRPr lang="en-US" sz="2000" dirty="0"/>
          </a:p>
        </p:txBody>
      </p:sp>
      <p:graphicFrame>
        <p:nvGraphicFramePr>
          <p:cNvPr id="7" name="Content Placeholder 6"/>
          <p:cNvGraphicFramePr>
            <a:graphicFrameLocks noGrp="1"/>
          </p:cNvGraphicFramePr>
          <p:nvPr>
            <p:ph idx="2"/>
            <p:extLst>
              <p:ext uri="{D42A27DB-BD31-4B8C-83A1-F6EECF244321}">
                <p14:modId xmlns:p14="http://schemas.microsoft.com/office/powerpoint/2010/main" val="456193339"/>
              </p:ext>
            </p:extLst>
          </p:nvPr>
        </p:nvGraphicFramePr>
        <p:xfrm>
          <a:off x="1295400" y="4800600"/>
          <a:ext cx="2590800" cy="1371600"/>
        </p:xfrm>
        <a:graphic>
          <a:graphicData uri="http://schemas.openxmlformats.org/drawingml/2006/table">
            <a:tbl>
              <a:tblPr>
                <a:tableStyleId>{5C22544A-7EE6-4342-B048-85BDC9FD1C3A}</a:tableStyleId>
              </a:tblPr>
              <a:tblGrid>
                <a:gridCol w="863600"/>
                <a:gridCol w="863600"/>
                <a:gridCol w="863600"/>
              </a:tblGrid>
              <a:tr h="342900">
                <a:tc>
                  <a:txBody>
                    <a:bodyPr/>
                    <a:lstStyle/>
                    <a:p>
                      <a:pPr algn="l" fontAlgn="b"/>
                      <a:r>
                        <a:rPr lang="en-US" sz="1100" u="none" strike="noStrike" dirty="0">
                          <a:effectLst/>
                        </a:rPr>
                        <a:t>n</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Iterative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Recursive</a:t>
                      </a:r>
                      <a:endParaRPr lang="en-US" sz="1100" b="0" i="0" u="none" strike="noStrike">
                        <a:solidFill>
                          <a:srgbClr val="000000"/>
                        </a:solidFill>
                        <a:effectLst/>
                        <a:latin typeface="Calibri"/>
                      </a:endParaRPr>
                    </a:p>
                  </a:txBody>
                  <a:tcPr marL="9525" marR="9525" marT="9525" marB="0" anchor="b"/>
                </a:tc>
              </a:tr>
              <a:tr h="342900">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0.36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0.414</a:t>
                      </a:r>
                      <a:endParaRPr lang="en-US" sz="1100" b="0" i="0" u="none" strike="noStrike">
                        <a:solidFill>
                          <a:srgbClr val="000000"/>
                        </a:solidFill>
                        <a:effectLst/>
                        <a:latin typeface="Calibri"/>
                      </a:endParaRPr>
                    </a:p>
                  </a:txBody>
                  <a:tcPr marL="9525" marR="9525" marT="9525" marB="0" anchor="b"/>
                </a:tc>
              </a:tr>
              <a:tr h="342900">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0.443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0.532</a:t>
                      </a:r>
                      <a:endParaRPr lang="en-US" sz="1100" b="0" i="0" u="none" strike="noStrike">
                        <a:solidFill>
                          <a:srgbClr val="000000"/>
                        </a:solidFill>
                        <a:effectLst/>
                        <a:latin typeface="Calibri"/>
                      </a:endParaRPr>
                    </a:p>
                  </a:txBody>
                  <a:tcPr marL="9525" marR="9525" marT="9525" marB="0" anchor="b"/>
                </a:tc>
              </a:tr>
              <a:tr h="3429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0.678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0.777</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4" name="Slide Number Placeholder 3"/>
          <p:cNvSpPr>
            <a:spLocks noGrp="1"/>
          </p:cNvSpPr>
          <p:nvPr>
            <p:ph type="sldNum" sz="quarter" idx="8"/>
          </p:nvPr>
        </p:nvSpPr>
        <p:spPr/>
        <p:txBody>
          <a:bodyPr/>
          <a:lstStyle/>
          <a:p>
            <a:fld id="{B6F15528-21DE-4FAA-801E-634DDDAF4B2B}" type="slidenum">
              <a:rPr lang="en-US" smtClean="0"/>
              <a:pPr/>
              <a:t>6</a:t>
            </a:fld>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398" y="4434840"/>
            <a:ext cx="392974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85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Log-Log Graphs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3609" y="1676400"/>
            <a:ext cx="6456129"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752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Log-Log Graphs</a:t>
            </a:r>
            <a:endParaRPr lang="en-US" dirty="0"/>
          </a:p>
        </p:txBody>
      </p:sp>
      <p:sp>
        <p:nvSpPr>
          <p:cNvPr id="3" name="Content Placeholder 2"/>
          <p:cNvSpPr>
            <a:spLocks noGrp="1"/>
          </p:cNvSpPr>
          <p:nvPr>
            <p:ph idx="1"/>
          </p:nvPr>
        </p:nvSpPr>
        <p:spPr>
          <a:xfrm>
            <a:off x="838200" y="1371600"/>
            <a:ext cx="8305800" cy="5029200"/>
          </a:xfrm>
        </p:spPr>
        <p:txBody>
          <a:bodyPr>
            <a:normAutofit lnSpcReduction="10000"/>
          </a:bodyPr>
          <a:lstStyle/>
          <a:p>
            <a:r>
              <a:rPr lang="en-US" sz="2000" b="0" dirty="0" smtClean="0"/>
              <a:t>The </a:t>
            </a:r>
            <a:r>
              <a:rPr lang="en-US" sz="2000" dirty="0" smtClean="0"/>
              <a:t>results of Bench Marking </a:t>
            </a:r>
            <a:r>
              <a:rPr lang="en-US" sz="2000" b="0" dirty="0" smtClean="0"/>
              <a:t>are often used to </a:t>
            </a:r>
            <a:r>
              <a:rPr lang="en-US" sz="2000" dirty="0" smtClean="0"/>
              <a:t>create Log-Log Graphs </a:t>
            </a:r>
            <a:r>
              <a:rPr lang="en-US" sz="2000" b="0" dirty="0" smtClean="0"/>
              <a:t>to make it easier to analyze </a:t>
            </a:r>
            <a:r>
              <a:rPr lang="en-US" sz="2000" b="0" dirty="0" smtClean="0"/>
              <a:t>how long a particular computation takes for an input of size n</a:t>
            </a:r>
            <a:r>
              <a:rPr lang="en-US" sz="2000" b="0" dirty="0" smtClean="0"/>
              <a:t>.</a:t>
            </a:r>
          </a:p>
          <a:p>
            <a:pPr marL="114300" indent="0">
              <a:buNone/>
            </a:pPr>
            <a:endParaRPr lang="en-US" sz="2000" b="0" dirty="0" smtClean="0"/>
          </a:p>
          <a:p>
            <a:r>
              <a:rPr lang="en-US" sz="2000" b="0" dirty="0" smtClean="0"/>
              <a:t>The </a:t>
            </a:r>
            <a:r>
              <a:rPr lang="en-US" sz="2000" dirty="0" smtClean="0"/>
              <a:t>time</a:t>
            </a:r>
            <a:r>
              <a:rPr lang="en-US" sz="2000" b="0" dirty="0" smtClean="0"/>
              <a:t> taken is plotted on the </a:t>
            </a:r>
            <a:r>
              <a:rPr lang="en-US" sz="2000" dirty="0" smtClean="0"/>
              <a:t>Y-Axis</a:t>
            </a:r>
            <a:r>
              <a:rPr lang="en-US" sz="2000" b="0" dirty="0" smtClean="0"/>
              <a:t> whilst the </a:t>
            </a:r>
            <a:r>
              <a:rPr lang="en-US" sz="2000" dirty="0" smtClean="0"/>
              <a:t>size of the problem (n) </a:t>
            </a:r>
            <a:r>
              <a:rPr lang="en-US" sz="2000" b="0" dirty="0" smtClean="0"/>
              <a:t>is plotted on the </a:t>
            </a:r>
            <a:r>
              <a:rPr lang="en-US" sz="2000" dirty="0" smtClean="0"/>
              <a:t>X-axis</a:t>
            </a:r>
            <a:r>
              <a:rPr lang="en-US" sz="2000" b="0" dirty="0" smtClean="0"/>
              <a:t>.</a:t>
            </a:r>
          </a:p>
          <a:p>
            <a:endParaRPr lang="en-US" sz="2000" b="0" dirty="0"/>
          </a:p>
          <a:p>
            <a:r>
              <a:rPr lang="en-US" sz="2000" b="0" dirty="0" smtClean="0"/>
              <a:t>Plotting </a:t>
            </a:r>
            <a:r>
              <a:rPr lang="en-US" sz="2000" dirty="0" smtClean="0"/>
              <a:t>time taken vs problem size </a:t>
            </a:r>
            <a:r>
              <a:rPr lang="en-US" sz="2000" b="0" dirty="0" smtClean="0"/>
              <a:t>for </a:t>
            </a:r>
            <a:r>
              <a:rPr lang="en-US" sz="2000" dirty="0" smtClean="0"/>
              <a:t>different algorithms/data structures</a:t>
            </a:r>
            <a:r>
              <a:rPr lang="en-US" sz="2000" b="0" dirty="0" smtClean="0"/>
              <a:t> allow </a:t>
            </a:r>
            <a:r>
              <a:rPr lang="en-US" sz="2000" b="0" dirty="0" smtClean="0"/>
              <a:t>for a </a:t>
            </a:r>
            <a:r>
              <a:rPr lang="en-US" sz="2000" dirty="0" smtClean="0"/>
              <a:t>visual side by side comparison </a:t>
            </a:r>
            <a:r>
              <a:rPr lang="en-US" sz="2000" b="0" dirty="0" smtClean="0"/>
              <a:t>to determine the best option.</a:t>
            </a:r>
          </a:p>
          <a:p>
            <a:endParaRPr lang="en-US" sz="2000" b="0" dirty="0"/>
          </a:p>
          <a:p>
            <a:r>
              <a:rPr lang="en-US" sz="2000" dirty="0" smtClean="0"/>
              <a:t>How?</a:t>
            </a:r>
          </a:p>
          <a:p>
            <a:pPr marL="346075" indent="0">
              <a:buNone/>
            </a:pPr>
            <a:r>
              <a:rPr lang="en-US" sz="2000" b="0" dirty="0" smtClean="0"/>
              <a:t>By taking note of the gradient of the graph!</a:t>
            </a:r>
          </a:p>
          <a:p>
            <a:pPr marL="346075" indent="0">
              <a:buNone/>
            </a:pPr>
            <a:r>
              <a:rPr lang="en-US" sz="2000" b="0" dirty="0" smtClean="0"/>
              <a:t>The higher the gradient of a graph, the steeper the graph is.</a:t>
            </a:r>
          </a:p>
          <a:p>
            <a:pPr marL="346075" indent="0">
              <a:buNone/>
            </a:pPr>
            <a:r>
              <a:rPr lang="en-US" sz="2000" b="0" dirty="0" smtClean="0"/>
              <a:t>This means that as the size of the problem increases, time also increases at a higher rate.</a:t>
            </a:r>
          </a:p>
          <a:p>
            <a:pPr marL="114300" indent="0">
              <a:buNone/>
            </a:pPr>
            <a:endParaRPr lang="en-US" sz="20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11939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6858000" cy="1143000"/>
          </a:xfrm>
        </p:spPr>
        <p:txBody>
          <a:bodyPr/>
          <a:lstStyle/>
          <a:p>
            <a:r>
              <a:rPr lang="en-US" dirty="0"/>
              <a:t>Log-Log Graphs</a:t>
            </a:r>
            <a:endParaRPr lang="en-US" dirty="0"/>
          </a:p>
        </p:txBody>
      </p:sp>
      <p:sp>
        <p:nvSpPr>
          <p:cNvPr id="3" name="Content Placeholder 2"/>
          <p:cNvSpPr>
            <a:spLocks noGrp="1"/>
          </p:cNvSpPr>
          <p:nvPr>
            <p:ph idx="1"/>
          </p:nvPr>
        </p:nvSpPr>
        <p:spPr>
          <a:xfrm>
            <a:off x="762000" y="1371600"/>
            <a:ext cx="8305800" cy="5029200"/>
          </a:xfrm>
        </p:spPr>
        <p:txBody>
          <a:bodyPr>
            <a:normAutofit fontScale="92500" lnSpcReduction="20000"/>
          </a:bodyPr>
          <a:lstStyle/>
          <a:p>
            <a:r>
              <a:rPr lang="en-US" sz="2000" b="0" dirty="0" smtClean="0"/>
              <a:t>The </a:t>
            </a:r>
            <a:r>
              <a:rPr lang="en-US" sz="2000" dirty="0" smtClean="0"/>
              <a:t>results of Bench Marking </a:t>
            </a:r>
            <a:r>
              <a:rPr lang="en-US" sz="2000" b="0" dirty="0" smtClean="0"/>
              <a:t>are often used to </a:t>
            </a:r>
            <a:r>
              <a:rPr lang="en-US" sz="2000" dirty="0" smtClean="0"/>
              <a:t>create Log-Log Graphs </a:t>
            </a:r>
            <a:r>
              <a:rPr lang="en-US" sz="2000" b="0" dirty="0" smtClean="0"/>
              <a:t>to make it easier to analyze </a:t>
            </a:r>
            <a:r>
              <a:rPr lang="en-US" sz="2000" b="0" dirty="0" smtClean="0"/>
              <a:t>how long a particular computation takes for an input of size n</a:t>
            </a:r>
            <a:r>
              <a:rPr lang="en-US" sz="2000" b="0" dirty="0" smtClean="0"/>
              <a:t>.</a:t>
            </a:r>
          </a:p>
          <a:p>
            <a:pPr marL="114300" indent="0">
              <a:buNone/>
            </a:pPr>
            <a:endParaRPr lang="en-US" sz="2000" b="0" dirty="0" smtClean="0"/>
          </a:p>
          <a:p>
            <a:r>
              <a:rPr lang="en-US" sz="2000" b="0" dirty="0" smtClean="0"/>
              <a:t>The </a:t>
            </a:r>
            <a:r>
              <a:rPr lang="en-US" sz="2000" dirty="0" smtClean="0"/>
              <a:t>time</a:t>
            </a:r>
            <a:r>
              <a:rPr lang="en-US" sz="2000" b="0" dirty="0" smtClean="0"/>
              <a:t> taken is plotted on the </a:t>
            </a:r>
            <a:r>
              <a:rPr lang="en-US" sz="2000" dirty="0" smtClean="0"/>
              <a:t>Y-Axis</a:t>
            </a:r>
            <a:r>
              <a:rPr lang="en-US" sz="2000" b="0" dirty="0" smtClean="0"/>
              <a:t> whilst the </a:t>
            </a:r>
            <a:r>
              <a:rPr lang="en-US" sz="2000" dirty="0" smtClean="0"/>
              <a:t>size of the problem (n) </a:t>
            </a:r>
            <a:r>
              <a:rPr lang="en-US" sz="2000" b="0" dirty="0" smtClean="0"/>
              <a:t>is plotted on the </a:t>
            </a:r>
            <a:r>
              <a:rPr lang="en-US" sz="2000" dirty="0" smtClean="0"/>
              <a:t>X-axis</a:t>
            </a:r>
            <a:r>
              <a:rPr lang="en-US" sz="2000" b="0" dirty="0" smtClean="0"/>
              <a:t>.</a:t>
            </a:r>
          </a:p>
          <a:p>
            <a:endParaRPr lang="en-US" sz="2000" b="0" dirty="0"/>
          </a:p>
          <a:p>
            <a:r>
              <a:rPr lang="en-US" sz="2000" b="0" dirty="0" smtClean="0"/>
              <a:t>Plotting </a:t>
            </a:r>
            <a:r>
              <a:rPr lang="en-US" sz="2000" dirty="0" smtClean="0"/>
              <a:t>time taken vs problem size </a:t>
            </a:r>
            <a:r>
              <a:rPr lang="en-US" sz="2000" b="0" dirty="0" smtClean="0"/>
              <a:t>for </a:t>
            </a:r>
            <a:r>
              <a:rPr lang="en-US" sz="2000" dirty="0" smtClean="0"/>
              <a:t>different algorithms/data structures</a:t>
            </a:r>
            <a:r>
              <a:rPr lang="en-US" sz="2000" b="0" dirty="0" smtClean="0"/>
              <a:t> allow </a:t>
            </a:r>
            <a:r>
              <a:rPr lang="en-US" sz="2000" b="0" dirty="0" smtClean="0"/>
              <a:t>for a </a:t>
            </a:r>
            <a:r>
              <a:rPr lang="en-US" sz="2000" dirty="0" smtClean="0"/>
              <a:t>visual side by side comparison </a:t>
            </a:r>
            <a:r>
              <a:rPr lang="en-US" sz="2000" b="0" dirty="0" smtClean="0"/>
              <a:t>to determine the best option.</a:t>
            </a:r>
          </a:p>
          <a:p>
            <a:endParaRPr lang="en-US" sz="2000" b="0" dirty="0"/>
          </a:p>
          <a:p>
            <a:r>
              <a:rPr lang="en-US" sz="2000" dirty="0" smtClean="0"/>
              <a:t>How?</a:t>
            </a:r>
          </a:p>
          <a:p>
            <a:pPr marL="346075" indent="0">
              <a:buNone/>
            </a:pPr>
            <a:r>
              <a:rPr lang="en-US" sz="2000" dirty="0" smtClean="0"/>
              <a:t>By taking note of the gradient/slope of the graph!</a:t>
            </a:r>
          </a:p>
          <a:p>
            <a:pPr marL="346075" indent="0">
              <a:buNone/>
            </a:pPr>
            <a:r>
              <a:rPr lang="en-US" sz="2000" b="0" dirty="0" smtClean="0"/>
              <a:t>The </a:t>
            </a:r>
            <a:r>
              <a:rPr lang="en-US" sz="2000" i="1" dirty="0" smtClean="0"/>
              <a:t>higher the gradient or the steeper the graph </a:t>
            </a:r>
            <a:r>
              <a:rPr lang="en-US" sz="2000" b="0" dirty="0" smtClean="0"/>
              <a:t>is, the </a:t>
            </a:r>
            <a:r>
              <a:rPr lang="en-US" sz="2000" i="1" dirty="0" smtClean="0"/>
              <a:t>less efficient </a:t>
            </a:r>
            <a:r>
              <a:rPr lang="en-US" sz="2000" b="0" dirty="0" smtClean="0"/>
              <a:t>the algorithm or data structure is.</a:t>
            </a:r>
          </a:p>
          <a:p>
            <a:pPr marL="346075" indent="0">
              <a:buNone/>
            </a:pPr>
            <a:endParaRPr lang="en-US" sz="2000" b="0" dirty="0" smtClean="0"/>
          </a:p>
          <a:p>
            <a:pPr marL="346075" indent="0">
              <a:buNone/>
            </a:pPr>
            <a:r>
              <a:rPr lang="en-US" sz="2000" b="0" dirty="0"/>
              <a:t>The </a:t>
            </a:r>
            <a:r>
              <a:rPr lang="en-US" sz="2000" i="1" dirty="0" smtClean="0"/>
              <a:t>lower the </a:t>
            </a:r>
            <a:r>
              <a:rPr lang="en-US" sz="2000" i="1" dirty="0"/>
              <a:t>gradient or the </a:t>
            </a:r>
            <a:r>
              <a:rPr lang="en-US" sz="2000" i="1" dirty="0" smtClean="0"/>
              <a:t>flatter </a:t>
            </a:r>
            <a:r>
              <a:rPr lang="en-US" sz="2000" i="1" dirty="0"/>
              <a:t>the graph</a:t>
            </a:r>
            <a:r>
              <a:rPr lang="en-US" sz="2000" b="0" dirty="0"/>
              <a:t>, the </a:t>
            </a:r>
            <a:r>
              <a:rPr lang="en-US" sz="2000" i="1" dirty="0" smtClean="0"/>
              <a:t>more efficient </a:t>
            </a:r>
            <a:r>
              <a:rPr lang="en-US" sz="2000" b="0" dirty="0"/>
              <a:t>the </a:t>
            </a:r>
            <a:r>
              <a:rPr lang="en-US" sz="2000" b="0" dirty="0" smtClean="0"/>
              <a:t>algorithm or data structure is </a:t>
            </a:r>
            <a:r>
              <a:rPr lang="en-US" sz="2000" b="0" dirty="0"/>
              <a:t>is.</a:t>
            </a:r>
          </a:p>
          <a:p>
            <a:pPr marL="114300" indent="0">
              <a:buNone/>
            </a:pPr>
            <a:endParaRPr lang="en-US" sz="2000" b="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79220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3932</TotalTime>
  <Words>1127</Words>
  <Application>Microsoft Office PowerPoint</Application>
  <PresentationFormat>On-screen Show (4:3)</PresentationFormat>
  <Paragraphs>150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Adjacency</vt:lpstr>
      <vt:lpstr>Data Structures and Algorithms IICT-6005</vt:lpstr>
      <vt:lpstr>Lesson Content</vt:lpstr>
      <vt:lpstr>Empirical Analysis</vt:lpstr>
      <vt:lpstr>Empirical Analysis</vt:lpstr>
      <vt:lpstr>Empirical Analysis</vt:lpstr>
      <vt:lpstr>Sample Results</vt:lpstr>
      <vt:lpstr>Log-Log Graphs</vt:lpstr>
      <vt:lpstr>Log-Log Graphs</vt:lpstr>
      <vt:lpstr>Log-Log Graphs</vt:lpstr>
      <vt:lpstr>Log-Log Graphs</vt:lpstr>
      <vt:lpstr>Log-Log Graphs</vt:lpstr>
      <vt:lpstr>Log-Log Graphs</vt:lpstr>
      <vt:lpstr>Exercise</vt:lpstr>
      <vt:lpstr>Exercise</vt:lpstr>
      <vt:lpstr>Summary</vt:lpstr>
      <vt:lpstr>End of lesson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Andrew Cortis</dc:creator>
  <cp:lastModifiedBy>Kassandra Calleja</cp:lastModifiedBy>
  <cp:revision>88</cp:revision>
  <dcterms:created xsi:type="dcterms:W3CDTF">2006-08-16T00:00:00Z</dcterms:created>
  <dcterms:modified xsi:type="dcterms:W3CDTF">2016-12-20T16:27:50Z</dcterms:modified>
</cp:coreProperties>
</file>