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96" r:id="rId3"/>
    <p:sldId id="349" r:id="rId4"/>
    <p:sldId id="350" r:id="rId5"/>
    <p:sldId id="351" r:id="rId6"/>
    <p:sldId id="352" r:id="rId7"/>
    <p:sldId id="353" r:id="rId8"/>
    <p:sldId id="354" r:id="rId9"/>
    <p:sldId id="355" r:id="rId10"/>
    <p:sldId id="357" r:id="rId11"/>
    <p:sldId id="356" r:id="rId12"/>
    <p:sldId id="358" r:id="rId13"/>
    <p:sldId id="359" r:id="rId14"/>
    <p:sldId id="360" r:id="rId15"/>
    <p:sldId id="361" r:id="rId16"/>
    <p:sldId id="363" r:id="rId17"/>
    <p:sldId id="362" r:id="rId18"/>
    <p:sldId id="364" r:id="rId19"/>
    <p:sldId id="365" r:id="rId20"/>
    <p:sldId id="366" r:id="rId21"/>
    <p:sldId id="368" r:id="rId22"/>
    <p:sldId id="367" r:id="rId23"/>
    <p:sldId id="370" r:id="rId24"/>
    <p:sldId id="369"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65"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05/05/2020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715215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400764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47040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55517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201260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37471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Bays &amp; Durham Randomization by Shuffling  (Art of Computer Programming Vol 2 </a:t>
            </a:r>
            <a:r>
              <a:rPr lang="en-GB" dirty="0" err="1"/>
              <a:t>Pg</a:t>
            </a:r>
            <a:r>
              <a:rPr lang="en-GB" dirty="0"/>
              <a:t> 34)</a:t>
            </a:r>
          </a:p>
          <a:p>
            <a:endParaRPr lang="en-US" dirty="0"/>
          </a:p>
        </p:txBody>
      </p:sp>
    </p:spTree>
    <p:extLst>
      <p:ext uri="{BB962C8B-B14F-4D97-AF65-F5344CB8AC3E}">
        <p14:creationId xmlns:p14="http://schemas.microsoft.com/office/powerpoint/2010/main" val="3782369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034518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865835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40847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13676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935910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428470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955647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15286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83047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39381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00016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12672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08562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73589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06190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51265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0673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txBox="1">
            <a:spLocks noGrp="1"/>
          </p:cNvSpPr>
          <p:nvPr>
            <p:ph type="sldNum" sz="quarter" idx="8"/>
          </p:nvPr>
        </p:nvSpPr>
        <p:spPr/>
        <p:txBody>
          <a:bodyPr/>
          <a:lstStyle>
            <a:lvl1pPr>
              <a:defRPr/>
            </a:lvl1pPr>
          </a:lstStyle>
          <a:p>
            <a:pPr lvl="0"/>
            <a:fld id="{87FC7578-6DBA-4ADF-9357-795422658023}" type="slidenum">
              <a:t>‹#›</a:t>
            </a:fld>
            <a:endParaRPr lang="en-GB"/>
          </a:p>
        </p:txBody>
      </p:sp>
    </p:spTree>
    <p:extLst>
      <p:ext uri="{BB962C8B-B14F-4D97-AF65-F5344CB8AC3E}">
        <p14:creationId xmlns:p14="http://schemas.microsoft.com/office/powerpoint/2010/main" val="1444507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15 – Improvements to Random Number Generators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562600"/>
          </a:xfrm>
        </p:spPr>
        <p:txBody>
          <a:bodyPr>
            <a:normAutofit/>
          </a:bodyPr>
          <a:lstStyle/>
          <a:p>
            <a:pPr>
              <a:buClrTx/>
            </a:pPr>
            <a:r>
              <a:rPr lang="en-GB" dirty="0"/>
              <a:t>The Simple Discarding Strategy is </a:t>
            </a:r>
            <a:r>
              <a:rPr lang="en-GB" b="1" dirty="0"/>
              <a:t>easy to implement </a:t>
            </a:r>
            <a:r>
              <a:rPr lang="en-GB" dirty="0"/>
              <a:t>and </a:t>
            </a:r>
            <a:r>
              <a:rPr lang="en-GB" b="1" dirty="0"/>
              <a:t>improves simple RNGS </a:t>
            </a:r>
            <a:r>
              <a:rPr lang="en-GB" dirty="0"/>
              <a:t>such as the Linear Congruential Generator and the Lagged Fibonacci Generator by making their output less deterministic.</a:t>
            </a:r>
          </a:p>
          <a:p>
            <a:pPr>
              <a:buClrTx/>
            </a:pPr>
            <a:endParaRPr lang="en-GB" dirty="0"/>
          </a:p>
          <a:p>
            <a:pPr>
              <a:buClrTx/>
            </a:pPr>
            <a:r>
              <a:rPr lang="en-GB" b="1" dirty="0"/>
              <a:t>However, it is also quite wasteful!</a:t>
            </a:r>
          </a:p>
          <a:p>
            <a:pPr marL="354013" lvl="1" indent="0">
              <a:buClrTx/>
              <a:buNone/>
            </a:pPr>
            <a:r>
              <a:rPr lang="en-GB" sz="2200" dirty="0"/>
              <a:t>To output 3 random numbers, the RNG actually needed to produce 15 numbers! Since on the 5</a:t>
            </a:r>
            <a:r>
              <a:rPr lang="en-GB" sz="2200" baseline="30000" dirty="0"/>
              <a:t>th</a:t>
            </a:r>
            <a:r>
              <a:rPr lang="en-GB" sz="2200" dirty="0"/>
              <a:t> terms was being outputted, 12 of the numbers had to be discarded</a:t>
            </a:r>
            <a:r>
              <a:rPr lang="en-GB" dirty="0"/>
              <a:t>.</a:t>
            </a:r>
          </a:p>
          <a:p>
            <a:pPr marL="114300" indent="0">
              <a:buClrTx/>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10</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74117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562600"/>
          </a:xfrm>
        </p:spPr>
        <p:txBody>
          <a:bodyPr>
            <a:normAutofit/>
          </a:bodyPr>
          <a:lstStyle/>
          <a:p>
            <a:pPr marL="114300" indent="0">
              <a:buClrTx/>
              <a:buNone/>
            </a:pPr>
            <a:r>
              <a:rPr lang="en-GB" b="1" dirty="0"/>
              <a:t>Pseudo Code for Simple Discarding Strategy</a:t>
            </a:r>
            <a:br>
              <a:rPr lang="en-GB" dirty="0"/>
            </a:br>
            <a:endParaRPr lang="en-GB" dirty="0"/>
          </a:p>
          <a:p>
            <a:pPr marL="114300" lvl="0" indent="0">
              <a:buNone/>
            </a:pPr>
            <a:r>
              <a:rPr lang="en-GB" sz="2000" i="1" dirty="0"/>
              <a:t>Determine the Discarding Factor J</a:t>
            </a:r>
            <a:endParaRPr lang="en-GB" sz="2000" dirty="0"/>
          </a:p>
          <a:p>
            <a:pPr marL="114300" lvl="0" indent="0">
              <a:buNone/>
            </a:pPr>
            <a:r>
              <a:rPr lang="en-GB" sz="2000" i="1" dirty="0"/>
              <a:t>FOR every Random Number to Be Generated</a:t>
            </a:r>
            <a:endParaRPr lang="en-GB" sz="2000" dirty="0"/>
          </a:p>
          <a:p>
            <a:pPr marL="411480" lvl="1" indent="0">
              <a:buNone/>
            </a:pPr>
            <a:r>
              <a:rPr lang="en-GB" i="1" dirty="0"/>
              <a:t>Counter C </a:t>
            </a:r>
            <a:r>
              <a:rPr lang="en-GB" i="1" dirty="0">
                <a:sym typeface="Wingdings" panose="05000000000000000000" pitchFamily="2" charset="2"/>
              </a:rPr>
              <a:t>=</a:t>
            </a:r>
            <a:r>
              <a:rPr lang="en-GB" i="1" dirty="0"/>
              <a:t> 0</a:t>
            </a:r>
            <a:endParaRPr lang="en-GB" dirty="0"/>
          </a:p>
          <a:p>
            <a:pPr marL="411480" lvl="1" indent="0">
              <a:buNone/>
            </a:pPr>
            <a:r>
              <a:rPr lang="en-GB" i="1" dirty="0"/>
              <a:t>WHILE C &lt; J</a:t>
            </a:r>
            <a:endParaRPr lang="en-GB" dirty="0"/>
          </a:p>
          <a:p>
            <a:pPr marL="114300" indent="0">
              <a:buNone/>
            </a:pPr>
            <a:r>
              <a:rPr lang="en-GB" sz="2000" i="1" dirty="0"/>
              <a:t>	Random Number R </a:t>
            </a:r>
            <a:r>
              <a:rPr lang="en-GB" sz="2000" i="1" dirty="0">
                <a:sym typeface="Wingdings" panose="05000000000000000000" pitchFamily="2" charset="2"/>
              </a:rPr>
              <a:t>=</a:t>
            </a:r>
            <a:r>
              <a:rPr lang="en-GB" sz="2000" i="1" dirty="0"/>
              <a:t> New Random Number Generated by RNG</a:t>
            </a:r>
            <a:endParaRPr lang="en-GB" sz="2000" dirty="0"/>
          </a:p>
          <a:p>
            <a:pPr marL="114300" indent="0">
              <a:buNone/>
            </a:pPr>
            <a:r>
              <a:rPr lang="en-GB" sz="2000" i="1" dirty="0"/>
              <a:t>	C++</a:t>
            </a:r>
            <a:endParaRPr lang="en-GB" sz="2000" dirty="0"/>
          </a:p>
          <a:p>
            <a:pPr marL="114300" indent="0">
              <a:buNone/>
            </a:pPr>
            <a:r>
              <a:rPr lang="en-GB" sz="2000" i="1" dirty="0"/>
              <a:t>      END WHILE LOOP</a:t>
            </a:r>
            <a:endParaRPr lang="en-GB" sz="2000" dirty="0"/>
          </a:p>
          <a:p>
            <a:pPr marL="411480" lvl="1" indent="0">
              <a:buNone/>
            </a:pPr>
            <a:r>
              <a:rPr lang="en-GB" i="1" dirty="0"/>
              <a:t>Output Random Number R</a:t>
            </a:r>
          </a:p>
          <a:p>
            <a:pPr marL="88900" lvl="1" indent="0">
              <a:buNone/>
            </a:pPr>
            <a:r>
              <a:rPr lang="en-GB" i="1" dirty="0"/>
              <a:t>END For Loop</a:t>
            </a:r>
            <a:endParaRPr lang="en-GB" dirty="0"/>
          </a:p>
          <a:p>
            <a:pPr marL="114300" indent="0">
              <a:buClrTx/>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11</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15173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1" y="228600"/>
            <a:ext cx="7620000" cy="1143000"/>
          </a:xfrm>
        </p:spPr>
        <p:txBody>
          <a:bodyPr/>
          <a:lstStyle/>
          <a:p>
            <a:pPr lvl="0"/>
            <a:r>
              <a:rPr lang="en-US" dirty="0"/>
              <a:t>Martin </a:t>
            </a:r>
            <a:r>
              <a:rPr lang="en-US" dirty="0" err="1"/>
              <a:t>Luscher</a:t>
            </a:r>
            <a:br>
              <a:rPr lang="en-US" dirty="0"/>
            </a:br>
            <a:r>
              <a:rPr lang="en-US" dirty="0"/>
              <a:t>Discarding Strategy</a:t>
            </a:r>
          </a:p>
        </p:txBody>
      </p:sp>
      <p:sp>
        <p:nvSpPr>
          <p:cNvPr id="3" name="Content Placeholder 5"/>
          <p:cNvSpPr txBox="1">
            <a:spLocks noGrp="1"/>
          </p:cNvSpPr>
          <p:nvPr>
            <p:ph idx="1"/>
          </p:nvPr>
        </p:nvSpPr>
        <p:spPr>
          <a:xfrm>
            <a:off x="838204" y="1828800"/>
            <a:ext cx="7894318" cy="5562600"/>
          </a:xfrm>
        </p:spPr>
        <p:txBody>
          <a:bodyPr>
            <a:normAutofit/>
          </a:bodyPr>
          <a:lstStyle/>
          <a:p>
            <a:r>
              <a:rPr lang="en-GB" dirty="0"/>
              <a:t>A </a:t>
            </a:r>
            <a:r>
              <a:rPr lang="en-GB" i="1" dirty="0"/>
              <a:t>better </a:t>
            </a:r>
            <a:r>
              <a:rPr lang="en-GB" b="1" i="1" dirty="0"/>
              <a:t>strategy of discarding numbers</a:t>
            </a:r>
            <a:r>
              <a:rPr lang="en-GB" b="1" dirty="0"/>
              <a:t> </a:t>
            </a:r>
            <a:r>
              <a:rPr lang="en-GB" dirty="0"/>
              <a:t>in order to improve the output of a Random Number Generator is to apply the discarding strategy as </a:t>
            </a:r>
            <a:r>
              <a:rPr lang="en-GB" b="1" dirty="0"/>
              <a:t>proposed by Martin </a:t>
            </a:r>
            <a:r>
              <a:rPr lang="en-GB" b="1" dirty="0" err="1"/>
              <a:t>Lüsher</a:t>
            </a:r>
            <a:r>
              <a:rPr lang="en-GB" dirty="0"/>
              <a:t>.  </a:t>
            </a:r>
            <a:br>
              <a:rPr lang="en-GB" dirty="0"/>
            </a:br>
            <a:endParaRPr lang="en-GB" dirty="0"/>
          </a:p>
          <a:p>
            <a:r>
              <a:rPr lang="en-GB" dirty="0"/>
              <a:t>A </a:t>
            </a:r>
            <a:r>
              <a:rPr lang="en-GB" b="1" i="1" dirty="0"/>
              <a:t>large array of random numbers is produced</a:t>
            </a:r>
            <a:r>
              <a:rPr lang="en-GB" i="1" dirty="0"/>
              <a:t>, and </a:t>
            </a:r>
            <a:r>
              <a:rPr lang="en-GB" b="1" i="1" dirty="0"/>
              <a:t>only the first J amount of random numbers are used</a:t>
            </a:r>
            <a:r>
              <a:rPr lang="en-GB" b="1" dirty="0"/>
              <a:t> </a:t>
            </a:r>
            <a:r>
              <a:rPr lang="en-GB" dirty="0"/>
              <a:t>to output a sequence of random numbers. </a:t>
            </a:r>
          </a:p>
          <a:p>
            <a:pPr marL="114300" indent="0">
              <a:buNone/>
            </a:pPr>
            <a:endParaRPr lang="en-GB" dirty="0"/>
          </a:p>
          <a:p>
            <a:r>
              <a:rPr lang="en-GB" dirty="0"/>
              <a:t>Once these </a:t>
            </a:r>
            <a:r>
              <a:rPr lang="en-GB" b="1" dirty="0"/>
              <a:t>first J amount of numbers are used, the array is repopulated</a:t>
            </a:r>
            <a:r>
              <a:rPr lang="en-GB" dirty="0"/>
              <a:t> in the same way and the next J amount of numbers is used to return the next set of random numbers.</a:t>
            </a:r>
          </a:p>
          <a:p>
            <a:endParaRPr lang="en-GB" dirty="0"/>
          </a:p>
          <a:p>
            <a:r>
              <a:rPr lang="en-GB" dirty="0"/>
              <a:t>This makes it </a:t>
            </a:r>
            <a:r>
              <a:rPr lang="en-GB" b="1" dirty="0"/>
              <a:t>less wasteful </a:t>
            </a:r>
            <a:r>
              <a:rPr lang="en-GB" dirty="0"/>
              <a:t>then the Simple Discarding Strategy</a:t>
            </a:r>
          </a:p>
          <a:p>
            <a:pPr marL="114300" indent="0">
              <a:buClrTx/>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82747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90600" y="228600"/>
            <a:ext cx="7620000" cy="1143000"/>
          </a:xfrm>
        </p:spPr>
        <p:txBody>
          <a:bodyPr/>
          <a:lstStyle/>
          <a:p>
            <a:pPr lvl="0"/>
            <a:r>
              <a:rPr lang="en-US" dirty="0"/>
              <a:t>Martin </a:t>
            </a:r>
            <a:r>
              <a:rPr lang="en-US" dirty="0" err="1"/>
              <a:t>Luscher</a:t>
            </a:r>
            <a:br>
              <a:rPr lang="en-US" dirty="0"/>
            </a:br>
            <a:r>
              <a:rPr lang="en-US" dirty="0"/>
              <a:t>Discarding Strategy</a:t>
            </a:r>
          </a:p>
        </p:txBody>
      </p:sp>
      <p:sp>
        <p:nvSpPr>
          <p:cNvPr id="3" name="Content Placeholder 5"/>
          <p:cNvSpPr txBox="1">
            <a:spLocks noGrp="1"/>
          </p:cNvSpPr>
          <p:nvPr>
            <p:ph idx="1"/>
          </p:nvPr>
        </p:nvSpPr>
        <p:spPr>
          <a:xfrm>
            <a:off x="838203" y="1752600"/>
            <a:ext cx="8168637" cy="5562600"/>
          </a:xfrm>
        </p:spPr>
        <p:txBody>
          <a:bodyPr>
            <a:normAutofit/>
          </a:bodyPr>
          <a:lstStyle/>
          <a:p>
            <a:pPr marL="114300" indent="0">
              <a:buClrTx/>
              <a:buNone/>
            </a:pPr>
            <a:r>
              <a:rPr lang="en-GB" b="1" dirty="0"/>
              <a:t>Pseudo Code for Martin </a:t>
            </a:r>
            <a:r>
              <a:rPr lang="en-GB" b="1" dirty="0" err="1"/>
              <a:t>Luscher</a:t>
            </a:r>
            <a:r>
              <a:rPr lang="en-GB" b="1" dirty="0"/>
              <a:t> Discarding Strategy</a:t>
            </a:r>
            <a:br>
              <a:rPr lang="en-GB" dirty="0"/>
            </a:br>
            <a:endParaRPr lang="en-GB" sz="1600" dirty="0"/>
          </a:p>
          <a:p>
            <a:pPr marL="571500" lvl="0" indent="-457200">
              <a:buClrTx/>
              <a:buFont typeface="+mj-lt"/>
              <a:buAutoNum type="arabicPeriod"/>
            </a:pPr>
            <a:r>
              <a:rPr lang="en-GB" i="1" dirty="0"/>
              <a:t>Determine the Discarding Factor J</a:t>
            </a:r>
            <a:endParaRPr lang="en-GB" dirty="0"/>
          </a:p>
          <a:p>
            <a:pPr marL="571500" lvl="0" indent="-457200">
              <a:buClrTx/>
              <a:buFont typeface="+mj-lt"/>
              <a:buAutoNum type="arabicPeriod"/>
            </a:pPr>
            <a:r>
              <a:rPr lang="en-GB" i="1" dirty="0"/>
              <a:t>Create a Large Array A of Size X</a:t>
            </a:r>
            <a:endParaRPr lang="en-GB" dirty="0"/>
          </a:p>
          <a:p>
            <a:pPr marL="571500" lvl="0" indent="-457200">
              <a:buClrTx/>
              <a:buFont typeface="+mj-lt"/>
              <a:buAutoNum type="arabicPeriod"/>
            </a:pPr>
            <a:r>
              <a:rPr lang="en-GB" i="1" dirty="0"/>
              <a:t>Populate the Array A with X Random Numbers</a:t>
            </a:r>
            <a:endParaRPr lang="en-GB" dirty="0"/>
          </a:p>
          <a:p>
            <a:pPr marL="571500" lvl="0" indent="-457200">
              <a:buClrTx/>
              <a:buFont typeface="+mj-lt"/>
              <a:buAutoNum type="arabicPeriod"/>
            </a:pPr>
            <a:r>
              <a:rPr lang="en-GB" i="1" dirty="0"/>
              <a:t>Set Counter C </a:t>
            </a:r>
            <a:r>
              <a:rPr lang="en-GB" i="1" dirty="0">
                <a:sym typeface="Wingdings" panose="05000000000000000000" pitchFamily="2" charset="2"/>
              </a:rPr>
              <a:t>=</a:t>
            </a:r>
            <a:r>
              <a:rPr lang="en-GB" i="1" dirty="0"/>
              <a:t> 0</a:t>
            </a:r>
            <a:endParaRPr lang="en-GB" dirty="0"/>
          </a:p>
          <a:p>
            <a:pPr marL="571500" lvl="0" indent="-457200">
              <a:buClrTx/>
              <a:buFont typeface="+mj-lt"/>
              <a:buAutoNum type="arabicPeriod"/>
            </a:pPr>
            <a:r>
              <a:rPr lang="en-GB" i="1" dirty="0"/>
              <a:t>For every Random Number to Be Generated</a:t>
            </a:r>
            <a:endParaRPr lang="en-GB" dirty="0"/>
          </a:p>
          <a:p>
            <a:pPr marL="806450" lvl="1" indent="0">
              <a:buClrTx/>
              <a:buNone/>
            </a:pPr>
            <a:r>
              <a:rPr lang="en-GB" sz="2200" i="1" u="sng" dirty="0"/>
              <a:t>IF</a:t>
            </a:r>
            <a:r>
              <a:rPr lang="en-GB" sz="2200" i="1" dirty="0"/>
              <a:t> C &lt; J </a:t>
            </a:r>
            <a:r>
              <a:rPr lang="en-GB" sz="2200" i="1" u="sng" dirty="0"/>
              <a:t>THEN</a:t>
            </a:r>
            <a:r>
              <a:rPr lang="en-GB" sz="2200" i="1" dirty="0"/>
              <a:t> </a:t>
            </a:r>
          </a:p>
          <a:p>
            <a:pPr marL="1080770" lvl="3" indent="0">
              <a:buClrTx/>
              <a:buNone/>
            </a:pPr>
            <a:r>
              <a:rPr lang="en-GB" sz="2000" i="1" dirty="0"/>
              <a:t>Random Number R </a:t>
            </a:r>
            <a:r>
              <a:rPr lang="en-GB" sz="2000" i="1" dirty="0">
                <a:sym typeface="Wingdings" panose="05000000000000000000" pitchFamily="2" charset="2"/>
              </a:rPr>
              <a:t>= </a:t>
            </a:r>
            <a:r>
              <a:rPr lang="en-GB" sz="2000" i="1" dirty="0"/>
              <a:t>A [C] </a:t>
            </a:r>
          </a:p>
          <a:p>
            <a:pPr marL="1080770" lvl="3" indent="0">
              <a:buClrTx/>
              <a:buNone/>
            </a:pPr>
            <a:r>
              <a:rPr lang="en-GB" sz="2000" i="1" dirty="0"/>
              <a:t>INCREMENT C  </a:t>
            </a:r>
          </a:p>
          <a:p>
            <a:pPr marL="806450" lvl="1" indent="0">
              <a:buClrTx/>
              <a:buNone/>
            </a:pPr>
            <a:r>
              <a:rPr lang="en-GB" sz="2200" i="1" u="sng" dirty="0"/>
              <a:t>ELSE</a:t>
            </a:r>
            <a:r>
              <a:rPr lang="en-GB" sz="2200" i="1" dirty="0"/>
              <a:t> </a:t>
            </a:r>
          </a:p>
          <a:p>
            <a:pPr marL="1080770" lvl="3" indent="0">
              <a:buClrTx/>
              <a:buNone/>
            </a:pPr>
            <a:r>
              <a:rPr lang="en-GB" sz="2000" i="1" dirty="0"/>
              <a:t>Repeat Steps 3 to 5</a:t>
            </a:r>
            <a:endParaRPr lang="en-GB" sz="2000" dirty="0"/>
          </a:p>
          <a:p>
            <a:pPr marL="571500" indent="-457200">
              <a:buClrTx/>
              <a:buFont typeface="+mj-lt"/>
              <a:buAutoNum type="arabicPeriod"/>
            </a:pPr>
            <a:r>
              <a:rPr lang="en-GB" i="1" dirty="0"/>
              <a:t>Return Random Number R</a:t>
            </a:r>
            <a:endParaRPr lang="en-GB" dirty="0"/>
          </a:p>
          <a:p>
            <a:pPr marL="114300" indent="0">
              <a:buClrTx/>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42850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Shuffling Strategies</a:t>
            </a:r>
          </a:p>
        </p:txBody>
      </p:sp>
      <p:sp>
        <p:nvSpPr>
          <p:cNvPr id="3" name="Content Placeholder 5"/>
          <p:cNvSpPr txBox="1">
            <a:spLocks noGrp="1"/>
          </p:cNvSpPr>
          <p:nvPr>
            <p:ph idx="1"/>
          </p:nvPr>
        </p:nvSpPr>
        <p:spPr>
          <a:xfrm>
            <a:off x="848035" y="1165123"/>
            <a:ext cx="8168637" cy="5562600"/>
          </a:xfrm>
        </p:spPr>
        <p:txBody>
          <a:bodyPr>
            <a:normAutofit/>
          </a:bodyPr>
          <a:lstStyle/>
          <a:p>
            <a:r>
              <a:rPr lang="en-GB" dirty="0"/>
              <a:t>The idea of s</a:t>
            </a:r>
            <a:r>
              <a:rPr lang="en-GB" b="1" dirty="0"/>
              <a:t>huffling involves combining the sequences of random numbers</a:t>
            </a:r>
            <a:r>
              <a:rPr lang="en-GB" dirty="0"/>
              <a:t> generated using different random number generators </a:t>
            </a:r>
            <a:r>
              <a:rPr lang="en-GB" b="1" dirty="0"/>
              <a:t>to produce a third, even more random, sequence of numbers</a:t>
            </a:r>
            <a:r>
              <a:rPr lang="en-GB" dirty="0"/>
              <a:t>!</a:t>
            </a:r>
          </a:p>
          <a:p>
            <a:endParaRPr lang="en-GB" sz="1800" dirty="0"/>
          </a:p>
          <a:p>
            <a:r>
              <a:rPr lang="en-GB" dirty="0"/>
              <a:t>This </a:t>
            </a:r>
            <a:r>
              <a:rPr lang="en-GB" b="1" dirty="0"/>
              <a:t>can be very effective, if used properly, but it is also very easy to end up with an inefficient algorithm</a:t>
            </a:r>
            <a:r>
              <a:rPr lang="en-GB" dirty="0"/>
              <a:t> as we are working with multiple sequences (or arrays) of random numbers!</a:t>
            </a:r>
          </a:p>
          <a:p>
            <a:endParaRPr lang="en-GB" sz="1800" dirty="0"/>
          </a:p>
          <a:p>
            <a:r>
              <a:rPr lang="en-GB" dirty="0"/>
              <a:t>Ideally, </a:t>
            </a:r>
            <a:r>
              <a:rPr lang="en-GB" b="1" dirty="0"/>
              <a:t>to optimize randomness without effecting performance </a:t>
            </a:r>
            <a:r>
              <a:rPr lang="en-GB" dirty="0"/>
              <a:t>too much, </a:t>
            </a:r>
            <a:r>
              <a:rPr lang="en-GB" b="1" dirty="0"/>
              <a:t>we use only one sequence and shuffle that sequence</a:t>
            </a:r>
            <a:r>
              <a:rPr lang="en-GB" dirty="0"/>
              <a:t>.</a:t>
            </a:r>
          </a:p>
          <a:p>
            <a:endParaRPr lang="en-GB" sz="1800" dirty="0"/>
          </a:p>
          <a:p>
            <a:r>
              <a:rPr lang="en-GB" dirty="0"/>
              <a:t>Therefore, we shall </a:t>
            </a:r>
            <a:r>
              <a:rPr lang="en-GB" b="1" dirty="0"/>
              <a:t>generate a sequence of random numbers </a:t>
            </a:r>
            <a:r>
              <a:rPr lang="en-GB" dirty="0"/>
              <a:t>and </a:t>
            </a:r>
            <a:r>
              <a:rPr lang="en-GB" b="1" dirty="0"/>
              <a:t>re-arrange the order of these numbers </a:t>
            </a:r>
            <a:r>
              <a:rPr lang="en-GB" dirty="0"/>
              <a:t>so that it is </a:t>
            </a:r>
            <a:r>
              <a:rPr lang="en-GB" b="1" dirty="0"/>
              <a:t>impossible to tell</a:t>
            </a:r>
            <a:r>
              <a:rPr lang="en-GB" dirty="0"/>
              <a:t> which </a:t>
            </a:r>
            <a:r>
              <a:rPr lang="en-GB" b="1" dirty="0"/>
              <a:t>number in the sequence was the first number </a:t>
            </a:r>
            <a:r>
              <a:rPr lang="en-GB" dirty="0"/>
              <a:t>and </a:t>
            </a:r>
            <a:r>
              <a:rPr lang="en-GB" b="1" dirty="0"/>
              <a:t>which random number was used to generate the next one</a:t>
            </a:r>
            <a:r>
              <a:rPr lang="en-GB" dirty="0"/>
              <a:t>.</a:t>
            </a:r>
          </a:p>
          <a:p>
            <a:pPr marL="114300" indent="0">
              <a:buClrTx/>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30309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Shuffling Strategies</a:t>
            </a:r>
          </a:p>
        </p:txBody>
      </p:sp>
      <p:sp>
        <p:nvSpPr>
          <p:cNvPr id="3" name="Content Placeholder 5"/>
          <p:cNvSpPr txBox="1">
            <a:spLocks noGrp="1"/>
          </p:cNvSpPr>
          <p:nvPr>
            <p:ph idx="1"/>
          </p:nvPr>
        </p:nvSpPr>
        <p:spPr>
          <a:xfrm>
            <a:off x="848035" y="1165123"/>
            <a:ext cx="8168637" cy="5562600"/>
          </a:xfrm>
        </p:spPr>
        <p:txBody>
          <a:bodyPr>
            <a:normAutofit lnSpcReduction="10000"/>
          </a:bodyPr>
          <a:lstStyle/>
          <a:p>
            <a:pPr marL="114300" indent="0">
              <a:buNone/>
            </a:pPr>
            <a:r>
              <a:rPr lang="en-GB" b="1" dirty="0"/>
              <a:t>Example:</a:t>
            </a:r>
            <a:br>
              <a:rPr lang="en-GB" dirty="0"/>
            </a:br>
            <a:endParaRPr lang="en-GB" dirty="0"/>
          </a:p>
          <a:p>
            <a:pPr marL="114300" indent="0">
              <a:buNone/>
            </a:pPr>
            <a:r>
              <a:rPr lang="en-GB" dirty="0"/>
              <a:t>If the 3 random numbers (e.g. 11, 24, 55) are outputted and a shuffling strategy was used to improve the RNG then:</a:t>
            </a:r>
            <a:br>
              <a:rPr lang="en-GB" dirty="0"/>
            </a:br>
            <a:endParaRPr lang="en-GB" dirty="0"/>
          </a:p>
          <a:p>
            <a:r>
              <a:rPr lang="en-GB" dirty="0"/>
              <a:t>One </a:t>
            </a:r>
            <a:r>
              <a:rPr lang="en-GB" b="1" dirty="0"/>
              <a:t>cannot assume that 11 was the 1</a:t>
            </a:r>
            <a:r>
              <a:rPr lang="en-GB" b="1" baseline="30000" dirty="0"/>
              <a:t>st</a:t>
            </a:r>
            <a:r>
              <a:rPr lang="en-GB" b="1" dirty="0"/>
              <a:t> random number produced by the RNG</a:t>
            </a:r>
            <a:r>
              <a:rPr lang="en-GB" dirty="0"/>
              <a:t>; the original order of this number was changed thanks to shuffling.</a:t>
            </a:r>
            <a:br>
              <a:rPr lang="en-GB" dirty="0"/>
            </a:br>
            <a:endParaRPr lang="en-GB" dirty="0"/>
          </a:p>
          <a:p>
            <a:r>
              <a:rPr lang="en-GB" dirty="0"/>
              <a:t>One </a:t>
            </a:r>
            <a:r>
              <a:rPr lang="en-GB" b="1" dirty="0"/>
              <a:t>cannot assume that 24 was generated based on the previously outputted random number i.e. 11 </a:t>
            </a:r>
            <a:r>
              <a:rPr lang="en-GB" dirty="0"/>
              <a:t>as the order in which the numbers are outputted is not the order in which they have been generated.</a:t>
            </a:r>
            <a:br>
              <a:rPr lang="en-GB" dirty="0"/>
            </a:br>
            <a:br>
              <a:rPr lang="en-GB" dirty="0"/>
            </a:br>
            <a:r>
              <a:rPr lang="en-GB" dirty="0"/>
              <a:t>The number 24 could have been generated based on 11, 55 or the seed provided to the RRNG to generate its first random number.</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86593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Shuffling Strategies</a:t>
            </a:r>
          </a:p>
        </p:txBody>
      </p:sp>
      <p:sp>
        <p:nvSpPr>
          <p:cNvPr id="3" name="Content Placeholder 5"/>
          <p:cNvSpPr txBox="1">
            <a:spLocks noGrp="1"/>
          </p:cNvSpPr>
          <p:nvPr>
            <p:ph idx="1"/>
          </p:nvPr>
        </p:nvSpPr>
        <p:spPr>
          <a:xfrm>
            <a:off x="848035" y="1165123"/>
            <a:ext cx="8168637" cy="5562600"/>
          </a:xfrm>
        </p:spPr>
        <p:txBody>
          <a:bodyPr>
            <a:normAutofit/>
          </a:bodyPr>
          <a:lstStyle/>
          <a:p>
            <a:pPr marL="114300" indent="0">
              <a:buNone/>
            </a:pPr>
            <a:r>
              <a:rPr lang="en-GB" dirty="0"/>
              <a:t>Several Shuffling Algorithms have been designed, some of the most popular are: </a:t>
            </a:r>
            <a:br>
              <a:rPr lang="en-GB" dirty="0"/>
            </a:br>
            <a:endParaRPr lang="en-GB" dirty="0"/>
          </a:p>
          <a:p>
            <a:pPr lvl="0"/>
            <a:r>
              <a:rPr lang="en-GB" dirty="0"/>
              <a:t>Naïve Shuffle</a:t>
            </a:r>
          </a:p>
          <a:p>
            <a:pPr lvl="0"/>
            <a:r>
              <a:rPr lang="en-GB" dirty="0"/>
              <a:t>Fisher-Yates Shuffle</a:t>
            </a:r>
          </a:p>
          <a:p>
            <a:pPr lvl="0"/>
            <a:r>
              <a:rPr lang="en-GB" dirty="0"/>
              <a:t>Johan Dhal Shuffling Algorithm</a:t>
            </a:r>
          </a:p>
          <a:p>
            <a:r>
              <a:rPr lang="en-GB" dirty="0"/>
              <a:t>Bays &amp; Durham Randomization by Shuffling</a:t>
            </a:r>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4299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Naïve Shuffle</a:t>
            </a:r>
          </a:p>
        </p:txBody>
      </p:sp>
      <p:sp>
        <p:nvSpPr>
          <p:cNvPr id="3" name="Content Placeholder 5"/>
          <p:cNvSpPr txBox="1">
            <a:spLocks noGrp="1"/>
          </p:cNvSpPr>
          <p:nvPr>
            <p:ph idx="1"/>
          </p:nvPr>
        </p:nvSpPr>
        <p:spPr>
          <a:xfrm>
            <a:off x="848035" y="1165123"/>
            <a:ext cx="8168637" cy="5562600"/>
          </a:xfrm>
        </p:spPr>
        <p:txBody>
          <a:bodyPr>
            <a:normAutofit/>
          </a:bodyPr>
          <a:lstStyle/>
          <a:p>
            <a:r>
              <a:rPr lang="en-GB" dirty="0"/>
              <a:t>The Naïve Shuffle Algorithm is a very simple and straight forward algorithm.</a:t>
            </a:r>
            <a:br>
              <a:rPr lang="en-GB" dirty="0"/>
            </a:br>
            <a:endParaRPr lang="en-GB" dirty="0"/>
          </a:p>
          <a:p>
            <a:r>
              <a:rPr lang="en-GB" dirty="0"/>
              <a:t>It shuffles a sequence of random numbers by swapping each and every number in the sequence with another number. </a:t>
            </a:r>
          </a:p>
          <a:p>
            <a:endParaRPr lang="en-GB" dirty="0"/>
          </a:p>
          <a:p>
            <a:r>
              <a:rPr lang="en-GB" dirty="0"/>
              <a:t>The position of the second number is obtained by generating a random number which represents a valid index in the array holding the sequence of random numbers to be shuffled. </a:t>
            </a:r>
          </a:p>
          <a:p>
            <a:endParaRPr lang="en-GB" dirty="0"/>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44488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Naïve Shuffle</a:t>
            </a:r>
          </a:p>
        </p:txBody>
      </p:sp>
      <p:sp>
        <p:nvSpPr>
          <p:cNvPr id="3" name="Content Placeholder 5"/>
          <p:cNvSpPr txBox="1">
            <a:spLocks noGrp="1"/>
          </p:cNvSpPr>
          <p:nvPr>
            <p:ph idx="1"/>
          </p:nvPr>
        </p:nvSpPr>
        <p:spPr>
          <a:xfrm>
            <a:off x="848035" y="1165122"/>
            <a:ext cx="8158805" cy="5845277"/>
          </a:xfrm>
        </p:spPr>
        <p:txBody>
          <a:bodyPr>
            <a:normAutofit fontScale="92500" lnSpcReduction="10000"/>
          </a:bodyPr>
          <a:lstStyle/>
          <a:p>
            <a:pPr marL="114300" indent="0">
              <a:buNone/>
            </a:pPr>
            <a:r>
              <a:rPr lang="en-GB" b="1" dirty="0"/>
              <a:t>Pseudo Code for Naïve Shuff</a:t>
            </a:r>
            <a:r>
              <a:rPr lang="en-GB" dirty="0"/>
              <a:t>le</a:t>
            </a:r>
            <a:br>
              <a:rPr lang="en-GB" dirty="0"/>
            </a:br>
            <a:endParaRPr lang="en-GB" sz="1600" dirty="0"/>
          </a:p>
          <a:p>
            <a:pPr marL="114300" lvl="0" indent="0">
              <a:buNone/>
            </a:pPr>
            <a:r>
              <a:rPr lang="en-GB" i="1" dirty="0"/>
              <a:t>Create an array of random numbers</a:t>
            </a:r>
          </a:p>
          <a:p>
            <a:pPr marL="114300" lvl="0" indent="0">
              <a:buNone/>
            </a:pPr>
            <a:r>
              <a:rPr lang="en-GB" i="1" dirty="0"/>
              <a:t>For </a:t>
            </a:r>
            <a:r>
              <a:rPr lang="en-GB" i="1" dirty="0" err="1"/>
              <a:t>i</a:t>
            </a:r>
            <a:r>
              <a:rPr lang="en-GB" i="1" dirty="0"/>
              <a:t> = 0 to </a:t>
            </a:r>
            <a:r>
              <a:rPr lang="en-GB" i="1" dirty="0" err="1"/>
              <a:t>array.Length</a:t>
            </a:r>
            <a:r>
              <a:rPr lang="en-GB" i="1" dirty="0"/>
              <a:t> -1</a:t>
            </a:r>
          </a:p>
          <a:p>
            <a:pPr marL="265113" lvl="1" indent="0">
              <a:buNone/>
            </a:pPr>
            <a:r>
              <a:rPr lang="en-GB" sz="2200" i="1" dirty="0"/>
              <a:t>Generate a valid random index (between 0 and array.Length-1)</a:t>
            </a:r>
          </a:p>
          <a:p>
            <a:pPr marL="265113" lvl="1" indent="0">
              <a:buNone/>
            </a:pPr>
            <a:r>
              <a:rPr lang="en-GB" sz="2200" i="1" dirty="0"/>
              <a:t>Swap the array element at index </a:t>
            </a:r>
            <a:r>
              <a:rPr lang="en-GB" sz="2200" i="1" dirty="0" err="1"/>
              <a:t>i</a:t>
            </a:r>
            <a:r>
              <a:rPr lang="en-GB" sz="2200" i="1" dirty="0"/>
              <a:t> with the element at random index</a:t>
            </a:r>
          </a:p>
          <a:p>
            <a:pPr marL="265113" lvl="1" indent="0">
              <a:buNone/>
            </a:pPr>
            <a:endParaRPr lang="en-GB" sz="2200" dirty="0"/>
          </a:p>
          <a:p>
            <a:pPr marL="176213" lvl="1" indent="0">
              <a:buNone/>
            </a:pPr>
            <a:endParaRPr lang="en-GB" sz="2200" b="1" dirty="0"/>
          </a:p>
          <a:p>
            <a:pPr marL="176213" lvl="1" indent="0">
              <a:buNone/>
            </a:pPr>
            <a:r>
              <a:rPr lang="en-GB" sz="2200" b="1" dirty="0"/>
              <a:t>This algorithm is very simple but not very efficient!</a:t>
            </a:r>
          </a:p>
          <a:p>
            <a:pPr>
              <a:buClrTx/>
            </a:pPr>
            <a:r>
              <a:rPr lang="en-GB" dirty="0"/>
              <a:t>We could generate a random index which is equal to </a:t>
            </a:r>
            <a:r>
              <a:rPr lang="en-GB" dirty="0" err="1"/>
              <a:t>i</a:t>
            </a:r>
            <a:r>
              <a:rPr lang="en-GB" dirty="0"/>
              <a:t> and therefore swap a number with itself, leaving it in the same position</a:t>
            </a:r>
            <a:br>
              <a:rPr lang="en-GB" dirty="0"/>
            </a:br>
            <a:endParaRPr lang="en-GB" sz="1500" dirty="0"/>
          </a:p>
          <a:p>
            <a:pPr>
              <a:buClrTx/>
            </a:pPr>
            <a:r>
              <a:rPr lang="en-GB" dirty="0"/>
              <a:t>Some elements will be swapped more than other so not all numbers will be equally well shuffled</a:t>
            </a:r>
            <a:br>
              <a:rPr lang="en-GB" dirty="0"/>
            </a:br>
            <a:endParaRPr lang="en-GB" sz="1500" dirty="0"/>
          </a:p>
          <a:p>
            <a:pPr>
              <a:buClrTx/>
            </a:pPr>
            <a:r>
              <a:rPr lang="en-GB" dirty="0"/>
              <a:t>The naïve shuffle algorithm is somewhat biased – it tends to return some combinations of shuffled numbers more than others, especially if this is run multiple times</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18</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FA4402E2-98CD-47FF-9123-D39B75DEEC14}"/>
              </a:ext>
            </a:extLst>
          </p:cNvPr>
          <p:cNvSpPr/>
          <p:nvPr/>
        </p:nvSpPr>
        <p:spPr>
          <a:xfrm>
            <a:off x="919317" y="1524000"/>
            <a:ext cx="801624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243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Fisher-Yates Shuffle</a:t>
            </a:r>
          </a:p>
        </p:txBody>
      </p:sp>
      <p:sp>
        <p:nvSpPr>
          <p:cNvPr id="3" name="Content Placeholder 5"/>
          <p:cNvSpPr txBox="1">
            <a:spLocks noGrp="1"/>
          </p:cNvSpPr>
          <p:nvPr>
            <p:ph idx="1"/>
          </p:nvPr>
        </p:nvSpPr>
        <p:spPr>
          <a:xfrm>
            <a:off x="848035" y="1165123"/>
            <a:ext cx="8168637" cy="5562600"/>
          </a:xfrm>
        </p:spPr>
        <p:txBody>
          <a:bodyPr>
            <a:normAutofit/>
          </a:bodyPr>
          <a:lstStyle/>
          <a:p>
            <a:r>
              <a:rPr lang="en-GB" dirty="0"/>
              <a:t>The Fisher Yates Shuffle is a more complex but more efficient and less biased version of the Naïve Shuffle.</a:t>
            </a:r>
            <a:br>
              <a:rPr lang="en-GB" dirty="0"/>
            </a:br>
            <a:endParaRPr lang="en-GB" dirty="0"/>
          </a:p>
          <a:p>
            <a:r>
              <a:rPr lang="en-GB" dirty="0"/>
              <a:t>Rather than starting with the first number in the array, it starts with the last number and swaps the current random number in the array with any other element before it.</a:t>
            </a:r>
          </a:p>
          <a:p>
            <a:endParaRPr lang="en-GB" dirty="0"/>
          </a:p>
          <a:p>
            <a:r>
              <a:rPr lang="en-GB" dirty="0"/>
              <a:t> The index of the element to swap with is still generated randomly but this will range from 0 to the index of the current element being swapped – 1.</a:t>
            </a:r>
            <a:br>
              <a:rPr lang="en-GB" dirty="0"/>
            </a:br>
            <a:endParaRPr lang="en-GB" dirty="0"/>
          </a:p>
          <a:p>
            <a:r>
              <a:rPr lang="en-GB" dirty="0"/>
              <a:t>This means that the possibility of swapping a number with itself is completely eliminated and it also ensures that an element is swapped with another element at least once.</a:t>
            </a:r>
          </a:p>
          <a:p>
            <a:endParaRPr lang="en-GB" dirty="0"/>
          </a:p>
          <a:p>
            <a:endParaRPr lang="en-GB" dirty="0"/>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19</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3887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Problems with Random Number Generators</a:t>
            </a:r>
          </a:p>
        </p:txBody>
      </p:sp>
      <p:sp>
        <p:nvSpPr>
          <p:cNvPr id="3" name="Content Placeholder 5"/>
          <p:cNvSpPr txBox="1">
            <a:spLocks noGrp="1"/>
          </p:cNvSpPr>
          <p:nvPr>
            <p:ph idx="1"/>
          </p:nvPr>
        </p:nvSpPr>
        <p:spPr>
          <a:xfrm>
            <a:off x="838202" y="2209800"/>
            <a:ext cx="8168637" cy="4191000"/>
          </a:xfrm>
        </p:spPr>
        <p:txBody>
          <a:bodyPr>
            <a:normAutofit lnSpcReduction="10000"/>
          </a:bodyPr>
          <a:lstStyle/>
          <a:p>
            <a:pPr marL="114300" indent="0">
              <a:buNone/>
            </a:pPr>
            <a:r>
              <a:rPr lang="en-US" dirty="0"/>
              <a:t>We have already discussed how all Random Number Generators are to some degree </a:t>
            </a:r>
            <a:r>
              <a:rPr lang="en-US" b="1" dirty="0"/>
              <a:t>periodic</a:t>
            </a:r>
            <a:r>
              <a:rPr lang="en-US" dirty="0"/>
              <a:t> and </a:t>
            </a:r>
            <a:r>
              <a:rPr lang="en-US" b="1" dirty="0"/>
              <a:t>deterministic</a:t>
            </a:r>
            <a:r>
              <a:rPr lang="en-US" dirty="0"/>
              <a:t>.</a:t>
            </a:r>
          </a:p>
          <a:p>
            <a:pPr marL="114300" indent="0">
              <a:buNone/>
            </a:pPr>
            <a:endParaRPr lang="en-US" dirty="0"/>
          </a:p>
          <a:p>
            <a:pPr marL="114300" indent="0">
              <a:buNone/>
            </a:pPr>
            <a:r>
              <a:rPr lang="en-US" dirty="0"/>
              <a:t>In order to solve these problems we have tried to :</a:t>
            </a:r>
          </a:p>
          <a:p>
            <a:pPr marL="571500" indent="-457200">
              <a:buClrTx/>
              <a:buAutoNum type="arabicPeriod"/>
            </a:pPr>
            <a:r>
              <a:rPr lang="en-US" dirty="0"/>
              <a:t>Come up with more complex algorithms that make the next random number difficult to determine.</a:t>
            </a:r>
            <a:br>
              <a:rPr lang="en-US" dirty="0"/>
            </a:br>
            <a:endParaRPr lang="en-US" dirty="0"/>
          </a:p>
          <a:p>
            <a:pPr marL="571500" indent="-457200">
              <a:buClrTx/>
              <a:buAutoNum type="arabicPeriod"/>
            </a:pPr>
            <a:r>
              <a:rPr lang="en-US" dirty="0"/>
              <a:t>Come up with better values for constants used in the formulas to make the RNGs less periodic</a:t>
            </a:r>
          </a:p>
          <a:p>
            <a:pPr marL="571500" indent="-457200">
              <a:buClrTx/>
              <a:buAutoNum type="arabicPeriod"/>
            </a:pPr>
            <a:endParaRPr lang="en-US" dirty="0"/>
          </a:p>
          <a:p>
            <a:pPr marL="114300" indent="0" algn="ctr">
              <a:buClrTx/>
              <a:buNone/>
            </a:pPr>
            <a:r>
              <a:rPr lang="en-US" dirty="0"/>
              <a:t>But these methods can only get us so far!</a:t>
            </a:r>
            <a:br>
              <a:rPr lang="en-US" dirty="0"/>
            </a:br>
            <a:r>
              <a:rPr lang="en-US" b="1" dirty="0"/>
              <a:t>We need to look at other ways of improving our RNGS </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2763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Fisher-Yates Shuffle</a:t>
            </a:r>
          </a:p>
        </p:txBody>
      </p:sp>
      <p:sp>
        <p:nvSpPr>
          <p:cNvPr id="3" name="Content Placeholder 5"/>
          <p:cNvSpPr txBox="1">
            <a:spLocks noGrp="1"/>
          </p:cNvSpPr>
          <p:nvPr>
            <p:ph idx="1"/>
          </p:nvPr>
        </p:nvSpPr>
        <p:spPr>
          <a:xfrm>
            <a:off x="848035" y="1165122"/>
            <a:ext cx="8158805" cy="5845277"/>
          </a:xfrm>
        </p:spPr>
        <p:txBody>
          <a:bodyPr>
            <a:normAutofit/>
          </a:bodyPr>
          <a:lstStyle/>
          <a:p>
            <a:pPr marL="114300" indent="0">
              <a:buNone/>
            </a:pPr>
            <a:r>
              <a:rPr lang="en-GB" b="1" dirty="0"/>
              <a:t>Pseudo Code for Fisher-Yates Shuff</a:t>
            </a:r>
            <a:r>
              <a:rPr lang="en-GB" dirty="0"/>
              <a:t>le</a:t>
            </a:r>
            <a:br>
              <a:rPr lang="en-GB" dirty="0"/>
            </a:br>
            <a:endParaRPr lang="en-GB" sz="1600" dirty="0"/>
          </a:p>
          <a:p>
            <a:pPr marL="114300" lvl="0" indent="0">
              <a:buNone/>
            </a:pPr>
            <a:r>
              <a:rPr lang="en-GB" i="1" dirty="0"/>
              <a:t>Create an array of random numbers</a:t>
            </a:r>
          </a:p>
          <a:p>
            <a:pPr marL="114300" lvl="0" indent="0">
              <a:buNone/>
            </a:pPr>
            <a:r>
              <a:rPr lang="en-GB" i="1" dirty="0"/>
              <a:t>For </a:t>
            </a:r>
            <a:r>
              <a:rPr lang="en-GB" i="1" dirty="0" err="1"/>
              <a:t>i</a:t>
            </a:r>
            <a:r>
              <a:rPr lang="en-GB" i="1" dirty="0"/>
              <a:t> = starting from last element at index </a:t>
            </a:r>
            <a:r>
              <a:rPr lang="en-GB" i="1" dirty="0" err="1"/>
              <a:t>array.Length</a:t>
            </a:r>
            <a:r>
              <a:rPr lang="en-GB" i="1" dirty="0"/>
              <a:t> -1 to 1</a:t>
            </a:r>
          </a:p>
          <a:p>
            <a:pPr marL="265113" lvl="1" indent="0">
              <a:buNone/>
            </a:pPr>
            <a:r>
              <a:rPr lang="en-GB" sz="2200" i="1" dirty="0"/>
              <a:t>Generate a valid random index (between 0 and i+1)</a:t>
            </a:r>
          </a:p>
          <a:p>
            <a:pPr marL="265113" lvl="1" indent="0">
              <a:buNone/>
            </a:pPr>
            <a:r>
              <a:rPr lang="en-GB" sz="2200" i="1" dirty="0"/>
              <a:t>Swap the array element at index </a:t>
            </a:r>
            <a:r>
              <a:rPr lang="en-GB" sz="2200" i="1" dirty="0" err="1"/>
              <a:t>i</a:t>
            </a:r>
            <a:r>
              <a:rPr lang="en-GB" sz="2200" i="1" dirty="0"/>
              <a:t> with the element at random index</a:t>
            </a:r>
          </a:p>
          <a:p>
            <a:pPr marL="265113" lvl="1" indent="0">
              <a:buNone/>
            </a:pPr>
            <a:endParaRPr lang="en-GB" sz="2200" dirty="0"/>
          </a:p>
          <a:p>
            <a:pPr marL="176213" lvl="1" indent="0">
              <a:buNone/>
            </a:pPr>
            <a:endParaRPr lang="en-GB" sz="1000" b="1" dirty="0"/>
          </a:p>
          <a:p>
            <a:pPr marL="176213" lvl="1" indent="0">
              <a:buNone/>
            </a:pPr>
            <a:r>
              <a:rPr lang="en-GB" sz="2200" b="1" dirty="0"/>
              <a:t>This algorithm is as effective as a Naïve Shuffle but more efficient!</a:t>
            </a:r>
          </a:p>
          <a:p>
            <a:pPr>
              <a:buClrTx/>
            </a:pPr>
            <a:r>
              <a:rPr lang="en-GB" dirty="0"/>
              <a:t>By allowing the current number to be swapped only with elements before it, the number of possible swaps is decreased.</a:t>
            </a:r>
            <a:br>
              <a:rPr lang="en-GB" dirty="0"/>
            </a:br>
            <a:endParaRPr lang="en-GB" dirty="0"/>
          </a:p>
          <a:p>
            <a:pPr>
              <a:buClrTx/>
            </a:pPr>
            <a:r>
              <a:rPr lang="en-GB" dirty="0"/>
              <a:t>Elements, at the end of the array, whose contents have already been swapped (or shuffled), are excluded from the range of random indexes that can be generated in the next iteration. </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20</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FA4402E2-98CD-47FF-9123-D39B75DEEC14}"/>
              </a:ext>
            </a:extLst>
          </p:cNvPr>
          <p:cNvSpPr/>
          <p:nvPr/>
        </p:nvSpPr>
        <p:spPr>
          <a:xfrm>
            <a:off x="919317" y="1828800"/>
            <a:ext cx="801624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563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Johan Dhal Shuffle</a:t>
            </a:r>
          </a:p>
        </p:txBody>
      </p:sp>
      <p:sp>
        <p:nvSpPr>
          <p:cNvPr id="3" name="Content Placeholder 5"/>
          <p:cNvSpPr txBox="1">
            <a:spLocks noGrp="1"/>
          </p:cNvSpPr>
          <p:nvPr>
            <p:ph idx="1"/>
          </p:nvPr>
        </p:nvSpPr>
        <p:spPr>
          <a:xfrm>
            <a:off x="848035" y="1165123"/>
            <a:ext cx="8168637" cy="5562600"/>
          </a:xfrm>
        </p:spPr>
        <p:txBody>
          <a:bodyPr>
            <a:normAutofit/>
          </a:bodyPr>
          <a:lstStyle/>
          <a:p>
            <a:pPr marL="114300" indent="0">
              <a:buNone/>
            </a:pPr>
            <a:r>
              <a:rPr lang="en-GB" dirty="0"/>
              <a:t>The Johan Dhal Shuffling Algorithm shuffles only part of a sequence of elements so that the final shuffled sequence contains:</a:t>
            </a:r>
            <a:br>
              <a:rPr lang="en-GB" dirty="0"/>
            </a:br>
            <a:endParaRPr lang="en-GB" dirty="0"/>
          </a:p>
          <a:p>
            <a:pPr>
              <a:buClrTx/>
            </a:pPr>
            <a:r>
              <a:rPr lang="en-GB" dirty="0"/>
              <a:t>Elements that have been shuffled and are no longer in their original position.</a:t>
            </a:r>
            <a:br>
              <a:rPr lang="en-GB" dirty="0"/>
            </a:br>
            <a:endParaRPr lang="en-GB" dirty="0"/>
          </a:p>
          <a:p>
            <a:pPr>
              <a:buClrTx/>
            </a:pPr>
            <a:r>
              <a:rPr lang="en-GB" dirty="0"/>
              <a:t>Elements that have not been shuffled and are still in their original position.</a:t>
            </a:r>
          </a:p>
          <a:p>
            <a:endParaRPr lang="en-GB" dirty="0"/>
          </a:p>
          <a:p>
            <a:pPr marL="114300" indent="0">
              <a:buNone/>
            </a:pPr>
            <a:r>
              <a:rPr lang="en-GB" dirty="0"/>
              <a:t>It is not possible to tell, from the outputted sequence:</a:t>
            </a:r>
          </a:p>
          <a:p>
            <a:pPr marL="571500" indent="-457200">
              <a:buClrTx/>
              <a:buFont typeface="+mj-lt"/>
              <a:buAutoNum type="arabicPeriod"/>
            </a:pPr>
            <a:r>
              <a:rPr lang="en-GB" dirty="0"/>
              <a:t>How many elements have been shuffled</a:t>
            </a:r>
          </a:p>
          <a:p>
            <a:pPr marL="571500" indent="-457200">
              <a:buClrTx/>
              <a:buFont typeface="+mj-lt"/>
              <a:buAutoNum type="arabicPeriod"/>
            </a:pPr>
            <a:r>
              <a:rPr lang="en-GB" dirty="0"/>
              <a:t>Which elements have been shuffled </a:t>
            </a:r>
          </a:p>
          <a:p>
            <a:pPr marL="571500" indent="-457200">
              <a:buClrTx/>
              <a:buFont typeface="+mj-lt"/>
              <a:buAutoNum type="arabicPeriod"/>
            </a:pPr>
            <a:r>
              <a:rPr lang="en-GB" dirty="0"/>
              <a:t>Which elements are still in their original place</a:t>
            </a:r>
          </a:p>
          <a:p>
            <a:pPr marL="571500" indent="-457200">
              <a:buClrTx/>
              <a:buFont typeface="+mj-lt"/>
              <a:buAutoNum type="arabicPeriod"/>
            </a:pPr>
            <a:endParaRPr lang="en-GB" dirty="0"/>
          </a:p>
          <a:p>
            <a:endParaRPr lang="en-GB" dirty="0"/>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21</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92173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123"/>
            <a:ext cx="7620000" cy="1143000"/>
          </a:xfrm>
        </p:spPr>
        <p:txBody>
          <a:bodyPr/>
          <a:lstStyle/>
          <a:p>
            <a:pPr lvl="0"/>
            <a:r>
              <a:rPr lang="en-US" dirty="0"/>
              <a:t>Johan Dhal Shuffle</a:t>
            </a:r>
          </a:p>
        </p:txBody>
      </p:sp>
      <p:sp>
        <p:nvSpPr>
          <p:cNvPr id="3" name="Content Placeholder 5"/>
          <p:cNvSpPr txBox="1">
            <a:spLocks noGrp="1"/>
          </p:cNvSpPr>
          <p:nvPr>
            <p:ph idx="1"/>
          </p:nvPr>
        </p:nvSpPr>
        <p:spPr>
          <a:xfrm>
            <a:off x="848035" y="1165122"/>
            <a:ext cx="8158805" cy="5845277"/>
          </a:xfrm>
        </p:spPr>
        <p:txBody>
          <a:bodyPr>
            <a:normAutofit/>
          </a:bodyPr>
          <a:lstStyle/>
          <a:p>
            <a:pPr marL="114300" indent="0">
              <a:buNone/>
            </a:pPr>
            <a:r>
              <a:rPr lang="en-GB" b="1" dirty="0"/>
              <a:t>Pseudo Code for Johan Dhal Shuffle</a:t>
            </a:r>
            <a:endParaRPr lang="en-GB" sz="1600" dirty="0"/>
          </a:p>
          <a:p>
            <a:pPr marL="114300" lvl="0" indent="0">
              <a:buNone/>
            </a:pPr>
            <a:endParaRPr lang="en-GB" i="1" dirty="0"/>
          </a:p>
          <a:p>
            <a:pPr marL="114300" lvl="0" indent="0">
              <a:buNone/>
            </a:pPr>
            <a:r>
              <a:rPr lang="en-GB" i="1" dirty="0"/>
              <a:t>Create an array of random numbers</a:t>
            </a:r>
          </a:p>
          <a:p>
            <a:pPr marL="114300" indent="0">
              <a:buNone/>
            </a:pPr>
            <a:r>
              <a:rPr lang="en-GB" i="1" dirty="0"/>
              <a:t>Determine p - the number of elements to shuffle</a:t>
            </a:r>
          </a:p>
          <a:p>
            <a:pPr marL="114300" indent="0">
              <a:buNone/>
            </a:pPr>
            <a:r>
              <a:rPr lang="en-GB" i="1" dirty="0"/>
              <a:t>Create variable integer </a:t>
            </a:r>
            <a:r>
              <a:rPr lang="en-GB" i="1" dirty="0" err="1"/>
              <a:t>i</a:t>
            </a:r>
            <a:r>
              <a:rPr lang="en-GB" i="1" dirty="0"/>
              <a:t> and initialize it to 0</a:t>
            </a:r>
          </a:p>
          <a:p>
            <a:pPr marL="114300" indent="0">
              <a:buNone/>
            </a:pPr>
            <a:r>
              <a:rPr lang="en-GB" i="1" dirty="0"/>
              <a:t>WHILE </a:t>
            </a:r>
            <a:r>
              <a:rPr lang="en-GB" i="1" dirty="0" err="1"/>
              <a:t>i</a:t>
            </a:r>
            <a:r>
              <a:rPr lang="en-GB" i="1" dirty="0"/>
              <a:t>  &lt; p  DO</a:t>
            </a:r>
          </a:p>
          <a:p>
            <a:pPr marL="114300" indent="0">
              <a:buNone/>
            </a:pPr>
            <a:r>
              <a:rPr lang="en-GB" b="1" i="1" dirty="0"/>
              <a:t>   </a:t>
            </a:r>
            <a:r>
              <a:rPr lang="en-GB" i="1" dirty="0"/>
              <a:t> Generate a valid random index (between </a:t>
            </a:r>
            <a:r>
              <a:rPr lang="en-GB" i="1" dirty="0" err="1"/>
              <a:t>i</a:t>
            </a:r>
            <a:r>
              <a:rPr lang="en-GB" i="1" dirty="0"/>
              <a:t> and </a:t>
            </a:r>
            <a:r>
              <a:rPr lang="en-GB" i="1" dirty="0" err="1"/>
              <a:t>array.Length</a:t>
            </a:r>
            <a:r>
              <a:rPr lang="en-GB" i="1" dirty="0"/>
              <a:t> -1)</a:t>
            </a:r>
          </a:p>
          <a:p>
            <a:pPr marL="114300" indent="0">
              <a:buNone/>
            </a:pPr>
            <a:r>
              <a:rPr lang="en-GB" i="1" dirty="0"/>
              <a:t>    IF random index is NOT EQUAL to </a:t>
            </a:r>
            <a:r>
              <a:rPr lang="en-GB" i="1" dirty="0" err="1"/>
              <a:t>i</a:t>
            </a:r>
            <a:endParaRPr lang="en-GB" i="1" dirty="0"/>
          </a:p>
          <a:p>
            <a:pPr marL="265113" lvl="1" indent="0">
              <a:buNone/>
            </a:pPr>
            <a:r>
              <a:rPr lang="en-GB" i="1" dirty="0"/>
              <a:t>      </a:t>
            </a:r>
            <a:r>
              <a:rPr lang="en-GB" sz="2200" i="1" dirty="0"/>
              <a:t>Swap array element at index </a:t>
            </a:r>
            <a:r>
              <a:rPr lang="en-GB" sz="2200" i="1" dirty="0" err="1"/>
              <a:t>i</a:t>
            </a:r>
            <a:r>
              <a:rPr lang="en-GB" sz="2200" i="1" dirty="0"/>
              <a:t> with element at random index</a:t>
            </a:r>
          </a:p>
          <a:p>
            <a:pPr marL="114300" indent="0">
              <a:buNone/>
            </a:pPr>
            <a:r>
              <a:rPr lang="en-GB" i="1" dirty="0"/>
              <a:t>        Increment </a:t>
            </a:r>
            <a:r>
              <a:rPr lang="en-GB" i="1" dirty="0" err="1"/>
              <a:t>i</a:t>
            </a:r>
            <a:endParaRPr lang="en-GB" i="1" dirty="0"/>
          </a:p>
          <a:p>
            <a:pPr marL="114300" indent="0">
              <a:buNone/>
            </a:pPr>
            <a:r>
              <a:rPr lang="en-GB" i="1" dirty="0"/>
              <a:t>END WHILE</a:t>
            </a:r>
            <a:endParaRPr lang="en-GB" sz="2200" i="1" dirty="0"/>
          </a:p>
          <a:p>
            <a:pPr marL="176213" lvl="1" indent="0">
              <a:buNone/>
            </a:pPr>
            <a:endParaRPr lang="en-GB" sz="1000" b="1"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FA4402E2-98CD-47FF-9123-D39B75DEEC14}"/>
              </a:ext>
            </a:extLst>
          </p:cNvPr>
          <p:cNvSpPr/>
          <p:nvPr/>
        </p:nvSpPr>
        <p:spPr>
          <a:xfrm>
            <a:off x="919317" y="1828799"/>
            <a:ext cx="8016240" cy="4114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256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94739" y="265720"/>
            <a:ext cx="7620000" cy="1143000"/>
          </a:xfrm>
        </p:spPr>
        <p:txBody>
          <a:bodyPr/>
          <a:lstStyle/>
          <a:p>
            <a:pPr lvl="0"/>
            <a:r>
              <a:rPr lang="en-US" dirty="0"/>
              <a:t>Bays &amp; Durham Randomization by Shuffling</a:t>
            </a:r>
          </a:p>
        </p:txBody>
      </p:sp>
      <p:sp>
        <p:nvSpPr>
          <p:cNvPr id="3" name="Content Placeholder 5"/>
          <p:cNvSpPr txBox="1">
            <a:spLocks noGrp="1"/>
          </p:cNvSpPr>
          <p:nvPr>
            <p:ph idx="1"/>
          </p:nvPr>
        </p:nvSpPr>
        <p:spPr>
          <a:xfrm>
            <a:off x="848035" y="1828800"/>
            <a:ext cx="8158805" cy="5845277"/>
          </a:xfrm>
        </p:spPr>
        <p:txBody>
          <a:bodyPr>
            <a:normAutofit/>
          </a:bodyPr>
          <a:lstStyle/>
          <a:p>
            <a:pPr marL="114300" lvl="0" indent="0">
              <a:buNone/>
            </a:pPr>
            <a:endParaRPr lang="en-GB" i="1" dirty="0"/>
          </a:p>
          <a:p>
            <a:pPr marL="176213" lvl="1" indent="0">
              <a:buNone/>
            </a:pPr>
            <a:endParaRPr lang="en-GB" sz="1000" b="1"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6" name="Rectangle 5">
            <a:extLst>
              <a:ext uri="{FF2B5EF4-FFF2-40B4-BE49-F238E27FC236}">
                <a16:creationId xmlns:a16="http://schemas.microsoft.com/office/drawing/2014/main" id="{E82AAA9C-E0F1-4644-8FC1-B9391CB35FC5}"/>
              </a:ext>
            </a:extLst>
          </p:cNvPr>
          <p:cNvSpPr/>
          <p:nvPr/>
        </p:nvSpPr>
        <p:spPr>
          <a:xfrm>
            <a:off x="848035" y="2157819"/>
            <a:ext cx="7991165" cy="3292055"/>
          </a:xfrm>
          <a:prstGeom prst="rect">
            <a:avLst/>
          </a:prstGeom>
        </p:spPr>
        <p:txBody>
          <a:bodyPr wrap="square">
            <a:spAutoFit/>
          </a:bodyPr>
          <a:lstStyle/>
          <a:p>
            <a:pPr marL="88900" algn="just">
              <a:lnSpc>
                <a:spcPct val="150000"/>
              </a:lnSpc>
              <a:spcAft>
                <a:spcPts val="800"/>
              </a:spcAft>
            </a:pPr>
            <a:r>
              <a:rPr lang="en-GB" sz="2200" dirty="0">
                <a:latin typeface="Calibri" panose="020F0502020204030204" pitchFamily="34" charset="0"/>
                <a:ea typeface="Calibri" panose="020F0502020204030204" pitchFamily="34" charset="0"/>
                <a:cs typeface="Times New Roman" panose="02020603050405020304" pitchFamily="18" charset="0"/>
              </a:rPr>
              <a:t>The Bays &amp; Durham  Randomization by Shuffling </a:t>
            </a:r>
            <a:r>
              <a:rPr lang="en-GB" sz="2200" b="1" dirty="0">
                <a:latin typeface="Calibri" panose="020F0502020204030204" pitchFamily="34" charset="0"/>
                <a:ea typeface="Calibri" panose="020F0502020204030204" pitchFamily="34" charset="0"/>
                <a:cs typeface="Times New Roman" panose="02020603050405020304" pitchFamily="18" charset="0"/>
              </a:rPr>
              <a:t>both randomizes and shuffles</a:t>
            </a:r>
            <a:r>
              <a:rPr lang="en-GB" sz="2200" dirty="0">
                <a:latin typeface="Calibri" panose="020F0502020204030204" pitchFamily="34" charset="0"/>
                <a:ea typeface="Calibri" panose="020F0502020204030204" pitchFamily="34" charset="0"/>
                <a:cs typeface="Times New Roman" panose="02020603050405020304" pitchFamily="18" charset="0"/>
              </a:rPr>
              <a:t> an array of random numbers, </a:t>
            </a:r>
            <a:r>
              <a:rPr lang="en-GB" sz="2200" b="1" dirty="0">
                <a:latin typeface="Calibri" panose="020F0502020204030204" pitchFamily="34" charset="0"/>
                <a:ea typeface="Calibri" panose="020F0502020204030204" pitchFamily="34" charset="0"/>
                <a:cs typeface="Times New Roman" panose="02020603050405020304" pitchFamily="18" charset="0"/>
              </a:rPr>
              <a:t>to obtain another sequence of random numbers</a:t>
            </a:r>
            <a:r>
              <a:rPr lang="en-GB" sz="2200" dirty="0">
                <a:latin typeface="Calibri" panose="020F0502020204030204" pitchFamily="34" charset="0"/>
                <a:ea typeface="Calibri" panose="020F0502020204030204" pitchFamily="34" charset="0"/>
                <a:cs typeface="Times New Roman" panose="02020603050405020304" pitchFamily="18" charset="0"/>
              </a:rPr>
              <a:t>.</a:t>
            </a:r>
          </a:p>
          <a:p>
            <a:pPr marL="88900" algn="just">
              <a:lnSpc>
                <a:spcPct val="150000"/>
              </a:lnSpc>
              <a:spcAft>
                <a:spcPts val="800"/>
              </a:spcAft>
            </a:pP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marL="88900" algn="just">
              <a:lnSpc>
                <a:spcPct val="150000"/>
              </a:lnSpc>
              <a:spcAft>
                <a:spcPts val="800"/>
              </a:spcAft>
            </a:pPr>
            <a:r>
              <a:rPr lang="en-GB" sz="2200" dirty="0">
                <a:latin typeface="Calibri" panose="020F0502020204030204" pitchFamily="34" charset="0"/>
                <a:ea typeface="Calibri" panose="020F0502020204030204" pitchFamily="34" charset="0"/>
                <a:cs typeface="Times New Roman" panose="02020603050405020304" pitchFamily="18" charset="0"/>
              </a:rPr>
              <a:t>The algorithm is described in more detail in the Art of Computer Programming (Vol. 2 Chap 3 Pg. 34)</a:t>
            </a:r>
          </a:p>
        </p:txBody>
      </p:sp>
    </p:spTree>
    <p:extLst>
      <p:ext uri="{BB962C8B-B14F-4D97-AF65-F5344CB8AC3E}">
        <p14:creationId xmlns:p14="http://schemas.microsoft.com/office/powerpoint/2010/main" val="126187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94739" y="265720"/>
            <a:ext cx="7620000" cy="1143000"/>
          </a:xfrm>
        </p:spPr>
        <p:txBody>
          <a:bodyPr/>
          <a:lstStyle/>
          <a:p>
            <a:pPr lvl="0"/>
            <a:r>
              <a:rPr lang="en-US" dirty="0"/>
              <a:t>Bays &amp; Durham Randomization by Shuffling</a:t>
            </a:r>
          </a:p>
        </p:txBody>
      </p:sp>
      <p:sp>
        <p:nvSpPr>
          <p:cNvPr id="3" name="Content Placeholder 5"/>
          <p:cNvSpPr txBox="1">
            <a:spLocks noGrp="1"/>
          </p:cNvSpPr>
          <p:nvPr>
            <p:ph idx="1"/>
          </p:nvPr>
        </p:nvSpPr>
        <p:spPr>
          <a:xfrm>
            <a:off x="848035" y="1828800"/>
            <a:ext cx="7838765" cy="5845277"/>
          </a:xfrm>
        </p:spPr>
        <p:txBody>
          <a:bodyPr>
            <a:normAutofit/>
          </a:bodyPr>
          <a:lstStyle/>
          <a:p>
            <a:pPr marL="114300" indent="0">
              <a:buNone/>
            </a:pPr>
            <a:r>
              <a:rPr lang="en-GB" b="1" dirty="0"/>
              <a:t>Pseudo Code for Bays &amp; Durham Randomization by Shuffling</a:t>
            </a:r>
          </a:p>
          <a:p>
            <a:pPr marL="114300" indent="0">
              <a:buNone/>
            </a:pPr>
            <a:endParaRPr lang="en-GB" sz="1600" b="1" dirty="0"/>
          </a:p>
          <a:p>
            <a:pPr lvl="0"/>
            <a:r>
              <a:rPr lang="en-GB" i="1" dirty="0"/>
              <a:t>Create an array of random numbers (V) using an RNG</a:t>
            </a:r>
          </a:p>
          <a:p>
            <a:pPr lvl="0"/>
            <a:r>
              <a:rPr lang="en-GB" i="1" dirty="0"/>
              <a:t>Create an extra random number (Y) using the same RNG used to populate the array of random numbers (V)</a:t>
            </a:r>
            <a:endParaRPr lang="en-GB" dirty="0"/>
          </a:p>
          <a:p>
            <a:pPr lvl="0"/>
            <a:r>
              <a:rPr lang="en-GB" i="1" dirty="0"/>
              <a:t> Generate a random Index (</a:t>
            </a:r>
            <a:r>
              <a:rPr lang="en-GB" i="1" dirty="0" err="1"/>
              <a:t>yIndex</a:t>
            </a:r>
            <a:r>
              <a:rPr lang="en-GB" i="1" dirty="0"/>
              <a:t>) using (K*Y) / m</a:t>
            </a:r>
            <a:r>
              <a:rPr lang="en-GB" dirty="0"/>
              <a:t> </a:t>
            </a:r>
            <a:r>
              <a:rPr lang="en-GB" i="1" dirty="0"/>
              <a:t>WHERE:</a:t>
            </a:r>
            <a:endParaRPr lang="en-GB" dirty="0"/>
          </a:p>
          <a:p>
            <a:pPr lvl="1"/>
            <a:r>
              <a:rPr lang="en-GB" i="1" dirty="0"/>
              <a:t>K is the size of the array</a:t>
            </a:r>
            <a:endParaRPr lang="en-GB" dirty="0"/>
          </a:p>
          <a:p>
            <a:pPr lvl="1"/>
            <a:r>
              <a:rPr lang="en-GB" i="1" dirty="0"/>
              <a:t>Y is the random number that has been generated</a:t>
            </a:r>
            <a:endParaRPr lang="en-GB" dirty="0"/>
          </a:p>
          <a:p>
            <a:pPr lvl="1"/>
            <a:r>
              <a:rPr lang="en-GB" i="1" dirty="0"/>
              <a:t>M is the modulus used in the RNG ( usually </a:t>
            </a:r>
            <a:r>
              <a:rPr lang="en-GB" dirty="0"/>
              <a:t> </a:t>
            </a:r>
            <a:r>
              <a:rPr lang="en-GB" b="1" dirty="0"/>
              <a:t>2</a:t>
            </a:r>
            <a:r>
              <a:rPr lang="en-GB" b="1" baseline="30000" dirty="0"/>
              <a:t>32</a:t>
            </a:r>
            <a:r>
              <a:rPr lang="en-GB" i="1" dirty="0"/>
              <a:t>)</a:t>
            </a:r>
          </a:p>
          <a:p>
            <a:r>
              <a:rPr lang="en-GB" i="1" dirty="0"/>
              <a:t>Set  a new variable R to be the element at position </a:t>
            </a:r>
            <a:r>
              <a:rPr lang="en-GB" i="1" dirty="0" err="1"/>
              <a:t>yIndex</a:t>
            </a:r>
            <a:r>
              <a:rPr lang="en-GB" i="1" dirty="0"/>
              <a:t> in the array i.e. V[</a:t>
            </a:r>
            <a:r>
              <a:rPr lang="en-GB" i="1" dirty="0" err="1"/>
              <a:t>yIndex</a:t>
            </a:r>
            <a:r>
              <a:rPr lang="en-GB" i="1" dirty="0"/>
              <a:t>]</a:t>
            </a:r>
            <a:endParaRPr lang="en-GB" dirty="0"/>
          </a:p>
          <a:p>
            <a:pPr lvl="0"/>
            <a:r>
              <a:rPr lang="en-GB" i="1" dirty="0"/>
              <a:t>Set element at position </a:t>
            </a:r>
            <a:r>
              <a:rPr lang="en-GB" i="1" dirty="0" err="1"/>
              <a:t>yIndex</a:t>
            </a:r>
            <a:r>
              <a:rPr lang="en-GB" i="1" dirty="0"/>
              <a:t> in the array to Y i.e. V[</a:t>
            </a:r>
            <a:r>
              <a:rPr lang="en-GB" i="1" dirty="0" err="1"/>
              <a:t>yIndex</a:t>
            </a:r>
            <a:r>
              <a:rPr lang="en-GB" i="1" dirty="0"/>
              <a:t>] = Y</a:t>
            </a:r>
          </a:p>
          <a:p>
            <a:pPr lvl="0"/>
            <a:r>
              <a:rPr lang="en-GB" i="1" dirty="0"/>
              <a:t>Return R as the shuffled random number</a:t>
            </a:r>
            <a:endParaRPr lang="en-GB" sz="1600" dirty="0"/>
          </a:p>
          <a:p>
            <a:pPr marL="114300" lvl="0" indent="0">
              <a:buNone/>
            </a:pPr>
            <a:endParaRPr lang="en-GB" i="1" dirty="0"/>
          </a:p>
          <a:p>
            <a:pPr marL="176213" lvl="1" indent="0">
              <a:buNone/>
            </a:pPr>
            <a:endParaRPr lang="en-GB" sz="1000" b="1"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FA4402E2-98CD-47FF-9123-D39B75DEEC14}"/>
              </a:ext>
            </a:extLst>
          </p:cNvPr>
          <p:cNvSpPr/>
          <p:nvPr/>
        </p:nvSpPr>
        <p:spPr>
          <a:xfrm>
            <a:off x="870158" y="2483998"/>
            <a:ext cx="8016240" cy="4221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474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Ways of Optimizing</a:t>
            </a:r>
            <a:br>
              <a:rPr lang="en-US" dirty="0"/>
            </a:br>
            <a:r>
              <a:rPr lang="en-US" dirty="0"/>
              <a:t>Random Number Generators</a:t>
            </a:r>
          </a:p>
        </p:txBody>
      </p:sp>
      <p:sp>
        <p:nvSpPr>
          <p:cNvPr id="3" name="Content Placeholder 5"/>
          <p:cNvSpPr txBox="1">
            <a:spLocks noGrp="1"/>
          </p:cNvSpPr>
          <p:nvPr>
            <p:ph idx="1"/>
          </p:nvPr>
        </p:nvSpPr>
        <p:spPr>
          <a:xfrm>
            <a:off x="838202" y="2209800"/>
            <a:ext cx="8168637" cy="4191000"/>
          </a:xfrm>
        </p:spPr>
        <p:txBody>
          <a:bodyPr>
            <a:normAutofit/>
          </a:bodyPr>
          <a:lstStyle/>
          <a:p>
            <a:pPr marL="114300" indent="0">
              <a:buNone/>
            </a:pPr>
            <a:r>
              <a:rPr lang="en-GB" dirty="0"/>
              <a:t>Random Number Generators can be further improved using :</a:t>
            </a:r>
          </a:p>
          <a:p>
            <a:pPr marL="114300" lvl="0" indent="0">
              <a:buNone/>
            </a:pPr>
            <a:r>
              <a:rPr lang="en-GB" dirty="0"/>
              <a:t> </a:t>
            </a:r>
          </a:p>
          <a:p>
            <a:r>
              <a:rPr lang="en-GB" b="1" dirty="0"/>
              <a:t>Discarding Strategies </a:t>
            </a:r>
          </a:p>
          <a:p>
            <a:pPr marL="354013" indent="0">
              <a:buNone/>
            </a:pPr>
            <a:r>
              <a:rPr lang="en-GB" dirty="0"/>
              <a:t>These produce a sequence of random numbers but rather than outputting each and every random number generated, some extra numbers are generated in between the 1</a:t>
            </a:r>
            <a:r>
              <a:rPr lang="en-GB" baseline="30000" dirty="0"/>
              <a:t>st</a:t>
            </a:r>
            <a:r>
              <a:rPr lang="en-GB" dirty="0"/>
              <a:t> and 2</a:t>
            </a:r>
            <a:r>
              <a:rPr lang="en-GB" baseline="30000" dirty="0"/>
              <a:t>nd</a:t>
            </a:r>
            <a:r>
              <a:rPr lang="en-GB" dirty="0"/>
              <a:t> random number which are never outputted.</a:t>
            </a:r>
          </a:p>
          <a:p>
            <a:pPr marL="354013" indent="0">
              <a:buNone/>
            </a:pPr>
            <a:endParaRPr lang="en-GB" dirty="0"/>
          </a:p>
          <a:p>
            <a:pPr lvl="0"/>
            <a:r>
              <a:rPr lang="en-GB" b="1" dirty="0"/>
              <a:t>Shuffling Strategies</a:t>
            </a:r>
          </a:p>
          <a:p>
            <a:pPr marL="354013" lvl="0" indent="-239713">
              <a:buNone/>
            </a:pPr>
            <a:r>
              <a:rPr lang="en-GB" dirty="0"/>
              <a:t>    These produce a sequence of random numbers and shuffle the numbers in the sequence before outputting it</a:t>
            </a:r>
          </a:p>
          <a:p>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54079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Discarding Strategies</a:t>
            </a:r>
          </a:p>
        </p:txBody>
      </p:sp>
      <p:sp>
        <p:nvSpPr>
          <p:cNvPr id="3" name="Content Placeholder 5"/>
          <p:cNvSpPr txBox="1">
            <a:spLocks noGrp="1"/>
          </p:cNvSpPr>
          <p:nvPr>
            <p:ph idx="1"/>
          </p:nvPr>
        </p:nvSpPr>
        <p:spPr>
          <a:xfrm>
            <a:off x="838202" y="1600200"/>
            <a:ext cx="8168637" cy="4800600"/>
          </a:xfrm>
        </p:spPr>
        <p:txBody>
          <a:bodyPr>
            <a:normAutofit/>
          </a:bodyPr>
          <a:lstStyle/>
          <a:p>
            <a:pPr marL="114300" indent="0">
              <a:buNone/>
            </a:pPr>
            <a:r>
              <a:rPr lang="en-GB" dirty="0"/>
              <a:t>A simple way of removing the structural bias of a Random Number Generator is to </a:t>
            </a:r>
            <a:r>
              <a:rPr lang="en-GB" b="1" dirty="0"/>
              <a:t>generate more random numbers </a:t>
            </a:r>
            <a:r>
              <a:rPr lang="en-GB" dirty="0"/>
              <a:t>than we need and </a:t>
            </a:r>
            <a:r>
              <a:rPr lang="en-GB" b="1" dirty="0"/>
              <a:t>throw away (or discard) some of them</a:t>
            </a:r>
            <a:r>
              <a:rPr lang="en-GB" dirty="0"/>
              <a:t>. </a:t>
            </a:r>
          </a:p>
          <a:p>
            <a:pPr marL="114300" indent="0">
              <a:buNone/>
            </a:pPr>
            <a:endParaRPr lang="en-GB" dirty="0"/>
          </a:p>
          <a:p>
            <a:pPr marL="114300" indent="0">
              <a:buNone/>
            </a:pPr>
            <a:r>
              <a:rPr lang="en-GB" dirty="0"/>
              <a:t>This </a:t>
            </a:r>
            <a:r>
              <a:rPr lang="en-GB" b="1" dirty="0"/>
              <a:t>makes the algorithm less deterministic </a:t>
            </a:r>
            <a:r>
              <a:rPr lang="en-GB" dirty="0"/>
              <a:t>as the sequence of numbers becomes harder to reproduce as the starting point (or internal state) of the algorithm is not known.</a:t>
            </a:r>
          </a:p>
          <a:p>
            <a:pPr marL="114300" indent="0">
              <a:buNone/>
            </a:pPr>
            <a:endParaRPr lang="en-GB" dirty="0"/>
          </a:p>
          <a:p>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54589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Discarding Strategies</a:t>
            </a:r>
          </a:p>
        </p:txBody>
      </p:sp>
      <p:sp>
        <p:nvSpPr>
          <p:cNvPr id="3" name="Content Placeholder 5"/>
          <p:cNvSpPr txBox="1">
            <a:spLocks noGrp="1"/>
          </p:cNvSpPr>
          <p:nvPr>
            <p:ph idx="1"/>
          </p:nvPr>
        </p:nvSpPr>
        <p:spPr>
          <a:xfrm>
            <a:off x="838202" y="1295400"/>
            <a:ext cx="8168637" cy="5105400"/>
          </a:xfrm>
        </p:spPr>
        <p:txBody>
          <a:bodyPr>
            <a:normAutofit lnSpcReduction="10000"/>
          </a:bodyPr>
          <a:lstStyle/>
          <a:p>
            <a:pPr marL="114300" indent="0">
              <a:buNone/>
            </a:pPr>
            <a:r>
              <a:rPr lang="en-GB" b="1" dirty="0"/>
              <a:t>Example:</a:t>
            </a:r>
            <a:br>
              <a:rPr lang="en-GB" dirty="0"/>
            </a:br>
            <a:endParaRPr lang="en-GB" dirty="0"/>
          </a:p>
          <a:p>
            <a:pPr marL="114300" indent="0">
              <a:buNone/>
            </a:pPr>
            <a:r>
              <a:rPr lang="en-GB" dirty="0"/>
              <a:t>If the 3 random numbers (e.g. 11, 24, 55) are outputted and a discarding strategy was used to improve the RNG then:</a:t>
            </a:r>
            <a:br>
              <a:rPr lang="en-GB" dirty="0"/>
            </a:br>
            <a:endParaRPr lang="en-GB" dirty="0"/>
          </a:p>
          <a:p>
            <a:r>
              <a:rPr lang="en-GB" dirty="0"/>
              <a:t>One </a:t>
            </a:r>
            <a:r>
              <a:rPr lang="en-GB" b="1" dirty="0"/>
              <a:t>cannot assume that 24 was generated on the prev. random </a:t>
            </a:r>
            <a:r>
              <a:rPr lang="en-GB" dirty="0"/>
              <a:t>number being shown i.e. 11. Extra random numbers were generated in between and never outputted(discarded)</a:t>
            </a:r>
            <a:br>
              <a:rPr lang="en-GB" dirty="0"/>
            </a:br>
            <a:endParaRPr lang="en-GB" dirty="0"/>
          </a:p>
          <a:p>
            <a:r>
              <a:rPr lang="en-GB" dirty="0"/>
              <a:t>We </a:t>
            </a:r>
            <a:r>
              <a:rPr lang="en-GB" b="1" dirty="0"/>
              <a:t>cannot tell how many random numbers were discarded </a:t>
            </a:r>
            <a:r>
              <a:rPr lang="en-GB" dirty="0"/>
              <a:t>between 11 and 24</a:t>
            </a:r>
            <a:br>
              <a:rPr lang="en-GB" dirty="0"/>
            </a:br>
            <a:endParaRPr lang="en-GB" dirty="0"/>
          </a:p>
          <a:p>
            <a:r>
              <a:rPr lang="en-GB" dirty="0"/>
              <a:t>We </a:t>
            </a:r>
            <a:r>
              <a:rPr lang="en-GB" b="1" dirty="0"/>
              <a:t>cannot even be sure that 11 was the first number generated </a:t>
            </a:r>
            <a:r>
              <a:rPr lang="en-GB" dirty="0"/>
              <a:t>by our RNG as this ma have generated other numbers before it which were discarded. </a:t>
            </a:r>
          </a:p>
          <a:p>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1735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105400"/>
          </a:xfrm>
        </p:spPr>
        <p:txBody>
          <a:bodyPr>
            <a:normAutofit/>
          </a:bodyPr>
          <a:lstStyle/>
          <a:p>
            <a:r>
              <a:rPr lang="en-GB" dirty="0"/>
              <a:t>A simple way of discarding numbers is to </a:t>
            </a:r>
            <a:r>
              <a:rPr lang="en-GB" b="1" dirty="0"/>
              <a:t>output every </a:t>
            </a:r>
            <a:r>
              <a:rPr lang="en-GB" b="1" dirty="0" err="1"/>
              <a:t>J</a:t>
            </a:r>
            <a:r>
              <a:rPr lang="en-GB" b="1" baseline="30000" dirty="0" err="1"/>
              <a:t>th</a:t>
            </a:r>
            <a:r>
              <a:rPr lang="en-GB" b="1" dirty="0"/>
              <a:t>  term </a:t>
            </a:r>
            <a:r>
              <a:rPr lang="en-GB" dirty="0"/>
              <a:t>random number generated by the RNG. This is known as a </a:t>
            </a:r>
            <a:r>
              <a:rPr lang="en-GB" b="1" dirty="0"/>
              <a:t>Simple Discarding Strategy.</a:t>
            </a:r>
            <a:br>
              <a:rPr lang="en-GB" dirty="0"/>
            </a:br>
            <a:endParaRPr lang="en-GB" dirty="0"/>
          </a:p>
          <a:p>
            <a:r>
              <a:rPr lang="en-GB" dirty="0"/>
              <a:t>Any numbers before or after our </a:t>
            </a:r>
            <a:r>
              <a:rPr lang="en-GB" dirty="0" err="1"/>
              <a:t>J</a:t>
            </a:r>
            <a:r>
              <a:rPr lang="en-GB" baseline="30000" dirty="0" err="1"/>
              <a:t>th</a:t>
            </a:r>
            <a:r>
              <a:rPr lang="en-GB" dirty="0"/>
              <a:t> term, will be thrown away until the next </a:t>
            </a:r>
            <a:r>
              <a:rPr lang="en-GB" dirty="0" err="1"/>
              <a:t>J</a:t>
            </a:r>
            <a:r>
              <a:rPr lang="en-GB" baseline="30000" dirty="0" err="1"/>
              <a:t>th</a:t>
            </a:r>
            <a:r>
              <a:rPr lang="en-GB" dirty="0"/>
              <a:t> term is reached.</a:t>
            </a:r>
            <a:br>
              <a:rPr lang="en-GB" dirty="0"/>
            </a:br>
            <a:endParaRPr lang="en-GB" dirty="0"/>
          </a:p>
          <a:p>
            <a:r>
              <a:rPr lang="en-GB" dirty="0"/>
              <a:t>Example: </a:t>
            </a:r>
          </a:p>
          <a:p>
            <a:pPr marL="411480" lvl="1" indent="0">
              <a:buNone/>
            </a:pPr>
            <a:r>
              <a:rPr lang="en-GB" sz="2200" dirty="0"/>
              <a:t>Generate a sequence of random numbers with a </a:t>
            </a:r>
            <a:r>
              <a:rPr lang="en-GB" sz="2200" b="1" dirty="0"/>
              <a:t>discarding Factor of 5.</a:t>
            </a:r>
          </a:p>
          <a:p>
            <a:pPr lvl="1"/>
            <a:endParaRPr lang="en-GB" sz="2200" dirty="0"/>
          </a:p>
          <a:p>
            <a:pPr marL="411480" lvl="1" indent="0">
              <a:buNone/>
            </a:pPr>
            <a:r>
              <a:rPr lang="en-GB" sz="2200" dirty="0"/>
              <a:t>This means that we will </a:t>
            </a:r>
            <a:r>
              <a:rPr lang="en-GB" sz="2200" b="1" dirty="0"/>
              <a:t>only output every 5</a:t>
            </a:r>
            <a:r>
              <a:rPr lang="en-GB" sz="2200" b="1" baseline="30000" dirty="0"/>
              <a:t>th</a:t>
            </a:r>
            <a:r>
              <a:rPr lang="en-GB" sz="2200" b="1" dirty="0"/>
              <a:t> number </a:t>
            </a:r>
            <a:r>
              <a:rPr lang="en-GB" sz="2200" dirty="0"/>
              <a:t>generated by the RGN.</a:t>
            </a:r>
          </a:p>
          <a:p>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95040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562600"/>
          </a:xfrm>
        </p:spPr>
        <p:txBody>
          <a:bodyPr>
            <a:normAutofit/>
          </a:bodyPr>
          <a:lstStyle/>
          <a:p>
            <a:r>
              <a:rPr lang="en-GB" dirty="0"/>
              <a:t>Let’s generate 3 random numbers from an RNG and use Simple Discarding Strategy with a Discarding Factor of 5</a:t>
            </a:r>
          </a:p>
          <a:p>
            <a:endParaRPr lang="en-GB" sz="2200" dirty="0"/>
          </a:p>
          <a:p>
            <a:r>
              <a:rPr lang="en-GB" dirty="0"/>
              <a:t>Random Numbers Generated by the RNG</a:t>
            </a:r>
          </a:p>
          <a:p>
            <a:pPr marL="925830" lvl="1" indent="-514350">
              <a:buClrTx/>
              <a:buFont typeface="+mj-lt"/>
              <a:buAutoNum type="romanLcPeriod"/>
            </a:pPr>
            <a:r>
              <a:rPr lang="en-GB" dirty="0"/>
              <a:t>11</a:t>
            </a:r>
          </a:p>
          <a:p>
            <a:pPr marL="925830" lvl="1" indent="-514350">
              <a:buClrTx/>
              <a:buFont typeface="+mj-lt"/>
              <a:buAutoNum type="romanLcPeriod"/>
            </a:pPr>
            <a:r>
              <a:rPr lang="en-GB" dirty="0"/>
              <a:t>98</a:t>
            </a:r>
          </a:p>
          <a:p>
            <a:pPr marL="925830" lvl="1" indent="-514350">
              <a:buClrTx/>
              <a:buFont typeface="+mj-lt"/>
              <a:buAutoNum type="romanLcPeriod"/>
            </a:pPr>
            <a:r>
              <a:rPr lang="en-GB" dirty="0"/>
              <a:t>56</a:t>
            </a:r>
          </a:p>
          <a:p>
            <a:pPr marL="925830" lvl="1" indent="-514350">
              <a:buClrTx/>
              <a:buFont typeface="+mj-lt"/>
              <a:buAutoNum type="romanLcPeriod"/>
            </a:pPr>
            <a:r>
              <a:rPr lang="en-GB" dirty="0"/>
              <a:t>34</a:t>
            </a:r>
            <a:br>
              <a:rPr lang="en-GB" dirty="0"/>
            </a:br>
            <a:endParaRPr lang="en-GB" dirty="0"/>
          </a:p>
          <a:p>
            <a:pPr marL="925830" lvl="1" indent="-514350">
              <a:buClrTx/>
              <a:buFont typeface="+mj-lt"/>
              <a:buAutoNum type="romanLcPeriod"/>
            </a:pPr>
            <a:r>
              <a:rPr lang="en-GB" dirty="0"/>
              <a:t>1</a:t>
            </a:r>
          </a:p>
          <a:p>
            <a:pPr marL="411480" lvl="1" indent="0">
              <a:buClrTx/>
              <a:buNone/>
            </a:pPr>
            <a:endParaRPr lang="en-GB" dirty="0"/>
          </a:p>
          <a:p>
            <a:pPr marL="411480" lvl="1" indent="0">
              <a:buClrTx/>
              <a:buNone/>
            </a:pPr>
            <a:endParaRPr lang="en-GB" dirty="0"/>
          </a:p>
          <a:p>
            <a:pPr marL="411480" lvl="1" indent="0">
              <a:buClrTx/>
              <a:buNone/>
            </a:pPr>
            <a:endParaRPr lang="en-GB" dirty="0"/>
          </a:p>
          <a:p>
            <a:pPr marL="411480" lvl="1" indent="0">
              <a:buClrTx/>
              <a:buNone/>
            </a:pPr>
            <a:r>
              <a:rPr lang="en-GB" dirty="0"/>
              <a:t>Random Numbers Outputted : 1</a:t>
            </a: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ight Brace 3">
            <a:extLst>
              <a:ext uri="{FF2B5EF4-FFF2-40B4-BE49-F238E27FC236}">
                <a16:creationId xmlns:a16="http://schemas.microsoft.com/office/drawing/2014/main" id="{A4A94600-25F2-428A-A788-3D5F5AE35AD1}"/>
              </a:ext>
            </a:extLst>
          </p:cNvPr>
          <p:cNvSpPr/>
          <p:nvPr/>
        </p:nvSpPr>
        <p:spPr>
          <a:xfrm>
            <a:off x="2243854" y="2975714"/>
            <a:ext cx="228600" cy="1295400"/>
          </a:xfrm>
          <a:prstGeom prst="rightBrace">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476DDD28-9851-4784-9D2A-1313B3C5C132}"/>
              </a:ext>
            </a:extLst>
          </p:cNvPr>
          <p:cNvSpPr txBox="1"/>
          <p:nvPr/>
        </p:nvSpPr>
        <p:spPr>
          <a:xfrm>
            <a:off x="2702642" y="3223304"/>
            <a:ext cx="1828800" cy="400110"/>
          </a:xfrm>
          <a:prstGeom prst="rect">
            <a:avLst/>
          </a:prstGeom>
          <a:noFill/>
        </p:spPr>
        <p:txBody>
          <a:bodyPr wrap="square" rtlCol="0">
            <a:spAutoFit/>
          </a:bodyPr>
          <a:lstStyle/>
          <a:p>
            <a:r>
              <a:rPr lang="en-GB" sz="2000" dirty="0">
                <a:solidFill>
                  <a:srgbClr val="C00000"/>
                </a:solidFill>
              </a:rPr>
              <a:t>Discarded</a:t>
            </a:r>
          </a:p>
        </p:txBody>
      </p:sp>
      <p:sp>
        <p:nvSpPr>
          <p:cNvPr id="7" name="Arrow: Left 6">
            <a:extLst>
              <a:ext uri="{FF2B5EF4-FFF2-40B4-BE49-F238E27FC236}">
                <a16:creationId xmlns:a16="http://schemas.microsoft.com/office/drawing/2014/main" id="{A8B3CD77-EDB2-48AA-AFF8-4F42725E6342}"/>
              </a:ext>
            </a:extLst>
          </p:cNvPr>
          <p:cNvSpPr/>
          <p:nvPr/>
        </p:nvSpPr>
        <p:spPr>
          <a:xfrm>
            <a:off x="2091454" y="4703602"/>
            <a:ext cx="533400" cy="2286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BBE63F6E-70F6-40B3-AB9B-8ABDDFC15981}"/>
              </a:ext>
            </a:extLst>
          </p:cNvPr>
          <p:cNvSpPr txBox="1"/>
          <p:nvPr/>
        </p:nvSpPr>
        <p:spPr>
          <a:xfrm>
            <a:off x="2971800" y="4532433"/>
            <a:ext cx="3793304" cy="707886"/>
          </a:xfrm>
          <a:prstGeom prst="rect">
            <a:avLst/>
          </a:prstGeom>
          <a:noFill/>
        </p:spPr>
        <p:txBody>
          <a:bodyPr wrap="square" rtlCol="0">
            <a:spAutoFit/>
          </a:bodyPr>
          <a:lstStyle/>
          <a:p>
            <a:r>
              <a:rPr lang="en-GB" sz="2000" dirty="0">
                <a:solidFill>
                  <a:schemeClr val="accent5">
                    <a:lumMod val="75000"/>
                  </a:schemeClr>
                </a:solidFill>
              </a:rPr>
              <a:t>5</a:t>
            </a:r>
            <a:r>
              <a:rPr lang="en-GB" sz="2000" baseline="30000" dirty="0">
                <a:solidFill>
                  <a:schemeClr val="accent5">
                    <a:lumMod val="75000"/>
                  </a:schemeClr>
                </a:solidFill>
              </a:rPr>
              <a:t>th</a:t>
            </a:r>
            <a:r>
              <a:rPr lang="en-GB" sz="2000" dirty="0">
                <a:solidFill>
                  <a:schemeClr val="accent5">
                    <a:lumMod val="75000"/>
                  </a:schemeClr>
                </a:solidFill>
              </a:rPr>
              <a:t> Random Number Generated.</a:t>
            </a:r>
          </a:p>
          <a:p>
            <a:r>
              <a:rPr lang="en-GB" sz="2000" dirty="0">
                <a:solidFill>
                  <a:schemeClr val="accent5">
                    <a:lumMod val="75000"/>
                  </a:schemeClr>
                </a:solidFill>
              </a:rPr>
              <a:t>Therefore Outputted</a:t>
            </a:r>
          </a:p>
        </p:txBody>
      </p:sp>
    </p:spTree>
    <p:extLst>
      <p:ext uri="{BB962C8B-B14F-4D97-AF65-F5344CB8AC3E}">
        <p14:creationId xmlns:p14="http://schemas.microsoft.com/office/powerpoint/2010/main" val="187080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562600"/>
          </a:xfrm>
        </p:spPr>
        <p:txBody>
          <a:bodyPr>
            <a:normAutofit/>
          </a:bodyPr>
          <a:lstStyle/>
          <a:p>
            <a:r>
              <a:rPr lang="en-GB" dirty="0"/>
              <a:t>Let’s generate 3 random numbers from an RNG and use Simple Discarding Strategy with a Discarding Factor of 5</a:t>
            </a:r>
          </a:p>
          <a:p>
            <a:endParaRPr lang="en-GB" sz="2200" dirty="0"/>
          </a:p>
          <a:p>
            <a:r>
              <a:rPr lang="en-GB" dirty="0"/>
              <a:t>Random Numbers Generated by the RNG</a:t>
            </a:r>
          </a:p>
          <a:p>
            <a:pPr marL="925830" lvl="1" indent="-514350">
              <a:buClrTx/>
              <a:buFont typeface="+mj-lt"/>
              <a:buAutoNum type="romanLcPeriod" startAt="6"/>
            </a:pPr>
            <a:r>
              <a:rPr lang="en-GB" dirty="0"/>
              <a:t>9</a:t>
            </a:r>
          </a:p>
          <a:p>
            <a:pPr marL="925830" lvl="1" indent="-514350">
              <a:buClrTx/>
              <a:buFont typeface="+mj-lt"/>
              <a:buAutoNum type="romanLcPeriod" startAt="6"/>
            </a:pPr>
            <a:r>
              <a:rPr lang="en-GB" dirty="0"/>
              <a:t>12</a:t>
            </a:r>
          </a:p>
          <a:p>
            <a:pPr marL="925830" lvl="1" indent="-514350">
              <a:buClrTx/>
              <a:buFont typeface="+mj-lt"/>
              <a:buAutoNum type="romanLcPeriod" startAt="6"/>
            </a:pPr>
            <a:r>
              <a:rPr lang="en-GB" dirty="0"/>
              <a:t>45</a:t>
            </a:r>
          </a:p>
          <a:p>
            <a:pPr marL="925830" lvl="1" indent="-514350">
              <a:buClrTx/>
              <a:buFont typeface="+mj-lt"/>
              <a:buAutoNum type="romanLcPeriod" startAt="6"/>
            </a:pPr>
            <a:r>
              <a:rPr lang="en-GB" dirty="0"/>
              <a:t>66</a:t>
            </a:r>
            <a:br>
              <a:rPr lang="en-GB" dirty="0"/>
            </a:br>
            <a:endParaRPr lang="en-GB" dirty="0"/>
          </a:p>
          <a:p>
            <a:pPr marL="925830" lvl="1" indent="-514350">
              <a:buClrTx/>
              <a:buFont typeface="+mj-lt"/>
              <a:buAutoNum type="romanLcPeriod" startAt="6"/>
            </a:pPr>
            <a:r>
              <a:rPr lang="en-GB" dirty="0"/>
              <a:t>12</a:t>
            </a:r>
          </a:p>
          <a:p>
            <a:pPr marL="411480" lvl="1" indent="0">
              <a:buClrTx/>
              <a:buNone/>
            </a:pPr>
            <a:endParaRPr lang="en-GB" dirty="0"/>
          </a:p>
          <a:p>
            <a:pPr marL="411480" lvl="1" indent="0">
              <a:buClrTx/>
              <a:buNone/>
            </a:pPr>
            <a:endParaRPr lang="en-GB" dirty="0"/>
          </a:p>
          <a:p>
            <a:pPr marL="411480" lvl="1" indent="0">
              <a:buClrTx/>
              <a:buNone/>
            </a:pPr>
            <a:endParaRPr lang="en-GB" dirty="0"/>
          </a:p>
          <a:p>
            <a:pPr marL="411480" lvl="1" indent="0">
              <a:buClrTx/>
              <a:buNone/>
            </a:pPr>
            <a:r>
              <a:rPr lang="en-GB" dirty="0"/>
              <a:t>Random Numbers Outputted : 1, 12</a:t>
            </a: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8</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ight Brace 3">
            <a:extLst>
              <a:ext uri="{FF2B5EF4-FFF2-40B4-BE49-F238E27FC236}">
                <a16:creationId xmlns:a16="http://schemas.microsoft.com/office/drawing/2014/main" id="{A4A94600-25F2-428A-A788-3D5F5AE35AD1}"/>
              </a:ext>
            </a:extLst>
          </p:cNvPr>
          <p:cNvSpPr/>
          <p:nvPr/>
        </p:nvSpPr>
        <p:spPr>
          <a:xfrm>
            <a:off x="2243854" y="2975714"/>
            <a:ext cx="228600" cy="1295400"/>
          </a:xfrm>
          <a:prstGeom prst="rightBrace">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476DDD28-9851-4784-9D2A-1313B3C5C132}"/>
              </a:ext>
            </a:extLst>
          </p:cNvPr>
          <p:cNvSpPr txBox="1"/>
          <p:nvPr/>
        </p:nvSpPr>
        <p:spPr>
          <a:xfrm>
            <a:off x="2702642" y="3223304"/>
            <a:ext cx="1828800" cy="400110"/>
          </a:xfrm>
          <a:prstGeom prst="rect">
            <a:avLst/>
          </a:prstGeom>
          <a:noFill/>
        </p:spPr>
        <p:txBody>
          <a:bodyPr wrap="square" rtlCol="0">
            <a:spAutoFit/>
          </a:bodyPr>
          <a:lstStyle/>
          <a:p>
            <a:r>
              <a:rPr lang="en-GB" sz="2000" dirty="0">
                <a:solidFill>
                  <a:srgbClr val="C00000"/>
                </a:solidFill>
              </a:rPr>
              <a:t>Discarded</a:t>
            </a:r>
          </a:p>
        </p:txBody>
      </p:sp>
      <p:sp>
        <p:nvSpPr>
          <p:cNvPr id="7" name="Arrow: Left 6">
            <a:extLst>
              <a:ext uri="{FF2B5EF4-FFF2-40B4-BE49-F238E27FC236}">
                <a16:creationId xmlns:a16="http://schemas.microsoft.com/office/drawing/2014/main" id="{A8B3CD77-EDB2-48AA-AFF8-4F42725E6342}"/>
              </a:ext>
            </a:extLst>
          </p:cNvPr>
          <p:cNvSpPr/>
          <p:nvPr/>
        </p:nvSpPr>
        <p:spPr>
          <a:xfrm>
            <a:off x="2133600" y="4703602"/>
            <a:ext cx="533400" cy="2286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BBE63F6E-70F6-40B3-AB9B-8ABDDFC15981}"/>
              </a:ext>
            </a:extLst>
          </p:cNvPr>
          <p:cNvSpPr txBox="1"/>
          <p:nvPr/>
        </p:nvSpPr>
        <p:spPr>
          <a:xfrm>
            <a:off x="2971800" y="4532433"/>
            <a:ext cx="3793304" cy="707886"/>
          </a:xfrm>
          <a:prstGeom prst="rect">
            <a:avLst/>
          </a:prstGeom>
          <a:noFill/>
        </p:spPr>
        <p:txBody>
          <a:bodyPr wrap="square" rtlCol="0">
            <a:spAutoFit/>
          </a:bodyPr>
          <a:lstStyle/>
          <a:p>
            <a:r>
              <a:rPr lang="en-GB" sz="2000" dirty="0">
                <a:solidFill>
                  <a:schemeClr val="accent5">
                    <a:lumMod val="75000"/>
                  </a:schemeClr>
                </a:solidFill>
              </a:rPr>
              <a:t>5</a:t>
            </a:r>
            <a:r>
              <a:rPr lang="en-GB" sz="2000" baseline="30000" dirty="0">
                <a:solidFill>
                  <a:schemeClr val="accent5">
                    <a:lumMod val="75000"/>
                  </a:schemeClr>
                </a:solidFill>
              </a:rPr>
              <a:t>th</a:t>
            </a:r>
            <a:r>
              <a:rPr lang="en-GB" sz="2000" dirty="0">
                <a:solidFill>
                  <a:schemeClr val="accent5">
                    <a:lumMod val="75000"/>
                  </a:schemeClr>
                </a:solidFill>
              </a:rPr>
              <a:t> Random Number Generated.</a:t>
            </a:r>
          </a:p>
          <a:p>
            <a:r>
              <a:rPr lang="en-GB" sz="2000" dirty="0">
                <a:solidFill>
                  <a:schemeClr val="accent5">
                    <a:lumMod val="75000"/>
                  </a:schemeClr>
                </a:solidFill>
              </a:rPr>
              <a:t>Therefore Outputted</a:t>
            </a:r>
          </a:p>
        </p:txBody>
      </p:sp>
    </p:spTree>
    <p:extLst>
      <p:ext uri="{BB962C8B-B14F-4D97-AF65-F5344CB8AC3E}">
        <p14:creationId xmlns:p14="http://schemas.microsoft.com/office/powerpoint/2010/main" val="414072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12520" y="0"/>
            <a:ext cx="7620000" cy="1143000"/>
          </a:xfrm>
        </p:spPr>
        <p:txBody>
          <a:bodyPr/>
          <a:lstStyle/>
          <a:p>
            <a:pPr lvl="0"/>
            <a:r>
              <a:rPr lang="en-US" dirty="0"/>
              <a:t>Simple Discarding Strategy</a:t>
            </a:r>
          </a:p>
        </p:txBody>
      </p:sp>
      <p:sp>
        <p:nvSpPr>
          <p:cNvPr id="3" name="Content Placeholder 5"/>
          <p:cNvSpPr txBox="1">
            <a:spLocks noGrp="1"/>
          </p:cNvSpPr>
          <p:nvPr>
            <p:ph idx="1"/>
          </p:nvPr>
        </p:nvSpPr>
        <p:spPr>
          <a:xfrm>
            <a:off x="838202" y="1295400"/>
            <a:ext cx="8168637" cy="5562600"/>
          </a:xfrm>
        </p:spPr>
        <p:txBody>
          <a:bodyPr>
            <a:normAutofit/>
          </a:bodyPr>
          <a:lstStyle/>
          <a:p>
            <a:r>
              <a:rPr lang="en-GB" dirty="0"/>
              <a:t>Let’s generate 3 random numbers from an RNG and use Simple Discarding Strategy with a Discarding Factor of 5</a:t>
            </a:r>
          </a:p>
          <a:p>
            <a:endParaRPr lang="en-GB" sz="2200" dirty="0"/>
          </a:p>
          <a:p>
            <a:r>
              <a:rPr lang="en-GB" dirty="0"/>
              <a:t>Random Numbers Generated by the RNG</a:t>
            </a:r>
          </a:p>
          <a:p>
            <a:pPr marL="925830" lvl="1" indent="-514350">
              <a:buClrTx/>
              <a:buFont typeface="+mj-lt"/>
              <a:buAutoNum type="romanLcPeriod" startAt="11"/>
            </a:pPr>
            <a:r>
              <a:rPr lang="en-GB" dirty="0"/>
              <a:t>27</a:t>
            </a:r>
          </a:p>
          <a:p>
            <a:pPr marL="925830" lvl="1" indent="-514350">
              <a:buClrTx/>
              <a:buFont typeface="+mj-lt"/>
              <a:buAutoNum type="romanLcPeriod" startAt="11"/>
            </a:pPr>
            <a:r>
              <a:rPr lang="en-GB" dirty="0"/>
              <a:t>99</a:t>
            </a:r>
          </a:p>
          <a:p>
            <a:pPr marL="925830" lvl="1" indent="-514350">
              <a:buClrTx/>
              <a:buFont typeface="+mj-lt"/>
              <a:buAutoNum type="romanLcPeriod" startAt="11"/>
            </a:pPr>
            <a:r>
              <a:rPr lang="en-GB" dirty="0"/>
              <a:t>4</a:t>
            </a:r>
          </a:p>
          <a:p>
            <a:pPr marL="925830" lvl="1" indent="-514350">
              <a:buClrTx/>
              <a:buFont typeface="+mj-lt"/>
              <a:buAutoNum type="romanLcPeriod" startAt="11"/>
            </a:pPr>
            <a:r>
              <a:rPr lang="en-GB" dirty="0"/>
              <a:t>56</a:t>
            </a:r>
            <a:br>
              <a:rPr lang="en-GB" dirty="0"/>
            </a:br>
            <a:endParaRPr lang="en-GB" dirty="0"/>
          </a:p>
          <a:p>
            <a:pPr marL="925830" lvl="1" indent="-514350">
              <a:buClrTx/>
              <a:buFont typeface="+mj-lt"/>
              <a:buAutoNum type="romanLcPeriod" startAt="11"/>
            </a:pPr>
            <a:r>
              <a:rPr lang="en-GB" dirty="0"/>
              <a:t>78</a:t>
            </a:r>
          </a:p>
          <a:p>
            <a:pPr marL="411480" lvl="1" indent="0">
              <a:buClrTx/>
              <a:buNone/>
            </a:pPr>
            <a:endParaRPr lang="en-GB" dirty="0"/>
          </a:p>
          <a:p>
            <a:pPr marL="411480" lvl="1" indent="0">
              <a:buClrTx/>
              <a:buNone/>
            </a:pPr>
            <a:endParaRPr lang="en-GB" dirty="0"/>
          </a:p>
          <a:p>
            <a:pPr marL="411480" lvl="1" indent="0">
              <a:buClrTx/>
              <a:buNone/>
            </a:pPr>
            <a:endParaRPr lang="en-GB" dirty="0"/>
          </a:p>
          <a:p>
            <a:pPr marL="411480" lvl="1" indent="0">
              <a:buClrTx/>
              <a:buNone/>
            </a:pPr>
            <a:r>
              <a:rPr lang="en-GB" dirty="0"/>
              <a:t>Random Numbers Outputted : 1, 12,78</a:t>
            </a: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9</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ight Brace 3">
            <a:extLst>
              <a:ext uri="{FF2B5EF4-FFF2-40B4-BE49-F238E27FC236}">
                <a16:creationId xmlns:a16="http://schemas.microsoft.com/office/drawing/2014/main" id="{A4A94600-25F2-428A-A788-3D5F5AE35AD1}"/>
              </a:ext>
            </a:extLst>
          </p:cNvPr>
          <p:cNvSpPr/>
          <p:nvPr/>
        </p:nvSpPr>
        <p:spPr>
          <a:xfrm>
            <a:off x="2243854" y="2975714"/>
            <a:ext cx="228600" cy="1295400"/>
          </a:xfrm>
          <a:prstGeom prst="rightBrace">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476DDD28-9851-4784-9D2A-1313B3C5C132}"/>
              </a:ext>
            </a:extLst>
          </p:cNvPr>
          <p:cNvSpPr txBox="1"/>
          <p:nvPr/>
        </p:nvSpPr>
        <p:spPr>
          <a:xfrm>
            <a:off x="2702642" y="3223304"/>
            <a:ext cx="1828800" cy="400110"/>
          </a:xfrm>
          <a:prstGeom prst="rect">
            <a:avLst/>
          </a:prstGeom>
          <a:noFill/>
        </p:spPr>
        <p:txBody>
          <a:bodyPr wrap="square" rtlCol="0">
            <a:spAutoFit/>
          </a:bodyPr>
          <a:lstStyle/>
          <a:p>
            <a:r>
              <a:rPr lang="en-GB" sz="2000" dirty="0">
                <a:solidFill>
                  <a:srgbClr val="C00000"/>
                </a:solidFill>
              </a:rPr>
              <a:t>Discarded</a:t>
            </a:r>
          </a:p>
        </p:txBody>
      </p:sp>
      <p:sp>
        <p:nvSpPr>
          <p:cNvPr id="7" name="Arrow: Left 6">
            <a:extLst>
              <a:ext uri="{FF2B5EF4-FFF2-40B4-BE49-F238E27FC236}">
                <a16:creationId xmlns:a16="http://schemas.microsoft.com/office/drawing/2014/main" id="{A8B3CD77-EDB2-48AA-AFF8-4F42725E6342}"/>
              </a:ext>
            </a:extLst>
          </p:cNvPr>
          <p:cNvSpPr/>
          <p:nvPr/>
        </p:nvSpPr>
        <p:spPr>
          <a:xfrm>
            <a:off x="2133600" y="4703602"/>
            <a:ext cx="533400" cy="2286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BBE63F6E-70F6-40B3-AB9B-8ABDDFC15981}"/>
              </a:ext>
            </a:extLst>
          </p:cNvPr>
          <p:cNvSpPr txBox="1"/>
          <p:nvPr/>
        </p:nvSpPr>
        <p:spPr>
          <a:xfrm>
            <a:off x="2971800" y="4532433"/>
            <a:ext cx="3793304" cy="707886"/>
          </a:xfrm>
          <a:prstGeom prst="rect">
            <a:avLst/>
          </a:prstGeom>
          <a:noFill/>
        </p:spPr>
        <p:txBody>
          <a:bodyPr wrap="square" rtlCol="0">
            <a:spAutoFit/>
          </a:bodyPr>
          <a:lstStyle/>
          <a:p>
            <a:r>
              <a:rPr lang="en-GB" sz="2000" dirty="0">
                <a:solidFill>
                  <a:schemeClr val="accent5">
                    <a:lumMod val="75000"/>
                  </a:schemeClr>
                </a:solidFill>
              </a:rPr>
              <a:t>5</a:t>
            </a:r>
            <a:r>
              <a:rPr lang="en-GB" sz="2000" baseline="30000" dirty="0">
                <a:solidFill>
                  <a:schemeClr val="accent5">
                    <a:lumMod val="75000"/>
                  </a:schemeClr>
                </a:solidFill>
              </a:rPr>
              <a:t>th</a:t>
            </a:r>
            <a:r>
              <a:rPr lang="en-GB" sz="2000" dirty="0">
                <a:solidFill>
                  <a:schemeClr val="accent5">
                    <a:lumMod val="75000"/>
                  </a:schemeClr>
                </a:solidFill>
              </a:rPr>
              <a:t> Random Number Generated.</a:t>
            </a:r>
          </a:p>
          <a:p>
            <a:r>
              <a:rPr lang="en-GB" sz="2000" dirty="0">
                <a:solidFill>
                  <a:schemeClr val="accent5">
                    <a:lumMod val="75000"/>
                  </a:schemeClr>
                </a:solidFill>
              </a:rPr>
              <a:t>Therefore Outputted</a:t>
            </a:r>
          </a:p>
        </p:txBody>
      </p:sp>
    </p:spTree>
    <p:extLst>
      <p:ext uri="{BB962C8B-B14F-4D97-AF65-F5344CB8AC3E}">
        <p14:creationId xmlns:p14="http://schemas.microsoft.com/office/powerpoint/2010/main" val="37706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1197</TotalTime>
  <Words>989</Words>
  <Application>Microsoft Office PowerPoint</Application>
  <PresentationFormat>On-screen Show (4:3)</PresentationFormat>
  <Paragraphs>309</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Times New Roman</vt:lpstr>
      <vt:lpstr>Adjacency</vt:lpstr>
      <vt:lpstr>Data Structures and Algorithms IICT-6005</vt:lpstr>
      <vt:lpstr>Problems with Random Number Generators</vt:lpstr>
      <vt:lpstr>Ways of Optimizing Random Number Generators</vt:lpstr>
      <vt:lpstr>Discarding Strategies</vt:lpstr>
      <vt:lpstr>Discarding Strategies</vt:lpstr>
      <vt:lpstr>Simple Discarding Strategy</vt:lpstr>
      <vt:lpstr>Simple Discarding Strategy</vt:lpstr>
      <vt:lpstr>Simple Discarding Strategy</vt:lpstr>
      <vt:lpstr>Simple Discarding Strategy</vt:lpstr>
      <vt:lpstr>Simple Discarding Strategy</vt:lpstr>
      <vt:lpstr>Simple Discarding Strategy</vt:lpstr>
      <vt:lpstr>Martin Luscher Discarding Strategy</vt:lpstr>
      <vt:lpstr>Martin Luscher Discarding Strategy</vt:lpstr>
      <vt:lpstr>Shuffling Strategies</vt:lpstr>
      <vt:lpstr>Shuffling Strategies</vt:lpstr>
      <vt:lpstr>Shuffling Strategies</vt:lpstr>
      <vt:lpstr>Naïve Shuffle</vt:lpstr>
      <vt:lpstr>Naïve Shuffle</vt:lpstr>
      <vt:lpstr>Fisher-Yates Shuffle</vt:lpstr>
      <vt:lpstr>Fisher-Yates Shuffle</vt:lpstr>
      <vt:lpstr>Johan Dhal Shuffle</vt:lpstr>
      <vt:lpstr>Johan Dhal Shuffle</vt:lpstr>
      <vt:lpstr>Bays &amp; Durham Randomization by Shuffling</vt:lpstr>
      <vt:lpstr>Bays &amp; Durham Randomization by Shuffling</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97</cp:revision>
  <dcterms:created xsi:type="dcterms:W3CDTF">2006-08-16T00:00:00Z</dcterms:created>
  <dcterms:modified xsi:type="dcterms:W3CDTF">2020-05-05T14:31:07Z</dcterms:modified>
</cp:coreProperties>
</file>