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handoutMasterIdLst>
    <p:handoutMasterId r:id="rId41"/>
  </p:handoutMasterIdLst>
  <p:sldIdLst>
    <p:sldId id="256" r:id="rId2"/>
    <p:sldId id="295" r:id="rId3"/>
    <p:sldId id="344" r:id="rId4"/>
    <p:sldId id="321" r:id="rId5"/>
    <p:sldId id="331" r:id="rId6"/>
    <p:sldId id="332" r:id="rId7"/>
    <p:sldId id="334" r:id="rId8"/>
    <p:sldId id="335" r:id="rId9"/>
    <p:sldId id="336" r:id="rId10"/>
    <p:sldId id="337" r:id="rId11"/>
    <p:sldId id="338" r:id="rId12"/>
    <p:sldId id="339" r:id="rId13"/>
    <p:sldId id="340" r:id="rId14"/>
    <p:sldId id="341" r:id="rId15"/>
    <p:sldId id="342" r:id="rId16"/>
    <p:sldId id="360" r:id="rId17"/>
    <p:sldId id="361" r:id="rId18"/>
    <p:sldId id="362" r:id="rId19"/>
    <p:sldId id="363" r:id="rId20"/>
    <p:sldId id="364" r:id="rId21"/>
    <p:sldId id="365" r:id="rId22"/>
    <p:sldId id="367" r:id="rId23"/>
    <p:sldId id="366" r:id="rId24"/>
    <p:sldId id="368" r:id="rId25"/>
    <p:sldId id="369" r:id="rId26"/>
    <p:sldId id="370" r:id="rId27"/>
    <p:sldId id="371" r:id="rId28"/>
    <p:sldId id="374" r:id="rId29"/>
    <p:sldId id="375" r:id="rId30"/>
    <p:sldId id="376" r:id="rId31"/>
    <p:sldId id="377" r:id="rId32"/>
    <p:sldId id="378" r:id="rId33"/>
    <p:sldId id="373" r:id="rId34"/>
    <p:sldId id="346" r:id="rId35"/>
    <p:sldId id="379" r:id="rId36"/>
    <p:sldId id="347" r:id="rId37"/>
    <p:sldId id="278"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21" autoAdjust="0"/>
    <p:restoredTop sz="94660"/>
  </p:normalViewPr>
  <p:slideViewPr>
    <p:cSldViewPr>
      <p:cViewPr varScale="1">
        <p:scale>
          <a:sx n="83" d="100"/>
          <a:sy n="83" d="100"/>
        </p:scale>
        <p:origin x="720" y="5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A3D3E6-CEEF-4E42-A092-25B5B09483D5}" type="datetimeFigureOut">
              <a:rPr lang="en-GB" smtClean="0"/>
              <a:t>29/04/2020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DFD5A6-3503-4018-9467-59218EE27F4C}" type="slidenum">
              <a:rPr lang="en-GB" smtClean="0"/>
              <a:t>‹#›</a:t>
            </a:fld>
            <a:endParaRPr lang="en-GB"/>
          </a:p>
        </p:txBody>
      </p:sp>
    </p:spTree>
    <p:extLst>
      <p:ext uri="{BB962C8B-B14F-4D97-AF65-F5344CB8AC3E}">
        <p14:creationId xmlns:p14="http://schemas.microsoft.com/office/powerpoint/2010/main" val="3734635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29/04/2020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2</a:t>
            </a:fld>
            <a:endParaRPr lang="en-GB"/>
          </a:p>
        </p:txBody>
      </p:sp>
    </p:spTree>
    <p:extLst>
      <p:ext uri="{BB962C8B-B14F-4D97-AF65-F5344CB8AC3E}">
        <p14:creationId xmlns:p14="http://schemas.microsoft.com/office/powerpoint/2010/main" val="1552762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829732" y="1591733"/>
            <a:ext cx="3970867" cy="4800600"/>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ontent Placeholder 2"/>
          <p:cNvSpPr>
            <a:spLocks noGrp="1"/>
          </p:cNvSpPr>
          <p:nvPr>
            <p:ph idx="13"/>
          </p:nvPr>
        </p:nvSpPr>
        <p:spPr>
          <a:xfrm>
            <a:off x="5156200" y="1600200"/>
            <a:ext cx="3970867" cy="4800600"/>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796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 and Algorithms IICT-6005</a:t>
            </a:r>
          </a:p>
        </p:txBody>
      </p:sp>
      <p:sp>
        <p:nvSpPr>
          <p:cNvPr id="3" name="Subtitle 2"/>
          <p:cNvSpPr>
            <a:spLocks noGrp="1"/>
          </p:cNvSpPr>
          <p:nvPr>
            <p:ph type="subTitle" idx="1"/>
          </p:nvPr>
        </p:nvSpPr>
        <p:spPr/>
        <p:txBody>
          <a:bodyPr/>
          <a:lstStyle/>
          <a:p>
            <a:r>
              <a:rPr lang="en-US" dirty="0"/>
              <a:t>Lesson 12 </a:t>
            </a:r>
            <a:r>
              <a:rPr lang="en-US"/>
              <a:t>– Quick </a:t>
            </a:r>
            <a:r>
              <a:rPr lang="en-US" dirty="0"/>
              <a:t>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5632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Rectangle 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7" name="Rectangle 6"/>
          <p:cNvSpPr/>
          <p:nvPr/>
        </p:nvSpPr>
        <p:spPr>
          <a:xfrm>
            <a:off x="23622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11" name="TextBox 10"/>
          <p:cNvSpPr txBox="1"/>
          <p:nvPr/>
        </p:nvSpPr>
        <p:spPr>
          <a:xfrm>
            <a:off x="4937185" y="3946736"/>
            <a:ext cx="3090141" cy="1477328"/>
          </a:xfrm>
          <a:prstGeom prst="rect">
            <a:avLst/>
          </a:prstGeom>
          <a:noFill/>
        </p:spPr>
        <p:txBody>
          <a:bodyPr wrap="none" rtlCol="0">
            <a:spAutoFit/>
          </a:bodyPr>
          <a:lstStyle/>
          <a:p>
            <a:r>
              <a:rPr lang="en-GB" dirty="0"/>
              <a:t>Action:</a:t>
            </a:r>
          </a:p>
          <a:p>
            <a:r>
              <a:rPr lang="en-GB" dirty="0"/>
              <a:t>Compare left with pivot.</a:t>
            </a:r>
          </a:p>
          <a:p>
            <a:r>
              <a:rPr lang="en-GB" dirty="0"/>
              <a:t>Since it is larger than the pivot,</a:t>
            </a:r>
            <a:br>
              <a:rPr lang="en-GB" dirty="0"/>
            </a:br>
            <a:r>
              <a:rPr lang="en-GB" dirty="0"/>
              <a:t>swap with right.</a:t>
            </a:r>
            <a:br>
              <a:rPr lang="en-GB" dirty="0"/>
            </a:br>
            <a:r>
              <a:rPr lang="en-GB" dirty="0"/>
              <a:t>Right decrements.</a:t>
            </a:r>
          </a:p>
        </p:txBody>
      </p:sp>
      <p:sp>
        <p:nvSpPr>
          <p:cNvPr id="12" name="Rectangle 11"/>
          <p:cNvSpPr/>
          <p:nvPr/>
        </p:nvSpPr>
        <p:spPr>
          <a:xfrm>
            <a:off x="1071113" y="393942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3" name="TextBox 12"/>
          <p:cNvSpPr txBox="1"/>
          <p:nvPr/>
        </p:nvSpPr>
        <p:spPr>
          <a:xfrm>
            <a:off x="1071113" y="5387226"/>
            <a:ext cx="657039" cy="369332"/>
          </a:xfrm>
          <a:prstGeom prst="rect">
            <a:avLst/>
          </a:prstGeom>
          <a:noFill/>
        </p:spPr>
        <p:txBody>
          <a:bodyPr wrap="none" rtlCol="0">
            <a:spAutoFit/>
          </a:bodyPr>
          <a:lstStyle/>
          <a:p>
            <a:r>
              <a:rPr lang="en-GB" dirty="0"/>
              <a:t>Pivot</a:t>
            </a:r>
          </a:p>
        </p:txBody>
      </p:sp>
      <p:grpSp>
        <p:nvGrpSpPr>
          <p:cNvPr id="14" name="Group 13"/>
          <p:cNvGrpSpPr/>
          <p:nvPr/>
        </p:nvGrpSpPr>
        <p:grpSpPr>
          <a:xfrm>
            <a:off x="2743200" y="3048000"/>
            <a:ext cx="823642" cy="533400"/>
            <a:chOff x="1464337" y="3048000"/>
            <a:chExt cx="823642" cy="533400"/>
          </a:xfrm>
        </p:grpSpPr>
        <p:sp>
          <p:nvSpPr>
            <p:cNvPr id="3" name="Down Arrow 2"/>
            <p:cNvSpPr/>
            <p:nvPr/>
          </p:nvSpPr>
          <p:spPr>
            <a:xfrm rot="10800000">
              <a:off x="1464337"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1744689" y="3130034"/>
              <a:ext cx="543290" cy="369332"/>
            </a:xfrm>
            <a:prstGeom prst="rect">
              <a:avLst/>
            </a:prstGeom>
            <a:noFill/>
          </p:spPr>
          <p:txBody>
            <a:bodyPr wrap="none" rtlCol="0">
              <a:spAutoFit/>
            </a:bodyPr>
            <a:lstStyle/>
            <a:p>
              <a:r>
                <a:rPr lang="en-GB" dirty="0"/>
                <a:t>Left</a:t>
              </a:r>
            </a:p>
          </p:txBody>
        </p:sp>
      </p:grpSp>
      <p:grpSp>
        <p:nvGrpSpPr>
          <p:cNvPr id="18" name="Group 17"/>
          <p:cNvGrpSpPr/>
          <p:nvPr/>
        </p:nvGrpSpPr>
        <p:grpSpPr>
          <a:xfrm>
            <a:off x="5943600" y="3048000"/>
            <a:ext cx="948612" cy="533400"/>
            <a:chOff x="7281703" y="3048000"/>
            <a:chExt cx="948612" cy="533400"/>
          </a:xfrm>
        </p:grpSpPr>
        <p:sp>
          <p:nvSpPr>
            <p:cNvPr id="15" name="Down Arrow 14"/>
            <p:cNvSpPr/>
            <p:nvPr/>
          </p:nvSpPr>
          <p:spPr>
            <a:xfrm rot="10800000">
              <a:off x="7949963"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7281703" y="3130034"/>
              <a:ext cx="668260" cy="369332"/>
            </a:xfrm>
            <a:prstGeom prst="rect">
              <a:avLst/>
            </a:prstGeom>
            <a:noFill/>
          </p:spPr>
          <p:txBody>
            <a:bodyPr wrap="none" rtlCol="0">
              <a:spAutoFit/>
            </a:bodyPr>
            <a:lstStyle/>
            <a:p>
              <a:r>
                <a:rPr lang="en-GB" dirty="0"/>
                <a:t>Right</a:t>
              </a:r>
            </a:p>
          </p:txBody>
        </p:sp>
      </p:grpSp>
      <p:sp>
        <p:nvSpPr>
          <p:cNvPr id="21" name="Rectangle 20"/>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2" name="Left Brace 21"/>
          <p:cNvSpPr/>
          <p:nvPr/>
        </p:nvSpPr>
        <p:spPr>
          <a:xfrm rot="5400000">
            <a:off x="2705100" y="366184"/>
            <a:ext cx="381000" cy="1371600"/>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3" name="Rectangle 22"/>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19" name="Rectangle 18">
            <a:extLst>
              <a:ext uri="{FF2B5EF4-FFF2-40B4-BE49-F238E27FC236}">
                <a16:creationId xmlns:a16="http://schemas.microsoft.com/office/drawing/2014/main" id="{D7249EF6-D5EC-40A4-9D6E-1A669AEACDE5}"/>
              </a:ext>
            </a:extLst>
          </p:cNvPr>
          <p:cNvSpPr/>
          <p:nvPr/>
        </p:nvSpPr>
        <p:spPr>
          <a:xfrm>
            <a:off x="6244087" y="136868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20" name="Rectangle 19">
            <a:extLst>
              <a:ext uri="{FF2B5EF4-FFF2-40B4-BE49-F238E27FC236}">
                <a16:creationId xmlns:a16="http://schemas.microsoft.com/office/drawing/2014/main" id="{F9B90648-045B-4B2D-A845-F7AE875C7172}"/>
              </a:ext>
            </a:extLst>
          </p:cNvPr>
          <p:cNvSpPr/>
          <p:nvPr/>
        </p:nvSpPr>
        <p:spPr>
          <a:xfrm>
            <a:off x="2357887" y="135915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Tree>
    <p:extLst>
      <p:ext uri="{BB962C8B-B14F-4D97-AF65-F5344CB8AC3E}">
        <p14:creationId xmlns:p14="http://schemas.microsoft.com/office/powerpoint/2010/main" val="90970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0052 -0.00115 L -0.13854 -0.00115 " pathEditMode="relative" ptsTypes="AA">
                                      <p:cBhvr>
                                        <p:cTn id="26" dur="2000" fill="hold"/>
                                        <p:tgtEl>
                                          <p:spTgt spid="1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23"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Rectangle 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11" name="TextBox 10"/>
          <p:cNvSpPr txBox="1"/>
          <p:nvPr/>
        </p:nvSpPr>
        <p:spPr>
          <a:xfrm>
            <a:off x="4937185" y="3946736"/>
            <a:ext cx="3090141" cy="1477328"/>
          </a:xfrm>
          <a:prstGeom prst="rect">
            <a:avLst/>
          </a:prstGeom>
          <a:noFill/>
        </p:spPr>
        <p:txBody>
          <a:bodyPr wrap="none" rtlCol="0">
            <a:spAutoFit/>
          </a:bodyPr>
          <a:lstStyle/>
          <a:p>
            <a:r>
              <a:rPr lang="en-GB" dirty="0"/>
              <a:t>Action:</a:t>
            </a:r>
          </a:p>
          <a:p>
            <a:r>
              <a:rPr lang="en-GB" dirty="0"/>
              <a:t>Compare right with pivot.</a:t>
            </a:r>
          </a:p>
          <a:p>
            <a:r>
              <a:rPr lang="en-GB" dirty="0"/>
              <a:t>Since it is larger than the pivot,</a:t>
            </a:r>
            <a:br>
              <a:rPr lang="en-GB" dirty="0"/>
            </a:br>
            <a:r>
              <a:rPr lang="en-GB" dirty="0"/>
              <a:t>leave it where it is.</a:t>
            </a:r>
            <a:br>
              <a:rPr lang="en-GB" dirty="0"/>
            </a:br>
            <a:r>
              <a:rPr lang="en-GB" dirty="0"/>
              <a:t>Right decrements.</a:t>
            </a:r>
          </a:p>
        </p:txBody>
      </p:sp>
      <p:sp>
        <p:nvSpPr>
          <p:cNvPr id="12" name="Rectangle 11"/>
          <p:cNvSpPr/>
          <p:nvPr/>
        </p:nvSpPr>
        <p:spPr>
          <a:xfrm>
            <a:off x="1071113" y="393942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3" name="TextBox 12"/>
          <p:cNvSpPr txBox="1"/>
          <p:nvPr/>
        </p:nvSpPr>
        <p:spPr>
          <a:xfrm>
            <a:off x="1071113" y="5387226"/>
            <a:ext cx="657039" cy="369332"/>
          </a:xfrm>
          <a:prstGeom prst="rect">
            <a:avLst/>
          </a:prstGeom>
          <a:noFill/>
        </p:spPr>
        <p:txBody>
          <a:bodyPr wrap="none" rtlCol="0">
            <a:spAutoFit/>
          </a:bodyPr>
          <a:lstStyle/>
          <a:p>
            <a:r>
              <a:rPr lang="en-GB" dirty="0"/>
              <a:t>Pivot</a:t>
            </a:r>
          </a:p>
        </p:txBody>
      </p:sp>
      <p:grpSp>
        <p:nvGrpSpPr>
          <p:cNvPr id="14" name="Group 13"/>
          <p:cNvGrpSpPr/>
          <p:nvPr/>
        </p:nvGrpSpPr>
        <p:grpSpPr>
          <a:xfrm>
            <a:off x="2743200" y="3048000"/>
            <a:ext cx="823642" cy="533400"/>
            <a:chOff x="1464337" y="3048000"/>
            <a:chExt cx="823642" cy="533400"/>
          </a:xfrm>
        </p:grpSpPr>
        <p:sp>
          <p:nvSpPr>
            <p:cNvPr id="3" name="Down Arrow 2"/>
            <p:cNvSpPr/>
            <p:nvPr/>
          </p:nvSpPr>
          <p:spPr>
            <a:xfrm rot="10800000">
              <a:off x="1464337"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1744689" y="3130034"/>
              <a:ext cx="543290" cy="369332"/>
            </a:xfrm>
            <a:prstGeom prst="rect">
              <a:avLst/>
            </a:prstGeom>
            <a:noFill/>
          </p:spPr>
          <p:txBody>
            <a:bodyPr wrap="none" rtlCol="0">
              <a:spAutoFit/>
            </a:bodyPr>
            <a:lstStyle/>
            <a:p>
              <a:r>
                <a:rPr lang="en-GB" dirty="0"/>
                <a:t>Left</a:t>
              </a:r>
            </a:p>
          </p:txBody>
        </p:sp>
      </p:grpSp>
      <p:grpSp>
        <p:nvGrpSpPr>
          <p:cNvPr id="18" name="Group 17"/>
          <p:cNvGrpSpPr/>
          <p:nvPr/>
        </p:nvGrpSpPr>
        <p:grpSpPr>
          <a:xfrm>
            <a:off x="4648200" y="3048000"/>
            <a:ext cx="948612" cy="533400"/>
            <a:chOff x="7281703" y="3048000"/>
            <a:chExt cx="948612" cy="533400"/>
          </a:xfrm>
        </p:grpSpPr>
        <p:sp>
          <p:nvSpPr>
            <p:cNvPr id="15" name="Down Arrow 14"/>
            <p:cNvSpPr/>
            <p:nvPr/>
          </p:nvSpPr>
          <p:spPr>
            <a:xfrm rot="10800000">
              <a:off x="7949963"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7281703" y="3130034"/>
              <a:ext cx="668260" cy="369332"/>
            </a:xfrm>
            <a:prstGeom prst="rect">
              <a:avLst/>
            </a:prstGeom>
            <a:noFill/>
          </p:spPr>
          <p:txBody>
            <a:bodyPr wrap="none" rtlCol="0">
              <a:spAutoFit/>
            </a:bodyPr>
            <a:lstStyle/>
            <a:p>
              <a:r>
                <a:rPr lang="en-GB" dirty="0"/>
                <a:t>Right</a:t>
              </a:r>
            </a:p>
          </p:txBody>
        </p:sp>
      </p:grpSp>
      <p:sp>
        <p:nvSpPr>
          <p:cNvPr id="21" name="Rectangle 20"/>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3" name="Rectangle 22"/>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19" name="Left Brace 18"/>
          <p:cNvSpPr/>
          <p:nvPr/>
        </p:nvSpPr>
        <p:spPr>
          <a:xfrm rot="5400000">
            <a:off x="5266136" y="366184"/>
            <a:ext cx="381000" cy="1371600"/>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0" name="Rectangle 19">
            <a:extLst>
              <a:ext uri="{FF2B5EF4-FFF2-40B4-BE49-F238E27FC236}">
                <a16:creationId xmlns:a16="http://schemas.microsoft.com/office/drawing/2014/main" id="{50EE35A3-4D59-4837-A85A-E8AEC6D1A5C4}"/>
              </a:ext>
            </a:extLst>
          </p:cNvPr>
          <p:cNvSpPr/>
          <p:nvPr/>
        </p:nvSpPr>
        <p:spPr>
          <a:xfrm>
            <a:off x="2357887" y="135915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Tree>
    <p:extLst>
      <p:ext uri="{BB962C8B-B14F-4D97-AF65-F5344CB8AC3E}">
        <p14:creationId xmlns:p14="http://schemas.microsoft.com/office/powerpoint/2010/main" val="304683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277 0.00116 L -0.14027 0.00116 " pathEditMode="relative" ptsTypes="AA">
                                      <p:cBhvr>
                                        <p:cTn id="11" dur="2000" fill="hold"/>
                                        <p:tgtEl>
                                          <p:spTgt spid="1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Rectangle 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11" name="TextBox 10"/>
          <p:cNvSpPr txBox="1"/>
          <p:nvPr/>
        </p:nvSpPr>
        <p:spPr>
          <a:xfrm>
            <a:off x="4937185" y="3946736"/>
            <a:ext cx="3233065" cy="1477328"/>
          </a:xfrm>
          <a:prstGeom prst="rect">
            <a:avLst/>
          </a:prstGeom>
          <a:noFill/>
        </p:spPr>
        <p:txBody>
          <a:bodyPr wrap="none" rtlCol="0">
            <a:spAutoFit/>
          </a:bodyPr>
          <a:lstStyle/>
          <a:p>
            <a:r>
              <a:rPr lang="en-GB" dirty="0"/>
              <a:t>Action:</a:t>
            </a:r>
          </a:p>
          <a:p>
            <a:r>
              <a:rPr lang="en-GB" dirty="0"/>
              <a:t>Compare right with pivot.</a:t>
            </a:r>
          </a:p>
          <a:p>
            <a:r>
              <a:rPr lang="en-GB" dirty="0"/>
              <a:t>Since it is smaller than the pivot,</a:t>
            </a:r>
            <a:br>
              <a:rPr lang="en-GB" dirty="0"/>
            </a:br>
            <a:r>
              <a:rPr lang="en-GB" dirty="0"/>
              <a:t>swap with left.</a:t>
            </a:r>
            <a:br>
              <a:rPr lang="en-GB" dirty="0"/>
            </a:br>
            <a:r>
              <a:rPr lang="en-GB" dirty="0"/>
              <a:t>Left increments.</a:t>
            </a:r>
          </a:p>
        </p:txBody>
      </p:sp>
      <p:sp>
        <p:nvSpPr>
          <p:cNvPr id="12" name="Rectangle 11"/>
          <p:cNvSpPr/>
          <p:nvPr/>
        </p:nvSpPr>
        <p:spPr>
          <a:xfrm>
            <a:off x="1071113" y="393942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3" name="TextBox 12"/>
          <p:cNvSpPr txBox="1"/>
          <p:nvPr/>
        </p:nvSpPr>
        <p:spPr>
          <a:xfrm>
            <a:off x="1071113" y="5387226"/>
            <a:ext cx="657039" cy="369332"/>
          </a:xfrm>
          <a:prstGeom prst="rect">
            <a:avLst/>
          </a:prstGeom>
          <a:noFill/>
        </p:spPr>
        <p:txBody>
          <a:bodyPr wrap="none" rtlCol="0">
            <a:spAutoFit/>
          </a:bodyPr>
          <a:lstStyle/>
          <a:p>
            <a:r>
              <a:rPr lang="en-GB" dirty="0"/>
              <a:t>Pivot</a:t>
            </a:r>
          </a:p>
        </p:txBody>
      </p:sp>
      <p:sp>
        <p:nvSpPr>
          <p:cNvPr id="3" name="Down Arrow 2"/>
          <p:cNvSpPr/>
          <p:nvPr/>
        </p:nvSpPr>
        <p:spPr>
          <a:xfrm rot="10800000">
            <a:off x="2743200"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own Arrow 14"/>
          <p:cNvSpPr/>
          <p:nvPr/>
        </p:nvSpPr>
        <p:spPr>
          <a:xfrm rot="10800000">
            <a:off x="4050824"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3" name="Rectangle 22"/>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0" name="Left Brace 19"/>
          <p:cNvSpPr/>
          <p:nvPr/>
        </p:nvSpPr>
        <p:spPr>
          <a:xfrm rot="5400000">
            <a:off x="4000500" y="366184"/>
            <a:ext cx="381000" cy="1371600"/>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2" name="Rectangle 21"/>
          <p:cNvSpPr/>
          <p:nvPr/>
        </p:nvSpPr>
        <p:spPr>
          <a:xfrm>
            <a:off x="2403764"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6" name="Rectangle 15">
            <a:extLst>
              <a:ext uri="{FF2B5EF4-FFF2-40B4-BE49-F238E27FC236}">
                <a16:creationId xmlns:a16="http://schemas.microsoft.com/office/drawing/2014/main" id="{7C316084-6F33-454A-9DE2-403398E18D56}"/>
              </a:ext>
            </a:extLst>
          </p:cNvPr>
          <p:cNvSpPr/>
          <p:nvPr/>
        </p:nvSpPr>
        <p:spPr>
          <a:xfrm>
            <a:off x="3664070"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7" name="Rectangle 16">
            <a:extLst>
              <a:ext uri="{FF2B5EF4-FFF2-40B4-BE49-F238E27FC236}">
                <a16:creationId xmlns:a16="http://schemas.microsoft.com/office/drawing/2014/main" id="{858D2CDB-9740-439E-81BB-778E659C9B7D}"/>
              </a:ext>
            </a:extLst>
          </p:cNvPr>
          <p:cNvSpPr/>
          <p:nvPr/>
        </p:nvSpPr>
        <p:spPr>
          <a:xfrm>
            <a:off x="2394920"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Tree>
    <p:extLst>
      <p:ext uri="{BB962C8B-B14F-4D97-AF65-F5344CB8AC3E}">
        <p14:creationId xmlns:p14="http://schemas.microsoft.com/office/powerpoint/2010/main" val="154319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par>
                          <p:cTn id="18" fill="hold">
                            <p:stCondLst>
                              <p:cond delay="500"/>
                            </p:stCondLst>
                            <p:childTnLst>
                              <p:par>
                                <p:cTn id="19" presetID="0" presetClass="path" presetSubtype="0" accel="50000" decel="50000" fill="hold" grpId="0" nodeType="afterEffect">
                                  <p:stCondLst>
                                    <p:cond delay="0"/>
                                  </p:stCondLst>
                                  <p:childTnLst>
                                    <p:animMotion origin="layout" path="M 0.00139 0.00232 L 0.12048 0.00232 " pathEditMode="relative" ptsTypes="AA">
                                      <p:cBhvr>
                                        <p:cTn id="20"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20"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11" name="TextBox 10"/>
          <p:cNvSpPr txBox="1"/>
          <p:nvPr/>
        </p:nvSpPr>
        <p:spPr>
          <a:xfrm>
            <a:off x="4937185" y="3946736"/>
            <a:ext cx="3487750" cy="1754326"/>
          </a:xfrm>
          <a:prstGeom prst="rect">
            <a:avLst/>
          </a:prstGeom>
          <a:noFill/>
        </p:spPr>
        <p:txBody>
          <a:bodyPr wrap="none" rtlCol="0">
            <a:spAutoFit/>
          </a:bodyPr>
          <a:lstStyle/>
          <a:p>
            <a:r>
              <a:rPr lang="en-GB" dirty="0"/>
              <a:t>Action:</a:t>
            </a:r>
          </a:p>
          <a:p>
            <a:r>
              <a:rPr lang="en-GB" dirty="0"/>
              <a:t>Left and right have met and there</a:t>
            </a:r>
            <a:br>
              <a:rPr lang="en-GB" dirty="0"/>
            </a:br>
            <a:r>
              <a:rPr lang="en-GB" dirty="0"/>
              <a:t>are no more items to compare.</a:t>
            </a:r>
            <a:br>
              <a:rPr lang="en-GB" dirty="0"/>
            </a:br>
            <a:r>
              <a:rPr lang="en-GB" dirty="0"/>
              <a:t>Place pivot here.</a:t>
            </a:r>
          </a:p>
          <a:p>
            <a:r>
              <a:rPr lang="en-GB" dirty="0"/>
              <a:t>Items to left are smaller than pivot.</a:t>
            </a:r>
          </a:p>
          <a:p>
            <a:r>
              <a:rPr lang="en-GB" dirty="0"/>
              <a:t>Items to right are larger than pivot.</a:t>
            </a:r>
          </a:p>
        </p:txBody>
      </p:sp>
      <p:sp>
        <p:nvSpPr>
          <p:cNvPr id="12" name="Rectangle 11"/>
          <p:cNvSpPr/>
          <p:nvPr/>
        </p:nvSpPr>
        <p:spPr>
          <a:xfrm>
            <a:off x="1071113" y="393942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3" name="TextBox 12"/>
          <p:cNvSpPr txBox="1"/>
          <p:nvPr/>
        </p:nvSpPr>
        <p:spPr>
          <a:xfrm>
            <a:off x="1071113" y="5387226"/>
            <a:ext cx="657039" cy="369332"/>
          </a:xfrm>
          <a:prstGeom prst="rect">
            <a:avLst/>
          </a:prstGeom>
          <a:noFill/>
        </p:spPr>
        <p:txBody>
          <a:bodyPr wrap="none" rtlCol="0">
            <a:spAutoFit/>
          </a:bodyPr>
          <a:lstStyle/>
          <a:p>
            <a:r>
              <a:rPr lang="en-GB" dirty="0"/>
              <a:t>Pivot</a:t>
            </a:r>
          </a:p>
        </p:txBody>
      </p:sp>
      <p:sp>
        <p:nvSpPr>
          <p:cNvPr id="3" name="Down Arrow 2"/>
          <p:cNvSpPr/>
          <p:nvPr/>
        </p:nvSpPr>
        <p:spPr>
          <a:xfrm rot="10800000">
            <a:off x="3880168"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own Arrow 14"/>
          <p:cNvSpPr/>
          <p:nvPr/>
        </p:nvSpPr>
        <p:spPr>
          <a:xfrm rot="10800000">
            <a:off x="4050824"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3" name="Rectangle 22"/>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0" name="Left Brace 19"/>
          <p:cNvSpPr/>
          <p:nvPr/>
        </p:nvSpPr>
        <p:spPr>
          <a:xfrm rot="5400000">
            <a:off x="4000500" y="366184"/>
            <a:ext cx="381000" cy="1371600"/>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2" name="Rectangle 21"/>
          <p:cNvSpPr/>
          <p:nvPr/>
        </p:nvSpPr>
        <p:spPr>
          <a:xfrm>
            <a:off x="23622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16" name="Rectangle 15"/>
          <p:cNvSpPr/>
          <p:nvPr/>
        </p:nvSpPr>
        <p:spPr>
          <a:xfrm>
            <a:off x="3666226"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Tree>
    <p:extLst>
      <p:ext uri="{BB962C8B-B14F-4D97-AF65-F5344CB8AC3E}">
        <p14:creationId xmlns:p14="http://schemas.microsoft.com/office/powerpoint/2010/main" val="6262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21" name="Rectangle 20"/>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3" name="Rectangle 22"/>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2" name="Rectangle 21"/>
          <p:cNvSpPr/>
          <p:nvPr/>
        </p:nvSpPr>
        <p:spPr>
          <a:xfrm>
            <a:off x="23622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16" name="Rectangle 1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7" name="Title 1"/>
          <p:cNvSpPr>
            <a:spLocks noGrp="1"/>
          </p:cNvSpPr>
          <p:nvPr>
            <p:ph type="title"/>
          </p:nvPr>
        </p:nvSpPr>
        <p:spPr>
          <a:xfrm>
            <a:off x="838200" y="274638"/>
            <a:ext cx="6858000" cy="1143000"/>
          </a:xfrm>
        </p:spPr>
        <p:txBody>
          <a:bodyPr/>
          <a:lstStyle/>
          <a:p>
            <a:r>
              <a:rPr lang="en-GB" dirty="0"/>
              <a:t>Quick Sort</a:t>
            </a:r>
          </a:p>
        </p:txBody>
      </p:sp>
      <p:sp>
        <p:nvSpPr>
          <p:cNvPr id="18" name="Left Brace 17"/>
          <p:cNvSpPr/>
          <p:nvPr/>
        </p:nvSpPr>
        <p:spPr>
          <a:xfrm rot="16200000">
            <a:off x="4000500" y="2476500"/>
            <a:ext cx="381000" cy="1371600"/>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9" name="TextBox 18"/>
          <p:cNvSpPr txBox="1"/>
          <p:nvPr/>
        </p:nvSpPr>
        <p:spPr>
          <a:xfrm>
            <a:off x="1104900" y="4389023"/>
            <a:ext cx="7239000" cy="923330"/>
          </a:xfrm>
          <a:prstGeom prst="rect">
            <a:avLst/>
          </a:prstGeom>
          <a:noFill/>
        </p:spPr>
        <p:txBody>
          <a:bodyPr wrap="square" rtlCol="0">
            <a:spAutoFit/>
          </a:bodyPr>
          <a:lstStyle/>
          <a:p>
            <a:r>
              <a:rPr lang="en-GB" dirty="0"/>
              <a:t>After the partition operation, the pivot is now in it’s place.</a:t>
            </a:r>
          </a:p>
          <a:p>
            <a:endParaRPr lang="en-GB" dirty="0"/>
          </a:p>
          <a:p>
            <a:r>
              <a:rPr lang="en-GB" dirty="0"/>
              <a:t>However the sequence is not fully sorted as yet!</a:t>
            </a:r>
          </a:p>
        </p:txBody>
      </p:sp>
      <p:sp>
        <p:nvSpPr>
          <p:cNvPr id="12" name="TextBox 11">
            <a:extLst>
              <a:ext uri="{FF2B5EF4-FFF2-40B4-BE49-F238E27FC236}">
                <a16:creationId xmlns:a16="http://schemas.microsoft.com/office/drawing/2014/main" id="{08066121-5844-46C2-8B72-B9FD24A9A70C}"/>
              </a:ext>
            </a:extLst>
          </p:cNvPr>
          <p:cNvSpPr txBox="1"/>
          <p:nvPr/>
        </p:nvSpPr>
        <p:spPr>
          <a:xfrm>
            <a:off x="3264521" y="3505201"/>
            <a:ext cx="2005357" cy="369332"/>
          </a:xfrm>
          <a:prstGeom prst="rect">
            <a:avLst/>
          </a:prstGeom>
          <a:noFill/>
        </p:spPr>
        <p:txBody>
          <a:bodyPr wrap="none" rtlCol="0">
            <a:spAutoFit/>
          </a:bodyPr>
          <a:lstStyle/>
          <a:p>
            <a:r>
              <a:rPr lang="en-GB" dirty="0"/>
              <a:t>New index of pivot.</a:t>
            </a:r>
          </a:p>
        </p:txBody>
      </p:sp>
    </p:spTree>
    <p:extLst>
      <p:ext uri="{BB962C8B-B14F-4D97-AF65-F5344CB8AC3E}">
        <p14:creationId xmlns:p14="http://schemas.microsoft.com/office/powerpoint/2010/main" val="54635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21" name="Rectangle 20"/>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3" name="Rectangle 22"/>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2" name="Rectangle 21"/>
          <p:cNvSpPr/>
          <p:nvPr/>
        </p:nvSpPr>
        <p:spPr>
          <a:xfrm>
            <a:off x="23622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16" name="Rectangle 1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7" name="Title 1"/>
          <p:cNvSpPr>
            <a:spLocks noGrp="1"/>
          </p:cNvSpPr>
          <p:nvPr>
            <p:ph type="title"/>
          </p:nvPr>
        </p:nvSpPr>
        <p:spPr>
          <a:xfrm>
            <a:off x="838200" y="274638"/>
            <a:ext cx="6858000" cy="1143000"/>
          </a:xfrm>
        </p:spPr>
        <p:txBody>
          <a:bodyPr/>
          <a:lstStyle/>
          <a:p>
            <a:r>
              <a:rPr lang="en-GB" dirty="0"/>
              <a:t>Quick Sort</a:t>
            </a:r>
          </a:p>
        </p:txBody>
      </p:sp>
      <p:sp>
        <p:nvSpPr>
          <p:cNvPr id="18" name="Left Brace 17"/>
          <p:cNvSpPr/>
          <p:nvPr/>
        </p:nvSpPr>
        <p:spPr>
          <a:xfrm rot="16200000">
            <a:off x="2059556" y="1983356"/>
            <a:ext cx="381000" cy="2357887"/>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9" name="TextBox 18"/>
          <p:cNvSpPr txBox="1"/>
          <p:nvPr/>
        </p:nvSpPr>
        <p:spPr>
          <a:xfrm>
            <a:off x="1089585" y="4646474"/>
            <a:ext cx="8072888" cy="1754326"/>
          </a:xfrm>
          <a:prstGeom prst="rect">
            <a:avLst/>
          </a:prstGeom>
          <a:noFill/>
        </p:spPr>
        <p:txBody>
          <a:bodyPr wrap="square" rtlCol="0">
            <a:spAutoFit/>
          </a:bodyPr>
          <a:lstStyle/>
          <a:p>
            <a:r>
              <a:rPr lang="en-GB" dirty="0"/>
              <a:t>Call Quick Sort recursively on the sub-array to the left of the partition.</a:t>
            </a:r>
          </a:p>
          <a:p>
            <a:r>
              <a:rPr lang="en-GB" dirty="0"/>
              <a:t>So repeat the operation from 0 to the new index of the pivot - 1</a:t>
            </a:r>
            <a:br>
              <a:rPr lang="en-GB" dirty="0"/>
            </a:br>
            <a:br>
              <a:rPr lang="en-GB" dirty="0"/>
            </a:br>
            <a:r>
              <a:rPr lang="en-GB" dirty="0"/>
              <a:t>Call Quick Sort recursively on the sub-array to the right of the partition.</a:t>
            </a:r>
          </a:p>
          <a:p>
            <a:r>
              <a:rPr lang="en-GB" dirty="0"/>
              <a:t>So repeat the operation from the new index of the pivot + 1 to the end of the array</a:t>
            </a:r>
          </a:p>
          <a:p>
            <a:endParaRPr lang="en-GB" dirty="0"/>
          </a:p>
        </p:txBody>
      </p:sp>
      <p:sp>
        <p:nvSpPr>
          <p:cNvPr id="12" name="Left Brace 11"/>
          <p:cNvSpPr/>
          <p:nvPr/>
        </p:nvSpPr>
        <p:spPr>
          <a:xfrm rot="16200000">
            <a:off x="6604241" y="1333499"/>
            <a:ext cx="381000" cy="3657601"/>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BDAD6D6D-4894-4FF9-8499-BBA7CD460C0C}"/>
              </a:ext>
            </a:extLst>
          </p:cNvPr>
          <p:cNvSpPr txBox="1"/>
          <p:nvPr/>
        </p:nvSpPr>
        <p:spPr>
          <a:xfrm>
            <a:off x="1423643" y="3630305"/>
            <a:ext cx="1557799" cy="369332"/>
          </a:xfrm>
          <a:prstGeom prst="rect">
            <a:avLst/>
          </a:prstGeom>
          <a:noFill/>
        </p:spPr>
        <p:txBody>
          <a:bodyPr wrap="none" rtlCol="0">
            <a:spAutoFit/>
          </a:bodyPr>
          <a:lstStyle/>
          <a:p>
            <a:r>
              <a:rPr lang="en-GB" dirty="0"/>
              <a:t>Left Sub-Array.</a:t>
            </a:r>
          </a:p>
        </p:txBody>
      </p:sp>
      <p:sp>
        <p:nvSpPr>
          <p:cNvPr id="14" name="TextBox 13">
            <a:extLst>
              <a:ext uri="{FF2B5EF4-FFF2-40B4-BE49-F238E27FC236}">
                <a16:creationId xmlns:a16="http://schemas.microsoft.com/office/drawing/2014/main" id="{33B42DA8-8B70-4118-9CFE-B5B102BEDD38}"/>
              </a:ext>
            </a:extLst>
          </p:cNvPr>
          <p:cNvSpPr txBox="1"/>
          <p:nvPr/>
        </p:nvSpPr>
        <p:spPr>
          <a:xfrm>
            <a:off x="5998940" y="3614702"/>
            <a:ext cx="1682768" cy="369332"/>
          </a:xfrm>
          <a:prstGeom prst="rect">
            <a:avLst/>
          </a:prstGeom>
          <a:noFill/>
        </p:spPr>
        <p:txBody>
          <a:bodyPr wrap="none" rtlCol="0">
            <a:spAutoFit/>
          </a:bodyPr>
          <a:lstStyle/>
          <a:p>
            <a:r>
              <a:rPr lang="en-GB" dirty="0"/>
              <a:t>Right Sub-Array.</a:t>
            </a:r>
          </a:p>
        </p:txBody>
      </p:sp>
      <p:sp>
        <p:nvSpPr>
          <p:cNvPr id="15" name="TextBox 14">
            <a:extLst>
              <a:ext uri="{FF2B5EF4-FFF2-40B4-BE49-F238E27FC236}">
                <a16:creationId xmlns:a16="http://schemas.microsoft.com/office/drawing/2014/main" id="{63ED44E3-DC24-4DEB-8EE6-57F1E7C9C166}"/>
              </a:ext>
            </a:extLst>
          </p:cNvPr>
          <p:cNvSpPr txBox="1"/>
          <p:nvPr/>
        </p:nvSpPr>
        <p:spPr>
          <a:xfrm>
            <a:off x="3352800" y="3664926"/>
            <a:ext cx="2005357" cy="369332"/>
          </a:xfrm>
          <a:prstGeom prst="rect">
            <a:avLst/>
          </a:prstGeom>
          <a:noFill/>
        </p:spPr>
        <p:txBody>
          <a:bodyPr wrap="none" rtlCol="0">
            <a:spAutoFit/>
          </a:bodyPr>
          <a:lstStyle/>
          <a:p>
            <a:r>
              <a:rPr lang="en-GB" dirty="0"/>
              <a:t>New index of pivot.</a:t>
            </a:r>
          </a:p>
        </p:txBody>
      </p:sp>
      <p:sp>
        <p:nvSpPr>
          <p:cNvPr id="20" name="Down Arrow 14">
            <a:extLst>
              <a:ext uri="{FF2B5EF4-FFF2-40B4-BE49-F238E27FC236}">
                <a16:creationId xmlns:a16="http://schemas.microsoft.com/office/drawing/2014/main" id="{6E7314CE-0DC8-4492-8FD8-487FE8BF7B5C}"/>
              </a:ext>
            </a:extLst>
          </p:cNvPr>
          <p:cNvSpPr/>
          <p:nvPr/>
        </p:nvSpPr>
        <p:spPr>
          <a:xfrm rot="10800000">
            <a:off x="4050824"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2533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8" name="Rectangle 7"/>
          <p:cNvSpPr/>
          <p:nvPr/>
        </p:nvSpPr>
        <p:spPr>
          <a:xfrm>
            <a:off x="4868174"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467600"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21" name="Rectangle 20"/>
          <p:cNvSpPr/>
          <p:nvPr/>
        </p:nvSpPr>
        <p:spPr>
          <a:xfrm>
            <a:off x="981974" y="152468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3" name="Rectangle 22"/>
          <p:cNvSpPr/>
          <p:nvPr/>
        </p:nvSpPr>
        <p:spPr>
          <a:xfrm>
            <a:off x="6167887" y="15283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2" name="Rectangle 21"/>
          <p:cNvSpPr/>
          <p:nvPr/>
        </p:nvSpPr>
        <p:spPr>
          <a:xfrm>
            <a:off x="2273061" y="151749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16" name="Rectangle 15"/>
          <p:cNvSpPr/>
          <p:nvPr/>
        </p:nvSpPr>
        <p:spPr>
          <a:xfrm>
            <a:off x="3568461" y="152468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7" name="Title 1"/>
          <p:cNvSpPr>
            <a:spLocks noGrp="1"/>
          </p:cNvSpPr>
          <p:nvPr>
            <p:ph type="title"/>
          </p:nvPr>
        </p:nvSpPr>
        <p:spPr>
          <a:xfrm>
            <a:off x="838200" y="274638"/>
            <a:ext cx="6858000" cy="1143000"/>
          </a:xfrm>
        </p:spPr>
        <p:txBody>
          <a:bodyPr/>
          <a:lstStyle/>
          <a:p>
            <a:r>
              <a:rPr lang="en-GB" dirty="0"/>
              <a:t>Quick Sort – Left Sub Array</a:t>
            </a:r>
          </a:p>
        </p:txBody>
      </p:sp>
      <p:sp>
        <p:nvSpPr>
          <p:cNvPr id="15" name="TextBox 14">
            <a:extLst>
              <a:ext uri="{FF2B5EF4-FFF2-40B4-BE49-F238E27FC236}">
                <a16:creationId xmlns:a16="http://schemas.microsoft.com/office/drawing/2014/main" id="{63ED44E3-DC24-4DEB-8EE6-57F1E7C9C166}"/>
              </a:ext>
            </a:extLst>
          </p:cNvPr>
          <p:cNvSpPr txBox="1"/>
          <p:nvPr/>
        </p:nvSpPr>
        <p:spPr>
          <a:xfrm>
            <a:off x="3810000" y="3937388"/>
            <a:ext cx="2005357" cy="369332"/>
          </a:xfrm>
          <a:prstGeom prst="rect">
            <a:avLst/>
          </a:prstGeom>
          <a:noFill/>
        </p:spPr>
        <p:txBody>
          <a:bodyPr wrap="none" rtlCol="0">
            <a:spAutoFit/>
          </a:bodyPr>
          <a:lstStyle/>
          <a:p>
            <a:r>
              <a:rPr lang="en-GB" dirty="0"/>
              <a:t>New index of pivot.</a:t>
            </a:r>
          </a:p>
        </p:txBody>
      </p:sp>
      <p:sp>
        <p:nvSpPr>
          <p:cNvPr id="20" name="Down Arrow 14">
            <a:extLst>
              <a:ext uri="{FF2B5EF4-FFF2-40B4-BE49-F238E27FC236}">
                <a16:creationId xmlns:a16="http://schemas.microsoft.com/office/drawing/2014/main" id="{6E7314CE-0DC8-4492-8FD8-487FE8BF7B5C}"/>
              </a:ext>
            </a:extLst>
          </p:cNvPr>
          <p:cNvSpPr/>
          <p:nvPr/>
        </p:nvSpPr>
        <p:spPr>
          <a:xfrm rot="10800000">
            <a:off x="3961685" y="3189556"/>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DAD02BD2-8AA6-4676-8737-7661D8B85B0A}"/>
              </a:ext>
            </a:extLst>
          </p:cNvPr>
          <p:cNvSpPr txBox="1"/>
          <p:nvPr/>
        </p:nvSpPr>
        <p:spPr>
          <a:xfrm>
            <a:off x="981974" y="4223279"/>
            <a:ext cx="6561826" cy="646331"/>
          </a:xfrm>
          <a:prstGeom prst="rect">
            <a:avLst/>
          </a:prstGeom>
          <a:noFill/>
        </p:spPr>
        <p:txBody>
          <a:bodyPr wrap="square" rtlCol="0">
            <a:spAutoFit/>
          </a:bodyPr>
          <a:lstStyle/>
          <a:p>
            <a:r>
              <a:rPr lang="en-GB" dirty="0"/>
              <a:t>Action:</a:t>
            </a:r>
          </a:p>
          <a:p>
            <a:r>
              <a:rPr lang="en-GB" dirty="0"/>
              <a:t>Select a new pivot. Usually this is the 1</a:t>
            </a:r>
            <a:r>
              <a:rPr lang="en-GB" baseline="30000" dirty="0"/>
              <a:t>st</a:t>
            </a:r>
            <a:r>
              <a:rPr lang="en-GB" dirty="0"/>
              <a:t> element in the sub-array</a:t>
            </a:r>
          </a:p>
        </p:txBody>
      </p:sp>
      <p:sp>
        <p:nvSpPr>
          <p:cNvPr id="25" name="TextBox 24">
            <a:extLst>
              <a:ext uri="{FF2B5EF4-FFF2-40B4-BE49-F238E27FC236}">
                <a16:creationId xmlns:a16="http://schemas.microsoft.com/office/drawing/2014/main" id="{3DC1E2BF-209E-4F5F-BC70-B2607EE088B0}"/>
              </a:ext>
            </a:extLst>
          </p:cNvPr>
          <p:cNvSpPr txBox="1"/>
          <p:nvPr/>
        </p:nvSpPr>
        <p:spPr>
          <a:xfrm>
            <a:off x="1299577" y="6390763"/>
            <a:ext cx="657039" cy="369332"/>
          </a:xfrm>
          <a:prstGeom prst="rect">
            <a:avLst/>
          </a:prstGeom>
          <a:noFill/>
        </p:spPr>
        <p:txBody>
          <a:bodyPr wrap="none" rtlCol="0">
            <a:spAutoFit/>
          </a:bodyPr>
          <a:lstStyle/>
          <a:p>
            <a:r>
              <a:rPr lang="en-GB" dirty="0"/>
              <a:t>Pivot</a:t>
            </a:r>
          </a:p>
        </p:txBody>
      </p:sp>
      <p:sp>
        <p:nvSpPr>
          <p:cNvPr id="26" name="Arrow: Up 25">
            <a:extLst>
              <a:ext uri="{FF2B5EF4-FFF2-40B4-BE49-F238E27FC236}">
                <a16:creationId xmlns:a16="http://schemas.microsoft.com/office/drawing/2014/main" id="{D68DFD9E-4823-4BFF-91AA-67BC1C632AD5}"/>
              </a:ext>
            </a:extLst>
          </p:cNvPr>
          <p:cNvSpPr/>
          <p:nvPr/>
        </p:nvSpPr>
        <p:spPr>
          <a:xfrm>
            <a:off x="1347152" y="3091886"/>
            <a:ext cx="381000" cy="60960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8C2E2F9D-03A9-416D-86FF-87A4F5FB2BDE}"/>
              </a:ext>
            </a:extLst>
          </p:cNvPr>
          <p:cNvSpPr/>
          <p:nvPr/>
        </p:nvSpPr>
        <p:spPr>
          <a:xfrm>
            <a:off x="1076460" y="5137301"/>
            <a:ext cx="1103271" cy="11639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8" name="Rectangle 27">
            <a:extLst>
              <a:ext uri="{FF2B5EF4-FFF2-40B4-BE49-F238E27FC236}">
                <a16:creationId xmlns:a16="http://schemas.microsoft.com/office/drawing/2014/main" id="{1191091A-9D48-473E-829A-74380A29AC47}"/>
              </a:ext>
            </a:extLst>
          </p:cNvPr>
          <p:cNvSpPr/>
          <p:nvPr/>
        </p:nvSpPr>
        <p:spPr>
          <a:xfrm>
            <a:off x="909664" y="1219200"/>
            <a:ext cx="3967136" cy="27058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Tree>
    <p:extLst>
      <p:ext uri="{BB962C8B-B14F-4D97-AF65-F5344CB8AC3E}">
        <p14:creationId xmlns:p14="http://schemas.microsoft.com/office/powerpoint/2010/main" val="147962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8" name="Rectangle 7"/>
          <p:cNvSpPr/>
          <p:nvPr/>
        </p:nvSpPr>
        <p:spPr>
          <a:xfrm>
            <a:off x="4868174"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467600"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21" name="Rectangle 20"/>
          <p:cNvSpPr/>
          <p:nvPr/>
        </p:nvSpPr>
        <p:spPr>
          <a:xfrm>
            <a:off x="981974" y="152468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3" name="Rectangle 22"/>
          <p:cNvSpPr/>
          <p:nvPr/>
        </p:nvSpPr>
        <p:spPr>
          <a:xfrm>
            <a:off x="6167887" y="15283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2" name="Rectangle 21"/>
          <p:cNvSpPr/>
          <p:nvPr/>
        </p:nvSpPr>
        <p:spPr>
          <a:xfrm>
            <a:off x="2273061" y="151749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16" name="Rectangle 15"/>
          <p:cNvSpPr/>
          <p:nvPr/>
        </p:nvSpPr>
        <p:spPr>
          <a:xfrm>
            <a:off x="3568461" y="152468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7" name="Title 1"/>
          <p:cNvSpPr>
            <a:spLocks noGrp="1"/>
          </p:cNvSpPr>
          <p:nvPr>
            <p:ph type="title"/>
          </p:nvPr>
        </p:nvSpPr>
        <p:spPr>
          <a:xfrm>
            <a:off x="909664" y="113202"/>
            <a:ext cx="6858000" cy="1143000"/>
          </a:xfrm>
        </p:spPr>
        <p:txBody>
          <a:bodyPr/>
          <a:lstStyle/>
          <a:p>
            <a:r>
              <a:rPr lang="en-GB" dirty="0"/>
              <a:t>Quick Sort – Left Sub Array</a:t>
            </a:r>
          </a:p>
        </p:txBody>
      </p:sp>
      <p:sp>
        <p:nvSpPr>
          <p:cNvPr id="15" name="TextBox 14">
            <a:extLst>
              <a:ext uri="{FF2B5EF4-FFF2-40B4-BE49-F238E27FC236}">
                <a16:creationId xmlns:a16="http://schemas.microsoft.com/office/drawing/2014/main" id="{63ED44E3-DC24-4DEB-8EE6-57F1E7C9C166}"/>
              </a:ext>
            </a:extLst>
          </p:cNvPr>
          <p:cNvSpPr txBox="1"/>
          <p:nvPr/>
        </p:nvSpPr>
        <p:spPr>
          <a:xfrm>
            <a:off x="3762277" y="3917040"/>
            <a:ext cx="2005357" cy="369332"/>
          </a:xfrm>
          <a:prstGeom prst="rect">
            <a:avLst/>
          </a:prstGeom>
          <a:noFill/>
        </p:spPr>
        <p:txBody>
          <a:bodyPr wrap="none" rtlCol="0">
            <a:spAutoFit/>
          </a:bodyPr>
          <a:lstStyle/>
          <a:p>
            <a:r>
              <a:rPr lang="en-GB" dirty="0"/>
              <a:t>New index of pivot.</a:t>
            </a:r>
          </a:p>
        </p:txBody>
      </p:sp>
      <p:sp>
        <p:nvSpPr>
          <p:cNvPr id="20" name="Down Arrow 14">
            <a:extLst>
              <a:ext uri="{FF2B5EF4-FFF2-40B4-BE49-F238E27FC236}">
                <a16:creationId xmlns:a16="http://schemas.microsoft.com/office/drawing/2014/main" id="{6E7314CE-0DC8-4492-8FD8-487FE8BF7B5C}"/>
              </a:ext>
            </a:extLst>
          </p:cNvPr>
          <p:cNvSpPr/>
          <p:nvPr/>
        </p:nvSpPr>
        <p:spPr>
          <a:xfrm rot="10800000">
            <a:off x="3961685" y="3189556"/>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DAD02BD2-8AA6-4676-8737-7661D8B85B0A}"/>
              </a:ext>
            </a:extLst>
          </p:cNvPr>
          <p:cNvSpPr txBox="1"/>
          <p:nvPr/>
        </p:nvSpPr>
        <p:spPr>
          <a:xfrm>
            <a:off x="981974" y="4139479"/>
            <a:ext cx="7131698" cy="646331"/>
          </a:xfrm>
          <a:prstGeom prst="rect">
            <a:avLst/>
          </a:prstGeom>
          <a:noFill/>
        </p:spPr>
        <p:txBody>
          <a:bodyPr wrap="square" rtlCol="0">
            <a:spAutoFit/>
          </a:bodyPr>
          <a:lstStyle/>
          <a:p>
            <a:r>
              <a:rPr lang="en-GB" dirty="0"/>
              <a:t>Action:</a:t>
            </a:r>
          </a:p>
          <a:p>
            <a:r>
              <a:rPr lang="en-GB" dirty="0"/>
              <a:t>Set a Left Pointer at index 0 and Right Pointer a New Index of Pivot-1</a:t>
            </a:r>
          </a:p>
        </p:txBody>
      </p:sp>
      <p:sp>
        <p:nvSpPr>
          <p:cNvPr id="25" name="TextBox 24">
            <a:extLst>
              <a:ext uri="{FF2B5EF4-FFF2-40B4-BE49-F238E27FC236}">
                <a16:creationId xmlns:a16="http://schemas.microsoft.com/office/drawing/2014/main" id="{3DC1E2BF-209E-4F5F-BC70-B2607EE088B0}"/>
              </a:ext>
            </a:extLst>
          </p:cNvPr>
          <p:cNvSpPr txBox="1"/>
          <p:nvPr/>
        </p:nvSpPr>
        <p:spPr>
          <a:xfrm>
            <a:off x="1299577" y="6390763"/>
            <a:ext cx="657039" cy="369332"/>
          </a:xfrm>
          <a:prstGeom prst="rect">
            <a:avLst/>
          </a:prstGeom>
          <a:noFill/>
        </p:spPr>
        <p:txBody>
          <a:bodyPr wrap="none" rtlCol="0">
            <a:spAutoFit/>
          </a:bodyPr>
          <a:lstStyle/>
          <a:p>
            <a:r>
              <a:rPr lang="en-GB" dirty="0"/>
              <a:t>Pivot</a:t>
            </a:r>
          </a:p>
        </p:txBody>
      </p:sp>
      <p:sp>
        <p:nvSpPr>
          <p:cNvPr id="27" name="Rectangle 26">
            <a:extLst>
              <a:ext uri="{FF2B5EF4-FFF2-40B4-BE49-F238E27FC236}">
                <a16:creationId xmlns:a16="http://schemas.microsoft.com/office/drawing/2014/main" id="{8C2E2F9D-03A9-416D-86FF-87A4F5FB2BDE}"/>
              </a:ext>
            </a:extLst>
          </p:cNvPr>
          <p:cNvSpPr/>
          <p:nvPr/>
        </p:nvSpPr>
        <p:spPr>
          <a:xfrm>
            <a:off x="1030328" y="5008249"/>
            <a:ext cx="1103271" cy="11639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grpSp>
        <p:nvGrpSpPr>
          <p:cNvPr id="18" name="Group 17">
            <a:extLst>
              <a:ext uri="{FF2B5EF4-FFF2-40B4-BE49-F238E27FC236}">
                <a16:creationId xmlns:a16="http://schemas.microsoft.com/office/drawing/2014/main" id="{1BE9909F-88A5-4CE7-845A-70D14274346A}"/>
              </a:ext>
            </a:extLst>
          </p:cNvPr>
          <p:cNvGrpSpPr/>
          <p:nvPr/>
        </p:nvGrpSpPr>
        <p:grpSpPr>
          <a:xfrm>
            <a:off x="1331207" y="3171669"/>
            <a:ext cx="823642" cy="533400"/>
            <a:chOff x="1464337" y="3048000"/>
            <a:chExt cx="823642" cy="533400"/>
          </a:xfrm>
        </p:grpSpPr>
        <p:sp>
          <p:nvSpPr>
            <p:cNvPr id="19" name="Down Arrow 2">
              <a:extLst>
                <a:ext uri="{FF2B5EF4-FFF2-40B4-BE49-F238E27FC236}">
                  <a16:creationId xmlns:a16="http://schemas.microsoft.com/office/drawing/2014/main" id="{DE6A9810-E39C-4F93-A9D1-FD96E593EACE}"/>
                </a:ext>
              </a:extLst>
            </p:cNvPr>
            <p:cNvSpPr/>
            <p:nvPr/>
          </p:nvSpPr>
          <p:spPr>
            <a:xfrm rot="10800000">
              <a:off x="1464337"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B423CBF5-2173-4C36-A325-CD7F18A27A63}"/>
                </a:ext>
              </a:extLst>
            </p:cNvPr>
            <p:cNvSpPr txBox="1"/>
            <p:nvPr/>
          </p:nvSpPr>
          <p:spPr>
            <a:xfrm>
              <a:off x="1744689" y="3130034"/>
              <a:ext cx="543290" cy="369332"/>
            </a:xfrm>
            <a:prstGeom prst="rect">
              <a:avLst/>
            </a:prstGeom>
            <a:noFill/>
          </p:spPr>
          <p:txBody>
            <a:bodyPr wrap="none" rtlCol="0">
              <a:spAutoFit/>
            </a:bodyPr>
            <a:lstStyle/>
            <a:p>
              <a:r>
                <a:rPr lang="en-GB" dirty="0"/>
                <a:t>Left</a:t>
              </a:r>
            </a:p>
          </p:txBody>
        </p:sp>
      </p:grpSp>
      <p:grpSp>
        <p:nvGrpSpPr>
          <p:cNvPr id="39" name="Group 38">
            <a:extLst>
              <a:ext uri="{FF2B5EF4-FFF2-40B4-BE49-F238E27FC236}">
                <a16:creationId xmlns:a16="http://schemas.microsoft.com/office/drawing/2014/main" id="{0936A404-7894-4BF9-B6AE-DC7689EDA9E8}"/>
              </a:ext>
            </a:extLst>
          </p:cNvPr>
          <p:cNvGrpSpPr/>
          <p:nvPr/>
        </p:nvGrpSpPr>
        <p:grpSpPr>
          <a:xfrm>
            <a:off x="2043921" y="3170843"/>
            <a:ext cx="948612" cy="533400"/>
            <a:chOff x="7281703" y="3048000"/>
            <a:chExt cx="948612" cy="533400"/>
          </a:xfrm>
        </p:grpSpPr>
        <p:sp>
          <p:nvSpPr>
            <p:cNvPr id="40" name="Down Arrow 14">
              <a:extLst>
                <a:ext uri="{FF2B5EF4-FFF2-40B4-BE49-F238E27FC236}">
                  <a16:creationId xmlns:a16="http://schemas.microsoft.com/office/drawing/2014/main" id="{4689CC5E-0A12-408C-B2FB-A6B4B764BC1D}"/>
                </a:ext>
              </a:extLst>
            </p:cNvPr>
            <p:cNvSpPr/>
            <p:nvPr/>
          </p:nvSpPr>
          <p:spPr>
            <a:xfrm rot="10800000">
              <a:off x="7949963"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0B27B84D-0623-4F65-970E-5999C62EDBAF}"/>
                </a:ext>
              </a:extLst>
            </p:cNvPr>
            <p:cNvSpPr txBox="1"/>
            <p:nvPr/>
          </p:nvSpPr>
          <p:spPr>
            <a:xfrm>
              <a:off x="7281703" y="3130034"/>
              <a:ext cx="668260" cy="369332"/>
            </a:xfrm>
            <a:prstGeom prst="rect">
              <a:avLst/>
            </a:prstGeom>
            <a:noFill/>
          </p:spPr>
          <p:txBody>
            <a:bodyPr wrap="none" rtlCol="0">
              <a:spAutoFit/>
            </a:bodyPr>
            <a:lstStyle/>
            <a:p>
              <a:r>
                <a:rPr lang="en-GB" dirty="0"/>
                <a:t>Right</a:t>
              </a:r>
            </a:p>
          </p:txBody>
        </p:sp>
      </p:grpSp>
      <p:sp>
        <p:nvSpPr>
          <p:cNvPr id="42" name="Rectangle 41">
            <a:extLst>
              <a:ext uri="{FF2B5EF4-FFF2-40B4-BE49-F238E27FC236}">
                <a16:creationId xmlns:a16="http://schemas.microsoft.com/office/drawing/2014/main" id="{BE4A47EF-832E-42EE-9386-E2416B6FA103}"/>
              </a:ext>
            </a:extLst>
          </p:cNvPr>
          <p:cNvSpPr/>
          <p:nvPr/>
        </p:nvSpPr>
        <p:spPr>
          <a:xfrm>
            <a:off x="909664" y="1219200"/>
            <a:ext cx="3725597" cy="27058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Tree>
    <p:extLst>
      <p:ext uri="{BB962C8B-B14F-4D97-AF65-F5344CB8AC3E}">
        <p14:creationId xmlns:p14="http://schemas.microsoft.com/office/powerpoint/2010/main" val="368119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8" name="Rectangle 7"/>
          <p:cNvSpPr/>
          <p:nvPr/>
        </p:nvSpPr>
        <p:spPr>
          <a:xfrm>
            <a:off x="4868174"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467600"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21" name="Rectangle 20"/>
          <p:cNvSpPr/>
          <p:nvPr/>
        </p:nvSpPr>
        <p:spPr>
          <a:xfrm>
            <a:off x="981974" y="152468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3" name="Rectangle 22"/>
          <p:cNvSpPr/>
          <p:nvPr/>
        </p:nvSpPr>
        <p:spPr>
          <a:xfrm>
            <a:off x="6167887" y="15283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2" name="Rectangle 21"/>
          <p:cNvSpPr/>
          <p:nvPr/>
        </p:nvSpPr>
        <p:spPr>
          <a:xfrm>
            <a:off x="2273061" y="151749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16" name="Rectangle 15"/>
          <p:cNvSpPr/>
          <p:nvPr/>
        </p:nvSpPr>
        <p:spPr>
          <a:xfrm>
            <a:off x="3568461" y="152468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7" name="Title 1"/>
          <p:cNvSpPr>
            <a:spLocks noGrp="1"/>
          </p:cNvSpPr>
          <p:nvPr>
            <p:ph type="title"/>
          </p:nvPr>
        </p:nvSpPr>
        <p:spPr>
          <a:xfrm>
            <a:off x="829719" y="6633"/>
            <a:ext cx="6858000" cy="1143000"/>
          </a:xfrm>
        </p:spPr>
        <p:txBody>
          <a:bodyPr/>
          <a:lstStyle/>
          <a:p>
            <a:r>
              <a:rPr lang="en-GB" dirty="0"/>
              <a:t>Quick Sort – Left Sub Array</a:t>
            </a:r>
          </a:p>
        </p:txBody>
      </p:sp>
      <p:sp>
        <p:nvSpPr>
          <p:cNvPr id="15" name="TextBox 14">
            <a:extLst>
              <a:ext uri="{FF2B5EF4-FFF2-40B4-BE49-F238E27FC236}">
                <a16:creationId xmlns:a16="http://schemas.microsoft.com/office/drawing/2014/main" id="{63ED44E3-DC24-4DEB-8EE6-57F1E7C9C166}"/>
              </a:ext>
            </a:extLst>
          </p:cNvPr>
          <p:cNvSpPr txBox="1"/>
          <p:nvPr/>
        </p:nvSpPr>
        <p:spPr>
          <a:xfrm>
            <a:off x="4152436" y="3154645"/>
            <a:ext cx="2005357" cy="369332"/>
          </a:xfrm>
          <a:prstGeom prst="rect">
            <a:avLst/>
          </a:prstGeom>
          <a:noFill/>
        </p:spPr>
        <p:txBody>
          <a:bodyPr wrap="none" rtlCol="0">
            <a:spAutoFit/>
          </a:bodyPr>
          <a:lstStyle/>
          <a:p>
            <a:r>
              <a:rPr lang="en-GB" dirty="0"/>
              <a:t>New index of pivot.</a:t>
            </a:r>
          </a:p>
        </p:txBody>
      </p:sp>
      <p:sp>
        <p:nvSpPr>
          <p:cNvPr id="20" name="Down Arrow 14">
            <a:extLst>
              <a:ext uri="{FF2B5EF4-FFF2-40B4-BE49-F238E27FC236}">
                <a16:creationId xmlns:a16="http://schemas.microsoft.com/office/drawing/2014/main" id="{6E7314CE-0DC8-4492-8FD8-487FE8BF7B5C}"/>
              </a:ext>
            </a:extLst>
          </p:cNvPr>
          <p:cNvSpPr/>
          <p:nvPr/>
        </p:nvSpPr>
        <p:spPr>
          <a:xfrm rot="10800000">
            <a:off x="3978367" y="3072611"/>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DAD02BD2-8AA6-4676-8737-7661D8B85B0A}"/>
              </a:ext>
            </a:extLst>
          </p:cNvPr>
          <p:cNvSpPr txBox="1"/>
          <p:nvPr/>
        </p:nvSpPr>
        <p:spPr>
          <a:xfrm>
            <a:off x="1030328" y="3928527"/>
            <a:ext cx="7083343" cy="923330"/>
          </a:xfrm>
          <a:prstGeom prst="rect">
            <a:avLst/>
          </a:prstGeom>
          <a:noFill/>
        </p:spPr>
        <p:txBody>
          <a:bodyPr wrap="square" rtlCol="0">
            <a:spAutoFit/>
          </a:bodyPr>
          <a:lstStyle/>
          <a:p>
            <a:r>
              <a:rPr lang="en-GB" dirty="0"/>
              <a:t>Action:</a:t>
            </a:r>
          </a:p>
          <a:p>
            <a:r>
              <a:rPr lang="en-GB" dirty="0"/>
              <a:t>Compare Right to Pivot</a:t>
            </a:r>
          </a:p>
          <a:p>
            <a:r>
              <a:rPr lang="en-GB" dirty="0"/>
              <a:t>Right is larger than the Pivot so Decrement Right</a:t>
            </a:r>
          </a:p>
        </p:txBody>
      </p:sp>
      <p:sp>
        <p:nvSpPr>
          <p:cNvPr id="25" name="TextBox 24">
            <a:extLst>
              <a:ext uri="{FF2B5EF4-FFF2-40B4-BE49-F238E27FC236}">
                <a16:creationId xmlns:a16="http://schemas.microsoft.com/office/drawing/2014/main" id="{3DC1E2BF-209E-4F5F-BC70-B2607EE088B0}"/>
              </a:ext>
            </a:extLst>
          </p:cNvPr>
          <p:cNvSpPr txBox="1"/>
          <p:nvPr/>
        </p:nvSpPr>
        <p:spPr>
          <a:xfrm>
            <a:off x="1299577" y="6390763"/>
            <a:ext cx="657039" cy="369332"/>
          </a:xfrm>
          <a:prstGeom prst="rect">
            <a:avLst/>
          </a:prstGeom>
          <a:noFill/>
        </p:spPr>
        <p:txBody>
          <a:bodyPr wrap="none" rtlCol="0">
            <a:spAutoFit/>
          </a:bodyPr>
          <a:lstStyle/>
          <a:p>
            <a:r>
              <a:rPr lang="en-GB" dirty="0"/>
              <a:t>Pivot</a:t>
            </a:r>
          </a:p>
        </p:txBody>
      </p:sp>
      <p:sp>
        <p:nvSpPr>
          <p:cNvPr id="27" name="Rectangle 26">
            <a:extLst>
              <a:ext uri="{FF2B5EF4-FFF2-40B4-BE49-F238E27FC236}">
                <a16:creationId xmlns:a16="http://schemas.microsoft.com/office/drawing/2014/main" id="{8C2E2F9D-03A9-416D-86FF-87A4F5FB2BDE}"/>
              </a:ext>
            </a:extLst>
          </p:cNvPr>
          <p:cNvSpPr/>
          <p:nvPr/>
        </p:nvSpPr>
        <p:spPr>
          <a:xfrm>
            <a:off x="1030328" y="5008249"/>
            <a:ext cx="1103271" cy="11639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grpSp>
        <p:nvGrpSpPr>
          <p:cNvPr id="18" name="Group 17">
            <a:extLst>
              <a:ext uri="{FF2B5EF4-FFF2-40B4-BE49-F238E27FC236}">
                <a16:creationId xmlns:a16="http://schemas.microsoft.com/office/drawing/2014/main" id="{1BE9909F-88A5-4CE7-845A-70D14274346A}"/>
              </a:ext>
            </a:extLst>
          </p:cNvPr>
          <p:cNvGrpSpPr/>
          <p:nvPr/>
        </p:nvGrpSpPr>
        <p:grpSpPr>
          <a:xfrm>
            <a:off x="1337707" y="3088809"/>
            <a:ext cx="823642" cy="533400"/>
            <a:chOff x="1464337" y="3048000"/>
            <a:chExt cx="823642" cy="533400"/>
          </a:xfrm>
        </p:grpSpPr>
        <p:sp>
          <p:nvSpPr>
            <p:cNvPr id="19" name="Down Arrow 2">
              <a:extLst>
                <a:ext uri="{FF2B5EF4-FFF2-40B4-BE49-F238E27FC236}">
                  <a16:creationId xmlns:a16="http://schemas.microsoft.com/office/drawing/2014/main" id="{DE6A9810-E39C-4F93-A9D1-FD96E593EACE}"/>
                </a:ext>
              </a:extLst>
            </p:cNvPr>
            <p:cNvSpPr/>
            <p:nvPr/>
          </p:nvSpPr>
          <p:spPr>
            <a:xfrm rot="10800000">
              <a:off x="1464337"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B423CBF5-2173-4C36-A325-CD7F18A27A63}"/>
                </a:ext>
              </a:extLst>
            </p:cNvPr>
            <p:cNvSpPr txBox="1"/>
            <p:nvPr/>
          </p:nvSpPr>
          <p:spPr>
            <a:xfrm>
              <a:off x="1744689" y="3130034"/>
              <a:ext cx="543290" cy="369332"/>
            </a:xfrm>
            <a:prstGeom prst="rect">
              <a:avLst/>
            </a:prstGeom>
            <a:noFill/>
          </p:spPr>
          <p:txBody>
            <a:bodyPr wrap="none" rtlCol="0">
              <a:spAutoFit/>
            </a:bodyPr>
            <a:lstStyle/>
            <a:p>
              <a:r>
                <a:rPr lang="en-GB" dirty="0"/>
                <a:t>Left</a:t>
              </a:r>
            </a:p>
          </p:txBody>
        </p:sp>
      </p:grpSp>
      <p:sp>
        <p:nvSpPr>
          <p:cNvPr id="2" name="Rectangle 1">
            <a:extLst>
              <a:ext uri="{FF2B5EF4-FFF2-40B4-BE49-F238E27FC236}">
                <a16:creationId xmlns:a16="http://schemas.microsoft.com/office/drawing/2014/main" id="{CEEE6C0D-8646-4B42-ACED-FBD59443746F}"/>
              </a:ext>
            </a:extLst>
          </p:cNvPr>
          <p:cNvSpPr/>
          <p:nvPr/>
        </p:nvSpPr>
        <p:spPr>
          <a:xfrm>
            <a:off x="1030327" y="3944725"/>
            <a:ext cx="7083343" cy="923330"/>
          </a:xfrm>
          <a:prstGeom prst="rect">
            <a:avLst/>
          </a:prstGeom>
        </p:spPr>
        <p:txBody>
          <a:bodyPr wrap="square">
            <a:spAutoFit/>
          </a:bodyPr>
          <a:lstStyle/>
          <a:p>
            <a:r>
              <a:rPr lang="en-GB" dirty="0"/>
              <a:t>Action:</a:t>
            </a:r>
          </a:p>
          <a:p>
            <a:r>
              <a:rPr lang="en-GB" dirty="0"/>
              <a:t>Left and right have met and there are no more items to compare.</a:t>
            </a:r>
            <a:br>
              <a:rPr lang="en-GB" dirty="0"/>
            </a:br>
            <a:r>
              <a:rPr lang="en-GB" dirty="0"/>
              <a:t>Place pivot here.</a:t>
            </a:r>
          </a:p>
        </p:txBody>
      </p:sp>
      <p:grpSp>
        <p:nvGrpSpPr>
          <p:cNvPr id="26" name="Group 25">
            <a:extLst>
              <a:ext uri="{FF2B5EF4-FFF2-40B4-BE49-F238E27FC236}">
                <a16:creationId xmlns:a16="http://schemas.microsoft.com/office/drawing/2014/main" id="{17096F39-BB79-4060-BBA4-90C375393200}"/>
              </a:ext>
            </a:extLst>
          </p:cNvPr>
          <p:cNvGrpSpPr/>
          <p:nvPr/>
        </p:nvGrpSpPr>
        <p:grpSpPr>
          <a:xfrm>
            <a:off x="2048774" y="3072611"/>
            <a:ext cx="948612" cy="533400"/>
            <a:chOff x="7281703" y="3048000"/>
            <a:chExt cx="948612" cy="533400"/>
          </a:xfrm>
        </p:grpSpPr>
        <p:sp>
          <p:nvSpPr>
            <p:cNvPr id="32" name="Down Arrow 14">
              <a:extLst>
                <a:ext uri="{FF2B5EF4-FFF2-40B4-BE49-F238E27FC236}">
                  <a16:creationId xmlns:a16="http://schemas.microsoft.com/office/drawing/2014/main" id="{59E2C08D-B656-4F20-A3EF-8219953384E8}"/>
                </a:ext>
              </a:extLst>
            </p:cNvPr>
            <p:cNvSpPr/>
            <p:nvPr/>
          </p:nvSpPr>
          <p:spPr>
            <a:xfrm rot="10800000">
              <a:off x="7949963"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1FDEA763-61D0-452F-86AE-D4727F190FFE}"/>
                </a:ext>
              </a:extLst>
            </p:cNvPr>
            <p:cNvSpPr txBox="1"/>
            <p:nvPr/>
          </p:nvSpPr>
          <p:spPr>
            <a:xfrm>
              <a:off x="7281703" y="3130034"/>
              <a:ext cx="668260" cy="369332"/>
            </a:xfrm>
            <a:prstGeom prst="rect">
              <a:avLst/>
            </a:prstGeom>
            <a:noFill/>
          </p:spPr>
          <p:txBody>
            <a:bodyPr wrap="none" rtlCol="0">
              <a:spAutoFit/>
            </a:bodyPr>
            <a:lstStyle/>
            <a:p>
              <a:r>
                <a:rPr lang="en-GB" dirty="0"/>
                <a:t>Right</a:t>
              </a:r>
            </a:p>
          </p:txBody>
        </p:sp>
      </p:grpSp>
      <p:sp>
        <p:nvSpPr>
          <p:cNvPr id="35" name="Rectangle 34">
            <a:extLst>
              <a:ext uri="{FF2B5EF4-FFF2-40B4-BE49-F238E27FC236}">
                <a16:creationId xmlns:a16="http://schemas.microsoft.com/office/drawing/2014/main" id="{B115A468-8918-4DC5-BF21-D272B3376A3E}"/>
              </a:ext>
            </a:extLst>
          </p:cNvPr>
          <p:cNvSpPr/>
          <p:nvPr/>
        </p:nvSpPr>
        <p:spPr>
          <a:xfrm>
            <a:off x="901038" y="1107569"/>
            <a:ext cx="3823362" cy="27058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Tree>
    <p:extLst>
      <p:ext uri="{BB962C8B-B14F-4D97-AF65-F5344CB8AC3E}">
        <p14:creationId xmlns:p14="http://schemas.microsoft.com/office/powerpoint/2010/main" val="112913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78 0.00115 L -0.14028 0.00115 " pathEditMode="relative" rAng="0" ptsTypes="AA">
                                      <p:cBhvr>
                                        <p:cTn id="6" dur="2000" fill="hold"/>
                                        <p:tgtEl>
                                          <p:spTgt spid="26"/>
                                        </p:tgtEl>
                                        <p:attrNameLst>
                                          <p:attrName>ppt_x</p:attrName>
                                          <p:attrName>ppt_y</p:attrName>
                                        </p:attrNameLst>
                                      </p:cBhvr>
                                      <p:rCtr x="-6875" y="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21" name="Rectangle 20"/>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3" name="Rectangle 22"/>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2" name="Rectangle 21"/>
          <p:cNvSpPr/>
          <p:nvPr/>
        </p:nvSpPr>
        <p:spPr>
          <a:xfrm>
            <a:off x="23622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16" name="Rectangle 1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7" name="Title 1"/>
          <p:cNvSpPr>
            <a:spLocks noGrp="1"/>
          </p:cNvSpPr>
          <p:nvPr>
            <p:ph type="title"/>
          </p:nvPr>
        </p:nvSpPr>
        <p:spPr>
          <a:xfrm>
            <a:off x="838200" y="86160"/>
            <a:ext cx="6858000" cy="1143000"/>
          </a:xfrm>
        </p:spPr>
        <p:txBody>
          <a:bodyPr/>
          <a:lstStyle/>
          <a:p>
            <a:r>
              <a:rPr lang="en-GB" dirty="0"/>
              <a:t>Quick Sort – Left Sub Array</a:t>
            </a:r>
          </a:p>
        </p:txBody>
      </p:sp>
      <p:sp>
        <p:nvSpPr>
          <p:cNvPr id="19" name="TextBox 18"/>
          <p:cNvSpPr txBox="1"/>
          <p:nvPr/>
        </p:nvSpPr>
        <p:spPr>
          <a:xfrm>
            <a:off x="909664" y="4051540"/>
            <a:ext cx="7734300" cy="2862322"/>
          </a:xfrm>
          <a:prstGeom prst="rect">
            <a:avLst/>
          </a:prstGeom>
          <a:noFill/>
        </p:spPr>
        <p:txBody>
          <a:bodyPr wrap="square" rtlCol="0">
            <a:spAutoFit/>
          </a:bodyPr>
          <a:lstStyle/>
          <a:p>
            <a:r>
              <a:rPr lang="en-GB" dirty="0"/>
              <a:t>After the partition operation, the pivot for the Left Sub Array is now in it’s place.</a:t>
            </a:r>
          </a:p>
          <a:p>
            <a:endParaRPr lang="en-GB" dirty="0"/>
          </a:p>
          <a:p>
            <a:r>
              <a:rPr lang="en-GB" dirty="0"/>
              <a:t>Call Quick Sort recursively on the sub-array to the left of the partition.</a:t>
            </a:r>
          </a:p>
          <a:p>
            <a:r>
              <a:rPr lang="en-GB" dirty="0"/>
              <a:t>So repeat the operation from 0 to the new index of the pivot - 1</a:t>
            </a:r>
            <a:br>
              <a:rPr lang="en-GB" dirty="0"/>
            </a:br>
            <a:br>
              <a:rPr lang="en-GB" dirty="0"/>
            </a:br>
            <a:r>
              <a:rPr lang="en-GB" dirty="0"/>
              <a:t>Call Quick Sort recursively on the sub-array to the right of the partition.</a:t>
            </a:r>
          </a:p>
          <a:p>
            <a:r>
              <a:rPr lang="en-GB" dirty="0"/>
              <a:t>So repeat the operation from the new index of the pivot + 1 to the end of the array</a:t>
            </a:r>
          </a:p>
          <a:p>
            <a:endParaRPr lang="en-GB" dirty="0"/>
          </a:p>
          <a:p>
            <a:endParaRPr lang="en-GB" dirty="0"/>
          </a:p>
        </p:txBody>
      </p:sp>
      <p:sp>
        <p:nvSpPr>
          <p:cNvPr id="12" name="TextBox 11">
            <a:extLst>
              <a:ext uri="{FF2B5EF4-FFF2-40B4-BE49-F238E27FC236}">
                <a16:creationId xmlns:a16="http://schemas.microsoft.com/office/drawing/2014/main" id="{08066121-5844-46C2-8B72-B9FD24A9A70C}"/>
              </a:ext>
            </a:extLst>
          </p:cNvPr>
          <p:cNvSpPr txBox="1"/>
          <p:nvPr/>
        </p:nvSpPr>
        <p:spPr>
          <a:xfrm>
            <a:off x="915163" y="3555716"/>
            <a:ext cx="2005357" cy="369332"/>
          </a:xfrm>
          <a:prstGeom prst="rect">
            <a:avLst/>
          </a:prstGeom>
          <a:noFill/>
        </p:spPr>
        <p:txBody>
          <a:bodyPr wrap="none" rtlCol="0">
            <a:spAutoFit/>
          </a:bodyPr>
          <a:lstStyle/>
          <a:p>
            <a:r>
              <a:rPr lang="en-GB" dirty="0"/>
              <a:t>New index of pivot.</a:t>
            </a:r>
          </a:p>
        </p:txBody>
      </p:sp>
      <p:sp>
        <p:nvSpPr>
          <p:cNvPr id="13" name="Down Arrow 14">
            <a:extLst>
              <a:ext uri="{FF2B5EF4-FFF2-40B4-BE49-F238E27FC236}">
                <a16:creationId xmlns:a16="http://schemas.microsoft.com/office/drawing/2014/main" id="{E7A303F8-ECE1-49BD-854A-6B9D7D4018E4}"/>
              </a:ext>
            </a:extLst>
          </p:cNvPr>
          <p:cNvSpPr/>
          <p:nvPr/>
        </p:nvSpPr>
        <p:spPr>
          <a:xfrm rot="10800000">
            <a:off x="1326518" y="293228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2855043-13DA-46A0-8CA9-C073C09D6067}"/>
              </a:ext>
            </a:extLst>
          </p:cNvPr>
          <p:cNvSpPr/>
          <p:nvPr/>
        </p:nvSpPr>
        <p:spPr>
          <a:xfrm>
            <a:off x="909664" y="1219200"/>
            <a:ext cx="3967136" cy="27058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Tree>
    <p:extLst>
      <p:ext uri="{BB962C8B-B14F-4D97-AF65-F5344CB8AC3E}">
        <p14:creationId xmlns:p14="http://schemas.microsoft.com/office/powerpoint/2010/main" val="137783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Content</a:t>
            </a:r>
          </a:p>
        </p:txBody>
      </p:sp>
      <p:sp>
        <p:nvSpPr>
          <p:cNvPr id="3" name="Content Placeholder 2"/>
          <p:cNvSpPr>
            <a:spLocks noGrp="1"/>
          </p:cNvSpPr>
          <p:nvPr>
            <p:ph idx="1"/>
          </p:nvPr>
        </p:nvSpPr>
        <p:spPr/>
        <p:txBody>
          <a:bodyPr/>
          <a:lstStyle/>
          <a:p>
            <a:pPr>
              <a:spcBef>
                <a:spcPts val="440"/>
              </a:spcBef>
              <a:buClr>
                <a:srgbClr val="A9A57C"/>
              </a:buClr>
              <a:buFont typeface="Arial" pitchFamily="32"/>
              <a:buChar char="•"/>
            </a:pPr>
            <a:r>
              <a:rPr lang="en-GB" b="0" dirty="0"/>
              <a:t>Quick Sort</a:t>
            </a:r>
          </a:p>
          <a:p>
            <a:pPr lvl="0">
              <a:spcBef>
                <a:spcPts val="440"/>
              </a:spcBef>
              <a:buClr>
                <a:srgbClr val="A9A57C"/>
              </a:buClr>
              <a:buFont typeface="Arial" pitchFamily="32"/>
              <a:buChar char="•"/>
            </a:pPr>
            <a:r>
              <a:rPr lang="en-GB" b="0" dirty="0"/>
              <a:t>Partitioning</a:t>
            </a:r>
          </a:p>
          <a:p>
            <a:pPr lvl="0">
              <a:spcBef>
                <a:spcPts val="440"/>
              </a:spcBef>
              <a:buClr>
                <a:srgbClr val="A9A57C"/>
              </a:buClr>
              <a:buFont typeface="Arial" pitchFamily="32"/>
              <a:buChar char="•"/>
            </a:pPr>
            <a:r>
              <a:rPr lang="en-GB" b="0" dirty="0"/>
              <a:t>Analysis of Quick Sort</a:t>
            </a:r>
          </a:p>
          <a:p>
            <a:pPr lvl="0">
              <a:spcBef>
                <a:spcPts val="440"/>
              </a:spcBef>
              <a:buClr>
                <a:srgbClr val="A9A57C"/>
              </a:buClr>
              <a:buFont typeface="Arial" pitchFamily="32"/>
              <a:buChar char="•"/>
            </a:pPr>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96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8" name="Rectangle 7"/>
          <p:cNvSpPr/>
          <p:nvPr/>
        </p:nvSpPr>
        <p:spPr>
          <a:xfrm>
            <a:off x="6315973" y="1428103"/>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8</a:t>
            </a:r>
          </a:p>
        </p:txBody>
      </p:sp>
      <p:sp>
        <p:nvSpPr>
          <p:cNvPr id="9" name="Rectangle 8"/>
          <p:cNvSpPr/>
          <p:nvPr/>
        </p:nvSpPr>
        <p:spPr>
          <a:xfrm>
            <a:off x="7933425" y="1382444"/>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6</a:t>
            </a:r>
          </a:p>
        </p:txBody>
      </p:sp>
      <p:sp>
        <p:nvSpPr>
          <p:cNvPr id="21" name="Rectangle 20"/>
          <p:cNvSpPr/>
          <p:nvPr/>
        </p:nvSpPr>
        <p:spPr>
          <a:xfrm>
            <a:off x="2635068" y="1428103"/>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2</a:t>
            </a:r>
          </a:p>
        </p:txBody>
      </p:sp>
      <p:sp>
        <p:nvSpPr>
          <p:cNvPr id="23" name="Rectangle 22"/>
          <p:cNvSpPr/>
          <p:nvPr/>
        </p:nvSpPr>
        <p:spPr>
          <a:xfrm>
            <a:off x="7124699" y="1404036"/>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7</a:t>
            </a:r>
          </a:p>
        </p:txBody>
      </p:sp>
      <p:sp>
        <p:nvSpPr>
          <p:cNvPr id="22" name="Rectangle 21"/>
          <p:cNvSpPr/>
          <p:nvPr/>
        </p:nvSpPr>
        <p:spPr>
          <a:xfrm>
            <a:off x="4216400" y="1404036"/>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4</a:t>
            </a:r>
          </a:p>
        </p:txBody>
      </p:sp>
      <p:sp>
        <p:nvSpPr>
          <p:cNvPr id="16" name="Rectangle 15"/>
          <p:cNvSpPr/>
          <p:nvPr/>
        </p:nvSpPr>
        <p:spPr>
          <a:xfrm>
            <a:off x="5375901" y="1382444"/>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5</a:t>
            </a:r>
          </a:p>
        </p:txBody>
      </p:sp>
      <p:sp>
        <p:nvSpPr>
          <p:cNvPr id="17" name="Title 1"/>
          <p:cNvSpPr>
            <a:spLocks noGrp="1"/>
          </p:cNvSpPr>
          <p:nvPr>
            <p:ph type="title"/>
          </p:nvPr>
        </p:nvSpPr>
        <p:spPr>
          <a:xfrm>
            <a:off x="838200" y="63340"/>
            <a:ext cx="6858000" cy="1143000"/>
          </a:xfrm>
        </p:spPr>
        <p:txBody>
          <a:bodyPr/>
          <a:lstStyle/>
          <a:p>
            <a:r>
              <a:rPr lang="en-GB" dirty="0"/>
              <a:t>Quick Sort – Left Sub Array</a:t>
            </a:r>
          </a:p>
        </p:txBody>
      </p:sp>
      <p:sp>
        <p:nvSpPr>
          <p:cNvPr id="18" name="Left Brace 17"/>
          <p:cNvSpPr/>
          <p:nvPr/>
        </p:nvSpPr>
        <p:spPr>
          <a:xfrm rot="16200000">
            <a:off x="1375994" y="2134703"/>
            <a:ext cx="381000" cy="993451"/>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9" name="TextBox 18"/>
          <p:cNvSpPr txBox="1"/>
          <p:nvPr/>
        </p:nvSpPr>
        <p:spPr>
          <a:xfrm>
            <a:off x="1089585" y="4646474"/>
            <a:ext cx="8072888" cy="2031325"/>
          </a:xfrm>
          <a:prstGeom prst="rect">
            <a:avLst/>
          </a:prstGeom>
          <a:noFill/>
        </p:spPr>
        <p:txBody>
          <a:bodyPr wrap="square" rtlCol="0">
            <a:spAutoFit/>
          </a:bodyPr>
          <a:lstStyle/>
          <a:p>
            <a:r>
              <a:rPr lang="en-GB" dirty="0"/>
              <a:t>In this case:</a:t>
            </a:r>
          </a:p>
          <a:p>
            <a:r>
              <a:rPr lang="en-GB" dirty="0"/>
              <a:t>The Left-Sub Array has 0 elements</a:t>
            </a:r>
          </a:p>
          <a:p>
            <a:r>
              <a:rPr lang="en-GB" dirty="0"/>
              <a:t>The Right-Sub Array has 1 element</a:t>
            </a:r>
          </a:p>
          <a:p>
            <a:endParaRPr lang="en-GB" dirty="0"/>
          </a:p>
          <a:p>
            <a:r>
              <a:rPr lang="en-GB" dirty="0"/>
              <a:t>This means that the recursive call has hit its base case</a:t>
            </a:r>
          </a:p>
          <a:p>
            <a:r>
              <a:rPr lang="en-GB" dirty="0"/>
              <a:t>All elements to the left of our original pivot i.e. 5 have been sorted</a:t>
            </a:r>
          </a:p>
          <a:p>
            <a:endParaRPr lang="en-GB" dirty="0"/>
          </a:p>
        </p:txBody>
      </p:sp>
      <p:sp>
        <p:nvSpPr>
          <p:cNvPr id="12" name="Left Brace 11"/>
          <p:cNvSpPr/>
          <p:nvPr/>
        </p:nvSpPr>
        <p:spPr>
          <a:xfrm rot="16200000">
            <a:off x="4344287" y="2317974"/>
            <a:ext cx="369333" cy="690113"/>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BDAD6D6D-4894-4FF9-8499-BBA7CD460C0C}"/>
              </a:ext>
            </a:extLst>
          </p:cNvPr>
          <p:cNvSpPr txBox="1"/>
          <p:nvPr/>
        </p:nvSpPr>
        <p:spPr>
          <a:xfrm>
            <a:off x="988162" y="2882816"/>
            <a:ext cx="1156663" cy="646331"/>
          </a:xfrm>
          <a:prstGeom prst="rect">
            <a:avLst/>
          </a:prstGeom>
          <a:noFill/>
        </p:spPr>
        <p:txBody>
          <a:bodyPr wrap="none" rtlCol="0">
            <a:spAutoFit/>
          </a:bodyPr>
          <a:lstStyle/>
          <a:p>
            <a:pPr algn="ctr"/>
            <a:r>
              <a:rPr lang="en-GB" dirty="0"/>
              <a:t>Left</a:t>
            </a:r>
          </a:p>
          <a:p>
            <a:pPr algn="ctr"/>
            <a:r>
              <a:rPr lang="en-GB" dirty="0"/>
              <a:t> Sub-Array</a:t>
            </a:r>
          </a:p>
        </p:txBody>
      </p:sp>
      <p:sp>
        <p:nvSpPr>
          <p:cNvPr id="14" name="TextBox 13">
            <a:extLst>
              <a:ext uri="{FF2B5EF4-FFF2-40B4-BE49-F238E27FC236}">
                <a16:creationId xmlns:a16="http://schemas.microsoft.com/office/drawing/2014/main" id="{33B42DA8-8B70-4118-9CFE-B5B102BEDD38}"/>
              </a:ext>
            </a:extLst>
          </p:cNvPr>
          <p:cNvSpPr txBox="1"/>
          <p:nvPr/>
        </p:nvSpPr>
        <p:spPr>
          <a:xfrm>
            <a:off x="4065311" y="2849839"/>
            <a:ext cx="1103764" cy="646331"/>
          </a:xfrm>
          <a:prstGeom prst="rect">
            <a:avLst/>
          </a:prstGeom>
          <a:noFill/>
        </p:spPr>
        <p:txBody>
          <a:bodyPr wrap="none" rtlCol="0">
            <a:spAutoFit/>
          </a:bodyPr>
          <a:lstStyle/>
          <a:p>
            <a:pPr algn="ctr"/>
            <a:r>
              <a:rPr lang="en-GB" dirty="0"/>
              <a:t>Right </a:t>
            </a:r>
          </a:p>
          <a:p>
            <a:pPr algn="ctr"/>
            <a:r>
              <a:rPr lang="en-GB" dirty="0"/>
              <a:t>Sub-Array</a:t>
            </a:r>
          </a:p>
        </p:txBody>
      </p:sp>
      <p:sp>
        <p:nvSpPr>
          <p:cNvPr id="15" name="TextBox 14">
            <a:extLst>
              <a:ext uri="{FF2B5EF4-FFF2-40B4-BE49-F238E27FC236}">
                <a16:creationId xmlns:a16="http://schemas.microsoft.com/office/drawing/2014/main" id="{63ED44E3-DC24-4DEB-8EE6-57F1E7C9C166}"/>
              </a:ext>
            </a:extLst>
          </p:cNvPr>
          <p:cNvSpPr txBox="1"/>
          <p:nvPr/>
        </p:nvSpPr>
        <p:spPr>
          <a:xfrm>
            <a:off x="2197793" y="3145510"/>
            <a:ext cx="1226811" cy="646331"/>
          </a:xfrm>
          <a:prstGeom prst="rect">
            <a:avLst/>
          </a:prstGeom>
          <a:noFill/>
        </p:spPr>
        <p:txBody>
          <a:bodyPr wrap="none" rtlCol="0">
            <a:spAutoFit/>
          </a:bodyPr>
          <a:lstStyle/>
          <a:p>
            <a:pPr algn="ctr"/>
            <a:r>
              <a:rPr lang="en-GB" dirty="0"/>
              <a:t>New index </a:t>
            </a:r>
          </a:p>
          <a:p>
            <a:pPr algn="ctr"/>
            <a:r>
              <a:rPr lang="en-GB" dirty="0"/>
              <a:t>Of pivot.</a:t>
            </a:r>
          </a:p>
        </p:txBody>
      </p:sp>
      <p:sp>
        <p:nvSpPr>
          <p:cNvPr id="20" name="Down Arrow 14">
            <a:extLst>
              <a:ext uri="{FF2B5EF4-FFF2-40B4-BE49-F238E27FC236}">
                <a16:creationId xmlns:a16="http://schemas.microsoft.com/office/drawing/2014/main" id="{6E7314CE-0DC8-4492-8FD8-487FE8BF7B5C}"/>
              </a:ext>
            </a:extLst>
          </p:cNvPr>
          <p:cNvSpPr/>
          <p:nvPr/>
        </p:nvSpPr>
        <p:spPr>
          <a:xfrm rot="10800000">
            <a:off x="2816229" y="2501388"/>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1181C750-88C5-4E2F-B023-353C95BC1211}"/>
              </a:ext>
            </a:extLst>
          </p:cNvPr>
          <p:cNvSpPr/>
          <p:nvPr/>
        </p:nvSpPr>
        <p:spPr>
          <a:xfrm>
            <a:off x="950210" y="1098322"/>
            <a:ext cx="4175732" cy="27116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Tree>
    <p:extLst>
      <p:ext uri="{BB962C8B-B14F-4D97-AF65-F5344CB8AC3E}">
        <p14:creationId xmlns:p14="http://schemas.microsoft.com/office/powerpoint/2010/main" val="4282039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8" name="Rectangle 7"/>
          <p:cNvSpPr/>
          <p:nvPr/>
        </p:nvSpPr>
        <p:spPr>
          <a:xfrm>
            <a:off x="4659768" y="2026261"/>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8</a:t>
            </a:r>
          </a:p>
        </p:txBody>
      </p:sp>
      <p:sp>
        <p:nvSpPr>
          <p:cNvPr id="9" name="Rectangle 8"/>
          <p:cNvSpPr/>
          <p:nvPr/>
        </p:nvSpPr>
        <p:spPr>
          <a:xfrm>
            <a:off x="6712296" y="2026261"/>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6</a:t>
            </a:r>
          </a:p>
        </p:txBody>
      </p:sp>
      <p:sp>
        <p:nvSpPr>
          <p:cNvPr id="21" name="Rectangle 20"/>
          <p:cNvSpPr/>
          <p:nvPr/>
        </p:nvSpPr>
        <p:spPr>
          <a:xfrm>
            <a:off x="1407411" y="2036722"/>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2</a:t>
            </a:r>
          </a:p>
        </p:txBody>
      </p:sp>
      <p:sp>
        <p:nvSpPr>
          <p:cNvPr id="23" name="Rectangle 22"/>
          <p:cNvSpPr/>
          <p:nvPr/>
        </p:nvSpPr>
        <p:spPr>
          <a:xfrm>
            <a:off x="5689960" y="2026261"/>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7</a:t>
            </a:r>
          </a:p>
        </p:txBody>
      </p:sp>
      <p:sp>
        <p:nvSpPr>
          <p:cNvPr id="22" name="Rectangle 21"/>
          <p:cNvSpPr/>
          <p:nvPr/>
        </p:nvSpPr>
        <p:spPr>
          <a:xfrm>
            <a:off x="2388353" y="2036722"/>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4</a:t>
            </a:r>
          </a:p>
        </p:txBody>
      </p:sp>
      <p:sp>
        <p:nvSpPr>
          <p:cNvPr id="16" name="Rectangle 15"/>
          <p:cNvSpPr/>
          <p:nvPr/>
        </p:nvSpPr>
        <p:spPr>
          <a:xfrm>
            <a:off x="3341538" y="2026261"/>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5</a:t>
            </a:r>
          </a:p>
        </p:txBody>
      </p:sp>
      <p:sp>
        <p:nvSpPr>
          <p:cNvPr id="17" name="Title 1"/>
          <p:cNvSpPr>
            <a:spLocks noGrp="1"/>
          </p:cNvSpPr>
          <p:nvPr>
            <p:ph type="title"/>
          </p:nvPr>
        </p:nvSpPr>
        <p:spPr>
          <a:xfrm>
            <a:off x="838200" y="63340"/>
            <a:ext cx="6858000" cy="1143000"/>
          </a:xfrm>
        </p:spPr>
        <p:txBody>
          <a:bodyPr/>
          <a:lstStyle/>
          <a:p>
            <a:r>
              <a:rPr lang="en-GB" dirty="0"/>
              <a:t>Quick Sort – Left Sub Array</a:t>
            </a:r>
          </a:p>
        </p:txBody>
      </p:sp>
      <p:sp>
        <p:nvSpPr>
          <p:cNvPr id="19" name="TextBox 18"/>
          <p:cNvSpPr txBox="1"/>
          <p:nvPr/>
        </p:nvSpPr>
        <p:spPr>
          <a:xfrm>
            <a:off x="990600" y="3623135"/>
            <a:ext cx="8072888" cy="2031325"/>
          </a:xfrm>
          <a:prstGeom prst="rect">
            <a:avLst/>
          </a:prstGeom>
          <a:noFill/>
        </p:spPr>
        <p:txBody>
          <a:bodyPr wrap="square" rtlCol="0">
            <a:spAutoFit/>
          </a:bodyPr>
          <a:lstStyle/>
          <a:p>
            <a:r>
              <a:rPr lang="en-GB" dirty="0"/>
              <a:t>In this case:</a:t>
            </a:r>
          </a:p>
          <a:p>
            <a:r>
              <a:rPr lang="en-GB" dirty="0"/>
              <a:t>The Left-Sub Array has 0 elements</a:t>
            </a:r>
          </a:p>
          <a:p>
            <a:r>
              <a:rPr lang="en-GB" dirty="0"/>
              <a:t>The Right-Sub Array has 1 element</a:t>
            </a:r>
          </a:p>
          <a:p>
            <a:endParaRPr lang="en-GB" dirty="0"/>
          </a:p>
          <a:p>
            <a:r>
              <a:rPr lang="en-GB" dirty="0"/>
              <a:t>This means that the recursive call has hit its base case</a:t>
            </a:r>
          </a:p>
          <a:p>
            <a:r>
              <a:rPr lang="en-GB" dirty="0"/>
              <a:t>All elements to the left of our original pivot i.e. 5 have been sorted</a:t>
            </a:r>
          </a:p>
          <a:p>
            <a:endParaRPr lang="en-GB" dirty="0"/>
          </a:p>
        </p:txBody>
      </p:sp>
      <p:sp>
        <p:nvSpPr>
          <p:cNvPr id="2" name="Rectangle 1">
            <a:extLst>
              <a:ext uri="{FF2B5EF4-FFF2-40B4-BE49-F238E27FC236}">
                <a16:creationId xmlns:a16="http://schemas.microsoft.com/office/drawing/2014/main" id="{1181C750-88C5-4E2F-B023-353C95BC1211}"/>
              </a:ext>
            </a:extLst>
          </p:cNvPr>
          <p:cNvSpPr/>
          <p:nvPr/>
        </p:nvSpPr>
        <p:spPr>
          <a:xfrm>
            <a:off x="990600" y="1752600"/>
            <a:ext cx="3352800" cy="14924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Tree>
    <p:extLst>
      <p:ext uri="{BB962C8B-B14F-4D97-AF65-F5344CB8AC3E}">
        <p14:creationId xmlns:p14="http://schemas.microsoft.com/office/powerpoint/2010/main" val="1094562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8" name="Rectangle 7"/>
          <p:cNvSpPr/>
          <p:nvPr/>
        </p:nvSpPr>
        <p:spPr>
          <a:xfrm>
            <a:off x="4659768" y="2026261"/>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8</a:t>
            </a:r>
          </a:p>
        </p:txBody>
      </p:sp>
      <p:sp>
        <p:nvSpPr>
          <p:cNvPr id="9" name="Rectangle 8"/>
          <p:cNvSpPr/>
          <p:nvPr/>
        </p:nvSpPr>
        <p:spPr>
          <a:xfrm>
            <a:off x="6712296" y="2026261"/>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6</a:t>
            </a:r>
          </a:p>
        </p:txBody>
      </p:sp>
      <p:sp>
        <p:nvSpPr>
          <p:cNvPr id="21" name="Rectangle 20"/>
          <p:cNvSpPr/>
          <p:nvPr/>
        </p:nvSpPr>
        <p:spPr>
          <a:xfrm>
            <a:off x="1407411" y="2036722"/>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2</a:t>
            </a:r>
          </a:p>
        </p:txBody>
      </p:sp>
      <p:sp>
        <p:nvSpPr>
          <p:cNvPr id="23" name="Rectangle 22"/>
          <p:cNvSpPr/>
          <p:nvPr/>
        </p:nvSpPr>
        <p:spPr>
          <a:xfrm>
            <a:off x="5689960" y="2026261"/>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7</a:t>
            </a:r>
          </a:p>
        </p:txBody>
      </p:sp>
      <p:sp>
        <p:nvSpPr>
          <p:cNvPr id="22" name="Rectangle 21"/>
          <p:cNvSpPr/>
          <p:nvPr/>
        </p:nvSpPr>
        <p:spPr>
          <a:xfrm>
            <a:off x="2388353" y="2036722"/>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4</a:t>
            </a:r>
          </a:p>
        </p:txBody>
      </p:sp>
      <p:sp>
        <p:nvSpPr>
          <p:cNvPr id="16" name="Rectangle 15"/>
          <p:cNvSpPr/>
          <p:nvPr/>
        </p:nvSpPr>
        <p:spPr>
          <a:xfrm>
            <a:off x="3341538" y="2026261"/>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5</a:t>
            </a:r>
          </a:p>
        </p:txBody>
      </p:sp>
      <p:sp>
        <p:nvSpPr>
          <p:cNvPr id="17" name="Title 1"/>
          <p:cNvSpPr>
            <a:spLocks noGrp="1"/>
          </p:cNvSpPr>
          <p:nvPr>
            <p:ph type="title"/>
          </p:nvPr>
        </p:nvSpPr>
        <p:spPr>
          <a:xfrm>
            <a:off x="838200" y="63340"/>
            <a:ext cx="7010400" cy="1143000"/>
          </a:xfrm>
        </p:spPr>
        <p:txBody>
          <a:bodyPr/>
          <a:lstStyle/>
          <a:p>
            <a:r>
              <a:rPr lang="en-GB" dirty="0"/>
              <a:t>Quick Sort – Right Sub Array</a:t>
            </a:r>
          </a:p>
        </p:txBody>
      </p:sp>
      <p:sp>
        <p:nvSpPr>
          <p:cNvPr id="19" name="TextBox 18"/>
          <p:cNvSpPr txBox="1"/>
          <p:nvPr/>
        </p:nvSpPr>
        <p:spPr>
          <a:xfrm>
            <a:off x="990600" y="3623135"/>
            <a:ext cx="8072888" cy="646331"/>
          </a:xfrm>
          <a:prstGeom prst="rect">
            <a:avLst/>
          </a:prstGeom>
          <a:noFill/>
        </p:spPr>
        <p:txBody>
          <a:bodyPr wrap="square" rtlCol="0">
            <a:spAutoFit/>
          </a:bodyPr>
          <a:lstStyle/>
          <a:p>
            <a:r>
              <a:rPr lang="en-GB" dirty="0"/>
              <a:t>We can now start partitioning the Right Sub Array from our original pivot</a:t>
            </a:r>
          </a:p>
          <a:p>
            <a:endParaRPr lang="en-GB" dirty="0"/>
          </a:p>
        </p:txBody>
      </p:sp>
      <p:sp>
        <p:nvSpPr>
          <p:cNvPr id="2" name="Rectangle 1">
            <a:extLst>
              <a:ext uri="{FF2B5EF4-FFF2-40B4-BE49-F238E27FC236}">
                <a16:creationId xmlns:a16="http://schemas.microsoft.com/office/drawing/2014/main" id="{1181C750-88C5-4E2F-B023-353C95BC1211}"/>
              </a:ext>
            </a:extLst>
          </p:cNvPr>
          <p:cNvSpPr/>
          <p:nvPr/>
        </p:nvSpPr>
        <p:spPr>
          <a:xfrm>
            <a:off x="4389136" y="1668498"/>
            <a:ext cx="3352800" cy="14924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Tree>
    <p:extLst>
      <p:ext uri="{BB962C8B-B14F-4D97-AF65-F5344CB8AC3E}">
        <p14:creationId xmlns:p14="http://schemas.microsoft.com/office/powerpoint/2010/main" val="675736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8" name="Rectangle 7"/>
          <p:cNvSpPr/>
          <p:nvPr/>
        </p:nvSpPr>
        <p:spPr>
          <a:xfrm>
            <a:off x="4868174"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467600"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21" name="Rectangle 20"/>
          <p:cNvSpPr/>
          <p:nvPr/>
        </p:nvSpPr>
        <p:spPr>
          <a:xfrm>
            <a:off x="981974" y="152468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3" name="Rectangle 22"/>
          <p:cNvSpPr/>
          <p:nvPr/>
        </p:nvSpPr>
        <p:spPr>
          <a:xfrm>
            <a:off x="6167887" y="15283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2" name="Rectangle 21"/>
          <p:cNvSpPr/>
          <p:nvPr/>
        </p:nvSpPr>
        <p:spPr>
          <a:xfrm>
            <a:off x="2273061" y="151749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16" name="Rectangle 15"/>
          <p:cNvSpPr/>
          <p:nvPr/>
        </p:nvSpPr>
        <p:spPr>
          <a:xfrm>
            <a:off x="3568461" y="152468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7" name="Title 1"/>
          <p:cNvSpPr>
            <a:spLocks noGrp="1"/>
          </p:cNvSpPr>
          <p:nvPr>
            <p:ph type="title"/>
          </p:nvPr>
        </p:nvSpPr>
        <p:spPr>
          <a:xfrm>
            <a:off x="838200" y="274638"/>
            <a:ext cx="6934200" cy="1143000"/>
          </a:xfrm>
        </p:spPr>
        <p:txBody>
          <a:bodyPr/>
          <a:lstStyle/>
          <a:p>
            <a:r>
              <a:rPr lang="en-GB" dirty="0"/>
              <a:t>Quick Sort – Right Sub Array</a:t>
            </a:r>
          </a:p>
        </p:txBody>
      </p:sp>
      <p:sp>
        <p:nvSpPr>
          <p:cNvPr id="15" name="TextBox 14">
            <a:extLst>
              <a:ext uri="{FF2B5EF4-FFF2-40B4-BE49-F238E27FC236}">
                <a16:creationId xmlns:a16="http://schemas.microsoft.com/office/drawing/2014/main" id="{63ED44E3-DC24-4DEB-8EE6-57F1E7C9C166}"/>
              </a:ext>
            </a:extLst>
          </p:cNvPr>
          <p:cNvSpPr txBox="1"/>
          <p:nvPr/>
        </p:nvSpPr>
        <p:spPr>
          <a:xfrm>
            <a:off x="3099182" y="3939646"/>
            <a:ext cx="2005357" cy="369332"/>
          </a:xfrm>
          <a:prstGeom prst="rect">
            <a:avLst/>
          </a:prstGeom>
          <a:noFill/>
        </p:spPr>
        <p:txBody>
          <a:bodyPr wrap="none" rtlCol="0">
            <a:spAutoFit/>
          </a:bodyPr>
          <a:lstStyle/>
          <a:p>
            <a:r>
              <a:rPr lang="en-GB" dirty="0"/>
              <a:t>New index of pivot.</a:t>
            </a:r>
          </a:p>
        </p:txBody>
      </p:sp>
      <p:sp>
        <p:nvSpPr>
          <p:cNvPr id="20" name="Down Arrow 14">
            <a:extLst>
              <a:ext uri="{FF2B5EF4-FFF2-40B4-BE49-F238E27FC236}">
                <a16:creationId xmlns:a16="http://schemas.microsoft.com/office/drawing/2014/main" id="{6E7314CE-0DC8-4492-8FD8-487FE8BF7B5C}"/>
              </a:ext>
            </a:extLst>
          </p:cNvPr>
          <p:cNvSpPr/>
          <p:nvPr/>
        </p:nvSpPr>
        <p:spPr>
          <a:xfrm rot="10800000">
            <a:off x="3958968" y="3368146"/>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DAD02BD2-8AA6-4676-8737-7661D8B85B0A}"/>
              </a:ext>
            </a:extLst>
          </p:cNvPr>
          <p:cNvSpPr txBox="1"/>
          <p:nvPr/>
        </p:nvSpPr>
        <p:spPr>
          <a:xfrm>
            <a:off x="988259" y="4409130"/>
            <a:ext cx="6561826" cy="646331"/>
          </a:xfrm>
          <a:prstGeom prst="rect">
            <a:avLst/>
          </a:prstGeom>
          <a:noFill/>
        </p:spPr>
        <p:txBody>
          <a:bodyPr wrap="square" rtlCol="0">
            <a:spAutoFit/>
          </a:bodyPr>
          <a:lstStyle/>
          <a:p>
            <a:r>
              <a:rPr lang="en-GB" dirty="0"/>
              <a:t>Action:</a:t>
            </a:r>
          </a:p>
          <a:p>
            <a:r>
              <a:rPr lang="en-GB" dirty="0"/>
              <a:t>Select a new pivot. Usually this is the 1</a:t>
            </a:r>
            <a:r>
              <a:rPr lang="en-GB" baseline="30000" dirty="0"/>
              <a:t>st</a:t>
            </a:r>
            <a:r>
              <a:rPr lang="en-GB" dirty="0"/>
              <a:t> element in the sub-array</a:t>
            </a:r>
          </a:p>
        </p:txBody>
      </p:sp>
      <p:sp>
        <p:nvSpPr>
          <p:cNvPr id="25" name="TextBox 24">
            <a:extLst>
              <a:ext uri="{FF2B5EF4-FFF2-40B4-BE49-F238E27FC236}">
                <a16:creationId xmlns:a16="http://schemas.microsoft.com/office/drawing/2014/main" id="{3DC1E2BF-209E-4F5F-BC70-B2607EE088B0}"/>
              </a:ext>
            </a:extLst>
          </p:cNvPr>
          <p:cNvSpPr txBox="1"/>
          <p:nvPr/>
        </p:nvSpPr>
        <p:spPr>
          <a:xfrm>
            <a:off x="1299577" y="6390763"/>
            <a:ext cx="657039" cy="369332"/>
          </a:xfrm>
          <a:prstGeom prst="rect">
            <a:avLst/>
          </a:prstGeom>
          <a:noFill/>
        </p:spPr>
        <p:txBody>
          <a:bodyPr wrap="none" rtlCol="0">
            <a:spAutoFit/>
          </a:bodyPr>
          <a:lstStyle/>
          <a:p>
            <a:r>
              <a:rPr lang="en-GB" dirty="0"/>
              <a:t>Pivot</a:t>
            </a:r>
          </a:p>
        </p:txBody>
      </p:sp>
      <p:sp>
        <p:nvSpPr>
          <p:cNvPr id="26" name="Arrow: Up 25">
            <a:extLst>
              <a:ext uri="{FF2B5EF4-FFF2-40B4-BE49-F238E27FC236}">
                <a16:creationId xmlns:a16="http://schemas.microsoft.com/office/drawing/2014/main" id="{D68DFD9E-4823-4BFF-91AA-67BC1C632AD5}"/>
              </a:ext>
            </a:extLst>
          </p:cNvPr>
          <p:cNvSpPr/>
          <p:nvPr/>
        </p:nvSpPr>
        <p:spPr>
          <a:xfrm>
            <a:off x="5257800" y="3330046"/>
            <a:ext cx="381000" cy="60960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8C2E2F9D-03A9-416D-86FF-87A4F5FB2BDE}"/>
              </a:ext>
            </a:extLst>
          </p:cNvPr>
          <p:cNvSpPr/>
          <p:nvPr/>
        </p:nvSpPr>
        <p:spPr>
          <a:xfrm>
            <a:off x="1076460" y="5236849"/>
            <a:ext cx="1103271" cy="11639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28" name="Rectangle 27">
            <a:extLst>
              <a:ext uri="{FF2B5EF4-FFF2-40B4-BE49-F238E27FC236}">
                <a16:creationId xmlns:a16="http://schemas.microsoft.com/office/drawing/2014/main" id="{1191091A-9D48-473E-829A-74380A29AC47}"/>
              </a:ext>
            </a:extLst>
          </p:cNvPr>
          <p:cNvSpPr/>
          <p:nvPr/>
        </p:nvSpPr>
        <p:spPr>
          <a:xfrm>
            <a:off x="4758544" y="1371600"/>
            <a:ext cx="3967136" cy="18179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Tree>
    <p:extLst>
      <p:ext uri="{BB962C8B-B14F-4D97-AF65-F5344CB8AC3E}">
        <p14:creationId xmlns:p14="http://schemas.microsoft.com/office/powerpoint/2010/main" val="41988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8" name="Rectangle 7"/>
          <p:cNvSpPr/>
          <p:nvPr/>
        </p:nvSpPr>
        <p:spPr>
          <a:xfrm>
            <a:off x="4868174"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467600"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21" name="Rectangle 20"/>
          <p:cNvSpPr/>
          <p:nvPr/>
        </p:nvSpPr>
        <p:spPr>
          <a:xfrm>
            <a:off x="981974" y="152468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3" name="Rectangle 22"/>
          <p:cNvSpPr/>
          <p:nvPr/>
        </p:nvSpPr>
        <p:spPr>
          <a:xfrm>
            <a:off x="6167887" y="15283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2" name="Rectangle 21"/>
          <p:cNvSpPr/>
          <p:nvPr/>
        </p:nvSpPr>
        <p:spPr>
          <a:xfrm>
            <a:off x="2273061" y="151749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16" name="Rectangle 15"/>
          <p:cNvSpPr/>
          <p:nvPr/>
        </p:nvSpPr>
        <p:spPr>
          <a:xfrm>
            <a:off x="3568461" y="152468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7" name="Title 1"/>
          <p:cNvSpPr>
            <a:spLocks noGrp="1"/>
          </p:cNvSpPr>
          <p:nvPr>
            <p:ph type="title"/>
          </p:nvPr>
        </p:nvSpPr>
        <p:spPr>
          <a:xfrm>
            <a:off x="909664" y="113202"/>
            <a:ext cx="6938936" cy="1143000"/>
          </a:xfrm>
        </p:spPr>
        <p:txBody>
          <a:bodyPr/>
          <a:lstStyle/>
          <a:p>
            <a:r>
              <a:rPr lang="en-GB" dirty="0"/>
              <a:t>Quick Sort – Right Sub Array</a:t>
            </a:r>
          </a:p>
        </p:txBody>
      </p:sp>
      <p:sp>
        <p:nvSpPr>
          <p:cNvPr id="15" name="TextBox 14">
            <a:extLst>
              <a:ext uri="{FF2B5EF4-FFF2-40B4-BE49-F238E27FC236}">
                <a16:creationId xmlns:a16="http://schemas.microsoft.com/office/drawing/2014/main" id="{63ED44E3-DC24-4DEB-8EE6-57F1E7C9C166}"/>
              </a:ext>
            </a:extLst>
          </p:cNvPr>
          <p:cNvSpPr txBox="1"/>
          <p:nvPr/>
        </p:nvSpPr>
        <p:spPr>
          <a:xfrm>
            <a:off x="3762277" y="3917040"/>
            <a:ext cx="2005357" cy="369332"/>
          </a:xfrm>
          <a:prstGeom prst="rect">
            <a:avLst/>
          </a:prstGeom>
          <a:noFill/>
        </p:spPr>
        <p:txBody>
          <a:bodyPr wrap="none" rtlCol="0">
            <a:spAutoFit/>
          </a:bodyPr>
          <a:lstStyle/>
          <a:p>
            <a:r>
              <a:rPr lang="en-GB" dirty="0"/>
              <a:t>New index of pivot.</a:t>
            </a:r>
          </a:p>
        </p:txBody>
      </p:sp>
      <p:sp>
        <p:nvSpPr>
          <p:cNvPr id="20" name="Down Arrow 14">
            <a:extLst>
              <a:ext uri="{FF2B5EF4-FFF2-40B4-BE49-F238E27FC236}">
                <a16:creationId xmlns:a16="http://schemas.microsoft.com/office/drawing/2014/main" id="{6E7314CE-0DC8-4492-8FD8-487FE8BF7B5C}"/>
              </a:ext>
            </a:extLst>
          </p:cNvPr>
          <p:cNvSpPr/>
          <p:nvPr/>
        </p:nvSpPr>
        <p:spPr>
          <a:xfrm rot="10800000">
            <a:off x="3961685" y="3189556"/>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DAD02BD2-8AA6-4676-8737-7661D8B85B0A}"/>
              </a:ext>
            </a:extLst>
          </p:cNvPr>
          <p:cNvSpPr txBox="1"/>
          <p:nvPr/>
        </p:nvSpPr>
        <p:spPr>
          <a:xfrm>
            <a:off x="981974" y="4139479"/>
            <a:ext cx="7131698" cy="646331"/>
          </a:xfrm>
          <a:prstGeom prst="rect">
            <a:avLst/>
          </a:prstGeom>
          <a:noFill/>
        </p:spPr>
        <p:txBody>
          <a:bodyPr wrap="square" rtlCol="0">
            <a:spAutoFit/>
          </a:bodyPr>
          <a:lstStyle/>
          <a:p>
            <a:r>
              <a:rPr lang="en-GB" dirty="0"/>
              <a:t>Action:</a:t>
            </a:r>
          </a:p>
          <a:p>
            <a:r>
              <a:rPr lang="en-GB" dirty="0"/>
              <a:t>Set a Left Pointer at New Index of Pivot+1 and Array.Lenght-1</a:t>
            </a:r>
          </a:p>
        </p:txBody>
      </p:sp>
      <p:sp>
        <p:nvSpPr>
          <p:cNvPr id="25" name="TextBox 24">
            <a:extLst>
              <a:ext uri="{FF2B5EF4-FFF2-40B4-BE49-F238E27FC236}">
                <a16:creationId xmlns:a16="http://schemas.microsoft.com/office/drawing/2014/main" id="{3DC1E2BF-209E-4F5F-BC70-B2607EE088B0}"/>
              </a:ext>
            </a:extLst>
          </p:cNvPr>
          <p:cNvSpPr txBox="1"/>
          <p:nvPr/>
        </p:nvSpPr>
        <p:spPr>
          <a:xfrm>
            <a:off x="1299577" y="6390763"/>
            <a:ext cx="657039" cy="369332"/>
          </a:xfrm>
          <a:prstGeom prst="rect">
            <a:avLst/>
          </a:prstGeom>
          <a:noFill/>
        </p:spPr>
        <p:txBody>
          <a:bodyPr wrap="none" rtlCol="0">
            <a:spAutoFit/>
          </a:bodyPr>
          <a:lstStyle/>
          <a:p>
            <a:r>
              <a:rPr lang="en-GB" dirty="0"/>
              <a:t>Pivot</a:t>
            </a:r>
          </a:p>
        </p:txBody>
      </p:sp>
      <p:sp>
        <p:nvSpPr>
          <p:cNvPr id="27" name="Rectangle 26">
            <a:extLst>
              <a:ext uri="{FF2B5EF4-FFF2-40B4-BE49-F238E27FC236}">
                <a16:creationId xmlns:a16="http://schemas.microsoft.com/office/drawing/2014/main" id="{8C2E2F9D-03A9-416D-86FF-87A4F5FB2BDE}"/>
              </a:ext>
            </a:extLst>
          </p:cNvPr>
          <p:cNvSpPr/>
          <p:nvPr/>
        </p:nvSpPr>
        <p:spPr>
          <a:xfrm>
            <a:off x="1030328" y="5008249"/>
            <a:ext cx="1103271" cy="11639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grpSp>
        <p:nvGrpSpPr>
          <p:cNvPr id="18" name="Group 17">
            <a:extLst>
              <a:ext uri="{FF2B5EF4-FFF2-40B4-BE49-F238E27FC236}">
                <a16:creationId xmlns:a16="http://schemas.microsoft.com/office/drawing/2014/main" id="{1BE9909F-88A5-4CE7-845A-70D14274346A}"/>
              </a:ext>
            </a:extLst>
          </p:cNvPr>
          <p:cNvGrpSpPr/>
          <p:nvPr/>
        </p:nvGrpSpPr>
        <p:grpSpPr>
          <a:xfrm>
            <a:off x="5334720" y="3048000"/>
            <a:ext cx="823642" cy="533400"/>
            <a:chOff x="1464337" y="3048000"/>
            <a:chExt cx="823642" cy="533400"/>
          </a:xfrm>
        </p:grpSpPr>
        <p:sp>
          <p:nvSpPr>
            <p:cNvPr id="19" name="Down Arrow 2">
              <a:extLst>
                <a:ext uri="{FF2B5EF4-FFF2-40B4-BE49-F238E27FC236}">
                  <a16:creationId xmlns:a16="http://schemas.microsoft.com/office/drawing/2014/main" id="{DE6A9810-E39C-4F93-A9D1-FD96E593EACE}"/>
                </a:ext>
              </a:extLst>
            </p:cNvPr>
            <p:cNvSpPr/>
            <p:nvPr/>
          </p:nvSpPr>
          <p:spPr>
            <a:xfrm rot="10800000">
              <a:off x="1464337"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B423CBF5-2173-4C36-A325-CD7F18A27A63}"/>
                </a:ext>
              </a:extLst>
            </p:cNvPr>
            <p:cNvSpPr txBox="1"/>
            <p:nvPr/>
          </p:nvSpPr>
          <p:spPr>
            <a:xfrm>
              <a:off x="1744689" y="3130034"/>
              <a:ext cx="543290" cy="369332"/>
            </a:xfrm>
            <a:prstGeom prst="rect">
              <a:avLst/>
            </a:prstGeom>
            <a:noFill/>
          </p:spPr>
          <p:txBody>
            <a:bodyPr wrap="none" rtlCol="0">
              <a:spAutoFit/>
            </a:bodyPr>
            <a:lstStyle/>
            <a:p>
              <a:r>
                <a:rPr lang="en-GB" dirty="0"/>
                <a:t>Left</a:t>
              </a:r>
            </a:p>
          </p:txBody>
        </p:sp>
      </p:grpSp>
      <p:grpSp>
        <p:nvGrpSpPr>
          <p:cNvPr id="39" name="Group 38">
            <a:extLst>
              <a:ext uri="{FF2B5EF4-FFF2-40B4-BE49-F238E27FC236}">
                <a16:creationId xmlns:a16="http://schemas.microsoft.com/office/drawing/2014/main" id="{0936A404-7894-4BF9-B6AE-DC7689EDA9E8}"/>
              </a:ext>
            </a:extLst>
          </p:cNvPr>
          <p:cNvGrpSpPr/>
          <p:nvPr/>
        </p:nvGrpSpPr>
        <p:grpSpPr>
          <a:xfrm>
            <a:off x="7234687" y="3098334"/>
            <a:ext cx="948612" cy="533400"/>
            <a:chOff x="7281703" y="3048000"/>
            <a:chExt cx="948612" cy="533400"/>
          </a:xfrm>
        </p:grpSpPr>
        <p:sp>
          <p:nvSpPr>
            <p:cNvPr id="40" name="Down Arrow 14">
              <a:extLst>
                <a:ext uri="{FF2B5EF4-FFF2-40B4-BE49-F238E27FC236}">
                  <a16:creationId xmlns:a16="http://schemas.microsoft.com/office/drawing/2014/main" id="{4689CC5E-0A12-408C-B2FB-A6B4B764BC1D}"/>
                </a:ext>
              </a:extLst>
            </p:cNvPr>
            <p:cNvSpPr/>
            <p:nvPr/>
          </p:nvSpPr>
          <p:spPr>
            <a:xfrm rot="10800000">
              <a:off x="7949963"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0B27B84D-0623-4F65-970E-5999C62EDBAF}"/>
                </a:ext>
              </a:extLst>
            </p:cNvPr>
            <p:cNvSpPr txBox="1"/>
            <p:nvPr/>
          </p:nvSpPr>
          <p:spPr>
            <a:xfrm>
              <a:off x="7281703" y="3130034"/>
              <a:ext cx="668260" cy="369332"/>
            </a:xfrm>
            <a:prstGeom prst="rect">
              <a:avLst/>
            </a:prstGeom>
            <a:noFill/>
          </p:spPr>
          <p:txBody>
            <a:bodyPr wrap="none" rtlCol="0">
              <a:spAutoFit/>
            </a:bodyPr>
            <a:lstStyle/>
            <a:p>
              <a:r>
                <a:rPr lang="en-GB" dirty="0"/>
                <a:t>Right</a:t>
              </a:r>
            </a:p>
          </p:txBody>
        </p:sp>
      </p:grpSp>
      <p:sp>
        <p:nvSpPr>
          <p:cNvPr id="42" name="Rectangle 41">
            <a:extLst>
              <a:ext uri="{FF2B5EF4-FFF2-40B4-BE49-F238E27FC236}">
                <a16:creationId xmlns:a16="http://schemas.microsoft.com/office/drawing/2014/main" id="{BE4A47EF-832E-42EE-9386-E2416B6FA103}"/>
              </a:ext>
            </a:extLst>
          </p:cNvPr>
          <p:cNvSpPr/>
          <p:nvPr/>
        </p:nvSpPr>
        <p:spPr>
          <a:xfrm>
            <a:off x="4757764" y="1189878"/>
            <a:ext cx="4005236" cy="27058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Tree>
    <p:extLst>
      <p:ext uri="{BB962C8B-B14F-4D97-AF65-F5344CB8AC3E}">
        <p14:creationId xmlns:p14="http://schemas.microsoft.com/office/powerpoint/2010/main" val="7081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8" name="Rectangle 7"/>
          <p:cNvSpPr/>
          <p:nvPr/>
        </p:nvSpPr>
        <p:spPr>
          <a:xfrm>
            <a:off x="4868174"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467600"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21" name="Rectangle 20"/>
          <p:cNvSpPr/>
          <p:nvPr/>
        </p:nvSpPr>
        <p:spPr>
          <a:xfrm>
            <a:off x="981974" y="152468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3" name="Rectangle 22"/>
          <p:cNvSpPr/>
          <p:nvPr/>
        </p:nvSpPr>
        <p:spPr>
          <a:xfrm>
            <a:off x="6167887" y="15283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2" name="Rectangle 21"/>
          <p:cNvSpPr/>
          <p:nvPr/>
        </p:nvSpPr>
        <p:spPr>
          <a:xfrm>
            <a:off x="2273061" y="151749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16" name="Rectangle 15"/>
          <p:cNvSpPr/>
          <p:nvPr/>
        </p:nvSpPr>
        <p:spPr>
          <a:xfrm>
            <a:off x="3568461" y="152468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7" name="Title 1"/>
          <p:cNvSpPr>
            <a:spLocks noGrp="1"/>
          </p:cNvSpPr>
          <p:nvPr>
            <p:ph type="title"/>
          </p:nvPr>
        </p:nvSpPr>
        <p:spPr>
          <a:xfrm>
            <a:off x="829718" y="6633"/>
            <a:ext cx="7018881" cy="1143000"/>
          </a:xfrm>
        </p:spPr>
        <p:txBody>
          <a:bodyPr/>
          <a:lstStyle/>
          <a:p>
            <a:r>
              <a:rPr lang="en-GB" dirty="0"/>
              <a:t>Quick Sort – Right Sub Array</a:t>
            </a:r>
          </a:p>
        </p:txBody>
      </p:sp>
      <p:sp>
        <p:nvSpPr>
          <p:cNvPr id="15" name="TextBox 14">
            <a:extLst>
              <a:ext uri="{FF2B5EF4-FFF2-40B4-BE49-F238E27FC236}">
                <a16:creationId xmlns:a16="http://schemas.microsoft.com/office/drawing/2014/main" id="{63ED44E3-DC24-4DEB-8EE6-57F1E7C9C166}"/>
              </a:ext>
            </a:extLst>
          </p:cNvPr>
          <p:cNvSpPr txBox="1"/>
          <p:nvPr/>
        </p:nvSpPr>
        <p:spPr>
          <a:xfrm>
            <a:off x="2808537" y="3582604"/>
            <a:ext cx="2005357" cy="369332"/>
          </a:xfrm>
          <a:prstGeom prst="rect">
            <a:avLst/>
          </a:prstGeom>
          <a:noFill/>
        </p:spPr>
        <p:txBody>
          <a:bodyPr wrap="none" rtlCol="0">
            <a:spAutoFit/>
          </a:bodyPr>
          <a:lstStyle/>
          <a:p>
            <a:r>
              <a:rPr lang="en-GB" dirty="0"/>
              <a:t>New index of pivot.</a:t>
            </a:r>
          </a:p>
        </p:txBody>
      </p:sp>
      <p:sp>
        <p:nvSpPr>
          <p:cNvPr id="20" name="Down Arrow 14">
            <a:extLst>
              <a:ext uri="{FF2B5EF4-FFF2-40B4-BE49-F238E27FC236}">
                <a16:creationId xmlns:a16="http://schemas.microsoft.com/office/drawing/2014/main" id="{6E7314CE-0DC8-4492-8FD8-487FE8BF7B5C}"/>
              </a:ext>
            </a:extLst>
          </p:cNvPr>
          <p:cNvSpPr/>
          <p:nvPr/>
        </p:nvSpPr>
        <p:spPr>
          <a:xfrm rot="10800000">
            <a:off x="3978367" y="3072611"/>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DAD02BD2-8AA6-4676-8737-7661D8B85B0A}"/>
              </a:ext>
            </a:extLst>
          </p:cNvPr>
          <p:cNvSpPr txBox="1"/>
          <p:nvPr/>
        </p:nvSpPr>
        <p:spPr>
          <a:xfrm>
            <a:off x="4998471" y="4743511"/>
            <a:ext cx="3541672" cy="1477328"/>
          </a:xfrm>
          <a:prstGeom prst="rect">
            <a:avLst/>
          </a:prstGeom>
          <a:noFill/>
        </p:spPr>
        <p:txBody>
          <a:bodyPr wrap="square" rtlCol="0">
            <a:spAutoFit/>
          </a:bodyPr>
          <a:lstStyle/>
          <a:p>
            <a:r>
              <a:rPr lang="en-GB" dirty="0"/>
              <a:t>Action:</a:t>
            </a:r>
          </a:p>
          <a:p>
            <a:r>
              <a:rPr lang="en-GB" dirty="0"/>
              <a:t>Compare Right to Pivot</a:t>
            </a:r>
          </a:p>
          <a:p>
            <a:r>
              <a:rPr lang="en-GB" dirty="0"/>
              <a:t>Right is smaller than the pivot </a:t>
            </a:r>
          </a:p>
          <a:p>
            <a:r>
              <a:rPr lang="en-GB" dirty="0"/>
              <a:t>Swap with Left</a:t>
            </a:r>
          </a:p>
          <a:p>
            <a:r>
              <a:rPr lang="en-GB" dirty="0"/>
              <a:t>Increment Left</a:t>
            </a:r>
          </a:p>
        </p:txBody>
      </p:sp>
      <p:sp>
        <p:nvSpPr>
          <p:cNvPr id="25" name="TextBox 24">
            <a:extLst>
              <a:ext uri="{FF2B5EF4-FFF2-40B4-BE49-F238E27FC236}">
                <a16:creationId xmlns:a16="http://schemas.microsoft.com/office/drawing/2014/main" id="{3DC1E2BF-209E-4F5F-BC70-B2607EE088B0}"/>
              </a:ext>
            </a:extLst>
          </p:cNvPr>
          <p:cNvSpPr txBox="1"/>
          <p:nvPr/>
        </p:nvSpPr>
        <p:spPr>
          <a:xfrm>
            <a:off x="1299577" y="6390763"/>
            <a:ext cx="657039" cy="369332"/>
          </a:xfrm>
          <a:prstGeom prst="rect">
            <a:avLst/>
          </a:prstGeom>
          <a:noFill/>
        </p:spPr>
        <p:txBody>
          <a:bodyPr wrap="none" rtlCol="0">
            <a:spAutoFit/>
          </a:bodyPr>
          <a:lstStyle/>
          <a:p>
            <a:r>
              <a:rPr lang="en-GB" dirty="0"/>
              <a:t>Pivot</a:t>
            </a:r>
          </a:p>
        </p:txBody>
      </p:sp>
      <p:sp>
        <p:nvSpPr>
          <p:cNvPr id="27" name="Rectangle 26">
            <a:extLst>
              <a:ext uri="{FF2B5EF4-FFF2-40B4-BE49-F238E27FC236}">
                <a16:creationId xmlns:a16="http://schemas.microsoft.com/office/drawing/2014/main" id="{8C2E2F9D-03A9-416D-86FF-87A4F5FB2BDE}"/>
              </a:ext>
            </a:extLst>
          </p:cNvPr>
          <p:cNvSpPr/>
          <p:nvPr/>
        </p:nvSpPr>
        <p:spPr>
          <a:xfrm>
            <a:off x="1030328" y="5008249"/>
            <a:ext cx="1103271" cy="11639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grpSp>
        <p:nvGrpSpPr>
          <p:cNvPr id="26" name="Group 25">
            <a:extLst>
              <a:ext uri="{FF2B5EF4-FFF2-40B4-BE49-F238E27FC236}">
                <a16:creationId xmlns:a16="http://schemas.microsoft.com/office/drawing/2014/main" id="{17096F39-BB79-4060-BBA4-90C375393200}"/>
              </a:ext>
            </a:extLst>
          </p:cNvPr>
          <p:cNvGrpSpPr/>
          <p:nvPr/>
        </p:nvGrpSpPr>
        <p:grpSpPr>
          <a:xfrm>
            <a:off x="7331987" y="3051023"/>
            <a:ext cx="948612" cy="533400"/>
            <a:chOff x="7281703" y="3048000"/>
            <a:chExt cx="948612" cy="533400"/>
          </a:xfrm>
        </p:grpSpPr>
        <p:sp>
          <p:nvSpPr>
            <p:cNvPr id="32" name="Down Arrow 14">
              <a:extLst>
                <a:ext uri="{FF2B5EF4-FFF2-40B4-BE49-F238E27FC236}">
                  <a16:creationId xmlns:a16="http://schemas.microsoft.com/office/drawing/2014/main" id="{59E2C08D-B656-4F20-A3EF-8219953384E8}"/>
                </a:ext>
              </a:extLst>
            </p:cNvPr>
            <p:cNvSpPr/>
            <p:nvPr/>
          </p:nvSpPr>
          <p:spPr>
            <a:xfrm rot="10800000">
              <a:off x="7949963"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1FDEA763-61D0-452F-86AE-D4727F190FFE}"/>
                </a:ext>
              </a:extLst>
            </p:cNvPr>
            <p:cNvSpPr txBox="1"/>
            <p:nvPr/>
          </p:nvSpPr>
          <p:spPr>
            <a:xfrm>
              <a:off x="7281703" y="3130034"/>
              <a:ext cx="668260" cy="369332"/>
            </a:xfrm>
            <a:prstGeom prst="rect">
              <a:avLst/>
            </a:prstGeom>
            <a:noFill/>
          </p:spPr>
          <p:txBody>
            <a:bodyPr wrap="none" rtlCol="0">
              <a:spAutoFit/>
            </a:bodyPr>
            <a:lstStyle/>
            <a:p>
              <a:r>
                <a:rPr lang="en-GB" dirty="0"/>
                <a:t>Right</a:t>
              </a:r>
            </a:p>
          </p:txBody>
        </p:sp>
      </p:grpSp>
      <p:sp>
        <p:nvSpPr>
          <p:cNvPr id="35" name="Rectangle 34">
            <a:extLst>
              <a:ext uri="{FF2B5EF4-FFF2-40B4-BE49-F238E27FC236}">
                <a16:creationId xmlns:a16="http://schemas.microsoft.com/office/drawing/2014/main" id="{B115A468-8918-4DC5-BF21-D272B3376A3E}"/>
              </a:ext>
            </a:extLst>
          </p:cNvPr>
          <p:cNvSpPr/>
          <p:nvPr/>
        </p:nvSpPr>
        <p:spPr>
          <a:xfrm>
            <a:off x="4813894" y="1124084"/>
            <a:ext cx="3823362" cy="27058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
        <p:nvSpPr>
          <p:cNvPr id="29" name="Rectangle 28">
            <a:extLst>
              <a:ext uri="{FF2B5EF4-FFF2-40B4-BE49-F238E27FC236}">
                <a16:creationId xmlns:a16="http://schemas.microsoft.com/office/drawing/2014/main" id="{B14693C6-1A55-41CA-8304-27F0F36836D4}"/>
              </a:ext>
            </a:extLst>
          </p:cNvPr>
          <p:cNvSpPr/>
          <p:nvPr/>
        </p:nvSpPr>
        <p:spPr>
          <a:xfrm>
            <a:off x="4859548"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30" name="Rectangle 29">
            <a:extLst>
              <a:ext uri="{FF2B5EF4-FFF2-40B4-BE49-F238E27FC236}">
                <a16:creationId xmlns:a16="http://schemas.microsoft.com/office/drawing/2014/main" id="{3975D58C-3F85-4A3B-A6FF-412CCA1A8A44}"/>
              </a:ext>
            </a:extLst>
          </p:cNvPr>
          <p:cNvSpPr/>
          <p:nvPr/>
        </p:nvSpPr>
        <p:spPr>
          <a:xfrm>
            <a:off x="7452969" y="1531378"/>
            <a:ext cx="1103271" cy="14339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grpSp>
        <p:nvGrpSpPr>
          <p:cNvPr id="31" name="Group 30">
            <a:extLst>
              <a:ext uri="{FF2B5EF4-FFF2-40B4-BE49-F238E27FC236}">
                <a16:creationId xmlns:a16="http://schemas.microsoft.com/office/drawing/2014/main" id="{C49300BE-4D94-4282-B058-2C9A7069003F}"/>
              </a:ext>
            </a:extLst>
          </p:cNvPr>
          <p:cNvGrpSpPr/>
          <p:nvPr/>
        </p:nvGrpSpPr>
        <p:grpSpPr>
          <a:xfrm>
            <a:off x="5249299" y="3049204"/>
            <a:ext cx="823642" cy="533400"/>
            <a:chOff x="1464337" y="3048000"/>
            <a:chExt cx="823642" cy="533400"/>
          </a:xfrm>
        </p:grpSpPr>
        <p:sp>
          <p:nvSpPr>
            <p:cNvPr id="34" name="Down Arrow 2">
              <a:extLst>
                <a:ext uri="{FF2B5EF4-FFF2-40B4-BE49-F238E27FC236}">
                  <a16:creationId xmlns:a16="http://schemas.microsoft.com/office/drawing/2014/main" id="{6F96867E-67D6-47EE-B54B-07BDF37D3E36}"/>
                </a:ext>
              </a:extLst>
            </p:cNvPr>
            <p:cNvSpPr/>
            <p:nvPr/>
          </p:nvSpPr>
          <p:spPr>
            <a:xfrm rot="10800000">
              <a:off x="1464337"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4D752E17-F656-4A12-8EBC-20203D4EB1CA}"/>
                </a:ext>
              </a:extLst>
            </p:cNvPr>
            <p:cNvSpPr txBox="1"/>
            <p:nvPr/>
          </p:nvSpPr>
          <p:spPr>
            <a:xfrm>
              <a:off x="1744689" y="3130034"/>
              <a:ext cx="543290" cy="369332"/>
            </a:xfrm>
            <a:prstGeom prst="rect">
              <a:avLst/>
            </a:prstGeom>
            <a:noFill/>
          </p:spPr>
          <p:txBody>
            <a:bodyPr wrap="none" rtlCol="0">
              <a:spAutoFit/>
            </a:bodyPr>
            <a:lstStyle/>
            <a:p>
              <a:r>
                <a:rPr lang="en-GB" dirty="0"/>
                <a:t>Left</a:t>
              </a:r>
            </a:p>
          </p:txBody>
        </p:sp>
      </p:grpSp>
    </p:spTree>
    <p:extLst>
      <p:ext uri="{BB962C8B-B14F-4D97-AF65-F5344CB8AC3E}">
        <p14:creationId xmlns:p14="http://schemas.microsoft.com/office/powerpoint/2010/main" val="93720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0.00087 0.00325 L 0.13489 0.0044 " pathEditMode="relative" rAng="0" ptsTypes="AA">
                                      <p:cBhvr>
                                        <p:cTn id="13" dur="2000" fill="hold"/>
                                        <p:tgtEl>
                                          <p:spTgt spid="31"/>
                                        </p:tgtEl>
                                        <p:attrNameLst>
                                          <p:attrName>ppt_x</p:attrName>
                                          <p:attrName>ppt_y</p:attrName>
                                        </p:attrNameLst>
                                      </p:cBhvr>
                                      <p:rCtr x="6701"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8" name="Rectangle 7"/>
          <p:cNvSpPr/>
          <p:nvPr/>
        </p:nvSpPr>
        <p:spPr>
          <a:xfrm>
            <a:off x="4868174"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9" name="Rectangle 8"/>
          <p:cNvSpPr/>
          <p:nvPr/>
        </p:nvSpPr>
        <p:spPr>
          <a:xfrm>
            <a:off x="7467600" y="1524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21" name="Rectangle 20"/>
          <p:cNvSpPr/>
          <p:nvPr/>
        </p:nvSpPr>
        <p:spPr>
          <a:xfrm>
            <a:off x="981974" y="152468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3" name="Rectangle 22"/>
          <p:cNvSpPr/>
          <p:nvPr/>
        </p:nvSpPr>
        <p:spPr>
          <a:xfrm>
            <a:off x="6167887" y="15283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2" name="Rectangle 21"/>
          <p:cNvSpPr/>
          <p:nvPr/>
        </p:nvSpPr>
        <p:spPr>
          <a:xfrm>
            <a:off x="2273061" y="151749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16" name="Rectangle 15"/>
          <p:cNvSpPr/>
          <p:nvPr/>
        </p:nvSpPr>
        <p:spPr>
          <a:xfrm>
            <a:off x="3568461" y="152468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7" name="Title 1"/>
          <p:cNvSpPr>
            <a:spLocks noGrp="1"/>
          </p:cNvSpPr>
          <p:nvPr>
            <p:ph type="title"/>
          </p:nvPr>
        </p:nvSpPr>
        <p:spPr>
          <a:xfrm>
            <a:off x="829718" y="6633"/>
            <a:ext cx="7018881" cy="1143000"/>
          </a:xfrm>
        </p:spPr>
        <p:txBody>
          <a:bodyPr/>
          <a:lstStyle/>
          <a:p>
            <a:r>
              <a:rPr lang="en-GB" dirty="0"/>
              <a:t>Quick Sort – Right Sub Array</a:t>
            </a:r>
          </a:p>
        </p:txBody>
      </p:sp>
      <p:sp>
        <p:nvSpPr>
          <p:cNvPr id="15" name="TextBox 14">
            <a:extLst>
              <a:ext uri="{FF2B5EF4-FFF2-40B4-BE49-F238E27FC236}">
                <a16:creationId xmlns:a16="http://schemas.microsoft.com/office/drawing/2014/main" id="{63ED44E3-DC24-4DEB-8EE6-57F1E7C9C166}"/>
              </a:ext>
            </a:extLst>
          </p:cNvPr>
          <p:cNvSpPr txBox="1"/>
          <p:nvPr/>
        </p:nvSpPr>
        <p:spPr>
          <a:xfrm>
            <a:off x="2808537" y="3582604"/>
            <a:ext cx="2005357" cy="369332"/>
          </a:xfrm>
          <a:prstGeom prst="rect">
            <a:avLst/>
          </a:prstGeom>
          <a:noFill/>
        </p:spPr>
        <p:txBody>
          <a:bodyPr wrap="none" rtlCol="0">
            <a:spAutoFit/>
          </a:bodyPr>
          <a:lstStyle/>
          <a:p>
            <a:r>
              <a:rPr lang="en-GB" dirty="0"/>
              <a:t>New index of pivot.</a:t>
            </a:r>
          </a:p>
        </p:txBody>
      </p:sp>
      <p:sp>
        <p:nvSpPr>
          <p:cNvPr id="20" name="Down Arrow 14">
            <a:extLst>
              <a:ext uri="{FF2B5EF4-FFF2-40B4-BE49-F238E27FC236}">
                <a16:creationId xmlns:a16="http://schemas.microsoft.com/office/drawing/2014/main" id="{6E7314CE-0DC8-4492-8FD8-487FE8BF7B5C}"/>
              </a:ext>
            </a:extLst>
          </p:cNvPr>
          <p:cNvSpPr/>
          <p:nvPr/>
        </p:nvSpPr>
        <p:spPr>
          <a:xfrm rot="10800000">
            <a:off x="3978367" y="3072611"/>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3DC1E2BF-209E-4F5F-BC70-B2607EE088B0}"/>
              </a:ext>
            </a:extLst>
          </p:cNvPr>
          <p:cNvSpPr txBox="1"/>
          <p:nvPr/>
        </p:nvSpPr>
        <p:spPr>
          <a:xfrm>
            <a:off x="1299577" y="6390763"/>
            <a:ext cx="657039" cy="369332"/>
          </a:xfrm>
          <a:prstGeom prst="rect">
            <a:avLst/>
          </a:prstGeom>
          <a:noFill/>
        </p:spPr>
        <p:txBody>
          <a:bodyPr wrap="none" rtlCol="0">
            <a:spAutoFit/>
          </a:bodyPr>
          <a:lstStyle/>
          <a:p>
            <a:r>
              <a:rPr lang="en-GB" dirty="0"/>
              <a:t>Pivot</a:t>
            </a:r>
          </a:p>
        </p:txBody>
      </p:sp>
      <p:sp>
        <p:nvSpPr>
          <p:cNvPr id="27" name="Rectangle 26">
            <a:extLst>
              <a:ext uri="{FF2B5EF4-FFF2-40B4-BE49-F238E27FC236}">
                <a16:creationId xmlns:a16="http://schemas.microsoft.com/office/drawing/2014/main" id="{8C2E2F9D-03A9-416D-86FF-87A4F5FB2BDE}"/>
              </a:ext>
            </a:extLst>
          </p:cNvPr>
          <p:cNvSpPr/>
          <p:nvPr/>
        </p:nvSpPr>
        <p:spPr>
          <a:xfrm>
            <a:off x="1030328" y="5008249"/>
            <a:ext cx="1103271" cy="11639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2" name="Rectangle 1">
            <a:extLst>
              <a:ext uri="{FF2B5EF4-FFF2-40B4-BE49-F238E27FC236}">
                <a16:creationId xmlns:a16="http://schemas.microsoft.com/office/drawing/2014/main" id="{CEEE6C0D-8646-4B42-ACED-FBD59443746F}"/>
              </a:ext>
            </a:extLst>
          </p:cNvPr>
          <p:cNvSpPr/>
          <p:nvPr/>
        </p:nvSpPr>
        <p:spPr>
          <a:xfrm>
            <a:off x="2796936" y="4541614"/>
            <a:ext cx="7083343" cy="1477328"/>
          </a:xfrm>
          <a:prstGeom prst="rect">
            <a:avLst/>
          </a:prstGeom>
        </p:spPr>
        <p:txBody>
          <a:bodyPr wrap="square">
            <a:spAutoFit/>
          </a:bodyPr>
          <a:lstStyle/>
          <a:p>
            <a:r>
              <a:rPr lang="en-GB" dirty="0"/>
              <a:t>Action:</a:t>
            </a:r>
          </a:p>
          <a:p>
            <a:r>
              <a:rPr lang="en-GB" dirty="0"/>
              <a:t>Compare Left with Pivot</a:t>
            </a:r>
          </a:p>
          <a:p>
            <a:r>
              <a:rPr lang="en-GB" dirty="0"/>
              <a:t>Since Left is smaller than Pivot</a:t>
            </a:r>
          </a:p>
          <a:p>
            <a:r>
              <a:rPr lang="en-GB" dirty="0"/>
              <a:t>Leave it where it is</a:t>
            </a:r>
          </a:p>
          <a:p>
            <a:r>
              <a:rPr lang="en-GB" dirty="0"/>
              <a:t>Increment Left</a:t>
            </a:r>
          </a:p>
        </p:txBody>
      </p:sp>
      <p:sp>
        <p:nvSpPr>
          <p:cNvPr id="35" name="Rectangle 34">
            <a:extLst>
              <a:ext uri="{FF2B5EF4-FFF2-40B4-BE49-F238E27FC236}">
                <a16:creationId xmlns:a16="http://schemas.microsoft.com/office/drawing/2014/main" id="{B115A468-8918-4DC5-BF21-D272B3376A3E}"/>
              </a:ext>
            </a:extLst>
          </p:cNvPr>
          <p:cNvSpPr/>
          <p:nvPr/>
        </p:nvSpPr>
        <p:spPr>
          <a:xfrm>
            <a:off x="4813894" y="1124084"/>
            <a:ext cx="3823362" cy="27058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
        <p:nvSpPr>
          <p:cNvPr id="34" name="Rectangle 33">
            <a:extLst>
              <a:ext uri="{FF2B5EF4-FFF2-40B4-BE49-F238E27FC236}">
                <a16:creationId xmlns:a16="http://schemas.microsoft.com/office/drawing/2014/main" id="{22883E29-9D53-4255-A9F3-4917D66B4E62}"/>
              </a:ext>
            </a:extLst>
          </p:cNvPr>
          <p:cNvSpPr/>
          <p:nvPr/>
        </p:nvSpPr>
        <p:spPr>
          <a:xfrm>
            <a:off x="2806461" y="4550207"/>
            <a:ext cx="7083343" cy="923330"/>
          </a:xfrm>
          <a:prstGeom prst="rect">
            <a:avLst/>
          </a:prstGeom>
        </p:spPr>
        <p:txBody>
          <a:bodyPr wrap="square">
            <a:spAutoFit/>
          </a:bodyPr>
          <a:lstStyle/>
          <a:p>
            <a:r>
              <a:rPr lang="en-GB" dirty="0"/>
              <a:t>Action:</a:t>
            </a:r>
          </a:p>
          <a:p>
            <a:r>
              <a:rPr lang="en-GB" dirty="0"/>
              <a:t>Left and right have met and there are no more items to compare.</a:t>
            </a:r>
            <a:br>
              <a:rPr lang="en-GB" dirty="0"/>
            </a:br>
            <a:r>
              <a:rPr lang="en-GB" dirty="0"/>
              <a:t>Place pivot here.</a:t>
            </a:r>
          </a:p>
        </p:txBody>
      </p:sp>
      <p:grpSp>
        <p:nvGrpSpPr>
          <p:cNvPr id="36" name="Group 35">
            <a:extLst>
              <a:ext uri="{FF2B5EF4-FFF2-40B4-BE49-F238E27FC236}">
                <a16:creationId xmlns:a16="http://schemas.microsoft.com/office/drawing/2014/main" id="{A1C208AD-45F4-4109-89CA-27B0C7541BE4}"/>
              </a:ext>
            </a:extLst>
          </p:cNvPr>
          <p:cNvGrpSpPr/>
          <p:nvPr/>
        </p:nvGrpSpPr>
        <p:grpSpPr>
          <a:xfrm>
            <a:off x="7374293" y="3105016"/>
            <a:ext cx="948612" cy="533400"/>
            <a:chOff x="7281703" y="3048000"/>
            <a:chExt cx="948612" cy="533400"/>
          </a:xfrm>
        </p:grpSpPr>
        <p:sp>
          <p:nvSpPr>
            <p:cNvPr id="37" name="Down Arrow 14">
              <a:extLst>
                <a:ext uri="{FF2B5EF4-FFF2-40B4-BE49-F238E27FC236}">
                  <a16:creationId xmlns:a16="http://schemas.microsoft.com/office/drawing/2014/main" id="{7A662409-C8AB-4AEC-A5E7-F532B1ED90E4}"/>
                </a:ext>
              </a:extLst>
            </p:cNvPr>
            <p:cNvSpPr/>
            <p:nvPr/>
          </p:nvSpPr>
          <p:spPr>
            <a:xfrm rot="10800000">
              <a:off x="7949963"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6BCD53B1-B14D-44C8-B74B-1FA2E0494E4C}"/>
                </a:ext>
              </a:extLst>
            </p:cNvPr>
            <p:cNvSpPr txBox="1"/>
            <p:nvPr/>
          </p:nvSpPr>
          <p:spPr>
            <a:xfrm>
              <a:off x="7281703" y="3130034"/>
              <a:ext cx="668260" cy="369332"/>
            </a:xfrm>
            <a:prstGeom prst="rect">
              <a:avLst/>
            </a:prstGeom>
            <a:noFill/>
          </p:spPr>
          <p:txBody>
            <a:bodyPr wrap="none" rtlCol="0">
              <a:spAutoFit/>
            </a:bodyPr>
            <a:lstStyle/>
            <a:p>
              <a:r>
                <a:rPr lang="en-GB" dirty="0"/>
                <a:t>Right</a:t>
              </a:r>
            </a:p>
          </p:txBody>
        </p:sp>
      </p:grpSp>
      <p:grpSp>
        <p:nvGrpSpPr>
          <p:cNvPr id="39" name="Group 38">
            <a:extLst>
              <a:ext uri="{FF2B5EF4-FFF2-40B4-BE49-F238E27FC236}">
                <a16:creationId xmlns:a16="http://schemas.microsoft.com/office/drawing/2014/main" id="{07932424-F6FB-4572-BB06-FF4A08B7CC86}"/>
              </a:ext>
            </a:extLst>
          </p:cNvPr>
          <p:cNvGrpSpPr/>
          <p:nvPr/>
        </p:nvGrpSpPr>
        <p:grpSpPr>
          <a:xfrm>
            <a:off x="6541415" y="3072612"/>
            <a:ext cx="823642" cy="533400"/>
            <a:chOff x="1464337" y="3048000"/>
            <a:chExt cx="823642" cy="533400"/>
          </a:xfrm>
        </p:grpSpPr>
        <p:sp>
          <p:nvSpPr>
            <p:cNvPr id="40" name="Down Arrow 2">
              <a:extLst>
                <a:ext uri="{FF2B5EF4-FFF2-40B4-BE49-F238E27FC236}">
                  <a16:creationId xmlns:a16="http://schemas.microsoft.com/office/drawing/2014/main" id="{A9F27A8B-A566-4660-B681-15557A7B1AE3}"/>
                </a:ext>
              </a:extLst>
            </p:cNvPr>
            <p:cNvSpPr/>
            <p:nvPr/>
          </p:nvSpPr>
          <p:spPr>
            <a:xfrm rot="10800000">
              <a:off x="1464337"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F5FA09BA-6D87-410B-8E62-06A50B9DC8BA}"/>
                </a:ext>
              </a:extLst>
            </p:cNvPr>
            <p:cNvSpPr txBox="1"/>
            <p:nvPr/>
          </p:nvSpPr>
          <p:spPr>
            <a:xfrm>
              <a:off x="1744689" y="3130034"/>
              <a:ext cx="543290" cy="369332"/>
            </a:xfrm>
            <a:prstGeom prst="rect">
              <a:avLst/>
            </a:prstGeom>
            <a:noFill/>
          </p:spPr>
          <p:txBody>
            <a:bodyPr wrap="none" rtlCol="0">
              <a:spAutoFit/>
            </a:bodyPr>
            <a:lstStyle/>
            <a:p>
              <a:r>
                <a:rPr lang="en-GB" dirty="0"/>
                <a:t>Left</a:t>
              </a:r>
            </a:p>
          </p:txBody>
        </p:sp>
      </p:grpSp>
    </p:spTree>
    <p:extLst>
      <p:ext uri="{BB962C8B-B14F-4D97-AF65-F5344CB8AC3E}">
        <p14:creationId xmlns:p14="http://schemas.microsoft.com/office/powerpoint/2010/main" val="69486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0.00086 0.00324 L 0.13489 0.0044 " pathEditMode="relative" rAng="0" ptsTypes="AA">
                                      <p:cBhvr>
                                        <p:cTn id="13" dur="2000" fill="hold"/>
                                        <p:tgtEl>
                                          <p:spTgt spid="39"/>
                                        </p:tgtEl>
                                        <p:attrNameLst>
                                          <p:attrName>ppt_x</p:attrName>
                                          <p:attrName>ppt_y</p:attrName>
                                        </p:attrNameLst>
                                      </p:cBhvr>
                                      <p:rCtr x="6701"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21" name="Rectangle 20"/>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3" name="Rectangle 22"/>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2" name="Rectangle 21"/>
          <p:cNvSpPr/>
          <p:nvPr/>
        </p:nvSpPr>
        <p:spPr>
          <a:xfrm>
            <a:off x="23622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16" name="Rectangle 1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7" name="Title 1"/>
          <p:cNvSpPr>
            <a:spLocks noGrp="1"/>
          </p:cNvSpPr>
          <p:nvPr>
            <p:ph type="title"/>
          </p:nvPr>
        </p:nvSpPr>
        <p:spPr>
          <a:xfrm>
            <a:off x="838200" y="86160"/>
            <a:ext cx="7010400" cy="1143000"/>
          </a:xfrm>
        </p:spPr>
        <p:txBody>
          <a:bodyPr/>
          <a:lstStyle/>
          <a:p>
            <a:r>
              <a:rPr lang="en-GB" dirty="0"/>
              <a:t>Quick Sort – Right Sub Array</a:t>
            </a:r>
          </a:p>
        </p:txBody>
      </p:sp>
      <p:sp>
        <p:nvSpPr>
          <p:cNvPr id="19" name="TextBox 18"/>
          <p:cNvSpPr txBox="1"/>
          <p:nvPr/>
        </p:nvSpPr>
        <p:spPr>
          <a:xfrm>
            <a:off x="939708" y="4350329"/>
            <a:ext cx="7975692" cy="2031325"/>
          </a:xfrm>
          <a:prstGeom prst="rect">
            <a:avLst/>
          </a:prstGeom>
          <a:noFill/>
        </p:spPr>
        <p:txBody>
          <a:bodyPr wrap="square" rtlCol="0">
            <a:spAutoFit/>
          </a:bodyPr>
          <a:lstStyle/>
          <a:p>
            <a:r>
              <a:rPr lang="en-GB" dirty="0"/>
              <a:t>After the partition operation, the pivot for the Right Sub Array is now in it’s place.</a:t>
            </a:r>
          </a:p>
          <a:p>
            <a:endParaRPr lang="en-GB" dirty="0"/>
          </a:p>
          <a:p>
            <a:r>
              <a:rPr lang="en-GB" dirty="0"/>
              <a:t>Call Quick Sort recursively on the sub-array to the left of the partition.</a:t>
            </a:r>
            <a:br>
              <a:rPr lang="en-GB" dirty="0"/>
            </a:br>
            <a:br>
              <a:rPr lang="en-GB" dirty="0"/>
            </a:br>
            <a:r>
              <a:rPr lang="en-GB" dirty="0"/>
              <a:t>Call Quick Sort recursively on the sub-array to the right of the partition.</a:t>
            </a:r>
          </a:p>
          <a:p>
            <a:endParaRPr lang="en-GB" dirty="0"/>
          </a:p>
          <a:p>
            <a:endParaRPr lang="en-GB" dirty="0"/>
          </a:p>
        </p:txBody>
      </p:sp>
      <p:sp>
        <p:nvSpPr>
          <p:cNvPr id="12" name="TextBox 11">
            <a:extLst>
              <a:ext uri="{FF2B5EF4-FFF2-40B4-BE49-F238E27FC236}">
                <a16:creationId xmlns:a16="http://schemas.microsoft.com/office/drawing/2014/main" id="{08066121-5844-46C2-8B72-B9FD24A9A70C}"/>
              </a:ext>
            </a:extLst>
          </p:cNvPr>
          <p:cNvSpPr txBox="1"/>
          <p:nvPr/>
        </p:nvSpPr>
        <p:spPr>
          <a:xfrm>
            <a:off x="4572000" y="3702628"/>
            <a:ext cx="2005357" cy="369332"/>
          </a:xfrm>
          <a:prstGeom prst="rect">
            <a:avLst/>
          </a:prstGeom>
          <a:noFill/>
        </p:spPr>
        <p:txBody>
          <a:bodyPr wrap="none" rtlCol="0">
            <a:spAutoFit/>
          </a:bodyPr>
          <a:lstStyle/>
          <a:p>
            <a:r>
              <a:rPr lang="en-GB" dirty="0"/>
              <a:t>New index of pivot.</a:t>
            </a:r>
          </a:p>
        </p:txBody>
      </p:sp>
      <p:sp>
        <p:nvSpPr>
          <p:cNvPr id="13" name="Down Arrow 14">
            <a:extLst>
              <a:ext uri="{FF2B5EF4-FFF2-40B4-BE49-F238E27FC236}">
                <a16:creationId xmlns:a16="http://schemas.microsoft.com/office/drawing/2014/main" id="{E7A303F8-ECE1-49BD-854A-6B9D7D4018E4}"/>
              </a:ext>
            </a:extLst>
          </p:cNvPr>
          <p:cNvSpPr/>
          <p:nvPr/>
        </p:nvSpPr>
        <p:spPr>
          <a:xfrm rot="10800000">
            <a:off x="5210361" y="31623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2855043-13DA-46A0-8CA9-C073C09D6067}"/>
              </a:ext>
            </a:extLst>
          </p:cNvPr>
          <p:cNvSpPr/>
          <p:nvPr/>
        </p:nvSpPr>
        <p:spPr>
          <a:xfrm>
            <a:off x="4806858" y="1229160"/>
            <a:ext cx="3967136" cy="18188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Tree>
    <p:extLst>
      <p:ext uri="{BB962C8B-B14F-4D97-AF65-F5344CB8AC3E}">
        <p14:creationId xmlns:p14="http://schemas.microsoft.com/office/powerpoint/2010/main" val="1142439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8" name="Rectangle 7"/>
          <p:cNvSpPr/>
          <p:nvPr/>
        </p:nvSpPr>
        <p:spPr>
          <a:xfrm>
            <a:off x="4220991" y="1507754"/>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6</a:t>
            </a:r>
          </a:p>
        </p:txBody>
      </p:sp>
      <p:sp>
        <p:nvSpPr>
          <p:cNvPr id="9" name="Rectangle 8"/>
          <p:cNvSpPr/>
          <p:nvPr/>
        </p:nvSpPr>
        <p:spPr>
          <a:xfrm>
            <a:off x="6464458" y="1499100"/>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8</a:t>
            </a:r>
          </a:p>
        </p:txBody>
      </p:sp>
      <p:sp>
        <p:nvSpPr>
          <p:cNvPr id="21" name="Rectangle 20"/>
          <p:cNvSpPr/>
          <p:nvPr/>
        </p:nvSpPr>
        <p:spPr>
          <a:xfrm>
            <a:off x="1060542" y="1545688"/>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2</a:t>
            </a:r>
          </a:p>
        </p:txBody>
      </p:sp>
      <p:sp>
        <p:nvSpPr>
          <p:cNvPr id="23" name="Rectangle 22"/>
          <p:cNvSpPr/>
          <p:nvPr/>
        </p:nvSpPr>
        <p:spPr>
          <a:xfrm>
            <a:off x="5320212" y="1490237"/>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7</a:t>
            </a:r>
          </a:p>
        </p:txBody>
      </p:sp>
      <p:sp>
        <p:nvSpPr>
          <p:cNvPr id="22" name="Rectangle 21"/>
          <p:cNvSpPr/>
          <p:nvPr/>
        </p:nvSpPr>
        <p:spPr>
          <a:xfrm>
            <a:off x="1993929" y="1543379"/>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4</a:t>
            </a:r>
          </a:p>
        </p:txBody>
      </p:sp>
      <p:sp>
        <p:nvSpPr>
          <p:cNvPr id="16" name="Rectangle 15"/>
          <p:cNvSpPr/>
          <p:nvPr/>
        </p:nvSpPr>
        <p:spPr>
          <a:xfrm>
            <a:off x="2927316" y="1543379"/>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5</a:t>
            </a:r>
          </a:p>
        </p:txBody>
      </p:sp>
      <p:sp>
        <p:nvSpPr>
          <p:cNvPr id="17" name="Title 1"/>
          <p:cNvSpPr>
            <a:spLocks noGrp="1"/>
          </p:cNvSpPr>
          <p:nvPr>
            <p:ph type="title"/>
          </p:nvPr>
        </p:nvSpPr>
        <p:spPr>
          <a:xfrm>
            <a:off x="838200" y="86160"/>
            <a:ext cx="7010400" cy="1143000"/>
          </a:xfrm>
        </p:spPr>
        <p:txBody>
          <a:bodyPr/>
          <a:lstStyle/>
          <a:p>
            <a:r>
              <a:rPr lang="en-GB" dirty="0"/>
              <a:t>Quick Sort – Right Sub Array</a:t>
            </a:r>
          </a:p>
        </p:txBody>
      </p:sp>
      <p:sp>
        <p:nvSpPr>
          <p:cNvPr id="19" name="TextBox 18"/>
          <p:cNvSpPr txBox="1"/>
          <p:nvPr/>
        </p:nvSpPr>
        <p:spPr>
          <a:xfrm>
            <a:off x="887066" y="4362244"/>
            <a:ext cx="8119774" cy="2585323"/>
          </a:xfrm>
          <a:prstGeom prst="rect">
            <a:avLst/>
          </a:prstGeom>
          <a:noFill/>
        </p:spPr>
        <p:txBody>
          <a:bodyPr wrap="square" rtlCol="0">
            <a:spAutoFit/>
          </a:bodyPr>
          <a:lstStyle/>
          <a:p>
            <a:r>
              <a:rPr lang="en-GB" dirty="0"/>
              <a:t>In this case:</a:t>
            </a:r>
          </a:p>
          <a:p>
            <a:r>
              <a:rPr lang="en-GB" dirty="0"/>
              <a:t>The Left-Sub Array has 2 elements</a:t>
            </a:r>
          </a:p>
          <a:p>
            <a:r>
              <a:rPr lang="en-GB" dirty="0"/>
              <a:t>The Right-Sub Array has 0 element</a:t>
            </a:r>
          </a:p>
          <a:p>
            <a:endParaRPr lang="en-GB" dirty="0"/>
          </a:p>
          <a:p>
            <a:r>
              <a:rPr lang="en-GB" dirty="0"/>
              <a:t>This means that the recursion has hit its base case for the right hand side of the array</a:t>
            </a:r>
          </a:p>
          <a:p>
            <a:r>
              <a:rPr lang="en-GB" dirty="0"/>
              <a:t>All elements to the left of our original pivot i.e. 5 and to the right of our pivot 8  have been sorted</a:t>
            </a:r>
          </a:p>
          <a:p>
            <a:endParaRPr lang="en-GB" dirty="0"/>
          </a:p>
          <a:p>
            <a:endParaRPr lang="en-GB" dirty="0"/>
          </a:p>
        </p:txBody>
      </p:sp>
      <p:sp>
        <p:nvSpPr>
          <p:cNvPr id="12" name="TextBox 11">
            <a:extLst>
              <a:ext uri="{FF2B5EF4-FFF2-40B4-BE49-F238E27FC236}">
                <a16:creationId xmlns:a16="http://schemas.microsoft.com/office/drawing/2014/main" id="{08066121-5844-46C2-8B72-B9FD24A9A70C}"/>
              </a:ext>
            </a:extLst>
          </p:cNvPr>
          <p:cNvSpPr txBox="1"/>
          <p:nvPr/>
        </p:nvSpPr>
        <p:spPr>
          <a:xfrm>
            <a:off x="5841594" y="4050268"/>
            <a:ext cx="1947649" cy="369332"/>
          </a:xfrm>
          <a:prstGeom prst="rect">
            <a:avLst/>
          </a:prstGeom>
          <a:noFill/>
        </p:spPr>
        <p:txBody>
          <a:bodyPr wrap="none" rtlCol="0">
            <a:spAutoFit/>
          </a:bodyPr>
          <a:lstStyle/>
          <a:p>
            <a:r>
              <a:rPr lang="en-GB" dirty="0"/>
              <a:t>New index of pivot</a:t>
            </a:r>
          </a:p>
        </p:txBody>
      </p:sp>
      <p:sp>
        <p:nvSpPr>
          <p:cNvPr id="13" name="Down Arrow 14">
            <a:extLst>
              <a:ext uri="{FF2B5EF4-FFF2-40B4-BE49-F238E27FC236}">
                <a16:creationId xmlns:a16="http://schemas.microsoft.com/office/drawing/2014/main" id="{E7A303F8-ECE1-49BD-854A-6B9D7D4018E4}"/>
              </a:ext>
            </a:extLst>
          </p:cNvPr>
          <p:cNvSpPr/>
          <p:nvPr/>
        </p:nvSpPr>
        <p:spPr>
          <a:xfrm rot="10800000">
            <a:off x="6684388" y="2767781"/>
            <a:ext cx="319771" cy="1071064"/>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2855043-13DA-46A0-8CA9-C073C09D6067}"/>
              </a:ext>
            </a:extLst>
          </p:cNvPr>
          <p:cNvSpPr/>
          <p:nvPr/>
        </p:nvSpPr>
        <p:spPr>
          <a:xfrm>
            <a:off x="3860703" y="1229160"/>
            <a:ext cx="4913291" cy="143742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
        <p:nvSpPr>
          <p:cNvPr id="15" name="Left Brace 14">
            <a:extLst>
              <a:ext uri="{FF2B5EF4-FFF2-40B4-BE49-F238E27FC236}">
                <a16:creationId xmlns:a16="http://schemas.microsoft.com/office/drawing/2014/main" id="{4855CE9E-EAA9-4B89-A323-A35E6B04E571}"/>
              </a:ext>
            </a:extLst>
          </p:cNvPr>
          <p:cNvSpPr/>
          <p:nvPr/>
        </p:nvSpPr>
        <p:spPr>
          <a:xfrm rot="16200000">
            <a:off x="4887061" y="1926821"/>
            <a:ext cx="381000" cy="2004571"/>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8AE58B02-0DB5-4F2F-B044-DCB797EBD237}"/>
              </a:ext>
            </a:extLst>
          </p:cNvPr>
          <p:cNvSpPr txBox="1"/>
          <p:nvPr/>
        </p:nvSpPr>
        <p:spPr>
          <a:xfrm>
            <a:off x="3803178" y="3151934"/>
            <a:ext cx="1156663" cy="646331"/>
          </a:xfrm>
          <a:prstGeom prst="rect">
            <a:avLst/>
          </a:prstGeom>
          <a:noFill/>
        </p:spPr>
        <p:txBody>
          <a:bodyPr wrap="none" rtlCol="0">
            <a:spAutoFit/>
          </a:bodyPr>
          <a:lstStyle/>
          <a:p>
            <a:pPr algn="ctr"/>
            <a:r>
              <a:rPr lang="en-GB" dirty="0"/>
              <a:t>Left</a:t>
            </a:r>
          </a:p>
          <a:p>
            <a:pPr algn="ctr"/>
            <a:r>
              <a:rPr lang="en-GB" dirty="0"/>
              <a:t> Sub-Array</a:t>
            </a:r>
          </a:p>
        </p:txBody>
      </p:sp>
      <p:sp>
        <p:nvSpPr>
          <p:cNvPr id="20" name="Left Brace 19">
            <a:extLst>
              <a:ext uri="{FF2B5EF4-FFF2-40B4-BE49-F238E27FC236}">
                <a16:creationId xmlns:a16="http://schemas.microsoft.com/office/drawing/2014/main" id="{27C740C4-3363-4274-9F46-D514B2BCEFFE}"/>
              </a:ext>
            </a:extLst>
          </p:cNvPr>
          <p:cNvSpPr/>
          <p:nvPr/>
        </p:nvSpPr>
        <p:spPr>
          <a:xfrm rot="16200000">
            <a:off x="7910092" y="2287255"/>
            <a:ext cx="369333" cy="1358471"/>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30BE0644-5744-4A1A-BCB4-A78A451C59B3}"/>
              </a:ext>
            </a:extLst>
          </p:cNvPr>
          <p:cNvSpPr txBox="1"/>
          <p:nvPr/>
        </p:nvSpPr>
        <p:spPr>
          <a:xfrm>
            <a:off x="7646979" y="3321503"/>
            <a:ext cx="1103764" cy="646331"/>
          </a:xfrm>
          <a:prstGeom prst="rect">
            <a:avLst/>
          </a:prstGeom>
          <a:noFill/>
        </p:spPr>
        <p:txBody>
          <a:bodyPr wrap="none" rtlCol="0">
            <a:spAutoFit/>
          </a:bodyPr>
          <a:lstStyle/>
          <a:p>
            <a:pPr algn="ctr"/>
            <a:r>
              <a:rPr lang="en-GB" dirty="0"/>
              <a:t>Right </a:t>
            </a:r>
          </a:p>
          <a:p>
            <a:pPr algn="ctr"/>
            <a:r>
              <a:rPr lang="en-GB" dirty="0"/>
              <a:t>Sub-Array</a:t>
            </a:r>
          </a:p>
        </p:txBody>
      </p:sp>
    </p:spTree>
    <p:extLst>
      <p:ext uri="{BB962C8B-B14F-4D97-AF65-F5344CB8AC3E}">
        <p14:creationId xmlns:p14="http://schemas.microsoft.com/office/powerpoint/2010/main" val="1808574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8" name="Rectangle 7"/>
          <p:cNvSpPr/>
          <p:nvPr/>
        </p:nvSpPr>
        <p:spPr>
          <a:xfrm>
            <a:off x="7353138" y="1516000"/>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8</a:t>
            </a:r>
          </a:p>
        </p:txBody>
      </p:sp>
      <p:sp>
        <p:nvSpPr>
          <p:cNvPr id="9" name="Rectangle 8"/>
          <p:cNvSpPr/>
          <p:nvPr/>
        </p:nvSpPr>
        <p:spPr>
          <a:xfrm>
            <a:off x="5525908" y="1516000"/>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6</a:t>
            </a:r>
          </a:p>
        </p:txBody>
      </p:sp>
      <p:sp>
        <p:nvSpPr>
          <p:cNvPr id="21" name="Rectangle 20"/>
          <p:cNvSpPr/>
          <p:nvPr/>
        </p:nvSpPr>
        <p:spPr>
          <a:xfrm>
            <a:off x="1060542" y="1545688"/>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2</a:t>
            </a:r>
          </a:p>
        </p:txBody>
      </p:sp>
      <p:sp>
        <p:nvSpPr>
          <p:cNvPr id="23" name="Rectangle 22"/>
          <p:cNvSpPr/>
          <p:nvPr/>
        </p:nvSpPr>
        <p:spPr>
          <a:xfrm>
            <a:off x="4274092" y="1536842"/>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7</a:t>
            </a:r>
          </a:p>
        </p:txBody>
      </p:sp>
      <p:sp>
        <p:nvSpPr>
          <p:cNvPr id="22" name="Rectangle 21"/>
          <p:cNvSpPr/>
          <p:nvPr/>
        </p:nvSpPr>
        <p:spPr>
          <a:xfrm>
            <a:off x="1993929" y="1543379"/>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4</a:t>
            </a:r>
          </a:p>
        </p:txBody>
      </p:sp>
      <p:sp>
        <p:nvSpPr>
          <p:cNvPr id="16" name="Rectangle 15"/>
          <p:cNvSpPr/>
          <p:nvPr/>
        </p:nvSpPr>
        <p:spPr>
          <a:xfrm>
            <a:off x="2927316" y="1543379"/>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5</a:t>
            </a:r>
          </a:p>
        </p:txBody>
      </p:sp>
      <p:sp>
        <p:nvSpPr>
          <p:cNvPr id="17" name="Title 1"/>
          <p:cNvSpPr>
            <a:spLocks noGrp="1"/>
          </p:cNvSpPr>
          <p:nvPr>
            <p:ph type="title"/>
          </p:nvPr>
        </p:nvSpPr>
        <p:spPr>
          <a:xfrm>
            <a:off x="838200" y="86160"/>
            <a:ext cx="7010400" cy="1143000"/>
          </a:xfrm>
        </p:spPr>
        <p:txBody>
          <a:bodyPr/>
          <a:lstStyle/>
          <a:p>
            <a:r>
              <a:rPr lang="en-GB" dirty="0"/>
              <a:t>Quick Sort – Right Sub Array</a:t>
            </a:r>
          </a:p>
        </p:txBody>
      </p:sp>
      <p:sp>
        <p:nvSpPr>
          <p:cNvPr id="19" name="TextBox 18"/>
          <p:cNvSpPr txBox="1"/>
          <p:nvPr/>
        </p:nvSpPr>
        <p:spPr>
          <a:xfrm>
            <a:off x="924053" y="4202808"/>
            <a:ext cx="7647334" cy="1200329"/>
          </a:xfrm>
          <a:prstGeom prst="rect">
            <a:avLst/>
          </a:prstGeom>
          <a:noFill/>
        </p:spPr>
        <p:txBody>
          <a:bodyPr wrap="square" rtlCol="0">
            <a:spAutoFit/>
          </a:bodyPr>
          <a:lstStyle/>
          <a:p>
            <a:r>
              <a:rPr lang="en-GB" dirty="0"/>
              <a:t>We repeat the partitioning process again taking the 1</a:t>
            </a:r>
            <a:r>
              <a:rPr lang="en-GB" baseline="30000" dirty="0"/>
              <a:t>st</a:t>
            </a:r>
            <a:r>
              <a:rPr lang="en-GB" dirty="0"/>
              <a:t> element from the left sub array as our new pivot</a:t>
            </a:r>
          </a:p>
          <a:p>
            <a:endParaRPr lang="en-GB" dirty="0"/>
          </a:p>
          <a:p>
            <a:endParaRPr lang="en-GB" dirty="0"/>
          </a:p>
        </p:txBody>
      </p:sp>
      <p:sp>
        <p:nvSpPr>
          <p:cNvPr id="12" name="TextBox 11">
            <a:extLst>
              <a:ext uri="{FF2B5EF4-FFF2-40B4-BE49-F238E27FC236}">
                <a16:creationId xmlns:a16="http://schemas.microsoft.com/office/drawing/2014/main" id="{08066121-5844-46C2-8B72-B9FD24A9A70C}"/>
              </a:ext>
            </a:extLst>
          </p:cNvPr>
          <p:cNvSpPr txBox="1"/>
          <p:nvPr/>
        </p:nvSpPr>
        <p:spPr>
          <a:xfrm>
            <a:off x="6845921" y="3567951"/>
            <a:ext cx="2005357" cy="369332"/>
          </a:xfrm>
          <a:prstGeom prst="rect">
            <a:avLst/>
          </a:prstGeom>
          <a:noFill/>
        </p:spPr>
        <p:txBody>
          <a:bodyPr wrap="none" rtlCol="0">
            <a:spAutoFit/>
          </a:bodyPr>
          <a:lstStyle/>
          <a:p>
            <a:r>
              <a:rPr lang="en-GB" dirty="0"/>
              <a:t>New index of pivot.</a:t>
            </a:r>
          </a:p>
        </p:txBody>
      </p:sp>
      <p:sp>
        <p:nvSpPr>
          <p:cNvPr id="13" name="Down Arrow 14">
            <a:extLst>
              <a:ext uri="{FF2B5EF4-FFF2-40B4-BE49-F238E27FC236}">
                <a16:creationId xmlns:a16="http://schemas.microsoft.com/office/drawing/2014/main" id="{E7A303F8-ECE1-49BD-854A-6B9D7D4018E4}"/>
              </a:ext>
            </a:extLst>
          </p:cNvPr>
          <p:cNvSpPr/>
          <p:nvPr/>
        </p:nvSpPr>
        <p:spPr>
          <a:xfrm rot="10800000">
            <a:off x="7573067" y="2560116"/>
            <a:ext cx="319771" cy="868884"/>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2855043-13DA-46A0-8CA9-C073C09D6067}"/>
              </a:ext>
            </a:extLst>
          </p:cNvPr>
          <p:cNvSpPr/>
          <p:nvPr/>
        </p:nvSpPr>
        <p:spPr>
          <a:xfrm>
            <a:off x="3746602" y="1298710"/>
            <a:ext cx="2993311" cy="143742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
        <p:nvSpPr>
          <p:cNvPr id="25" name="Rectangle 24">
            <a:extLst>
              <a:ext uri="{FF2B5EF4-FFF2-40B4-BE49-F238E27FC236}">
                <a16:creationId xmlns:a16="http://schemas.microsoft.com/office/drawing/2014/main" id="{E03B9AD9-7945-452D-89B6-78F4119545D9}"/>
              </a:ext>
            </a:extLst>
          </p:cNvPr>
          <p:cNvSpPr/>
          <p:nvPr/>
        </p:nvSpPr>
        <p:spPr>
          <a:xfrm>
            <a:off x="1070389" y="5009214"/>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7</a:t>
            </a:r>
          </a:p>
        </p:txBody>
      </p:sp>
      <p:sp>
        <p:nvSpPr>
          <p:cNvPr id="26" name="TextBox 25">
            <a:extLst>
              <a:ext uri="{FF2B5EF4-FFF2-40B4-BE49-F238E27FC236}">
                <a16:creationId xmlns:a16="http://schemas.microsoft.com/office/drawing/2014/main" id="{8F63464F-8150-4CC0-BC13-A5E0F339D623}"/>
              </a:ext>
            </a:extLst>
          </p:cNvPr>
          <p:cNvSpPr txBox="1"/>
          <p:nvPr/>
        </p:nvSpPr>
        <p:spPr>
          <a:xfrm>
            <a:off x="1060542" y="6216134"/>
            <a:ext cx="717953" cy="369332"/>
          </a:xfrm>
          <a:prstGeom prst="rect">
            <a:avLst/>
          </a:prstGeom>
          <a:noFill/>
        </p:spPr>
        <p:txBody>
          <a:bodyPr wrap="none" rtlCol="0">
            <a:spAutoFit/>
          </a:bodyPr>
          <a:lstStyle/>
          <a:p>
            <a:r>
              <a:rPr lang="en-GB" dirty="0"/>
              <a:t>pivot.</a:t>
            </a:r>
          </a:p>
        </p:txBody>
      </p:sp>
      <p:sp>
        <p:nvSpPr>
          <p:cNvPr id="27" name="Arrow: Up 26">
            <a:extLst>
              <a:ext uri="{FF2B5EF4-FFF2-40B4-BE49-F238E27FC236}">
                <a16:creationId xmlns:a16="http://schemas.microsoft.com/office/drawing/2014/main" id="{7FFE7A88-C93B-4E10-87E7-3864B3AB1589}"/>
              </a:ext>
            </a:extLst>
          </p:cNvPr>
          <p:cNvSpPr/>
          <p:nvPr/>
        </p:nvSpPr>
        <p:spPr>
          <a:xfrm>
            <a:off x="4366720" y="2888950"/>
            <a:ext cx="381000" cy="60960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7142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Quick Sort</a:t>
            </a:r>
          </a:p>
        </p:txBody>
      </p:sp>
      <p:sp>
        <p:nvSpPr>
          <p:cNvPr id="11" name="Content Placeholder 10"/>
          <p:cNvSpPr>
            <a:spLocks noGrp="1"/>
          </p:cNvSpPr>
          <p:nvPr>
            <p:ph idx="1"/>
          </p:nvPr>
        </p:nvSpPr>
        <p:spPr/>
        <p:txBody>
          <a:bodyPr>
            <a:normAutofit fontScale="92500" lnSpcReduction="20000"/>
          </a:bodyPr>
          <a:lstStyle/>
          <a:p>
            <a:r>
              <a:rPr lang="en-GB" b="0" dirty="0"/>
              <a:t>The Quick Sort  is another sorting algorithm that uses a “</a:t>
            </a:r>
            <a:r>
              <a:rPr lang="en-GB" b="0" i="1" dirty="0"/>
              <a:t>divide and conquer</a:t>
            </a:r>
            <a:r>
              <a:rPr lang="en-GB" b="0" dirty="0"/>
              <a:t>” approach.</a:t>
            </a:r>
          </a:p>
          <a:p>
            <a:pPr marL="114300" indent="0">
              <a:buNone/>
            </a:pPr>
            <a:endParaRPr lang="en-GB" b="0" dirty="0"/>
          </a:p>
          <a:p>
            <a:r>
              <a:rPr lang="en-GB" b="0" dirty="0"/>
              <a:t>It uses a partitioning operation to sort a sequence of elements.</a:t>
            </a:r>
          </a:p>
          <a:p>
            <a:pPr marL="114300" indent="0">
              <a:buNone/>
            </a:pPr>
            <a:endParaRPr lang="en-GB" b="0" dirty="0"/>
          </a:p>
          <a:p>
            <a:r>
              <a:rPr lang="en-GB" b="0" dirty="0"/>
              <a:t>The simplest implementation makes use of recursion:</a:t>
            </a:r>
          </a:p>
          <a:p>
            <a:pPr marL="628650" lvl="1"/>
            <a:r>
              <a:rPr lang="en-GB" sz="2200" dirty="0"/>
              <a:t>Select a Pivot (usually the first element in the sequence</a:t>
            </a:r>
          </a:p>
          <a:p>
            <a:pPr marL="628650" lvl="1"/>
            <a:r>
              <a:rPr lang="en-GB" sz="2200" dirty="0"/>
              <a:t>Partition the list based on the value of the pivot</a:t>
            </a:r>
          </a:p>
          <a:p>
            <a:pPr marL="803275" lvl="2"/>
            <a:r>
              <a:rPr lang="en-GB" sz="2200" b="0" dirty="0"/>
              <a:t>Items that are smaller than the pivot are placed to its left i.e. before it</a:t>
            </a:r>
          </a:p>
          <a:p>
            <a:pPr marL="803275" lvl="2"/>
            <a:r>
              <a:rPr lang="en-GB" sz="2200" dirty="0"/>
              <a:t>Items that are larger than the pivot are placed to its right i.e. after it</a:t>
            </a:r>
          </a:p>
          <a:p>
            <a:pPr marL="114300" indent="0">
              <a:buNone/>
            </a:pPr>
            <a:endParaRPr lang="en-GB" b="0" dirty="0"/>
          </a:p>
          <a:p>
            <a:r>
              <a:rPr lang="en-GB" b="0" dirty="0"/>
              <a:t>Do the above recursively so that smaller sequences can be sorted based on the selected pivot. </a:t>
            </a:r>
            <a:br>
              <a:rPr lang="en-GB" b="0" dirty="0"/>
            </a:br>
            <a:br>
              <a:rPr lang="en-GB" b="0" dirty="0"/>
            </a:br>
            <a:r>
              <a:rPr lang="en-GB" b="0" dirty="0"/>
              <a:t>A sequence of size 0 or 1, is automatically sorted.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42029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9" name="Rectangle 8"/>
          <p:cNvSpPr/>
          <p:nvPr/>
        </p:nvSpPr>
        <p:spPr>
          <a:xfrm>
            <a:off x="5686460" y="1489339"/>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6</a:t>
            </a:r>
          </a:p>
        </p:txBody>
      </p:sp>
      <p:sp>
        <p:nvSpPr>
          <p:cNvPr id="21" name="Rectangle 20"/>
          <p:cNvSpPr/>
          <p:nvPr/>
        </p:nvSpPr>
        <p:spPr>
          <a:xfrm>
            <a:off x="1060542" y="1545688"/>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2</a:t>
            </a:r>
          </a:p>
        </p:txBody>
      </p:sp>
      <p:sp>
        <p:nvSpPr>
          <p:cNvPr id="23" name="Rectangle 22"/>
          <p:cNvSpPr/>
          <p:nvPr/>
        </p:nvSpPr>
        <p:spPr>
          <a:xfrm>
            <a:off x="4419212" y="1533137"/>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7</a:t>
            </a:r>
          </a:p>
        </p:txBody>
      </p:sp>
      <p:sp>
        <p:nvSpPr>
          <p:cNvPr id="22" name="Rectangle 21"/>
          <p:cNvSpPr/>
          <p:nvPr/>
        </p:nvSpPr>
        <p:spPr>
          <a:xfrm>
            <a:off x="1993929" y="1543379"/>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4</a:t>
            </a:r>
          </a:p>
        </p:txBody>
      </p:sp>
      <p:sp>
        <p:nvSpPr>
          <p:cNvPr id="16" name="Rectangle 15"/>
          <p:cNvSpPr/>
          <p:nvPr/>
        </p:nvSpPr>
        <p:spPr>
          <a:xfrm>
            <a:off x="2927316" y="1543379"/>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5</a:t>
            </a:r>
          </a:p>
        </p:txBody>
      </p:sp>
      <p:sp>
        <p:nvSpPr>
          <p:cNvPr id="17" name="Title 1"/>
          <p:cNvSpPr>
            <a:spLocks noGrp="1"/>
          </p:cNvSpPr>
          <p:nvPr>
            <p:ph type="title"/>
          </p:nvPr>
        </p:nvSpPr>
        <p:spPr>
          <a:xfrm>
            <a:off x="838200" y="86160"/>
            <a:ext cx="7010400" cy="1143000"/>
          </a:xfrm>
        </p:spPr>
        <p:txBody>
          <a:bodyPr/>
          <a:lstStyle/>
          <a:p>
            <a:r>
              <a:rPr lang="en-GB" dirty="0"/>
              <a:t>Quick Sort – Right Sub Array</a:t>
            </a:r>
          </a:p>
        </p:txBody>
      </p:sp>
      <p:sp>
        <p:nvSpPr>
          <p:cNvPr id="19" name="TextBox 18"/>
          <p:cNvSpPr txBox="1"/>
          <p:nvPr/>
        </p:nvSpPr>
        <p:spPr>
          <a:xfrm>
            <a:off x="4799028" y="4393157"/>
            <a:ext cx="3616219" cy="646331"/>
          </a:xfrm>
          <a:prstGeom prst="rect">
            <a:avLst/>
          </a:prstGeom>
          <a:noFill/>
        </p:spPr>
        <p:txBody>
          <a:bodyPr wrap="square" rtlCol="0">
            <a:spAutoFit/>
          </a:bodyPr>
          <a:lstStyle/>
          <a:p>
            <a:r>
              <a:rPr lang="en-GB" dirty="0"/>
              <a:t>We set Left and Right Pointers</a:t>
            </a:r>
          </a:p>
          <a:p>
            <a:endParaRPr lang="en-GB" dirty="0"/>
          </a:p>
        </p:txBody>
      </p:sp>
      <p:grpSp>
        <p:nvGrpSpPr>
          <p:cNvPr id="2" name="Group 1">
            <a:extLst>
              <a:ext uri="{FF2B5EF4-FFF2-40B4-BE49-F238E27FC236}">
                <a16:creationId xmlns:a16="http://schemas.microsoft.com/office/drawing/2014/main" id="{C0269EF6-9252-4D8D-83C1-2D7600619E96}"/>
              </a:ext>
            </a:extLst>
          </p:cNvPr>
          <p:cNvGrpSpPr/>
          <p:nvPr/>
        </p:nvGrpSpPr>
        <p:grpSpPr>
          <a:xfrm>
            <a:off x="6953708" y="1476424"/>
            <a:ext cx="2005357" cy="2398109"/>
            <a:chOff x="3424303" y="1516000"/>
            <a:chExt cx="2005357" cy="2398109"/>
          </a:xfrm>
        </p:grpSpPr>
        <p:sp>
          <p:nvSpPr>
            <p:cNvPr id="8" name="Rectangle 7"/>
            <p:cNvSpPr/>
            <p:nvPr/>
          </p:nvSpPr>
          <p:spPr>
            <a:xfrm>
              <a:off x="3887306" y="1516000"/>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8</a:t>
              </a:r>
            </a:p>
          </p:txBody>
        </p:sp>
        <p:sp>
          <p:nvSpPr>
            <p:cNvPr id="12" name="TextBox 11">
              <a:extLst>
                <a:ext uri="{FF2B5EF4-FFF2-40B4-BE49-F238E27FC236}">
                  <a16:creationId xmlns:a16="http://schemas.microsoft.com/office/drawing/2014/main" id="{08066121-5844-46C2-8B72-B9FD24A9A70C}"/>
                </a:ext>
              </a:extLst>
            </p:cNvPr>
            <p:cNvSpPr txBox="1"/>
            <p:nvPr/>
          </p:nvSpPr>
          <p:spPr>
            <a:xfrm>
              <a:off x="3424303" y="3544777"/>
              <a:ext cx="2005357" cy="369332"/>
            </a:xfrm>
            <a:prstGeom prst="rect">
              <a:avLst/>
            </a:prstGeom>
            <a:noFill/>
          </p:spPr>
          <p:txBody>
            <a:bodyPr wrap="none" rtlCol="0">
              <a:spAutoFit/>
            </a:bodyPr>
            <a:lstStyle/>
            <a:p>
              <a:r>
                <a:rPr lang="en-GB" dirty="0"/>
                <a:t>New index of pivot.</a:t>
              </a:r>
            </a:p>
          </p:txBody>
        </p:sp>
        <p:sp>
          <p:nvSpPr>
            <p:cNvPr id="13" name="Down Arrow 14">
              <a:extLst>
                <a:ext uri="{FF2B5EF4-FFF2-40B4-BE49-F238E27FC236}">
                  <a16:creationId xmlns:a16="http://schemas.microsoft.com/office/drawing/2014/main" id="{E7A303F8-ECE1-49BD-854A-6B9D7D4018E4}"/>
                </a:ext>
              </a:extLst>
            </p:cNvPr>
            <p:cNvSpPr/>
            <p:nvPr/>
          </p:nvSpPr>
          <p:spPr>
            <a:xfrm rot="10800000">
              <a:off x="4183513" y="2610994"/>
              <a:ext cx="319771" cy="781382"/>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Rectangle 13">
            <a:extLst>
              <a:ext uri="{FF2B5EF4-FFF2-40B4-BE49-F238E27FC236}">
                <a16:creationId xmlns:a16="http://schemas.microsoft.com/office/drawing/2014/main" id="{C2855043-13DA-46A0-8CA9-C073C09D6067}"/>
              </a:ext>
            </a:extLst>
          </p:cNvPr>
          <p:cNvSpPr/>
          <p:nvPr/>
        </p:nvSpPr>
        <p:spPr>
          <a:xfrm>
            <a:off x="3960397" y="1284005"/>
            <a:ext cx="2993311" cy="143742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
        <p:nvSpPr>
          <p:cNvPr id="25" name="Rectangle 24">
            <a:extLst>
              <a:ext uri="{FF2B5EF4-FFF2-40B4-BE49-F238E27FC236}">
                <a16:creationId xmlns:a16="http://schemas.microsoft.com/office/drawing/2014/main" id="{E03B9AD9-7945-452D-89B6-78F4119545D9}"/>
              </a:ext>
            </a:extLst>
          </p:cNvPr>
          <p:cNvSpPr/>
          <p:nvPr/>
        </p:nvSpPr>
        <p:spPr>
          <a:xfrm>
            <a:off x="1060542" y="3849831"/>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7</a:t>
            </a:r>
          </a:p>
        </p:txBody>
      </p:sp>
      <p:sp>
        <p:nvSpPr>
          <p:cNvPr id="26" name="TextBox 25">
            <a:extLst>
              <a:ext uri="{FF2B5EF4-FFF2-40B4-BE49-F238E27FC236}">
                <a16:creationId xmlns:a16="http://schemas.microsoft.com/office/drawing/2014/main" id="{8F63464F-8150-4CC0-BC13-A5E0F339D623}"/>
              </a:ext>
            </a:extLst>
          </p:cNvPr>
          <p:cNvSpPr txBox="1"/>
          <p:nvPr/>
        </p:nvSpPr>
        <p:spPr>
          <a:xfrm>
            <a:off x="1102221" y="5127646"/>
            <a:ext cx="717953" cy="369332"/>
          </a:xfrm>
          <a:prstGeom prst="rect">
            <a:avLst/>
          </a:prstGeom>
          <a:noFill/>
        </p:spPr>
        <p:txBody>
          <a:bodyPr wrap="none" rtlCol="0">
            <a:spAutoFit/>
          </a:bodyPr>
          <a:lstStyle/>
          <a:p>
            <a:r>
              <a:rPr lang="en-GB" dirty="0"/>
              <a:t>pivot.</a:t>
            </a:r>
          </a:p>
        </p:txBody>
      </p:sp>
      <p:grpSp>
        <p:nvGrpSpPr>
          <p:cNvPr id="18" name="Group 17">
            <a:extLst>
              <a:ext uri="{FF2B5EF4-FFF2-40B4-BE49-F238E27FC236}">
                <a16:creationId xmlns:a16="http://schemas.microsoft.com/office/drawing/2014/main" id="{C4B84545-590F-4C87-94F5-EDBED309B5EE}"/>
              </a:ext>
            </a:extLst>
          </p:cNvPr>
          <p:cNvGrpSpPr/>
          <p:nvPr/>
        </p:nvGrpSpPr>
        <p:grpSpPr>
          <a:xfrm>
            <a:off x="4658852" y="3000009"/>
            <a:ext cx="823642" cy="533400"/>
            <a:chOff x="1464337" y="3048000"/>
            <a:chExt cx="823642" cy="533400"/>
          </a:xfrm>
        </p:grpSpPr>
        <p:sp>
          <p:nvSpPr>
            <p:cNvPr id="20" name="Down Arrow 2">
              <a:extLst>
                <a:ext uri="{FF2B5EF4-FFF2-40B4-BE49-F238E27FC236}">
                  <a16:creationId xmlns:a16="http://schemas.microsoft.com/office/drawing/2014/main" id="{2E823CAC-100F-4DE9-93D9-63D380AFAA64}"/>
                </a:ext>
              </a:extLst>
            </p:cNvPr>
            <p:cNvSpPr/>
            <p:nvPr/>
          </p:nvSpPr>
          <p:spPr>
            <a:xfrm rot="10800000">
              <a:off x="1464337"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5B749013-CEA3-450D-A34D-39EC70ABDA3C}"/>
                </a:ext>
              </a:extLst>
            </p:cNvPr>
            <p:cNvSpPr txBox="1"/>
            <p:nvPr/>
          </p:nvSpPr>
          <p:spPr>
            <a:xfrm>
              <a:off x="1744689" y="3130034"/>
              <a:ext cx="543290" cy="369332"/>
            </a:xfrm>
            <a:prstGeom prst="rect">
              <a:avLst/>
            </a:prstGeom>
            <a:noFill/>
          </p:spPr>
          <p:txBody>
            <a:bodyPr wrap="none" rtlCol="0">
              <a:spAutoFit/>
            </a:bodyPr>
            <a:lstStyle/>
            <a:p>
              <a:r>
                <a:rPr lang="en-GB" dirty="0"/>
                <a:t>Left</a:t>
              </a:r>
            </a:p>
          </p:txBody>
        </p:sp>
      </p:grpSp>
      <p:grpSp>
        <p:nvGrpSpPr>
          <p:cNvPr id="28" name="Group 27">
            <a:extLst>
              <a:ext uri="{FF2B5EF4-FFF2-40B4-BE49-F238E27FC236}">
                <a16:creationId xmlns:a16="http://schemas.microsoft.com/office/drawing/2014/main" id="{537AA8F0-9B23-4DF0-AF59-8DAEC5D5B4F8}"/>
              </a:ext>
            </a:extLst>
          </p:cNvPr>
          <p:cNvGrpSpPr/>
          <p:nvPr/>
        </p:nvGrpSpPr>
        <p:grpSpPr>
          <a:xfrm>
            <a:off x="5457053" y="2990773"/>
            <a:ext cx="948612" cy="533400"/>
            <a:chOff x="7281703" y="3048000"/>
            <a:chExt cx="948612" cy="533400"/>
          </a:xfrm>
        </p:grpSpPr>
        <p:sp>
          <p:nvSpPr>
            <p:cNvPr id="29" name="Down Arrow 14">
              <a:extLst>
                <a:ext uri="{FF2B5EF4-FFF2-40B4-BE49-F238E27FC236}">
                  <a16:creationId xmlns:a16="http://schemas.microsoft.com/office/drawing/2014/main" id="{E0CEA9CB-95D7-4B73-8324-7EB5A84AA091}"/>
                </a:ext>
              </a:extLst>
            </p:cNvPr>
            <p:cNvSpPr/>
            <p:nvPr/>
          </p:nvSpPr>
          <p:spPr>
            <a:xfrm rot="10800000">
              <a:off x="7949963"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CC0AA99D-D232-4703-B974-A5CAE15B5D91}"/>
                </a:ext>
              </a:extLst>
            </p:cNvPr>
            <p:cNvSpPr txBox="1"/>
            <p:nvPr/>
          </p:nvSpPr>
          <p:spPr>
            <a:xfrm>
              <a:off x="7281703" y="3130034"/>
              <a:ext cx="668260" cy="369332"/>
            </a:xfrm>
            <a:prstGeom prst="rect">
              <a:avLst/>
            </a:prstGeom>
            <a:noFill/>
          </p:spPr>
          <p:txBody>
            <a:bodyPr wrap="none" rtlCol="0">
              <a:spAutoFit/>
            </a:bodyPr>
            <a:lstStyle/>
            <a:p>
              <a:r>
                <a:rPr lang="en-GB" dirty="0"/>
                <a:t>Right</a:t>
              </a:r>
            </a:p>
          </p:txBody>
        </p:sp>
      </p:grpSp>
    </p:spTree>
    <p:extLst>
      <p:ext uri="{BB962C8B-B14F-4D97-AF65-F5344CB8AC3E}">
        <p14:creationId xmlns:p14="http://schemas.microsoft.com/office/powerpoint/2010/main" val="360469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9" name="Rectangle 8"/>
          <p:cNvSpPr/>
          <p:nvPr/>
        </p:nvSpPr>
        <p:spPr>
          <a:xfrm>
            <a:off x="5728211" y="1474286"/>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6</a:t>
            </a:r>
          </a:p>
        </p:txBody>
      </p:sp>
      <p:sp>
        <p:nvSpPr>
          <p:cNvPr id="21" name="Rectangle 20"/>
          <p:cNvSpPr/>
          <p:nvPr/>
        </p:nvSpPr>
        <p:spPr>
          <a:xfrm>
            <a:off x="1060542" y="1545688"/>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2</a:t>
            </a:r>
          </a:p>
        </p:txBody>
      </p:sp>
      <p:sp>
        <p:nvSpPr>
          <p:cNvPr id="23" name="Rectangle 22"/>
          <p:cNvSpPr/>
          <p:nvPr/>
        </p:nvSpPr>
        <p:spPr>
          <a:xfrm>
            <a:off x="4480961" y="1510819"/>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7</a:t>
            </a:r>
          </a:p>
        </p:txBody>
      </p:sp>
      <p:sp>
        <p:nvSpPr>
          <p:cNvPr id="22" name="Rectangle 21"/>
          <p:cNvSpPr/>
          <p:nvPr/>
        </p:nvSpPr>
        <p:spPr>
          <a:xfrm>
            <a:off x="1993929" y="1543379"/>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4</a:t>
            </a:r>
          </a:p>
        </p:txBody>
      </p:sp>
      <p:sp>
        <p:nvSpPr>
          <p:cNvPr id="16" name="Rectangle 15"/>
          <p:cNvSpPr/>
          <p:nvPr/>
        </p:nvSpPr>
        <p:spPr>
          <a:xfrm>
            <a:off x="2927316" y="1543379"/>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5</a:t>
            </a:r>
          </a:p>
        </p:txBody>
      </p:sp>
      <p:sp>
        <p:nvSpPr>
          <p:cNvPr id="17" name="Title 1"/>
          <p:cNvSpPr>
            <a:spLocks noGrp="1"/>
          </p:cNvSpPr>
          <p:nvPr>
            <p:ph type="title"/>
          </p:nvPr>
        </p:nvSpPr>
        <p:spPr>
          <a:xfrm>
            <a:off x="838200" y="86160"/>
            <a:ext cx="7010400" cy="1143000"/>
          </a:xfrm>
        </p:spPr>
        <p:txBody>
          <a:bodyPr/>
          <a:lstStyle/>
          <a:p>
            <a:r>
              <a:rPr lang="en-GB" dirty="0"/>
              <a:t>Quick Sort – Right Sub Array</a:t>
            </a:r>
          </a:p>
        </p:txBody>
      </p:sp>
      <p:grpSp>
        <p:nvGrpSpPr>
          <p:cNvPr id="2" name="Group 1">
            <a:extLst>
              <a:ext uri="{FF2B5EF4-FFF2-40B4-BE49-F238E27FC236}">
                <a16:creationId xmlns:a16="http://schemas.microsoft.com/office/drawing/2014/main" id="{C2087588-0486-49F4-9F08-97F980D3C544}"/>
              </a:ext>
            </a:extLst>
          </p:cNvPr>
          <p:cNvGrpSpPr/>
          <p:nvPr/>
        </p:nvGrpSpPr>
        <p:grpSpPr>
          <a:xfrm>
            <a:off x="6890447" y="1384934"/>
            <a:ext cx="2005357" cy="2469808"/>
            <a:chOff x="3352800" y="1516000"/>
            <a:chExt cx="2005357" cy="2469808"/>
          </a:xfrm>
        </p:grpSpPr>
        <p:sp>
          <p:nvSpPr>
            <p:cNvPr id="8" name="Rectangle 7"/>
            <p:cNvSpPr/>
            <p:nvPr/>
          </p:nvSpPr>
          <p:spPr>
            <a:xfrm>
              <a:off x="3887306" y="1516000"/>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8</a:t>
              </a:r>
            </a:p>
          </p:txBody>
        </p:sp>
        <p:sp>
          <p:nvSpPr>
            <p:cNvPr id="12" name="TextBox 11">
              <a:extLst>
                <a:ext uri="{FF2B5EF4-FFF2-40B4-BE49-F238E27FC236}">
                  <a16:creationId xmlns:a16="http://schemas.microsoft.com/office/drawing/2014/main" id="{08066121-5844-46C2-8B72-B9FD24A9A70C}"/>
                </a:ext>
              </a:extLst>
            </p:cNvPr>
            <p:cNvSpPr txBox="1"/>
            <p:nvPr/>
          </p:nvSpPr>
          <p:spPr>
            <a:xfrm>
              <a:off x="3352800" y="3616476"/>
              <a:ext cx="2005357" cy="369332"/>
            </a:xfrm>
            <a:prstGeom prst="rect">
              <a:avLst/>
            </a:prstGeom>
            <a:noFill/>
          </p:spPr>
          <p:txBody>
            <a:bodyPr wrap="none" rtlCol="0">
              <a:spAutoFit/>
            </a:bodyPr>
            <a:lstStyle/>
            <a:p>
              <a:r>
                <a:rPr lang="en-GB" dirty="0"/>
                <a:t>New index of pivot.</a:t>
              </a:r>
            </a:p>
          </p:txBody>
        </p:sp>
        <p:sp>
          <p:nvSpPr>
            <p:cNvPr id="13" name="Down Arrow 14">
              <a:extLst>
                <a:ext uri="{FF2B5EF4-FFF2-40B4-BE49-F238E27FC236}">
                  <a16:creationId xmlns:a16="http://schemas.microsoft.com/office/drawing/2014/main" id="{E7A303F8-ECE1-49BD-854A-6B9D7D4018E4}"/>
                </a:ext>
              </a:extLst>
            </p:cNvPr>
            <p:cNvSpPr/>
            <p:nvPr/>
          </p:nvSpPr>
          <p:spPr>
            <a:xfrm rot="10800000">
              <a:off x="4127815" y="2622681"/>
              <a:ext cx="388486" cy="818006"/>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Rectangle 13">
            <a:extLst>
              <a:ext uri="{FF2B5EF4-FFF2-40B4-BE49-F238E27FC236}">
                <a16:creationId xmlns:a16="http://schemas.microsoft.com/office/drawing/2014/main" id="{C2855043-13DA-46A0-8CA9-C073C09D6067}"/>
              </a:ext>
            </a:extLst>
          </p:cNvPr>
          <p:cNvSpPr/>
          <p:nvPr/>
        </p:nvSpPr>
        <p:spPr>
          <a:xfrm>
            <a:off x="3960398" y="1260160"/>
            <a:ext cx="2993311" cy="143742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
        <p:nvSpPr>
          <p:cNvPr id="25" name="Rectangle 24">
            <a:extLst>
              <a:ext uri="{FF2B5EF4-FFF2-40B4-BE49-F238E27FC236}">
                <a16:creationId xmlns:a16="http://schemas.microsoft.com/office/drawing/2014/main" id="{E03B9AD9-7945-452D-89B6-78F4119545D9}"/>
              </a:ext>
            </a:extLst>
          </p:cNvPr>
          <p:cNvSpPr/>
          <p:nvPr/>
        </p:nvSpPr>
        <p:spPr>
          <a:xfrm>
            <a:off x="1060542" y="3239407"/>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7</a:t>
            </a:r>
          </a:p>
        </p:txBody>
      </p:sp>
      <p:sp>
        <p:nvSpPr>
          <p:cNvPr id="26" name="TextBox 25">
            <a:extLst>
              <a:ext uri="{FF2B5EF4-FFF2-40B4-BE49-F238E27FC236}">
                <a16:creationId xmlns:a16="http://schemas.microsoft.com/office/drawing/2014/main" id="{8F63464F-8150-4CC0-BC13-A5E0F339D623}"/>
              </a:ext>
            </a:extLst>
          </p:cNvPr>
          <p:cNvSpPr txBox="1"/>
          <p:nvPr/>
        </p:nvSpPr>
        <p:spPr>
          <a:xfrm>
            <a:off x="1035357" y="4495800"/>
            <a:ext cx="717953" cy="369332"/>
          </a:xfrm>
          <a:prstGeom prst="rect">
            <a:avLst/>
          </a:prstGeom>
          <a:noFill/>
        </p:spPr>
        <p:txBody>
          <a:bodyPr wrap="none" rtlCol="0">
            <a:spAutoFit/>
          </a:bodyPr>
          <a:lstStyle/>
          <a:p>
            <a:r>
              <a:rPr lang="en-GB" dirty="0"/>
              <a:t>pivot.</a:t>
            </a:r>
          </a:p>
        </p:txBody>
      </p:sp>
      <p:grpSp>
        <p:nvGrpSpPr>
          <p:cNvPr id="28" name="Group 27">
            <a:extLst>
              <a:ext uri="{FF2B5EF4-FFF2-40B4-BE49-F238E27FC236}">
                <a16:creationId xmlns:a16="http://schemas.microsoft.com/office/drawing/2014/main" id="{537AA8F0-9B23-4DF0-AF59-8DAEC5D5B4F8}"/>
              </a:ext>
            </a:extLst>
          </p:cNvPr>
          <p:cNvGrpSpPr/>
          <p:nvPr/>
        </p:nvGrpSpPr>
        <p:grpSpPr>
          <a:xfrm>
            <a:off x="5457053" y="2864964"/>
            <a:ext cx="948612" cy="533400"/>
            <a:chOff x="7281703" y="3048000"/>
            <a:chExt cx="948612" cy="533400"/>
          </a:xfrm>
        </p:grpSpPr>
        <p:sp>
          <p:nvSpPr>
            <p:cNvPr id="29" name="Down Arrow 14">
              <a:extLst>
                <a:ext uri="{FF2B5EF4-FFF2-40B4-BE49-F238E27FC236}">
                  <a16:creationId xmlns:a16="http://schemas.microsoft.com/office/drawing/2014/main" id="{E0CEA9CB-95D7-4B73-8324-7EB5A84AA091}"/>
                </a:ext>
              </a:extLst>
            </p:cNvPr>
            <p:cNvSpPr/>
            <p:nvPr/>
          </p:nvSpPr>
          <p:spPr>
            <a:xfrm rot="10800000">
              <a:off x="7949963"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CC0AA99D-D232-4703-B974-A5CAE15B5D91}"/>
                </a:ext>
              </a:extLst>
            </p:cNvPr>
            <p:cNvSpPr txBox="1"/>
            <p:nvPr/>
          </p:nvSpPr>
          <p:spPr>
            <a:xfrm>
              <a:off x="7281703" y="3130034"/>
              <a:ext cx="668260" cy="369332"/>
            </a:xfrm>
            <a:prstGeom prst="rect">
              <a:avLst/>
            </a:prstGeom>
            <a:noFill/>
          </p:spPr>
          <p:txBody>
            <a:bodyPr wrap="none" rtlCol="0">
              <a:spAutoFit/>
            </a:bodyPr>
            <a:lstStyle/>
            <a:p>
              <a:r>
                <a:rPr lang="en-GB" dirty="0"/>
                <a:t>Right</a:t>
              </a:r>
            </a:p>
          </p:txBody>
        </p:sp>
      </p:grpSp>
      <p:sp>
        <p:nvSpPr>
          <p:cNvPr id="31" name="TextBox 30">
            <a:extLst>
              <a:ext uri="{FF2B5EF4-FFF2-40B4-BE49-F238E27FC236}">
                <a16:creationId xmlns:a16="http://schemas.microsoft.com/office/drawing/2014/main" id="{C9CD1A14-CF5D-4D60-8ECD-15B3B93517DB}"/>
              </a:ext>
            </a:extLst>
          </p:cNvPr>
          <p:cNvSpPr txBox="1"/>
          <p:nvPr/>
        </p:nvSpPr>
        <p:spPr>
          <a:xfrm>
            <a:off x="3500606" y="4751677"/>
            <a:ext cx="5522398" cy="1754326"/>
          </a:xfrm>
          <a:prstGeom prst="rect">
            <a:avLst/>
          </a:prstGeom>
          <a:noFill/>
        </p:spPr>
        <p:txBody>
          <a:bodyPr wrap="square" rtlCol="0">
            <a:spAutoFit/>
          </a:bodyPr>
          <a:lstStyle/>
          <a:p>
            <a:r>
              <a:rPr lang="en-GB" dirty="0"/>
              <a:t>We Compare the Pivot with the Element at the Right</a:t>
            </a:r>
          </a:p>
          <a:p>
            <a:endParaRPr lang="en-GB" dirty="0"/>
          </a:p>
          <a:p>
            <a:r>
              <a:rPr lang="en-GB" dirty="0"/>
              <a:t>Since the Pivot is larger, we swap</a:t>
            </a:r>
          </a:p>
          <a:p>
            <a:endParaRPr lang="en-GB" dirty="0"/>
          </a:p>
          <a:p>
            <a:r>
              <a:rPr lang="en-GB" dirty="0"/>
              <a:t>Left Increments </a:t>
            </a:r>
          </a:p>
          <a:p>
            <a:endParaRPr lang="en-GB" dirty="0"/>
          </a:p>
        </p:txBody>
      </p:sp>
      <p:grpSp>
        <p:nvGrpSpPr>
          <p:cNvPr id="27" name="Group 26">
            <a:extLst>
              <a:ext uri="{FF2B5EF4-FFF2-40B4-BE49-F238E27FC236}">
                <a16:creationId xmlns:a16="http://schemas.microsoft.com/office/drawing/2014/main" id="{012FA2A4-90DE-4701-B5C9-01FDE1F4BC5B}"/>
              </a:ext>
            </a:extLst>
          </p:cNvPr>
          <p:cNvGrpSpPr/>
          <p:nvPr/>
        </p:nvGrpSpPr>
        <p:grpSpPr>
          <a:xfrm>
            <a:off x="4764880" y="2864964"/>
            <a:ext cx="823642" cy="533400"/>
            <a:chOff x="1464337" y="3048000"/>
            <a:chExt cx="823642" cy="533400"/>
          </a:xfrm>
        </p:grpSpPr>
        <p:sp>
          <p:nvSpPr>
            <p:cNvPr id="32" name="Down Arrow 2">
              <a:extLst>
                <a:ext uri="{FF2B5EF4-FFF2-40B4-BE49-F238E27FC236}">
                  <a16:creationId xmlns:a16="http://schemas.microsoft.com/office/drawing/2014/main" id="{55BDB334-867F-4FD9-88CE-E66FE7C64E4B}"/>
                </a:ext>
              </a:extLst>
            </p:cNvPr>
            <p:cNvSpPr/>
            <p:nvPr/>
          </p:nvSpPr>
          <p:spPr>
            <a:xfrm rot="10800000">
              <a:off x="1464337"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D76A9EAF-A6D1-40EA-B53B-6F211F8B67C3}"/>
                </a:ext>
              </a:extLst>
            </p:cNvPr>
            <p:cNvSpPr txBox="1"/>
            <p:nvPr/>
          </p:nvSpPr>
          <p:spPr>
            <a:xfrm>
              <a:off x="1744689" y="3130034"/>
              <a:ext cx="543290" cy="369332"/>
            </a:xfrm>
            <a:prstGeom prst="rect">
              <a:avLst/>
            </a:prstGeom>
            <a:noFill/>
          </p:spPr>
          <p:txBody>
            <a:bodyPr wrap="none" rtlCol="0">
              <a:spAutoFit/>
            </a:bodyPr>
            <a:lstStyle/>
            <a:p>
              <a:r>
                <a:rPr lang="en-GB" dirty="0"/>
                <a:t>Left</a:t>
              </a:r>
            </a:p>
          </p:txBody>
        </p:sp>
      </p:grpSp>
      <p:sp>
        <p:nvSpPr>
          <p:cNvPr id="34" name="Rectangle 33">
            <a:extLst>
              <a:ext uri="{FF2B5EF4-FFF2-40B4-BE49-F238E27FC236}">
                <a16:creationId xmlns:a16="http://schemas.microsoft.com/office/drawing/2014/main" id="{17DDE599-CD28-4A36-BD2B-07957087C183}"/>
              </a:ext>
            </a:extLst>
          </p:cNvPr>
          <p:cNvSpPr/>
          <p:nvPr/>
        </p:nvSpPr>
        <p:spPr>
          <a:xfrm>
            <a:off x="4480961" y="1498292"/>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6</a:t>
            </a:r>
          </a:p>
        </p:txBody>
      </p:sp>
      <p:sp>
        <p:nvSpPr>
          <p:cNvPr id="35" name="Rectangle 34">
            <a:extLst>
              <a:ext uri="{FF2B5EF4-FFF2-40B4-BE49-F238E27FC236}">
                <a16:creationId xmlns:a16="http://schemas.microsoft.com/office/drawing/2014/main" id="{B5ECA27C-CB78-400B-943E-F19B27FFDD45}"/>
              </a:ext>
            </a:extLst>
          </p:cNvPr>
          <p:cNvSpPr/>
          <p:nvPr/>
        </p:nvSpPr>
        <p:spPr>
          <a:xfrm>
            <a:off x="5739704" y="1477436"/>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7</a:t>
            </a:r>
          </a:p>
        </p:txBody>
      </p:sp>
      <p:sp>
        <p:nvSpPr>
          <p:cNvPr id="36" name="Rectangle 35">
            <a:extLst>
              <a:ext uri="{FF2B5EF4-FFF2-40B4-BE49-F238E27FC236}">
                <a16:creationId xmlns:a16="http://schemas.microsoft.com/office/drawing/2014/main" id="{EC96C037-3D0B-4279-AD80-C0AB131918E0}"/>
              </a:ext>
            </a:extLst>
          </p:cNvPr>
          <p:cNvSpPr/>
          <p:nvPr/>
        </p:nvSpPr>
        <p:spPr>
          <a:xfrm>
            <a:off x="2746634" y="4707008"/>
            <a:ext cx="7083343" cy="646331"/>
          </a:xfrm>
          <a:prstGeom prst="rect">
            <a:avLst/>
          </a:prstGeom>
        </p:spPr>
        <p:txBody>
          <a:bodyPr wrap="square">
            <a:spAutoFit/>
          </a:bodyPr>
          <a:lstStyle/>
          <a:p>
            <a:r>
              <a:rPr lang="en-GB" dirty="0"/>
              <a:t>Left and right have met and there are no more items to compare.</a:t>
            </a:r>
            <a:br>
              <a:rPr lang="en-GB" dirty="0"/>
            </a:br>
            <a:r>
              <a:rPr lang="en-GB" dirty="0"/>
              <a:t>Place pivot here.</a:t>
            </a:r>
          </a:p>
        </p:txBody>
      </p:sp>
    </p:spTree>
    <p:extLst>
      <p:ext uri="{BB962C8B-B14F-4D97-AF65-F5344CB8AC3E}">
        <p14:creationId xmlns:p14="http://schemas.microsoft.com/office/powerpoint/2010/main" val="407420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0.00087 0.00324 L 0.1349 0.0044 " pathEditMode="relative" rAng="0" ptsTypes="AA">
                                      <p:cBhvr>
                                        <p:cTn id="13" dur="2000" fill="hold"/>
                                        <p:tgtEl>
                                          <p:spTgt spid="27"/>
                                        </p:tgtEl>
                                        <p:attrNameLst>
                                          <p:attrName>ppt_x</p:attrName>
                                          <p:attrName>ppt_y</p:attrName>
                                        </p:attrNameLst>
                                      </p:cBhvr>
                                      <p:rCtr x="6701" y="46"/>
                                    </p:animMotion>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8" name="Rectangle 7"/>
          <p:cNvSpPr/>
          <p:nvPr/>
        </p:nvSpPr>
        <p:spPr>
          <a:xfrm>
            <a:off x="4220991" y="1507754"/>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6</a:t>
            </a:r>
          </a:p>
        </p:txBody>
      </p:sp>
      <p:sp>
        <p:nvSpPr>
          <p:cNvPr id="9" name="Rectangle 8"/>
          <p:cNvSpPr/>
          <p:nvPr/>
        </p:nvSpPr>
        <p:spPr>
          <a:xfrm>
            <a:off x="7468784" y="1501446"/>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8</a:t>
            </a:r>
          </a:p>
        </p:txBody>
      </p:sp>
      <p:sp>
        <p:nvSpPr>
          <p:cNvPr id="21" name="Rectangle 20"/>
          <p:cNvSpPr/>
          <p:nvPr/>
        </p:nvSpPr>
        <p:spPr>
          <a:xfrm>
            <a:off x="1060542" y="1545688"/>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2</a:t>
            </a:r>
          </a:p>
        </p:txBody>
      </p:sp>
      <p:sp>
        <p:nvSpPr>
          <p:cNvPr id="23" name="Rectangle 22"/>
          <p:cNvSpPr/>
          <p:nvPr/>
        </p:nvSpPr>
        <p:spPr>
          <a:xfrm>
            <a:off x="5320212" y="1490237"/>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7</a:t>
            </a:r>
          </a:p>
        </p:txBody>
      </p:sp>
      <p:sp>
        <p:nvSpPr>
          <p:cNvPr id="22" name="Rectangle 21"/>
          <p:cNvSpPr/>
          <p:nvPr/>
        </p:nvSpPr>
        <p:spPr>
          <a:xfrm>
            <a:off x="1993929" y="1543379"/>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4</a:t>
            </a:r>
          </a:p>
        </p:txBody>
      </p:sp>
      <p:sp>
        <p:nvSpPr>
          <p:cNvPr id="16" name="Rectangle 15"/>
          <p:cNvSpPr/>
          <p:nvPr/>
        </p:nvSpPr>
        <p:spPr>
          <a:xfrm>
            <a:off x="2927316" y="1543379"/>
            <a:ext cx="759632" cy="979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dirty="0"/>
              <a:t>5</a:t>
            </a:r>
          </a:p>
        </p:txBody>
      </p:sp>
      <p:sp>
        <p:nvSpPr>
          <p:cNvPr id="17" name="Title 1"/>
          <p:cNvSpPr>
            <a:spLocks noGrp="1"/>
          </p:cNvSpPr>
          <p:nvPr>
            <p:ph type="title"/>
          </p:nvPr>
        </p:nvSpPr>
        <p:spPr>
          <a:xfrm>
            <a:off x="838200" y="86160"/>
            <a:ext cx="7010400" cy="1143000"/>
          </a:xfrm>
        </p:spPr>
        <p:txBody>
          <a:bodyPr/>
          <a:lstStyle/>
          <a:p>
            <a:r>
              <a:rPr lang="en-GB" dirty="0"/>
              <a:t>Quick Sort – Right Sub Array</a:t>
            </a:r>
          </a:p>
        </p:txBody>
      </p:sp>
      <p:sp>
        <p:nvSpPr>
          <p:cNvPr id="19" name="TextBox 18"/>
          <p:cNvSpPr txBox="1"/>
          <p:nvPr/>
        </p:nvSpPr>
        <p:spPr>
          <a:xfrm>
            <a:off x="887066" y="4362244"/>
            <a:ext cx="8119774" cy="2308324"/>
          </a:xfrm>
          <a:prstGeom prst="rect">
            <a:avLst/>
          </a:prstGeom>
          <a:noFill/>
        </p:spPr>
        <p:txBody>
          <a:bodyPr wrap="square" rtlCol="0">
            <a:spAutoFit/>
          </a:bodyPr>
          <a:lstStyle/>
          <a:p>
            <a:r>
              <a:rPr lang="en-GB" dirty="0"/>
              <a:t>In this case:</a:t>
            </a:r>
          </a:p>
          <a:p>
            <a:r>
              <a:rPr lang="en-GB" dirty="0"/>
              <a:t>The Left-Sub Array has 1 element</a:t>
            </a:r>
          </a:p>
          <a:p>
            <a:r>
              <a:rPr lang="en-GB" dirty="0"/>
              <a:t>The Right-Sub Array has 0 elements</a:t>
            </a:r>
          </a:p>
          <a:p>
            <a:endParaRPr lang="en-GB" dirty="0"/>
          </a:p>
          <a:p>
            <a:r>
              <a:rPr lang="en-GB" dirty="0"/>
              <a:t>This means that the recursion has hit its base case</a:t>
            </a:r>
          </a:p>
          <a:p>
            <a:r>
              <a:rPr lang="en-GB" dirty="0"/>
              <a:t>All elements to right of our original pivot i.e. 5 have been sorted</a:t>
            </a:r>
          </a:p>
          <a:p>
            <a:endParaRPr lang="en-GB" dirty="0"/>
          </a:p>
          <a:p>
            <a:endParaRPr lang="en-GB" dirty="0"/>
          </a:p>
        </p:txBody>
      </p:sp>
      <p:sp>
        <p:nvSpPr>
          <p:cNvPr id="12" name="TextBox 11">
            <a:extLst>
              <a:ext uri="{FF2B5EF4-FFF2-40B4-BE49-F238E27FC236}">
                <a16:creationId xmlns:a16="http://schemas.microsoft.com/office/drawing/2014/main" id="{08066121-5844-46C2-8B72-B9FD24A9A70C}"/>
              </a:ext>
            </a:extLst>
          </p:cNvPr>
          <p:cNvSpPr txBox="1"/>
          <p:nvPr/>
        </p:nvSpPr>
        <p:spPr>
          <a:xfrm>
            <a:off x="4946953" y="3933285"/>
            <a:ext cx="1947649" cy="369332"/>
          </a:xfrm>
          <a:prstGeom prst="rect">
            <a:avLst/>
          </a:prstGeom>
          <a:noFill/>
        </p:spPr>
        <p:txBody>
          <a:bodyPr wrap="none" rtlCol="0">
            <a:spAutoFit/>
          </a:bodyPr>
          <a:lstStyle/>
          <a:p>
            <a:r>
              <a:rPr lang="en-GB" dirty="0"/>
              <a:t>New index of pivot</a:t>
            </a:r>
          </a:p>
        </p:txBody>
      </p:sp>
      <p:sp>
        <p:nvSpPr>
          <p:cNvPr id="13" name="Down Arrow 14">
            <a:extLst>
              <a:ext uri="{FF2B5EF4-FFF2-40B4-BE49-F238E27FC236}">
                <a16:creationId xmlns:a16="http://schemas.microsoft.com/office/drawing/2014/main" id="{E7A303F8-ECE1-49BD-854A-6B9D7D4018E4}"/>
              </a:ext>
            </a:extLst>
          </p:cNvPr>
          <p:cNvSpPr/>
          <p:nvPr/>
        </p:nvSpPr>
        <p:spPr>
          <a:xfrm rot="10800000">
            <a:off x="5552521" y="2731039"/>
            <a:ext cx="319771" cy="1071064"/>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2855043-13DA-46A0-8CA9-C073C09D6067}"/>
              </a:ext>
            </a:extLst>
          </p:cNvPr>
          <p:cNvSpPr/>
          <p:nvPr/>
        </p:nvSpPr>
        <p:spPr>
          <a:xfrm>
            <a:off x="3860703" y="1229160"/>
            <a:ext cx="3530697" cy="143742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
        <p:nvSpPr>
          <p:cNvPr id="15" name="Left Brace 14">
            <a:extLst>
              <a:ext uri="{FF2B5EF4-FFF2-40B4-BE49-F238E27FC236}">
                <a16:creationId xmlns:a16="http://schemas.microsoft.com/office/drawing/2014/main" id="{4855CE9E-EAA9-4B89-A323-A35E6B04E571}"/>
              </a:ext>
            </a:extLst>
          </p:cNvPr>
          <p:cNvSpPr/>
          <p:nvPr/>
        </p:nvSpPr>
        <p:spPr>
          <a:xfrm rot="16200000">
            <a:off x="4285539" y="2528345"/>
            <a:ext cx="381000" cy="801524"/>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8AE58B02-0DB5-4F2F-B044-DCB797EBD237}"/>
              </a:ext>
            </a:extLst>
          </p:cNvPr>
          <p:cNvSpPr txBox="1"/>
          <p:nvPr/>
        </p:nvSpPr>
        <p:spPr>
          <a:xfrm>
            <a:off x="3803178" y="3151934"/>
            <a:ext cx="1156663" cy="646331"/>
          </a:xfrm>
          <a:prstGeom prst="rect">
            <a:avLst/>
          </a:prstGeom>
          <a:noFill/>
        </p:spPr>
        <p:txBody>
          <a:bodyPr wrap="none" rtlCol="0">
            <a:spAutoFit/>
          </a:bodyPr>
          <a:lstStyle/>
          <a:p>
            <a:pPr algn="ctr"/>
            <a:r>
              <a:rPr lang="en-GB" dirty="0"/>
              <a:t>Left</a:t>
            </a:r>
          </a:p>
          <a:p>
            <a:pPr algn="ctr"/>
            <a:r>
              <a:rPr lang="en-GB" dirty="0"/>
              <a:t> Sub-Array</a:t>
            </a:r>
          </a:p>
        </p:txBody>
      </p:sp>
      <p:sp>
        <p:nvSpPr>
          <p:cNvPr id="24" name="TextBox 23">
            <a:extLst>
              <a:ext uri="{FF2B5EF4-FFF2-40B4-BE49-F238E27FC236}">
                <a16:creationId xmlns:a16="http://schemas.microsoft.com/office/drawing/2014/main" id="{30BE0644-5744-4A1A-BCB4-A78A451C59B3}"/>
              </a:ext>
            </a:extLst>
          </p:cNvPr>
          <p:cNvSpPr txBox="1"/>
          <p:nvPr/>
        </p:nvSpPr>
        <p:spPr>
          <a:xfrm>
            <a:off x="6287636" y="3107820"/>
            <a:ext cx="1103764" cy="646331"/>
          </a:xfrm>
          <a:prstGeom prst="rect">
            <a:avLst/>
          </a:prstGeom>
          <a:noFill/>
        </p:spPr>
        <p:txBody>
          <a:bodyPr wrap="none" rtlCol="0">
            <a:spAutoFit/>
          </a:bodyPr>
          <a:lstStyle/>
          <a:p>
            <a:pPr algn="ctr"/>
            <a:r>
              <a:rPr lang="en-GB" dirty="0"/>
              <a:t>Right </a:t>
            </a:r>
          </a:p>
          <a:p>
            <a:pPr algn="ctr"/>
            <a:r>
              <a:rPr lang="en-GB" dirty="0"/>
              <a:t>Sub-Array</a:t>
            </a:r>
          </a:p>
        </p:txBody>
      </p:sp>
      <p:sp>
        <p:nvSpPr>
          <p:cNvPr id="25" name="Left Brace 24">
            <a:extLst>
              <a:ext uri="{FF2B5EF4-FFF2-40B4-BE49-F238E27FC236}">
                <a16:creationId xmlns:a16="http://schemas.microsoft.com/office/drawing/2014/main" id="{B1982066-AC52-490E-81EF-BABFFBDC71A5}"/>
              </a:ext>
            </a:extLst>
          </p:cNvPr>
          <p:cNvSpPr/>
          <p:nvPr/>
        </p:nvSpPr>
        <p:spPr>
          <a:xfrm rot="16200000">
            <a:off x="6553317" y="2514105"/>
            <a:ext cx="381000" cy="801524"/>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743329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8" name="Rectangle 7"/>
          <p:cNvSpPr/>
          <p:nvPr/>
        </p:nvSpPr>
        <p:spPr>
          <a:xfrm>
            <a:off x="4659768" y="2026261"/>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6</a:t>
            </a:r>
          </a:p>
        </p:txBody>
      </p:sp>
      <p:sp>
        <p:nvSpPr>
          <p:cNvPr id="9" name="Rectangle 8"/>
          <p:cNvSpPr/>
          <p:nvPr/>
        </p:nvSpPr>
        <p:spPr>
          <a:xfrm>
            <a:off x="6712296" y="2026261"/>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8</a:t>
            </a:r>
          </a:p>
        </p:txBody>
      </p:sp>
      <p:sp>
        <p:nvSpPr>
          <p:cNvPr id="21" name="Rectangle 20"/>
          <p:cNvSpPr/>
          <p:nvPr/>
        </p:nvSpPr>
        <p:spPr>
          <a:xfrm>
            <a:off x="1282615" y="2026261"/>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2</a:t>
            </a:r>
          </a:p>
        </p:txBody>
      </p:sp>
      <p:sp>
        <p:nvSpPr>
          <p:cNvPr id="23" name="Rectangle 22"/>
          <p:cNvSpPr/>
          <p:nvPr/>
        </p:nvSpPr>
        <p:spPr>
          <a:xfrm>
            <a:off x="5689960" y="2026261"/>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7</a:t>
            </a:r>
          </a:p>
        </p:txBody>
      </p:sp>
      <p:sp>
        <p:nvSpPr>
          <p:cNvPr id="22" name="Rectangle 21"/>
          <p:cNvSpPr/>
          <p:nvPr/>
        </p:nvSpPr>
        <p:spPr>
          <a:xfrm>
            <a:off x="2182338" y="2049071"/>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4</a:t>
            </a:r>
          </a:p>
        </p:txBody>
      </p:sp>
      <p:sp>
        <p:nvSpPr>
          <p:cNvPr id="16" name="Rectangle 15"/>
          <p:cNvSpPr/>
          <p:nvPr/>
        </p:nvSpPr>
        <p:spPr>
          <a:xfrm>
            <a:off x="3499342" y="2049071"/>
            <a:ext cx="690113" cy="9418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5</a:t>
            </a:r>
          </a:p>
        </p:txBody>
      </p:sp>
      <p:sp>
        <p:nvSpPr>
          <p:cNvPr id="17" name="Title 1"/>
          <p:cNvSpPr>
            <a:spLocks noGrp="1"/>
          </p:cNvSpPr>
          <p:nvPr>
            <p:ph type="title"/>
          </p:nvPr>
        </p:nvSpPr>
        <p:spPr>
          <a:xfrm>
            <a:off x="838200" y="63340"/>
            <a:ext cx="7086600" cy="1143000"/>
          </a:xfrm>
        </p:spPr>
        <p:txBody>
          <a:bodyPr/>
          <a:lstStyle/>
          <a:p>
            <a:r>
              <a:rPr lang="en-GB" dirty="0"/>
              <a:t>Quick Sort – Right Sub Array</a:t>
            </a:r>
          </a:p>
        </p:txBody>
      </p:sp>
      <p:sp>
        <p:nvSpPr>
          <p:cNvPr id="19" name="TextBox 18"/>
          <p:cNvSpPr txBox="1"/>
          <p:nvPr/>
        </p:nvSpPr>
        <p:spPr>
          <a:xfrm>
            <a:off x="1022391" y="4754099"/>
            <a:ext cx="8072888" cy="1754326"/>
          </a:xfrm>
          <a:prstGeom prst="rect">
            <a:avLst/>
          </a:prstGeom>
          <a:noFill/>
        </p:spPr>
        <p:txBody>
          <a:bodyPr wrap="square" rtlCol="0">
            <a:spAutoFit/>
          </a:bodyPr>
          <a:lstStyle/>
          <a:p>
            <a:r>
              <a:rPr lang="en-GB" dirty="0"/>
              <a:t>In this case:</a:t>
            </a:r>
          </a:p>
          <a:p>
            <a:r>
              <a:rPr lang="en-GB" dirty="0"/>
              <a:t>The Left-Sub Array has been sorted</a:t>
            </a:r>
          </a:p>
          <a:p>
            <a:r>
              <a:rPr lang="en-GB" dirty="0"/>
              <a:t>The Right-Sub Array has been sorted</a:t>
            </a:r>
          </a:p>
          <a:p>
            <a:endParaRPr lang="en-GB" dirty="0"/>
          </a:p>
          <a:p>
            <a:r>
              <a:rPr lang="en-GB" dirty="0"/>
              <a:t>This means that the entire sequence has been sorted</a:t>
            </a:r>
          </a:p>
          <a:p>
            <a:endParaRPr lang="en-GB" dirty="0"/>
          </a:p>
        </p:txBody>
      </p:sp>
      <p:sp>
        <p:nvSpPr>
          <p:cNvPr id="2" name="Rectangle 1">
            <a:extLst>
              <a:ext uri="{FF2B5EF4-FFF2-40B4-BE49-F238E27FC236}">
                <a16:creationId xmlns:a16="http://schemas.microsoft.com/office/drawing/2014/main" id="{1181C750-88C5-4E2F-B023-353C95BC1211}"/>
              </a:ext>
            </a:extLst>
          </p:cNvPr>
          <p:cNvSpPr/>
          <p:nvPr/>
        </p:nvSpPr>
        <p:spPr>
          <a:xfrm>
            <a:off x="990600" y="1668498"/>
            <a:ext cx="2209800" cy="14924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
        <p:nvSpPr>
          <p:cNvPr id="12" name="Rectangle 11">
            <a:extLst>
              <a:ext uri="{FF2B5EF4-FFF2-40B4-BE49-F238E27FC236}">
                <a16:creationId xmlns:a16="http://schemas.microsoft.com/office/drawing/2014/main" id="{AAD1DD09-0A01-4F70-8F76-1B27CF4D7F57}"/>
              </a:ext>
            </a:extLst>
          </p:cNvPr>
          <p:cNvSpPr/>
          <p:nvPr/>
        </p:nvSpPr>
        <p:spPr>
          <a:xfrm>
            <a:off x="4392138" y="1668498"/>
            <a:ext cx="3685062" cy="14924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C00000"/>
                </a:solidFill>
              </a:ln>
              <a:solidFill>
                <a:schemeClr val="bg1"/>
              </a:solidFill>
            </a:endParaRPr>
          </a:p>
        </p:txBody>
      </p:sp>
      <p:sp>
        <p:nvSpPr>
          <p:cNvPr id="13" name="Left Brace 12">
            <a:extLst>
              <a:ext uri="{FF2B5EF4-FFF2-40B4-BE49-F238E27FC236}">
                <a16:creationId xmlns:a16="http://schemas.microsoft.com/office/drawing/2014/main" id="{68E1FFAF-3132-4432-B8A4-93B4403B0F3F}"/>
              </a:ext>
            </a:extLst>
          </p:cNvPr>
          <p:cNvSpPr/>
          <p:nvPr/>
        </p:nvSpPr>
        <p:spPr>
          <a:xfrm rot="16200000">
            <a:off x="1838202" y="2714502"/>
            <a:ext cx="381000" cy="1428996"/>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EB8657A1-EB20-4D95-A53F-FCAFB4724F9A}"/>
              </a:ext>
            </a:extLst>
          </p:cNvPr>
          <p:cNvSpPr txBox="1"/>
          <p:nvPr/>
        </p:nvSpPr>
        <p:spPr>
          <a:xfrm>
            <a:off x="1042105" y="3651827"/>
            <a:ext cx="2062155" cy="646331"/>
          </a:xfrm>
          <a:prstGeom prst="rect">
            <a:avLst/>
          </a:prstGeom>
          <a:noFill/>
        </p:spPr>
        <p:txBody>
          <a:bodyPr wrap="square" rtlCol="0">
            <a:spAutoFit/>
          </a:bodyPr>
          <a:lstStyle/>
          <a:p>
            <a:pPr algn="ctr"/>
            <a:r>
              <a:rPr lang="en-GB" dirty="0"/>
              <a:t>Left</a:t>
            </a:r>
          </a:p>
          <a:p>
            <a:pPr algn="ctr"/>
            <a:r>
              <a:rPr lang="en-GB" dirty="0"/>
              <a:t> Sub-Array</a:t>
            </a:r>
          </a:p>
        </p:txBody>
      </p:sp>
      <p:sp>
        <p:nvSpPr>
          <p:cNvPr id="15" name="Left Brace 14">
            <a:extLst>
              <a:ext uri="{FF2B5EF4-FFF2-40B4-BE49-F238E27FC236}">
                <a16:creationId xmlns:a16="http://schemas.microsoft.com/office/drawing/2014/main" id="{F689484F-4B47-46D5-945C-2F124E2497E3}"/>
              </a:ext>
            </a:extLst>
          </p:cNvPr>
          <p:cNvSpPr/>
          <p:nvPr/>
        </p:nvSpPr>
        <p:spPr>
          <a:xfrm rot="16200000">
            <a:off x="5932590" y="2236890"/>
            <a:ext cx="381000" cy="2384219"/>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30E9FFD2-FA5A-4CBE-A35A-E9D6B3A7BBFE}"/>
              </a:ext>
            </a:extLst>
          </p:cNvPr>
          <p:cNvSpPr txBox="1"/>
          <p:nvPr/>
        </p:nvSpPr>
        <p:spPr>
          <a:xfrm>
            <a:off x="5156294" y="3717973"/>
            <a:ext cx="2062155" cy="646331"/>
          </a:xfrm>
          <a:prstGeom prst="rect">
            <a:avLst/>
          </a:prstGeom>
          <a:noFill/>
        </p:spPr>
        <p:txBody>
          <a:bodyPr wrap="square" rtlCol="0">
            <a:spAutoFit/>
          </a:bodyPr>
          <a:lstStyle/>
          <a:p>
            <a:pPr algn="ctr"/>
            <a:r>
              <a:rPr lang="en-GB" dirty="0"/>
              <a:t>Right</a:t>
            </a:r>
          </a:p>
          <a:p>
            <a:pPr algn="ctr"/>
            <a:r>
              <a:rPr lang="en-GB" dirty="0"/>
              <a:t> Sub-Array</a:t>
            </a:r>
          </a:p>
        </p:txBody>
      </p:sp>
    </p:spTree>
    <p:extLst>
      <p:ext uri="{BB962C8B-B14F-4D97-AF65-F5344CB8AC3E}">
        <p14:creationId xmlns:p14="http://schemas.microsoft.com/office/powerpoint/2010/main" val="1031771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Analysis of Quick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3" name="Content Placeholder 2"/>
          <p:cNvSpPr>
            <a:spLocks noGrp="1"/>
          </p:cNvSpPr>
          <p:nvPr>
            <p:ph idx="1"/>
          </p:nvPr>
        </p:nvSpPr>
        <p:spPr/>
        <p:txBody>
          <a:bodyPr>
            <a:normAutofit/>
          </a:bodyPr>
          <a:lstStyle/>
          <a:p>
            <a:r>
              <a:rPr lang="en-GB" b="0" dirty="0"/>
              <a:t>The Asymptotic Speed of the Quick Sort is </a:t>
            </a:r>
          </a:p>
          <a:p>
            <a:endParaRPr lang="en-GB" b="0" dirty="0"/>
          </a:p>
          <a:p>
            <a:endParaRPr lang="en-GB" b="0" dirty="0"/>
          </a:p>
          <a:p>
            <a:endParaRPr lang="en-GB" b="0" dirty="0"/>
          </a:p>
          <a:p>
            <a:endParaRPr lang="en-GB" b="0" dirty="0"/>
          </a:p>
          <a:p>
            <a:r>
              <a:rPr lang="en-GB" b="0" dirty="0"/>
              <a:t>The Best Case occurs when the pivot happens to always be placed in the middle after the partition operation.</a:t>
            </a:r>
          </a:p>
          <a:p>
            <a:endParaRPr lang="en-GB" b="0" dirty="0"/>
          </a:p>
          <a:p>
            <a:r>
              <a:rPr lang="en-GB" b="0" dirty="0"/>
              <a:t>In this case, the Quick Sort calls itself twice for arrays of size n/2:</a:t>
            </a:r>
          </a:p>
          <a:p>
            <a:endParaRPr lang="en-GB" b="0" dirty="0"/>
          </a:p>
        </p:txBody>
      </p:sp>
      <p:graphicFrame>
        <p:nvGraphicFramePr>
          <p:cNvPr id="5" name="Table 5">
            <a:extLst>
              <a:ext uri="{FF2B5EF4-FFF2-40B4-BE49-F238E27FC236}">
                <a16:creationId xmlns:a16="http://schemas.microsoft.com/office/drawing/2014/main" id="{1F4B6169-7A68-4D31-B230-AAE2B347984A}"/>
              </a:ext>
            </a:extLst>
          </p:cNvPr>
          <p:cNvGraphicFramePr>
            <a:graphicFrameLocks noGrp="1"/>
          </p:cNvGraphicFramePr>
          <p:nvPr>
            <p:extLst>
              <p:ext uri="{D42A27DB-BD31-4B8C-83A1-F6EECF244321}">
                <p14:modId xmlns:p14="http://schemas.microsoft.com/office/powerpoint/2010/main" val="872116426"/>
              </p:ext>
            </p:extLst>
          </p:nvPr>
        </p:nvGraphicFramePr>
        <p:xfrm>
          <a:off x="1524000" y="2057400"/>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27831941"/>
                    </a:ext>
                  </a:extLst>
                </a:gridCol>
                <a:gridCol w="2032000">
                  <a:extLst>
                    <a:ext uri="{9D8B030D-6E8A-4147-A177-3AD203B41FA5}">
                      <a16:colId xmlns:a16="http://schemas.microsoft.com/office/drawing/2014/main" val="1116691868"/>
                    </a:ext>
                  </a:extLst>
                </a:gridCol>
                <a:gridCol w="2032000">
                  <a:extLst>
                    <a:ext uri="{9D8B030D-6E8A-4147-A177-3AD203B41FA5}">
                      <a16:colId xmlns:a16="http://schemas.microsoft.com/office/drawing/2014/main" val="2606849051"/>
                    </a:ext>
                  </a:extLst>
                </a:gridCol>
              </a:tblGrid>
              <a:tr h="370840">
                <a:tc>
                  <a:txBody>
                    <a:bodyPr/>
                    <a:lstStyle/>
                    <a:p>
                      <a:pPr algn="ctr"/>
                      <a:r>
                        <a:rPr lang="en-GB" dirty="0"/>
                        <a:t>Best Case</a:t>
                      </a:r>
                    </a:p>
                  </a:txBody>
                  <a:tcPr/>
                </a:tc>
                <a:tc>
                  <a:txBody>
                    <a:bodyPr/>
                    <a:lstStyle/>
                    <a:p>
                      <a:pPr algn="ctr"/>
                      <a:r>
                        <a:rPr lang="en-GB" dirty="0"/>
                        <a:t>Typical Case</a:t>
                      </a:r>
                    </a:p>
                  </a:txBody>
                  <a:tcPr/>
                </a:tc>
                <a:tc>
                  <a:txBody>
                    <a:bodyPr/>
                    <a:lstStyle/>
                    <a:p>
                      <a:pPr algn="ctr"/>
                      <a:r>
                        <a:rPr lang="en-GB" dirty="0"/>
                        <a:t>Worst Case</a:t>
                      </a:r>
                    </a:p>
                  </a:txBody>
                  <a:tcPr/>
                </a:tc>
                <a:extLst>
                  <a:ext uri="{0D108BD9-81ED-4DB2-BD59-A6C34878D82A}">
                    <a16:rowId xmlns:a16="http://schemas.microsoft.com/office/drawing/2014/main" val="3448771194"/>
                  </a:ext>
                </a:extLst>
              </a:tr>
              <a:tr h="370840">
                <a:tc>
                  <a:txBody>
                    <a:bodyPr/>
                    <a:lstStyle/>
                    <a:p>
                      <a:pPr algn="ctr"/>
                      <a:r>
                        <a:rPr lang="en-GB" dirty="0"/>
                        <a:t>O(n log 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O(n log 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O(n²)</a:t>
                      </a:r>
                    </a:p>
                  </a:txBody>
                  <a:tcPr/>
                </a:tc>
                <a:extLst>
                  <a:ext uri="{0D108BD9-81ED-4DB2-BD59-A6C34878D82A}">
                    <a16:rowId xmlns:a16="http://schemas.microsoft.com/office/drawing/2014/main" val="2139525577"/>
                  </a:ext>
                </a:extLst>
              </a:tr>
            </a:tbl>
          </a:graphicData>
        </a:graphic>
      </p:graphicFrame>
    </p:spTree>
    <p:extLst>
      <p:ext uri="{BB962C8B-B14F-4D97-AF65-F5344CB8AC3E}">
        <p14:creationId xmlns:p14="http://schemas.microsoft.com/office/powerpoint/2010/main" val="2503572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Analysis of Quick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3" name="Content Placeholder 2"/>
          <p:cNvSpPr>
            <a:spLocks noGrp="1"/>
          </p:cNvSpPr>
          <p:nvPr>
            <p:ph idx="1"/>
          </p:nvPr>
        </p:nvSpPr>
        <p:spPr/>
        <p:txBody>
          <a:bodyPr>
            <a:normAutofit/>
          </a:bodyPr>
          <a:lstStyle/>
          <a:p>
            <a:r>
              <a:rPr lang="en-GB" b="0" dirty="0"/>
              <a:t>The Asymptotic Speed of the Quick Sort is </a:t>
            </a:r>
          </a:p>
          <a:p>
            <a:endParaRPr lang="en-GB" b="0" dirty="0"/>
          </a:p>
          <a:p>
            <a:endParaRPr lang="en-GB" b="0" dirty="0"/>
          </a:p>
          <a:p>
            <a:endParaRPr lang="en-GB" b="0" dirty="0"/>
          </a:p>
          <a:p>
            <a:endParaRPr lang="en-GB" b="0" dirty="0"/>
          </a:p>
          <a:p>
            <a:r>
              <a:rPr lang="en-GB" b="0" dirty="0"/>
              <a:t>The Worst Case occurs when the sequence is already sorted either in ascending or descending order. This causes the elements to be placed on one side of the pivot.</a:t>
            </a:r>
          </a:p>
          <a:p>
            <a:endParaRPr lang="en-GB" b="0" dirty="0"/>
          </a:p>
          <a:p>
            <a:r>
              <a:rPr lang="en-GB" b="0" dirty="0"/>
              <a:t>In this case, the Quick Sort calls n times for arrays of size n</a:t>
            </a:r>
          </a:p>
          <a:p>
            <a:endParaRPr lang="en-GB" b="0" dirty="0"/>
          </a:p>
          <a:p>
            <a:pPr marL="114300" indent="0" algn="ctr">
              <a:buNone/>
            </a:pPr>
            <a:r>
              <a:rPr lang="en-GB" dirty="0"/>
              <a:t>The choice of pivot therefore affects the speed of the Quick Sort</a:t>
            </a:r>
          </a:p>
          <a:p>
            <a:endParaRPr lang="en-GB" b="0" dirty="0"/>
          </a:p>
          <a:p>
            <a:endParaRPr lang="en-GB" b="0" dirty="0"/>
          </a:p>
        </p:txBody>
      </p:sp>
      <p:graphicFrame>
        <p:nvGraphicFramePr>
          <p:cNvPr id="5" name="Table 5">
            <a:extLst>
              <a:ext uri="{FF2B5EF4-FFF2-40B4-BE49-F238E27FC236}">
                <a16:creationId xmlns:a16="http://schemas.microsoft.com/office/drawing/2014/main" id="{1F4B6169-7A68-4D31-B230-AAE2B347984A}"/>
              </a:ext>
            </a:extLst>
          </p:cNvPr>
          <p:cNvGraphicFramePr>
            <a:graphicFrameLocks noGrp="1"/>
          </p:cNvGraphicFramePr>
          <p:nvPr/>
        </p:nvGraphicFramePr>
        <p:xfrm>
          <a:off x="1524000" y="2057400"/>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27831941"/>
                    </a:ext>
                  </a:extLst>
                </a:gridCol>
                <a:gridCol w="2032000">
                  <a:extLst>
                    <a:ext uri="{9D8B030D-6E8A-4147-A177-3AD203B41FA5}">
                      <a16:colId xmlns:a16="http://schemas.microsoft.com/office/drawing/2014/main" val="1116691868"/>
                    </a:ext>
                  </a:extLst>
                </a:gridCol>
                <a:gridCol w="2032000">
                  <a:extLst>
                    <a:ext uri="{9D8B030D-6E8A-4147-A177-3AD203B41FA5}">
                      <a16:colId xmlns:a16="http://schemas.microsoft.com/office/drawing/2014/main" val="2606849051"/>
                    </a:ext>
                  </a:extLst>
                </a:gridCol>
              </a:tblGrid>
              <a:tr h="370840">
                <a:tc>
                  <a:txBody>
                    <a:bodyPr/>
                    <a:lstStyle/>
                    <a:p>
                      <a:pPr algn="ctr"/>
                      <a:r>
                        <a:rPr lang="en-GB" dirty="0"/>
                        <a:t>Best Case</a:t>
                      </a:r>
                    </a:p>
                  </a:txBody>
                  <a:tcPr/>
                </a:tc>
                <a:tc>
                  <a:txBody>
                    <a:bodyPr/>
                    <a:lstStyle/>
                    <a:p>
                      <a:pPr algn="ctr"/>
                      <a:r>
                        <a:rPr lang="en-GB" dirty="0"/>
                        <a:t>Typical Case</a:t>
                      </a:r>
                    </a:p>
                  </a:txBody>
                  <a:tcPr/>
                </a:tc>
                <a:tc>
                  <a:txBody>
                    <a:bodyPr/>
                    <a:lstStyle/>
                    <a:p>
                      <a:pPr algn="ctr"/>
                      <a:r>
                        <a:rPr lang="en-GB" dirty="0"/>
                        <a:t>Worst Case</a:t>
                      </a:r>
                    </a:p>
                  </a:txBody>
                  <a:tcPr/>
                </a:tc>
                <a:extLst>
                  <a:ext uri="{0D108BD9-81ED-4DB2-BD59-A6C34878D82A}">
                    <a16:rowId xmlns:a16="http://schemas.microsoft.com/office/drawing/2014/main" val="3448771194"/>
                  </a:ext>
                </a:extLst>
              </a:tr>
              <a:tr h="370840">
                <a:tc>
                  <a:txBody>
                    <a:bodyPr/>
                    <a:lstStyle/>
                    <a:p>
                      <a:pPr algn="ctr"/>
                      <a:r>
                        <a:rPr lang="en-GB" dirty="0"/>
                        <a:t>O(n log 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O(n log 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O(n²)</a:t>
                      </a:r>
                    </a:p>
                  </a:txBody>
                  <a:tcPr/>
                </a:tc>
                <a:extLst>
                  <a:ext uri="{0D108BD9-81ED-4DB2-BD59-A6C34878D82A}">
                    <a16:rowId xmlns:a16="http://schemas.microsoft.com/office/drawing/2014/main" val="2139525577"/>
                  </a:ext>
                </a:extLst>
              </a:tr>
            </a:tbl>
          </a:graphicData>
        </a:graphic>
      </p:graphicFrame>
    </p:spTree>
    <p:extLst>
      <p:ext uri="{BB962C8B-B14F-4D97-AF65-F5344CB8AC3E}">
        <p14:creationId xmlns:p14="http://schemas.microsoft.com/office/powerpoint/2010/main" val="1473106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Analysis of Quick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3" name="Content Placeholder 2"/>
          <p:cNvSpPr>
            <a:spLocks noGrp="1"/>
          </p:cNvSpPr>
          <p:nvPr>
            <p:ph idx="1"/>
          </p:nvPr>
        </p:nvSpPr>
        <p:spPr/>
        <p:txBody>
          <a:bodyPr>
            <a:normAutofit lnSpcReduction="10000"/>
          </a:bodyPr>
          <a:lstStyle/>
          <a:p>
            <a:r>
              <a:rPr lang="en-GB" b="0" dirty="0"/>
              <a:t>Quick Sort however makes very efficient use of memory; its space complexity is O( log n)</a:t>
            </a:r>
          </a:p>
          <a:p>
            <a:endParaRPr lang="en-GB" b="0" dirty="0"/>
          </a:p>
          <a:p>
            <a:r>
              <a:rPr lang="en-GB" b="0" dirty="0"/>
              <a:t>This is much better than Merge sort that takes O(n) space complexity</a:t>
            </a:r>
          </a:p>
          <a:p>
            <a:endParaRPr lang="en-GB" b="0" dirty="0"/>
          </a:p>
          <a:p>
            <a:r>
              <a:rPr lang="en-GB" b="0" dirty="0"/>
              <a:t>Quick Sort makes much better use of memory as it is capable of sorting the sequence in place i.e. it swaps elements in the same array without the need to create any further arrays.</a:t>
            </a:r>
          </a:p>
          <a:p>
            <a:endParaRPr lang="en-GB" b="0" dirty="0"/>
          </a:p>
          <a:p>
            <a:r>
              <a:rPr lang="en-GB" b="0" dirty="0"/>
              <a:t>Therefore, although Quick Sort might be slower than Merge Sort if the Worst Case occurs, it is more ideal if memory resources are limited.</a:t>
            </a:r>
          </a:p>
          <a:p>
            <a:endParaRPr lang="en-GB" b="0" dirty="0"/>
          </a:p>
          <a:p>
            <a:endParaRPr lang="en-GB" b="0" dirty="0"/>
          </a:p>
        </p:txBody>
      </p:sp>
    </p:spTree>
    <p:extLst>
      <p:ext uri="{BB962C8B-B14F-4D97-AF65-F5344CB8AC3E}">
        <p14:creationId xmlns:p14="http://schemas.microsoft.com/office/powerpoint/2010/main" val="740512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spcBef>
                <a:spcPts val="440"/>
              </a:spcBef>
              <a:buClr>
                <a:srgbClr val="A9A57C"/>
              </a:buClr>
              <a:buFont typeface="Arial" pitchFamily="32"/>
              <a:buChar char="•"/>
            </a:pPr>
            <a:r>
              <a:rPr lang="en-GB" sz="2400" b="0" dirty="0"/>
              <a:t>Quick Sort</a:t>
            </a:r>
          </a:p>
          <a:p>
            <a:pPr lvl="0">
              <a:spcBef>
                <a:spcPts val="440"/>
              </a:spcBef>
              <a:buClr>
                <a:srgbClr val="A9A57C"/>
              </a:buClr>
              <a:buFont typeface="Arial" pitchFamily="32"/>
              <a:buChar char="•"/>
            </a:pPr>
            <a:r>
              <a:rPr lang="en-GB" sz="2400" b="0" dirty="0"/>
              <a:t>Partitioning</a:t>
            </a:r>
          </a:p>
          <a:p>
            <a:pPr lvl="0">
              <a:spcBef>
                <a:spcPts val="440"/>
              </a:spcBef>
              <a:buClr>
                <a:srgbClr val="A9A57C"/>
              </a:buClr>
              <a:buFont typeface="Arial" pitchFamily="32"/>
              <a:buChar char="•"/>
            </a:pPr>
            <a:r>
              <a:rPr lang="en-GB" sz="2400" b="0" dirty="0"/>
              <a:t>Analysis of Quick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038234955"/>
      </p:ext>
    </p:extLst>
  </p:cSld>
  <p:clrMapOvr>
    <a:masterClrMapping/>
  </p:clrMapOvr>
  <mc:AlternateContent xmlns:mc="http://schemas.openxmlformats.org/markup-compatibility/2006" xmlns:p14="http://schemas.microsoft.com/office/powerpoint/2010/main">
    <mc:Choice Requires="p14">
      <p:transition spd="slow" p14:dur="2000" advTm="780"/>
    </mc:Choice>
    <mc:Fallback xmlns="">
      <p:transition spd="slow" advTm="78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 of lesson</a:t>
            </a:r>
          </a:p>
        </p:txBody>
      </p:sp>
      <p:sp>
        <p:nvSpPr>
          <p:cNvPr id="3" name="Content Placeholder 2"/>
          <p:cNvSpPr>
            <a:spLocks noGrp="1"/>
          </p:cNvSpPr>
          <p:nvPr>
            <p:ph idx="1"/>
          </p:nvPr>
        </p:nvSpPr>
        <p:spPr/>
        <p:txBody>
          <a:bodyPr>
            <a:normAutofit/>
          </a:bodyPr>
          <a:lstStyle/>
          <a:p>
            <a:pPr marL="114300" indent="0">
              <a:buNone/>
            </a:pPr>
            <a:endParaRPr lang="en-GB" sz="4400" b="0" dirty="0"/>
          </a:p>
          <a:p>
            <a:pPr marL="114300" indent="0">
              <a:buNone/>
            </a:pPr>
            <a:endParaRPr lang="en-GB" sz="4400" b="0" dirty="0"/>
          </a:p>
          <a:p>
            <a:pPr marL="114300" indent="0">
              <a:buNone/>
            </a:pPr>
            <a:r>
              <a:rPr lang="en-GB" sz="4400" b="0" dirty="0"/>
              <a:t>Any questions?</a:t>
            </a:r>
          </a:p>
        </p:txBody>
      </p:sp>
    </p:spTree>
    <p:extLst>
      <p:ext uri="{BB962C8B-B14F-4D97-AF65-F5344CB8AC3E}">
        <p14:creationId xmlns:p14="http://schemas.microsoft.com/office/powerpoint/2010/main" val="3317799722"/>
      </p:ext>
    </p:extLst>
  </p:cSld>
  <p:clrMapOvr>
    <a:masterClrMapping/>
  </p:clrMapOvr>
  <mc:AlternateContent xmlns:mc="http://schemas.openxmlformats.org/markup-compatibility/2006" xmlns:p14="http://schemas.microsoft.com/office/powerpoint/2010/main">
    <mc:Choice Requires="p14">
      <p:transition spd="slow" p14:dur="2000" advTm="416"/>
    </mc:Choice>
    <mc:Fallback xmlns="">
      <p:transition spd="slow" advTm="41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Quick Sort Partitioning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4"/>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6" name="Rectangle 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7" name="Rectangle 6"/>
          <p:cNvSpPr/>
          <p:nvPr/>
        </p:nvSpPr>
        <p:spPr>
          <a:xfrm>
            <a:off x="23622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10" name="Rectangle 9"/>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Tree>
    <p:extLst>
      <p:ext uri="{BB962C8B-B14F-4D97-AF65-F5344CB8AC3E}">
        <p14:creationId xmlns:p14="http://schemas.microsoft.com/office/powerpoint/2010/main" val="174153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Quick Sort Partitioning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Rectangle 4"/>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6" name="Rectangle 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7" name="Rectangle 6"/>
          <p:cNvSpPr/>
          <p:nvPr/>
        </p:nvSpPr>
        <p:spPr>
          <a:xfrm>
            <a:off x="23622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10" name="Rectangle 9"/>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11" name="TextBox 10"/>
          <p:cNvSpPr txBox="1"/>
          <p:nvPr/>
        </p:nvSpPr>
        <p:spPr>
          <a:xfrm>
            <a:off x="3091208" y="3356301"/>
            <a:ext cx="5865809" cy="646331"/>
          </a:xfrm>
          <a:prstGeom prst="rect">
            <a:avLst/>
          </a:prstGeom>
          <a:noFill/>
        </p:spPr>
        <p:txBody>
          <a:bodyPr wrap="square" rtlCol="0">
            <a:spAutoFit/>
          </a:bodyPr>
          <a:lstStyle/>
          <a:p>
            <a:r>
              <a:rPr lang="en-GB" dirty="0"/>
              <a:t>Action:</a:t>
            </a:r>
          </a:p>
          <a:p>
            <a:r>
              <a:rPr lang="en-GB" dirty="0"/>
              <a:t>Select a pivot. Usually this is the 1</a:t>
            </a:r>
            <a:r>
              <a:rPr lang="en-GB" baseline="30000" dirty="0"/>
              <a:t>st</a:t>
            </a:r>
            <a:r>
              <a:rPr lang="en-GB" dirty="0"/>
              <a:t> element in the sequence</a:t>
            </a:r>
          </a:p>
        </p:txBody>
      </p:sp>
      <p:sp>
        <p:nvSpPr>
          <p:cNvPr id="13" name="TextBox 12"/>
          <p:cNvSpPr txBox="1"/>
          <p:nvPr/>
        </p:nvSpPr>
        <p:spPr>
          <a:xfrm>
            <a:off x="1209132" y="6096000"/>
            <a:ext cx="657039" cy="369332"/>
          </a:xfrm>
          <a:prstGeom prst="rect">
            <a:avLst/>
          </a:prstGeom>
          <a:noFill/>
        </p:spPr>
        <p:txBody>
          <a:bodyPr wrap="none" rtlCol="0">
            <a:spAutoFit/>
          </a:bodyPr>
          <a:lstStyle/>
          <a:p>
            <a:r>
              <a:rPr lang="en-GB" dirty="0"/>
              <a:t>Pivot</a:t>
            </a:r>
          </a:p>
        </p:txBody>
      </p:sp>
      <p:sp>
        <p:nvSpPr>
          <p:cNvPr id="3" name="Arrow: Up 2">
            <a:extLst>
              <a:ext uri="{FF2B5EF4-FFF2-40B4-BE49-F238E27FC236}">
                <a16:creationId xmlns:a16="http://schemas.microsoft.com/office/drawing/2014/main" id="{3EC5E010-2066-4C3F-8E4E-8BECA4182668}"/>
              </a:ext>
            </a:extLst>
          </p:cNvPr>
          <p:cNvSpPr/>
          <p:nvPr/>
        </p:nvSpPr>
        <p:spPr>
          <a:xfrm>
            <a:off x="1347152" y="3091886"/>
            <a:ext cx="381000" cy="60960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735BAAC-0BF9-41CC-A8E1-E806EC36BFE5}"/>
              </a:ext>
            </a:extLst>
          </p:cNvPr>
          <p:cNvSpPr/>
          <p:nvPr/>
        </p:nvSpPr>
        <p:spPr>
          <a:xfrm>
            <a:off x="1025960" y="44958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Tree>
    <p:extLst>
      <p:ext uri="{BB962C8B-B14F-4D97-AF65-F5344CB8AC3E}">
        <p14:creationId xmlns:p14="http://schemas.microsoft.com/office/powerpoint/2010/main" val="79661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Partitioning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6" name="Rectangle 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7" name="Rectangle 6"/>
          <p:cNvSpPr/>
          <p:nvPr/>
        </p:nvSpPr>
        <p:spPr>
          <a:xfrm>
            <a:off x="23622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10" name="Rectangle 9"/>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11" name="TextBox 10"/>
          <p:cNvSpPr txBox="1"/>
          <p:nvPr/>
        </p:nvSpPr>
        <p:spPr>
          <a:xfrm>
            <a:off x="2895600" y="4533830"/>
            <a:ext cx="5245531" cy="1200329"/>
          </a:xfrm>
          <a:prstGeom prst="rect">
            <a:avLst/>
          </a:prstGeom>
          <a:noFill/>
        </p:spPr>
        <p:txBody>
          <a:bodyPr wrap="square" rtlCol="0">
            <a:spAutoFit/>
          </a:bodyPr>
          <a:lstStyle/>
          <a:p>
            <a:r>
              <a:rPr lang="en-GB" dirty="0"/>
              <a:t>Action:</a:t>
            </a:r>
          </a:p>
          <a:p>
            <a:r>
              <a:rPr lang="en-GB" dirty="0"/>
              <a:t>Set pointers. </a:t>
            </a:r>
          </a:p>
          <a:p>
            <a:r>
              <a:rPr lang="en-GB" dirty="0"/>
              <a:t>Left starts at the pivot</a:t>
            </a:r>
          </a:p>
          <a:p>
            <a:r>
              <a:rPr lang="en-GB" dirty="0"/>
              <a:t>Right starts at the end of the array</a:t>
            </a:r>
          </a:p>
        </p:txBody>
      </p:sp>
      <p:sp>
        <p:nvSpPr>
          <p:cNvPr id="12" name="Rectangle 11"/>
          <p:cNvSpPr/>
          <p:nvPr/>
        </p:nvSpPr>
        <p:spPr>
          <a:xfrm>
            <a:off x="10711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grpSp>
        <p:nvGrpSpPr>
          <p:cNvPr id="14" name="Group 13"/>
          <p:cNvGrpSpPr/>
          <p:nvPr/>
        </p:nvGrpSpPr>
        <p:grpSpPr>
          <a:xfrm>
            <a:off x="1454350" y="3083194"/>
            <a:ext cx="823642" cy="533400"/>
            <a:chOff x="1464337" y="3048000"/>
            <a:chExt cx="823642" cy="533400"/>
          </a:xfrm>
        </p:grpSpPr>
        <p:sp>
          <p:nvSpPr>
            <p:cNvPr id="3" name="Down Arrow 2"/>
            <p:cNvSpPr/>
            <p:nvPr/>
          </p:nvSpPr>
          <p:spPr>
            <a:xfrm rot="10800000">
              <a:off x="1464337"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1744689" y="3130034"/>
              <a:ext cx="543290" cy="369332"/>
            </a:xfrm>
            <a:prstGeom prst="rect">
              <a:avLst/>
            </a:prstGeom>
            <a:noFill/>
          </p:spPr>
          <p:txBody>
            <a:bodyPr wrap="none" rtlCol="0">
              <a:spAutoFit/>
            </a:bodyPr>
            <a:lstStyle/>
            <a:p>
              <a:r>
                <a:rPr lang="en-GB" dirty="0"/>
                <a:t>Left</a:t>
              </a:r>
            </a:p>
          </p:txBody>
        </p:sp>
      </p:grpSp>
      <p:grpSp>
        <p:nvGrpSpPr>
          <p:cNvPr id="18" name="Group 17"/>
          <p:cNvGrpSpPr/>
          <p:nvPr/>
        </p:nvGrpSpPr>
        <p:grpSpPr>
          <a:xfrm>
            <a:off x="7281703" y="3048000"/>
            <a:ext cx="948612" cy="533400"/>
            <a:chOff x="7281703" y="3048000"/>
            <a:chExt cx="948612" cy="533400"/>
          </a:xfrm>
        </p:grpSpPr>
        <p:sp>
          <p:nvSpPr>
            <p:cNvPr id="15" name="Down Arrow 14"/>
            <p:cNvSpPr/>
            <p:nvPr/>
          </p:nvSpPr>
          <p:spPr>
            <a:xfrm rot="10800000">
              <a:off x="7949963"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7281703" y="3130034"/>
              <a:ext cx="668260" cy="369332"/>
            </a:xfrm>
            <a:prstGeom prst="rect">
              <a:avLst/>
            </a:prstGeom>
            <a:noFill/>
          </p:spPr>
          <p:txBody>
            <a:bodyPr wrap="none" rtlCol="0">
              <a:spAutoFit/>
            </a:bodyPr>
            <a:lstStyle/>
            <a:p>
              <a:r>
                <a:rPr lang="en-GB" dirty="0"/>
                <a:t>Right</a:t>
              </a:r>
            </a:p>
          </p:txBody>
        </p:sp>
      </p:grpSp>
      <p:sp>
        <p:nvSpPr>
          <p:cNvPr id="21" name="TextBox 20">
            <a:extLst>
              <a:ext uri="{FF2B5EF4-FFF2-40B4-BE49-F238E27FC236}">
                <a16:creationId xmlns:a16="http://schemas.microsoft.com/office/drawing/2014/main" id="{7372CE97-51BA-459B-B4F6-6EEB34C23E61}"/>
              </a:ext>
            </a:extLst>
          </p:cNvPr>
          <p:cNvSpPr txBox="1"/>
          <p:nvPr/>
        </p:nvSpPr>
        <p:spPr>
          <a:xfrm>
            <a:off x="1209132" y="6096000"/>
            <a:ext cx="657039" cy="369332"/>
          </a:xfrm>
          <a:prstGeom prst="rect">
            <a:avLst/>
          </a:prstGeom>
          <a:noFill/>
        </p:spPr>
        <p:txBody>
          <a:bodyPr wrap="none" rtlCol="0">
            <a:spAutoFit/>
          </a:bodyPr>
          <a:lstStyle/>
          <a:p>
            <a:r>
              <a:rPr lang="en-GB" dirty="0"/>
              <a:t>Pivot</a:t>
            </a:r>
          </a:p>
        </p:txBody>
      </p:sp>
      <p:sp>
        <p:nvSpPr>
          <p:cNvPr id="22" name="Rectangle 21">
            <a:extLst>
              <a:ext uri="{FF2B5EF4-FFF2-40B4-BE49-F238E27FC236}">
                <a16:creationId xmlns:a16="http://schemas.microsoft.com/office/drawing/2014/main" id="{3E100202-569F-42D5-AEAF-51C3EA896403}"/>
              </a:ext>
            </a:extLst>
          </p:cNvPr>
          <p:cNvSpPr/>
          <p:nvPr/>
        </p:nvSpPr>
        <p:spPr>
          <a:xfrm>
            <a:off x="1025960" y="44958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Tree>
    <p:extLst>
      <p:ext uri="{BB962C8B-B14F-4D97-AF65-F5344CB8AC3E}">
        <p14:creationId xmlns:p14="http://schemas.microsoft.com/office/powerpoint/2010/main" val="86723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Partitioning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6" name="Rectangle 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7" name="Rectangle 6"/>
          <p:cNvSpPr/>
          <p:nvPr/>
        </p:nvSpPr>
        <p:spPr>
          <a:xfrm>
            <a:off x="23622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10" name="Rectangle 9"/>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11" name="TextBox 10"/>
          <p:cNvSpPr txBox="1"/>
          <p:nvPr/>
        </p:nvSpPr>
        <p:spPr>
          <a:xfrm>
            <a:off x="4937185" y="3946736"/>
            <a:ext cx="2736903" cy="923330"/>
          </a:xfrm>
          <a:prstGeom prst="rect">
            <a:avLst/>
          </a:prstGeom>
          <a:noFill/>
        </p:spPr>
        <p:txBody>
          <a:bodyPr wrap="none" rtlCol="0">
            <a:spAutoFit/>
          </a:bodyPr>
          <a:lstStyle/>
          <a:p>
            <a:r>
              <a:rPr lang="en-GB" dirty="0"/>
              <a:t>Action:</a:t>
            </a:r>
          </a:p>
          <a:p>
            <a:r>
              <a:rPr lang="en-GB" dirty="0"/>
              <a:t>Start with the Right Pointer</a:t>
            </a:r>
          </a:p>
          <a:p>
            <a:r>
              <a:rPr lang="en-GB" dirty="0"/>
              <a:t>Compare right with pivot.</a:t>
            </a:r>
          </a:p>
        </p:txBody>
      </p:sp>
      <p:sp>
        <p:nvSpPr>
          <p:cNvPr id="12" name="Rectangle 11"/>
          <p:cNvSpPr/>
          <p:nvPr/>
        </p:nvSpPr>
        <p:spPr>
          <a:xfrm>
            <a:off x="1062487" y="1405535"/>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grpSp>
        <p:nvGrpSpPr>
          <p:cNvPr id="14" name="Group 13"/>
          <p:cNvGrpSpPr/>
          <p:nvPr/>
        </p:nvGrpSpPr>
        <p:grpSpPr>
          <a:xfrm>
            <a:off x="1454350" y="3048000"/>
            <a:ext cx="823642" cy="533400"/>
            <a:chOff x="1464337" y="3048000"/>
            <a:chExt cx="823642" cy="533400"/>
          </a:xfrm>
        </p:grpSpPr>
        <p:sp>
          <p:nvSpPr>
            <p:cNvPr id="3" name="Down Arrow 2"/>
            <p:cNvSpPr/>
            <p:nvPr/>
          </p:nvSpPr>
          <p:spPr>
            <a:xfrm rot="10800000">
              <a:off x="1464337"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1744689" y="3130034"/>
              <a:ext cx="543290" cy="369332"/>
            </a:xfrm>
            <a:prstGeom prst="rect">
              <a:avLst/>
            </a:prstGeom>
            <a:noFill/>
          </p:spPr>
          <p:txBody>
            <a:bodyPr wrap="none" rtlCol="0">
              <a:spAutoFit/>
            </a:bodyPr>
            <a:lstStyle/>
            <a:p>
              <a:r>
                <a:rPr lang="en-GB" dirty="0"/>
                <a:t>Left</a:t>
              </a:r>
            </a:p>
          </p:txBody>
        </p:sp>
      </p:grpSp>
      <p:grpSp>
        <p:nvGrpSpPr>
          <p:cNvPr id="18" name="Group 17"/>
          <p:cNvGrpSpPr/>
          <p:nvPr/>
        </p:nvGrpSpPr>
        <p:grpSpPr>
          <a:xfrm>
            <a:off x="7281703" y="3048000"/>
            <a:ext cx="948612" cy="533400"/>
            <a:chOff x="7281703" y="3048000"/>
            <a:chExt cx="948612" cy="533400"/>
          </a:xfrm>
        </p:grpSpPr>
        <p:sp>
          <p:nvSpPr>
            <p:cNvPr id="15" name="Down Arrow 14"/>
            <p:cNvSpPr/>
            <p:nvPr/>
          </p:nvSpPr>
          <p:spPr>
            <a:xfrm rot="10800000">
              <a:off x="7949963"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7281703" y="3130034"/>
              <a:ext cx="668260" cy="369332"/>
            </a:xfrm>
            <a:prstGeom prst="rect">
              <a:avLst/>
            </a:prstGeom>
            <a:noFill/>
          </p:spPr>
          <p:txBody>
            <a:bodyPr wrap="none" rtlCol="0">
              <a:spAutoFit/>
            </a:bodyPr>
            <a:lstStyle/>
            <a:p>
              <a:r>
                <a:rPr lang="en-GB" dirty="0"/>
                <a:t>Right</a:t>
              </a:r>
            </a:p>
          </p:txBody>
        </p:sp>
      </p:grpSp>
      <p:sp>
        <p:nvSpPr>
          <p:cNvPr id="19" name="Left Brace 18"/>
          <p:cNvSpPr/>
          <p:nvPr/>
        </p:nvSpPr>
        <p:spPr>
          <a:xfrm rot="5400000">
            <a:off x="7899639" y="391855"/>
            <a:ext cx="381000" cy="1371600"/>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94C3A63D-8583-48F7-AE75-3EBBF7F56555}"/>
              </a:ext>
            </a:extLst>
          </p:cNvPr>
          <p:cNvSpPr txBox="1"/>
          <p:nvPr/>
        </p:nvSpPr>
        <p:spPr>
          <a:xfrm>
            <a:off x="1209132" y="6096000"/>
            <a:ext cx="657039" cy="369332"/>
          </a:xfrm>
          <a:prstGeom prst="rect">
            <a:avLst/>
          </a:prstGeom>
          <a:noFill/>
        </p:spPr>
        <p:txBody>
          <a:bodyPr wrap="none" rtlCol="0">
            <a:spAutoFit/>
          </a:bodyPr>
          <a:lstStyle/>
          <a:p>
            <a:r>
              <a:rPr lang="en-GB" dirty="0"/>
              <a:t>Pivot</a:t>
            </a:r>
          </a:p>
        </p:txBody>
      </p:sp>
      <p:sp>
        <p:nvSpPr>
          <p:cNvPr id="23" name="Rectangle 22">
            <a:extLst>
              <a:ext uri="{FF2B5EF4-FFF2-40B4-BE49-F238E27FC236}">
                <a16:creationId xmlns:a16="http://schemas.microsoft.com/office/drawing/2014/main" id="{3E3835E4-E022-4208-A93E-7D650D410417}"/>
              </a:ext>
            </a:extLst>
          </p:cNvPr>
          <p:cNvSpPr/>
          <p:nvPr/>
        </p:nvSpPr>
        <p:spPr>
          <a:xfrm>
            <a:off x="1025960" y="44958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Tree>
    <p:extLst>
      <p:ext uri="{BB962C8B-B14F-4D97-AF65-F5344CB8AC3E}">
        <p14:creationId xmlns:p14="http://schemas.microsoft.com/office/powerpoint/2010/main" val="423860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Partitioning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6" name="Rectangle 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7" name="Rectangle 6"/>
          <p:cNvSpPr/>
          <p:nvPr/>
        </p:nvSpPr>
        <p:spPr>
          <a:xfrm>
            <a:off x="23622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10" name="Rectangle 9"/>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11" name="TextBox 10"/>
          <p:cNvSpPr txBox="1"/>
          <p:nvPr/>
        </p:nvSpPr>
        <p:spPr>
          <a:xfrm>
            <a:off x="4937185" y="3946736"/>
            <a:ext cx="3090141" cy="1200329"/>
          </a:xfrm>
          <a:prstGeom prst="rect">
            <a:avLst/>
          </a:prstGeom>
          <a:noFill/>
        </p:spPr>
        <p:txBody>
          <a:bodyPr wrap="none" rtlCol="0">
            <a:spAutoFit/>
          </a:bodyPr>
          <a:lstStyle/>
          <a:p>
            <a:r>
              <a:rPr lang="en-GB" dirty="0"/>
              <a:t>Action:</a:t>
            </a:r>
          </a:p>
          <a:p>
            <a:r>
              <a:rPr lang="en-GB" dirty="0"/>
              <a:t>Since it is larger than the pivot,</a:t>
            </a:r>
            <a:br>
              <a:rPr lang="en-GB" dirty="0"/>
            </a:br>
            <a:r>
              <a:rPr lang="en-GB" dirty="0"/>
              <a:t>leave it where it is.</a:t>
            </a:r>
            <a:br>
              <a:rPr lang="en-GB" dirty="0"/>
            </a:br>
            <a:r>
              <a:rPr lang="en-GB" dirty="0"/>
              <a:t>Right decrements.</a:t>
            </a:r>
          </a:p>
        </p:txBody>
      </p:sp>
      <p:sp>
        <p:nvSpPr>
          <p:cNvPr id="12" name="Rectangle 11"/>
          <p:cNvSpPr/>
          <p:nvPr/>
        </p:nvSpPr>
        <p:spPr>
          <a:xfrm>
            <a:off x="1071113" y="145071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grpSp>
        <p:nvGrpSpPr>
          <p:cNvPr id="14" name="Group 13"/>
          <p:cNvGrpSpPr/>
          <p:nvPr/>
        </p:nvGrpSpPr>
        <p:grpSpPr>
          <a:xfrm>
            <a:off x="1321198" y="3037548"/>
            <a:ext cx="823642" cy="533400"/>
            <a:chOff x="1464337" y="3048000"/>
            <a:chExt cx="823642" cy="533400"/>
          </a:xfrm>
        </p:grpSpPr>
        <p:sp>
          <p:nvSpPr>
            <p:cNvPr id="3" name="Down Arrow 2"/>
            <p:cNvSpPr/>
            <p:nvPr/>
          </p:nvSpPr>
          <p:spPr>
            <a:xfrm rot="10800000">
              <a:off x="1464337"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1744689" y="3130034"/>
              <a:ext cx="543290" cy="369332"/>
            </a:xfrm>
            <a:prstGeom prst="rect">
              <a:avLst/>
            </a:prstGeom>
            <a:noFill/>
          </p:spPr>
          <p:txBody>
            <a:bodyPr wrap="none" rtlCol="0">
              <a:spAutoFit/>
            </a:bodyPr>
            <a:lstStyle/>
            <a:p>
              <a:r>
                <a:rPr lang="en-GB" dirty="0"/>
                <a:t>Left</a:t>
              </a:r>
            </a:p>
          </p:txBody>
        </p:sp>
      </p:grpSp>
      <p:grpSp>
        <p:nvGrpSpPr>
          <p:cNvPr id="18" name="Group 17"/>
          <p:cNvGrpSpPr/>
          <p:nvPr/>
        </p:nvGrpSpPr>
        <p:grpSpPr>
          <a:xfrm>
            <a:off x="7281703" y="3048000"/>
            <a:ext cx="948612" cy="533400"/>
            <a:chOff x="7281703" y="3048000"/>
            <a:chExt cx="948612" cy="533400"/>
          </a:xfrm>
        </p:grpSpPr>
        <p:sp>
          <p:nvSpPr>
            <p:cNvPr id="15" name="Down Arrow 14"/>
            <p:cNvSpPr/>
            <p:nvPr/>
          </p:nvSpPr>
          <p:spPr>
            <a:xfrm rot="10800000">
              <a:off x="7949963"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7281703" y="3130034"/>
              <a:ext cx="668260" cy="369332"/>
            </a:xfrm>
            <a:prstGeom prst="rect">
              <a:avLst/>
            </a:prstGeom>
            <a:noFill/>
          </p:spPr>
          <p:txBody>
            <a:bodyPr wrap="none" rtlCol="0">
              <a:spAutoFit/>
            </a:bodyPr>
            <a:lstStyle/>
            <a:p>
              <a:r>
                <a:rPr lang="en-GB" dirty="0"/>
                <a:t>Right</a:t>
              </a:r>
            </a:p>
          </p:txBody>
        </p:sp>
      </p:grpSp>
      <p:sp>
        <p:nvSpPr>
          <p:cNvPr id="19" name="Left Brace 18"/>
          <p:cNvSpPr/>
          <p:nvPr/>
        </p:nvSpPr>
        <p:spPr>
          <a:xfrm rot="5400000">
            <a:off x="7899639" y="391855"/>
            <a:ext cx="381000" cy="1371600"/>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307093A0-E9CF-48F6-A2EA-11E4A21BBECE}"/>
              </a:ext>
            </a:extLst>
          </p:cNvPr>
          <p:cNvSpPr txBox="1"/>
          <p:nvPr/>
        </p:nvSpPr>
        <p:spPr>
          <a:xfrm>
            <a:off x="1173772" y="5867400"/>
            <a:ext cx="657039" cy="369332"/>
          </a:xfrm>
          <a:prstGeom prst="rect">
            <a:avLst/>
          </a:prstGeom>
          <a:noFill/>
        </p:spPr>
        <p:txBody>
          <a:bodyPr wrap="none" rtlCol="0">
            <a:spAutoFit/>
          </a:bodyPr>
          <a:lstStyle/>
          <a:p>
            <a:r>
              <a:rPr lang="en-GB" dirty="0"/>
              <a:t>Pivot</a:t>
            </a:r>
          </a:p>
        </p:txBody>
      </p:sp>
      <p:sp>
        <p:nvSpPr>
          <p:cNvPr id="23" name="Rectangle 22">
            <a:extLst>
              <a:ext uri="{FF2B5EF4-FFF2-40B4-BE49-F238E27FC236}">
                <a16:creationId xmlns:a16="http://schemas.microsoft.com/office/drawing/2014/main" id="{8D8074C5-C675-485F-A43C-11F89D7D48EA}"/>
              </a:ext>
            </a:extLst>
          </p:cNvPr>
          <p:cNvSpPr/>
          <p:nvPr/>
        </p:nvSpPr>
        <p:spPr>
          <a:xfrm>
            <a:off x="990600" y="4267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Tree>
    <p:extLst>
      <p:ext uri="{BB962C8B-B14F-4D97-AF65-F5344CB8AC3E}">
        <p14:creationId xmlns:p14="http://schemas.microsoft.com/office/powerpoint/2010/main" val="151858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017 -3.33333E-6 L -0.13802 0.00116 " pathEditMode="relative" ptsTypes="AA">
                                      <p:cBhvr>
                                        <p:cTn id="11" dur="2000" fill="hold"/>
                                        <p:tgtEl>
                                          <p:spTgt spid="1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Partitioning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6" name="Rectangle 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7" name="Rectangle 6"/>
          <p:cNvSpPr/>
          <p:nvPr/>
        </p:nvSpPr>
        <p:spPr>
          <a:xfrm>
            <a:off x="23622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10" name="Rectangle 9"/>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11" name="TextBox 10"/>
          <p:cNvSpPr txBox="1"/>
          <p:nvPr/>
        </p:nvSpPr>
        <p:spPr>
          <a:xfrm>
            <a:off x="4937185" y="3946736"/>
            <a:ext cx="3233065" cy="1477328"/>
          </a:xfrm>
          <a:prstGeom prst="rect">
            <a:avLst/>
          </a:prstGeom>
          <a:noFill/>
        </p:spPr>
        <p:txBody>
          <a:bodyPr wrap="none" rtlCol="0">
            <a:spAutoFit/>
          </a:bodyPr>
          <a:lstStyle/>
          <a:p>
            <a:r>
              <a:rPr lang="en-GB" dirty="0"/>
              <a:t>Action:</a:t>
            </a:r>
          </a:p>
          <a:p>
            <a:r>
              <a:rPr lang="en-GB" dirty="0"/>
              <a:t>Compare right with pivot.</a:t>
            </a:r>
          </a:p>
          <a:p>
            <a:r>
              <a:rPr lang="en-GB" dirty="0"/>
              <a:t>Since it is smaller than the pivot,</a:t>
            </a:r>
            <a:br>
              <a:rPr lang="en-GB" dirty="0"/>
            </a:br>
            <a:r>
              <a:rPr lang="en-GB" dirty="0"/>
              <a:t>swap with left.</a:t>
            </a:r>
            <a:br>
              <a:rPr lang="en-GB" dirty="0"/>
            </a:br>
            <a:r>
              <a:rPr lang="en-GB" dirty="0"/>
              <a:t>Left increments.</a:t>
            </a:r>
          </a:p>
        </p:txBody>
      </p:sp>
      <p:sp>
        <p:nvSpPr>
          <p:cNvPr id="12" name="Rectangle 11"/>
          <p:cNvSpPr/>
          <p:nvPr/>
        </p:nvSpPr>
        <p:spPr>
          <a:xfrm>
            <a:off x="1071113" y="393942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3" name="TextBox 12"/>
          <p:cNvSpPr txBox="1"/>
          <p:nvPr/>
        </p:nvSpPr>
        <p:spPr>
          <a:xfrm>
            <a:off x="1071113" y="5387226"/>
            <a:ext cx="657039" cy="369332"/>
          </a:xfrm>
          <a:prstGeom prst="rect">
            <a:avLst/>
          </a:prstGeom>
          <a:noFill/>
        </p:spPr>
        <p:txBody>
          <a:bodyPr wrap="none" rtlCol="0">
            <a:spAutoFit/>
          </a:bodyPr>
          <a:lstStyle/>
          <a:p>
            <a:r>
              <a:rPr lang="en-GB" dirty="0"/>
              <a:t>Pivot</a:t>
            </a:r>
          </a:p>
        </p:txBody>
      </p:sp>
      <p:grpSp>
        <p:nvGrpSpPr>
          <p:cNvPr id="14" name="Group 13"/>
          <p:cNvGrpSpPr/>
          <p:nvPr/>
        </p:nvGrpSpPr>
        <p:grpSpPr>
          <a:xfrm>
            <a:off x="1464337" y="3048000"/>
            <a:ext cx="823642" cy="533400"/>
            <a:chOff x="1464337" y="3048000"/>
            <a:chExt cx="823642" cy="533400"/>
          </a:xfrm>
        </p:grpSpPr>
        <p:sp>
          <p:nvSpPr>
            <p:cNvPr id="3" name="Down Arrow 2"/>
            <p:cNvSpPr/>
            <p:nvPr/>
          </p:nvSpPr>
          <p:spPr>
            <a:xfrm rot="10800000">
              <a:off x="1464337" y="3048000"/>
              <a:ext cx="280352" cy="533400"/>
            </a:xfrm>
            <a:prstGeom prst="downArrow">
              <a:avLst/>
            </a:prstGeom>
            <a:solidFill>
              <a:srgbClr val="0070C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1744689" y="3130034"/>
              <a:ext cx="543290" cy="369332"/>
            </a:xfrm>
            <a:prstGeom prst="rect">
              <a:avLst/>
            </a:prstGeom>
            <a:noFill/>
          </p:spPr>
          <p:txBody>
            <a:bodyPr wrap="none" rtlCol="0">
              <a:spAutoFit/>
            </a:bodyPr>
            <a:lstStyle/>
            <a:p>
              <a:r>
                <a:rPr lang="en-GB" dirty="0"/>
                <a:t>Left</a:t>
              </a:r>
            </a:p>
          </p:txBody>
        </p:sp>
      </p:grpSp>
      <p:grpSp>
        <p:nvGrpSpPr>
          <p:cNvPr id="18" name="Group 17"/>
          <p:cNvGrpSpPr/>
          <p:nvPr/>
        </p:nvGrpSpPr>
        <p:grpSpPr>
          <a:xfrm>
            <a:off x="5943600" y="3048000"/>
            <a:ext cx="948612" cy="533400"/>
            <a:chOff x="7281703" y="3048000"/>
            <a:chExt cx="948612" cy="533400"/>
          </a:xfrm>
        </p:grpSpPr>
        <p:sp>
          <p:nvSpPr>
            <p:cNvPr id="15" name="Down Arrow 14"/>
            <p:cNvSpPr/>
            <p:nvPr/>
          </p:nvSpPr>
          <p:spPr>
            <a:xfrm rot="10800000">
              <a:off x="7949963" y="3048000"/>
              <a:ext cx="280352" cy="533400"/>
            </a:xfrm>
            <a:prstGeom prst="downArrow">
              <a:avLst/>
            </a:prstGeom>
            <a:solidFill>
              <a:srgbClr val="FF0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7281703" y="3130034"/>
              <a:ext cx="668260" cy="369332"/>
            </a:xfrm>
            <a:prstGeom prst="rect">
              <a:avLst/>
            </a:prstGeom>
            <a:noFill/>
          </p:spPr>
          <p:txBody>
            <a:bodyPr wrap="none" rtlCol="0">
              <a:spAutoFit/>
            </a:bodyPr>
            <a:lstStyle/>
            <a:p>
              <a:r>
                <a:rPr lang="en-GB" dirty="0"/>
                <a:t>Right</a:t>
              </a:r>
            </a:p>
          </p:txBody>
        </p:sp>
      </p:grpSp>
      <p:sp>
        <p:nvSpPr>
          <p:cNvPr id="20" name="Left Brace 19"/>
          <p:cNvSpPr/>
          <p:nvPr/>
        </p:nvSpPr>
        <p:spPr>
          <a:xfrm rot="5400000">
            <a:off x="6597770" y="366078"/>
            <a:ext cx="381000" cy="1371600"/>
          </a:xfrm>
          <a:prstGeom prst="leftBrace">
            <a:avLst>
              <a:gd name="adj1" fmla="val 51352"/>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1" name="Rectangle 20"/>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2" name="Rectangle 21">
            <a:extLst>
              <a:ext uri="{FF2B5EF4-FFF2-40B4-BE49-F238E27FC236}">
                <a16:creationId xmlns:a16="http://schemas.microsoft.com/office/drawing/2014/main" id="{DDE368B1-CC06-40B8-9CF0-D2E175C1474B}"/>
              </a:ext>
            </a:extLst>
          </p:cNvPr>
          <p:cNvSpPr/>
          <p:nvPr/>
        </p:nvSpPr>
        <p:spPr>
          <a:xfrm>
            <a:off x="10668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23" name="Rectangle 22">
            <a:extLst>
              <a:ext uri="{FF2B5EF4-FFF2-40B4-BE49-F238E27FC236}">
                <a16:creationId xmlns:a16="http://schemas.microsoft.com/office/drawing/2014/main" id="{5ECA9E37-1D04-4786-BE03-850E08F3EEEA}"/>
              </a:ext>
            </a:extLst>
          </p:cNvPr>
          <p:cNvSpPr/>
          <p:nvPr/>
        </p:nvSpPr>
        <p:spPr>
          <a:xfrm>
            <a:off x="6263495" y="1396791"/>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Tree>
    <p:extLst>
      <p:ext uri="{BB962C8B-B14F-4D97-AF65-F5344CB8AC3E}">
        <p14:creationId xmlns:p14="http://schemas.microsoft.com/office/powerpoint/2010/main" val="145904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0087 0.00324 L 0.1349 0.0044 " pathEditMode="relative" ptsTypes="AA">
                                      <p:cBhvr>
                                        <p:cTn id="26" dur="2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1" grpId="0" animBg="1"/>
      <p:bldP spid="22" grpId="0" animBg="1"/>
      <p:bldP spid="2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5989</TotalTime>
  <Words>1630</Words>
  <Application>Microsoft Office PowerPoint</Application>
  <PresentationFormat>On-screen Show (4:3)</PresentationFormat>
  <Paragraphs>524</Paragraphs>
  <Slides>38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Cambria</vt:lpstr>
      <vt:lpstr>Adjacency</vt:lpstr>
      <vt:lpstr>Data Structures and Algorithms IICT-6005</vt:lpstr>
      <vt:lpstr>Lesson Content</vt:lpstr>
      <vt:lpstr>Quick Sort</vt:lpstr>
      <vt:lpstr>Quick Sort Partitioning</vt:lpstr>
      <vt:lpstr>Quick Sort Partitioning</vt:lpstr>
      <vt:lpstr>Partitioning</vt:lpstr>
      <vt:lpstr>Partitioning</vt:lpstr>
      <vt:lpstr>Partitioning</vt:lpstr>
      <vt:lpstr>Partitioning</vt:lpstr>
      <vt:lpstr>PowerPoint Presentation</vt:lpstr>
      <vt:lpstr>PowerPoint Presentation</vt:lpstr>
      <vt:lpstr>PowerPoint Presentation</vt:lpstr>
      <vt:lpstr>PowerPoint Presentation</vt:lpstr>
      <vt:lpstr>Quick Sort</vt:lpstr>
      <vt:lpstr>Quick Sort</vt:lpstr>
      <vt:lpstr>Quick Sort – Left Sub Array</vt:lpstr>
      <vt:lpstr>Quick Sort – Left Sub Array</vt:lpstr>
      <vt:lpstr>Quick Sort – Left Sub Array</vt:lpstr>
      <vt:lpstr>Quick Sort – Left Sub Array</vt:lpstr>
      <vt:lpstr>Quick Sort – Left Sub Array</vt:lpstr>
      <vt:lpstr>Quick Sort – Left Sub Array</vt:lpstr>
      <vt:lpstr>Quick Sort – Right Sub Array</vt:lpstr>
      <vt:lpstr>Quick Sort – Right Sub Array</vt:lpstr>
      <vt:lpstr>Quick Sort – Right Sub Array</vt:lpstr>
      <vt:lpstr>Quick Sort – Right Sub Array</vt:lpstr>
      <vt:lpstr>Quick Sort – Right Sub Array</vt:lpstr>
      <vt:lpstr>Quick Sort – Right Sub Array</vt:lpstr>
      <vt:lpstr>Quick Sort – Right Sub Array</vt:lpstr>
      <vt:lpstr>Quick Sort – Right Sub Array</vt:lpstr>
      <vt:lpstr>Quick Sort – Right Sub Array</vt:lpstr>
      <vt:lpstr>Quick Sort – Right Sub Array</vt:lpstr>
      <vt:lpstr>Quick Sort – Right Sub Array</vt:lpstr>
      <vt:lpstr>Quick Sort – Right Sub Array</vt:lpstr>
      <vt:lpstr>Analysis of Quick Sort</vt:lpstr>
      <vt:lpstr>Analysis of Quick Sort</vt:lpstr>
      <vt:lpstr>Analysis of Quick Sort</vt:lpstr>
      <vt:lpstr>Summary</vt:lpstr>
      <vt:lpstr>End of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Andrew Cortis</dc:creator>
  <cp:lastModifiedBy>Kassandra Calleja</cp:lastModifiedBy>
  <cp:revision>293</cp:revision>
  <dcterms:created xsi:type="dcterms:W3CDTF">2006-08-16T00:00:00Z</dcterms:created>
  <dcterms:modified xsi:type="dcterms:W3CDTF">2020-04-29T13:20:49Z</dcterms:modified>
</cp:coreProperties>
</file>