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95" r:id="rId3"/>
    <p:sldId id="360" r:id="rId4"/>
    <p:sldId id="342" r:id="rId5"/>
    <p:sldId id="354" r:id="rId6"/>
    <p:sldId id="355" r:id="rId7"/>
    <p:sldId id="361" r:id="rId8"/>
    <p:sldId id="362" r:id="rId9"/>
    <p:sldId id="363" r:id="rId10"/>
    <p:sldId id="3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29/11/2016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8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8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2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5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9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</a:t>
            </a:r>
            <a:r>
              <a:rPr lang="en-US" dirty="0" smtClean="0"/>
              <a:t>Algorithms IICT-6005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Implementing a </a:t>
            </a:r>
            <a:r>
              <a:rPr lang="en-GB" dirty="0" smtClean="0"/>
              <a:t>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9684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A </a:t>
            </a:r>
            <a:r>
              <a:rPr lang="en-GB" b="0" dirty="0" smtClean="0"/>
              <a:t>queue can </a:t>
            </a:r>
            <a:r>
              <a:rPr lang="en-GB" b="0" dirty="0" smtClean="0"/>
              <a:t>be implemented using </a:t>
            </a:r>
            <a:r>
              <a:rPr lang="en-GB" b="0" dirty="0" smtClean="0"/>
              <a:t>a number of data structures.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It can also be implemented using an  </a:t>
            </a:r>
            <a:r>
              <a:rPr lang="en-GB" b="0" dirty="0" err="1" smtClean="0"/>
              <a:t>ArrayBasedVector</a:t>
            </a:r>
            <a:r>
              <a:rPr lang="en-GB" b="0" dirty="0" smtClean="0"/>
              <a:t>.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marL="114300" lvl="0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b="0" dirty="0" smtClean="0"/>
              <a:t>Exercise: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Implement </a:t>
            </a:r>
            <a:r>
              <a:rPr lang="en-GB" b="0" smtClean="0"/>
              <a:t>a </a:t>
            </a:r>
            <a:r>
              <a:rPr lang="en-GB" b="0" smtClean="0"/>
              <a:t>queue </a:t>
            </a:r>
            <a:r>
              <a:rPr lang="en-GB" b="0" dirty="0" smtClean="0"/>
              <a:t>data structure and use aggregation of an </a:t>
            </a:r>
            <a:r>
              <a:rPr lang="en-GB" b="0" dirty="0" err="1" smtClean="0"/>
              <a:t>ArrayBasedVector</a:t>
            </a:r>
            <a:r>
              <a:rPr lang="en-GB" b="0" dirty="0" smtClean="0"/>
              <a:t> to implement the stack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What is a Stack?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Operations of The Stack ADT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Implementing Stacks using Array Based Vectors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What is a Queue?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Operations of The Queue ADT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Implementing Queues using Array Based Vectors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 </a:t>
            </a:r>
            <a:r>
              <a:rPr lang="en-US" b="0" dirty="0" smtClean="0"/>
              <a:t>A</a:t>
            </a:r>
            <a:r>
              <a:rPr lang="en-US" b="0" dirty="0"/>
              <a:t> </a:t>
            </a:r>
            <a:r>
              <a:rPr lang="en-US" dirty="0"/>
              <a:t>S</a:t>
            </a:r>
            <a:r>
              <a:rPr lang="en-US" dirty="0" smtClean="0"/>
              <a:t>tack</a:t>
            </a:r>
            <a:r>
              <a:rPr lang="en-US" b="0" dirty="0"/>
              <a:t> is an </a:t>
            </a:r>
            <a:r>
              <a:rPr lang="en-US" dirty="0" smtClean="0"/>
              <a:t>abstract data type</a:t>
            </a:r>
            <a:r>
              <a:rPr lang="en-US" b="0" dirty="0"/>
              <a:t> that serves as a </a:t>
            </a:r>
            <a:r>
              <a:rPr lang="en-US" dirty="0"/>
              <a:t>collection of </a:t>
            </a:r>
            <a:r>
              <a:rPr lang="en-US" dirty="0" smtClean="0"/>
              <a:t>elements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Elements </a:t>
            </a:r>
            <a:r>
              <a:rPr lang="en-US" b="0" dirty="0"/>
              <a:t>come off a stack </a:t>
            </a:r>
            <a:r>
              <a:rPr lang="en-US" b="0" dirty="0" smtClean="0"/>
              <a:t>in a</a:t>
            </a:r>
            <a:r>
              <a:rPr lang="en-US" b="0" dirty="0"/>
              <a:t> </a:t>
            </a:r>
            <a:r>
              <a:rPr lang="en-US" dirty="0"/>
              <a:t>last in, first </a:t>
            </a:r>
            <a:r>
              <a:rPr lang="en-US" dirty="0" smtClean="0"/>
              <a:t>out</a:t>
            </a:r>
            <a:r>
              <a:rPr lang="en-US" b="0" dirty="0"/>
              <a:t> </a:t>
            </a:r>
            <a:r>
              <a:rPr lang="en-US" b="0" dirty="0" smtClean="0"/>
              <a:t>order </a:t>
            </a:r>
            <a:r>
              <a:rPr lang="en-US" dirty="0" smtClean="0"/>
              <a:t>(LIFO)</a:t>
            </a:r>
          </a:p>
          <a:p>
            <a:endParaRPr lang="en-US" b="0" dirty="0"/>
          </a:p>
          <a:p>
            <a:r>
              <a:rPr lang="en-GB" b="0" dirty="0" smtClean="0"/>
              <a:t>This means that, unlike </a:t>
            </a:r>
            <a:r>
              <a:rPr lang="en-GB" b="0" dirty="0"/>
              <a:t>a Vector, </a:t>
            </a:r>
            <a:r>
              <a:rPr lang="en-GB" dirty="0"/>
              <a:t>elements</a:t>
            </a:r>
            <a:r>
              <a:rPr lang="en-GB" b="0" dirty="0"/>
              <a:t> in a stack can only be </a:t>
            </a:r>
            <a:r>
              <a:rPr lang="en-GB" dirty="0"/>
              <a:t>accessed in a restricted </a:t>
            </a:r>
            <a:r>
              <a:rPr lang="en-GB" dirty="0" smtClean="0"/>
              <a:t>manner</a:t>
            </a:r>
            <a:r>
              <a:rPr lang="en-GB" dirty="0"/>
              <a:t> </a:t>
            </a:r>
            <a:r>
              <a:rPr lang="en-GB" b="0" dirty="0" smtClean="0"/>
              <a:t>as mentioned above</a:t>
            </a:r>
          </a:p>
          <a:p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440194"/>
            <a:ext cx="3162300" cy="21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239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The Operations of Stack </a:t>
            </a:r>
            <a:r>
              <a:rPr lang="en-GB" dirty="0" smtClean="0"/>
              <a:t>ADT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A Stack performs </a:t>
            </a:r>
            <a:r>
              <a:rPr lang="en-US" dirty="0" smtClean="0"/>
              <a:t>two </a:t>
            </a:r>
            <a:r>
              <a:rPr lang="en-US" dirty="0"/>
              <a:t>principal operations</a:t>
            </a:r>
            <a:r>
              <a:rPr lang="en-US" b="0" dirty="0"/>
              <a:t>: </a:t>
            </a:r>
            <a:endParaRPr lang="en-US" b="0" dirty="0" smtClean="0"/>
          </a:p>
          <a:p>
            <a:pPr lvl="1"/>
            <a:r>
              <a:rPr lang="en-US" sz="2400" b="1" i="1" dirty="0" smtClean="0"/>
              <a:t>Push</a:t>
            </a:r>
            <a:r>
              <a:rPr lang="en-US" sz="2400" b="0" dirty="0" smtClean="0"/>
              <a:t> </a:t>
            </a:r>
          </a:p>
          <a:p>
            <a:pPr marL="625475" lvl="1" indent="0">
              <a:buNone/>
            </a:pPr>
            <a:r>
              <a:rPr lang="en-US" sz="2200" b="0" dirty="0" smtClean="0"/>
              <a:t>Adds </a:t>
            </a:r>
            <a:r>
              <a:rPr lang="en-US" sz="2200" b="0" dirty="0"/>
              <a:t>an element to the </a:t>
            </a:r>
            <a:r>
              <a:rPr lang="en-US" sz="2200" b="0" dirty="0" smtClean="0"/>
              <a:t>collection at the head (top) of the Stack</a:t>
            </a:r>
          </a:p>
          <a:p>
            <a:pPr lvl="1"/>
            <a:r>
              <a:rPr lang="en-US" sz="2400" b="1" i="1" dirty="0" smtClean="0"/>
              <a:t>Pop</a:t>
            </a:r>
            <a:endParaRPr lang="en-US" sz="2400" b="1" dirty="0"/>
          </a:p>
          <a:p>
            <a:pPr marL="568325" lvl="1" indent="0">
              <a:buNone/>
            </a:pPr>
            <a:r>
              <a:rPr lang="en-US" sz="2200" b="0" dirty="0" smtClean="0"/>
              <a:t>Removes </a:t>
            </a:r>
            <a:r>
              <a:rPr lang="en-US" sz="2200" b="0" dirty="0"/>
              <a:t>the </a:t>
            </a:r>
            <a:r>
              <a:rPr lang="en-US" sz="2200" b="0" dirty="0" smtClean="0"/>
              <a:t>element at the head of the Stack i.e. the most recently added element.</a:t>
            </a:r>
            <a:endParaRPr lang="en-US" sz="2200" b="0" dirty="0"/>
          </a:p>
          <a:p>
            <a:endParaRPr lang="en-US" b="0" dirty="0" smtClean="0"/>
          </a:p>
          <a:p>
            <a:r>
              <a:rPr lang="en-GB" b="0" dirty="0"/>
              <a:t>A stack does not have the </a:t>
            </a:r>
            <a:r>
              <a:rPr lang="en-GB" b="0" dirty="0" err="1"/>
              <a:t>GetElementAtRank</a:t>
            </a:r>
            <a:r>
              <a:rPr lang="en-GB" b="0" dirty="0"/>
              <a:t>, </a:t>
            </a:r>
            <a:r>
              <a:rPr lang="en-GB" b="0" dirty="0" err="1" smtClean="0"/>
              <a:t>InsertElementAtRank</a:t>
            </a:r>
            <a:r>
              <a:rPr lang="en-GB" b="0" dirty="0" smtClean="0"/>
              <a:t> and </a:t>
            </a:r>
            <a:r>
              <a:rPr lang="en-GB" b="0" dirty="0" err="1"/>
              <a:t>RemoveElementAtRank</a:t>
            </a:r>
            <a:r>
              <a:rPr lang="en-GB" b="0" dirty="0"/>
              <a:t> </a:t>
            </a:r>
            <a:r>
              <a:rPr lang="en-GB" b="0" dirty="0" smtClean="0"/>
              <a:t>operations; these are not in line with the LIFO order implemented by the Stack.</a:t>
            </a:r>
            <a:endParaRPr lang="en-GB" b="0" dirty="0"/>
          </a:p>
          <a:p>
            <a:endParaRPr lang="en-US" b="0" dirty="0" smtClean="0"/>
          </a:p>
          <a:p>
            <a:r>
              <a:rPr lang="en-US" b="0" dirty="0" smtClean="0"/>
              <a:t>Additionally</a:t>
            </a:r>
            <a:r>
              <a:rPr lang="en-US" b="0" dirty="0"/>
              <a:t>, a </a:t>
            </a:r>
            <a:r>
              <a:rPr lang="en-US" i="1" dirty="0" smtClean="0"/>
              <a:t>Peek</a:t>
            </a:r>
            <a:r>
              <a:rPr lang="en-US" b="0" dirty="0"/>
              <a:t> operation may </a:t>
            </a:r>
            <a:r>
              <a:rPr lang="en-US" dirty="0" smtClean="0"/>
              <a:t>access </a:t>
            </a:r>
            <a:r>
              <a:rPr lang="en-US" dirty="0"/>
              <a:t>to the top </a:t>
            </a:r>
            <a:r>
              <a:rPr lang="en-US" dirty="0" smtClean="0"/>
              <a:t>element </a:t>
            </a:r>
            <a:r>
              <a:rPr lang="en-US" b="0" dirty="0" smtClean="0"/>
              <a:t>in a Stack but </a:t>
            </a:r>
            <a:r>
              <a:rPr lang="en-US" dirty="0" smtClean="0"/>
              <a:t>without </a:t>
            </a:r>
            <a:r>
              <a:rPr lang="en-US" dirty="0"/>
              <a:t>modifying </a:t>
            </a:r>
            <a:r>
              <a:rPr lang="en-US" b="0" dirty="0" smtClean="0"/>
              <a:t>it.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0104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The Operations of Stack ADT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96840"/>
          </a:xfrm>
        </p:spPr>
        <p:txBody>
          <a:bodyPr>
            <a:normAutofit lnSpcReduction="10000"/>
          </a:bodyPr>
          <a:lstStyle/>
          <a:p>
            <a:pPr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/>
              <a:t>Size( </a:t>
            </a:r>
            <a:r>
              <a:rPr lang="en-GB" dirty="0" smtClean="0"/>
              <a:t>)</a:t>
            </a:r>
          </a:p>
          <a:p>
            <a:pPr marL="114300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b="0" dirty="0"/>
              <a:t> </a:t>
            </a:r>
            <a:r>
              <a:rPr lang="en-GB" b="0" dirty="0" smtClean="0"/>
              <a:t>   </a:t>
            </a:r>
            <a:r>
              <a:rPr lang="en-GB" b="0" dirty="0" smtClean="0"/>
              <a:t>Returns </a:t>
            </a:r>
            <a:r>
              <a:rPr lang="en-GB" b="0" dirty="0" smtClean="0"/>
              <a:t>the number of elements in the </a:t>
            </a:r>
            <a:r>
              <a:rPr lang="en-GB" b="0" dirty="0" smtClean="0"/>
              <a:t>Stack</a:t>
            </a:r>
          </a:p>
          <a:p>
            <a:pPr lvl="1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 smtClean="0"/>
          </a:p>
          <a:p>
            <a:pPr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 smtClean="0"/>
              <a:t>bool </a:t>
            </a:r>
            <a:r>
              <a:rPr lang="en-GB" dirty="0" err="1" smtClean="0"/>
              <a:t>IsEmpty</a:t>
            </a:r>
            <a:r>
              <a:rPr lang="en-GB" dirty="0" smtClean="0"/>
              <a:t>( </a:t>
            </a:r>
            <a:r>
              <a:rPr lang="en-GB" dirty="0" smtClean="0"/>
              <a:t>)</a:t>
            </a:r>
          </a:p>
          <a:p>
            <a:pPr marL="346075" lvl="1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dirty="0" smtClean="0"/>
              <a:t>Returns true if the Size is 0, false otherwise</a:t>
            </a:r>
          </a:p>
          <a:p>
            <a:pPr marL="411480" lvl="1" indent="0">
              <a:spcBef>
                <a:spcPts val="440"/>
              </a:spcBef>
              <a:buClr>
                <a:srgbClr val="A9A57C"/>
              </a:buClr>
              <a:buNone/>
            </a:pPr>
            <a:endParaRPr lang="en-GB" b="0" dirty="0" smtClean="0"/>
          </a:p>
          <a:p>
            <a:pPr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 smtClean="0"/>
              <a:t>void Push(object o)</a:t>
            </a:r>
          </a:p>
          <a:p>
            <a:pPr marL="346075" lvl="1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dirty="0"/>
              <a:t>P</a:t>
            </a:r>
            <a:r>
              <a:rPr lang="en-GB" dirty="0" smtClean="0"/>
              <a:t>laces </a:t>
            </a:r>
            <a:r>
              <a:rPr lang="en-GB" dirty="0" smtClean="0"/>
              <a:t>the object o at the </a:t>
            </a:r>
            <a:r>
              <a:rPr lang="en-GB" dirty="0" smtClean="0"/>
              <a:t>start of </a:t>
            </a:r>
            <a:r>
              <a:rPr lang="en-GB" dirty="0" smtClean="0"/>
              <a:t>the sequence of </a:t>
            </a:r>
            <a:r>
              <a:rPr lang="en-GB" dirty="0" smtClean="0"/>
              <a:t>items</a:t>
            </a:r>
          </a:p>
          <a:p>
            <a:pPr marL="411480" lvl="1" indent="0">
              <a:spcBef>
                <a:spcPts val="440"/>
              </a:spcBef>
              <a:buClr>
                <a:srgbClr val="A9A57C"/>
              </a:buClr>
              <a:buNone/>
            </a:pPr>
            <a:endParaRPr lang="en-GB" dirty="0" smtClean="0"/>
          </a:p>
          <a:p>
            <a:pPr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/>
              <a:t>o</a:t>
            </a:r>
            <a:r>
              <a:rPr lang="en-GB" dirty="0" smtClean="0"/>
              <a:t>bject Pop( )</a:t>
            </a:r>
          </a:p>
          <a:p>
            <a:pPr marL="346075" lvl="1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dirty="0" smtClean="0"/>
              <a:t>Removes the item at the </a:t>
            </a:r>
            <a:r>
              <a:rPr lang="en-GB" dirty="0" smtClean="0"/>
              <a:t>start of </a:t>
            </a:r>
            <a:r>
              <a:rPr lang="en-GB" dirty="0" smtClean="0"/>
              <a:t>the sequence of items and returns </a:t>
            </a:r>
            <a:r>
              <a:rPr lang="en-GB" dirty="0" smtClean="0"/>
              <a:t>it</a:t>
            </a:r>
          </a:p>
          <a:p>
            <a:pPr lvl="1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dirty="0" smtClean="0"/>
          </a:p>
          <a:p>
            <a:pPr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 smtClean="0"/>
              <a:t>object Peek( )</a:t>
            </a:r>
          </a:p>
          <a:p>
            <a:pPr marL="346075" lvl="1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dirty="0" smtClean="0"/>
              <a:t>Returns, but does not remove, the item at the end of the sequence</a:t>
            </a:r>
          </a:p>
          <a:p>
            <a:pPr lvl="1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Implementing a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9684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A stack can be implemented using </a:t>
            </a:r>
            <a:r>
              <a:rPr lang="en-GB" b="0" dirty="0" smtClean="0"/>
              <a:t>a number of data structures.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It can also be implemented using an  </a:t>
            </a:r>
            <a:r>
              <a:rPr lang="en-GB" b="0" dirty="0" err="1" smtClean="0"/>
              <a:t>ArrayBasedVector</a:t>
            </a:r>
            <a:r>
              <a:rPr lang="en-GB" b="0" dirty="0" smtClean="0"/>
              <a:t>.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marL="114300" lvl="0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b="0" dirty="0" smtClean="0"/>
              <a:t>Exercise: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Implement a stack data structure and use aggregation of an </a:t>
            </a:r>
            <a:r>
              <a:rPr lang="en-GB" b="0" dirty="0" err="1" smtClean="0"/>
              <a:t>ArrayBasedVector</a:t>
            </a:r>
            <a:r>
              <a:rPr lang="en-GB" b="0" dirty="0" smtClean="0"/>
              <a:t> to implement the stack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</a:t>
            </a:r>
            <a:r>
              <a:rPr lang="en-US" b="0" dirty="0"/>
              <a:t> </a:t>
            </a:r>
            <a:r>
              <a:rPr lang="en-US" dirty="0" smtClean="0"/>
              <a:t>Queue</a:t>
            </a:r>
            <a:r>
              <a:rPr lang="en-US" b="0" dirty="0"/>
              <a:t> is </a:t>
            </a:r>
            <a:r>
              <a:rPr lang="en-US" b="0" dirty="0" smtClean="0"/>
              <a:t>another</a:t>
            </a:r>
            <a:r>
              <a:rPr lang="en-US" b="0" dirty="0"/>
              <a:t> </a:t>
            </a:r>
            <a:r>
              <a:rPr lang="en-US" dirty="0"/>
              <a:t>abstract data type</a:t>
            </a:r>
            <a:r>
              <a:rPr lang="en-US" b="0" dirty="0"/>
              <a:t> that serves as a </a:t>
            </a:r>
            <a:r>
              <a:rPr lang="en-US" dirty="0"/>
              <a:t>collection of elements</a:t>
            </a:r>
            <a:r>
              <a:rPr lang="en-US" b="0" dirty="0" smtClean="0"/>
              <a:t>. It is related to Vectors.</a:t>
            </a:r>
            <a:endParaRPr lang="en-US" b="0" dirty="0"/>
          </a:p>
          <a:p>
            <a:endParaRPr lang="en-US" b="0" dirty="0"/>
          </a:p>
          <a:p>
            <a:r>
              <a:rPr lang="en-US" b="0" dirty="0" smtClean="0"/>
              <a:t>Elements </a:t>
            </a:r>
            <a:r>
              <a:rPr lang="en-US" b="0" dirty="0"/>
              <a:t>come off a </a:t>
            </a:r>
            <a:r>
              <a:rPr lang="en-US" b="0" dirty="0" smtClean="0"/>
              <a:t>queue </a:t>
            </a:r>
            <a:r>
              <a:rPr lang="en-US" b="0" dirty="0"/>
              <a:t>in a </a:t>
            </a:r>
            <a:r>
              <a:rPr lang="en-US" dirty="0" smtClean="0"/>
              <a:t>first </a:t>
            </a:r>
            <a:r>
              <a:rPr lang="en-US" dirty="0"/>
              <a:t>in, first out</a:t>
            </a:r>
            <a:r>
              <a:rPr lang="en-US" b="0" dirty="0"/>
              <a:t> order </a:t>
            </a:r>
            <a:r>
              <a:rPr lang="en-US" dirty="0" smtClean="0"/>
              <a:t>(FIFO)</a:t>
            </a:r>
          </a:p>
          <a:p>
            <a:endParaRPr lang="en-US" dirty="0"/>
          </a:p>
          <a:p>
            <a:r>
              <a:rPr lang="en-GB" b="0" dirty="0"/>
              <a:t>Queues are </a:t>
            </a:r>
            <a:r>
              <a:rPr lang="en-GB" b="0" dirty="0" smtClean="0"/>
              <a:t>a very popular data structure in </a:t>
            </a:r>
            <a:r>
              <a:rPr lang="en-GB" b="0" dirty="0"/>
              <a:t>computer science.  </a:t>
            </a:r>
            <a:endParaRPr lang="en-GB" b="0" dirty="0" smtClean="0"/>
          </a:p>
          <a:p>
            <a:pPr marL="114300" indent="0">
              <a:buNone/>
            </a:pPr>
            <a:r>
              <a:rPr lang="en-GB" b="0" dirty="0"/>
              <a:t> </a:t>
            </a:r>
            <a:r>
              <a:rPr lang="en-GB" b="0" dirty="0" smtClean="0"/>
              <a:t>  They </a:t>
            </a:r>
            <a:r>
              <a:rPr lang="en-GB" b="0" dirty="0"/>
              <a:t>are used in:</a:t>
            </a:r>
          </a:p>
          <a:p>
            <a:pPr lvl="1"/>
            <a:r>
              <a:rPr lang="en-GB" dirty="0"/>
              <a:t>Keeping track of tasks to be completed in first-in-first-out order (FIFO);</a:t>
            </a:r>
          </a:p>
          <a:p>
            <a:pPr lvl="1"/>
            <a:r>
              <a:rPr lang="en-GB" dirty="0"/>
              <a:t>Buffers (e.g. for writing to </a:t>
            </a:r>
            <a:r>
              <a:rPr lang="en-GB" dirty="0" smtClean="0"/>
              <a:t>hard-disk)</a:t>
            </a:r>
            <a:endParaRPr lang="en-GB" dirty="0"/>
          </a:p>
          <a:p>
            <a:pPr lvl="1"/>
            <a:r>
              <a:rPr lang="en-GB" dirty="0"/>
              <a:t>Messages being passed from one system to another.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391400" cy="1143000"/>
          </a:xfrm>
        </p:spPr>
        <p:txBody>
          <a:bodyPr/>
          <a:lstStyle/>
          <a:p>
            <a:r>
              <a:rPr lang="en-US" dirty="0" smtClean="0"/>
              <a:t>The Operations of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96840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A </a:t>
            </a:r>
            <a:r>
              <a:rPr lang="en-US" b="0" dirty="0" smtClean="0"/>
              <a:t>Queue performs </a:t>
            </a:r>
            <a:r>
              <a:rPr lang="en-US" dirty="0"/>
              <a:t>two principal operations</a:t>
            </a:r>
            <a:r>
              <a:rPr lang="en-US" b="0" dirty="0"/>
              <a:t>: </a:t>
            </a:r>
          </a:p>
          <a:p>
            <a:pPr lvl="1"/>
            <a:r>
              <a:rPr lang="en-US" sz="2400" b="1" i="1" dirty="0" err="1" smtClean="0"/>
              <a:t>Enque</a:t>
            </a:r>
            <a:endParaRPr lang="en-US" sz="2400" dirty="0"/>
          </a:p>
          <a:p>
            <a:pPr marL="625475" lvl="1" indent="0">
              <a:buNone/>
            </a:pPr>
            <a:r>
              <a:rPr lang="en-US" sz="2200" dirty="0"/>
              <a:t>Adds an element </a:t>
            </a:r>
            <a:r>
              <a:rPr lang="en-US" sz="2200" dirty="0" smtClean="0"/>
              <a:t>at the back of the Queue</a:t>
            </a:r>
          </a:p>
          <a:p>
            <a:pPr marL="625475" lvl="1" indent="0">
              <a:buNone/>
            </a:pPr>
            <a:endParaRPr lang="en-US" sz="2200" dirty="0"/>
          </a:p>
          <a:p>
            <a:pPr lvl="1"/>
            <a:r>
              <a:rPr lang="en-US" sz="2400" b="1" i="1" dirty="0" err="1" smtClean="0"/>
              <a:t>Deque</a:t>
            </a:r>
            <a:endParaRPr lang="en-US" sz="2400" b="1" dirty="0"/>
          </a:p>
          <a:p>
            <a:pPr marL="568325" lvl="1" indent="0">
              <a:buNone/>
            </a:pPr>
            <a:r>
              <a:rPr lang="en-US" sz="2200" dirty="0"/>
              <a:t>Removes the element </a:t>
            </a:r>
            <a:r>
              <a:rPr lang="en-US" sz="2200" dirty="0" smtClean="0"/>
              <a:t>from the </a:t>
            </a:r>
            <a:r>
              <a:rPr lang="en-US" sz="2200" dirty="0"/>
              <a:t>head of the </a:t>
            </a:r>
            <a:r>
              <a:rPr lang="en-US" sz="2200" dirty="0" smtClean="0"/>
              <a:t>Queue.</a:t>
            </a:r>
          </a:p>
          <a:p>
            <a:pPr marL="568325" lvl="1" indent="0">
              <a:buNone/>
            </a:pPr>
            <a:endParaRPr lang="en-US" sz="2200" dirty="0"/>
          </a:p>
          <a:p>
            <a:pPr marL="568325" lvl="1" indent="0">
              <a:buNone/>
            </a:pPr>
            <a:endParaRPr lang="en-US" sz="220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pPr marL="114300" indent="0">
              <a:buNone/>
            </a:pPr>
            <a:endParaRPr lang="en-GB" sz="2000" dirty="0" smtClean="0"/>
          </a:p>
          <a:p>
            <a:pPr marL="114300" indent="0">
              <a:buNone/>
            </a:pPr>
            <a:r>
              <a:rPr lang="en-GB" sz="2000" dirty="0" smtClean="0"/>
              <a:t>No </a:t>
            </a:r>
            <a:r>
              <a:rPr lang="en-GB" sz="2000" dirty="0"/>
              <a:t>elements may be inserted or removed from the middle of the </a:t>
            </a:r>
            <a:r>
              <a:rPr lang="en-GB" sz="2000" dirty="0" smtClean="0"/>
              <a:t>queue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962400"/>
            <a:ext cx="2819400" cy="18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1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239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The Operations of Queue ADT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96840"/>
          </a:xfrm>
        </p:spPr>
        <p:txBody>
          <a:bodyPr>
            <a:normAutofit/>
          </a:bodyPr>
          <a:lstStyle/>
          <a:p>
            <a:pPr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/>
              <a:t>Size( </a:t>
            </a:r>
            <a:r>
              <a:rPr lang="en-GB" dirty="0" smtClean="0"/>
              <a:t>)</a:t>
            </a:r>
          </a:p>
          <a:p>
            <a:pPr marL="114300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b="0" dirty="0"/>
              <a:t> </a:t>
            </a:r>
            <a:r>
              <a:rPr lang="en-GB" b="0" dirty="0" smtClean="0"/>
              <a:t>   </a:t>
            </a:r>
            <a:r>
              <a:rPr lang="en-GB" b="0" dirty="0" smtClean="0"/>
              <a:t>Returns </a:t>
            </a:r>
            <a:r>
              <a:rPr lang="en-GB" b="0" dirty="0" smtClean="0"/>
              <a:t>the number of elements in the </a:t>
            </a:r>
            <a:r>
              <a:rPr lang="en-GB" b="0" dirty="0" smtClean="0"/>
              <a:t>Queue</a:t>
            </a:r>
          </a:p>
          <a:p>
            <a:pPr lvl="1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 smtClean="0"/>
          </a:p>
          <a:p>
            <a:pPr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 smtClean="0"/>
              <a:t>bool </a:t>
            </a:r>
            <a:r>
              <a:rPr lang="en-GB" dirty="0" err="1" smtClean="0"/>
              <a:t>IsEmpty</a:t>
            </a:r>
            <a:r>
              <a:rPr lang="en-GB" dirty="0" smtClean="0"/>
              <a:t>( </a:t>
            </a:r>
            <a:r>
              <a:rPr lang="en-GB" dirty="0" smtClean="0"/>
              <a:t>)</a:t>
            </a:r>
          </a:p>
          <a:p>
            <a:pPr marL="346075" lvl="1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dirty="0" smtClean="0"/>
              <a:t>Returns true if the Size is 0, false otherwise</a:t>
            </a:r>
          </a:p>
          <a:p>
            <a:pPr marL="411480" lvl="1" indent="0">
              <a:spcBef>
                <a:spcPts val="440"/>
              </a:spcBef>
              <a:buClr>
                <a:srgbClr val="A9A57C"/>
              </a:buClr>
              <a:buNone/>
            </a:pPr>
            <a:endParaRPr lang="en-GB" b="0" dirty="0" smtClean="0"/>
          </a:p>
          <a:p>
            <a:pPr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 smtClean="0"/>
              <a:t>void </a:t>
            </a:r>
            <a:r>
              <a:rPr lang="en-GB" dirty="0" err="1" smtClean="0"/>
              <a:t>Enque</a:t>
            </a:r>
            <a:r>
              <a:rPr lang="en-GB" dirty="0" smtClean="0"/>
              <a:t>(object </a:t>
            </a:r>
            <a:r>
              <a:rPr lang="en-GB" dirty="0" smtClean="0"/>
              <a:t>o)</a:t>
            </a:r>
          </a:p>
          <a:p>
            <a:pPr marL="346075" lvl="1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dirty="0"/>
              <a:t>P</a:t>
            </a:r>
            <a:r>
              <a:rPr lang="en-GB" dirty="0" smtClean="0"/>
              <a:t>laces </a:t>
            </a:r>
            <a:r>
              <a:rPr lang="en-GB" dirty="0" smtClean="0"/>
              <a:t>the object o at the end of the sequence of </a:t>
            </a:r>
            <a:r>
              <a:rPr lang="en-GB" dirty="0" smtClean="0"/>
              <a:t>items</a:t>
            </a:r>
          </a:p>
          <a:p>
            <a:pPr marL="411480" lvl="1" indent="0">
              <a:spcBef>
                <a:spcPts val="440"/>
              </a:spcBef>
              <a:buClr>
                <a:srgbClr val="A9A57C"/>
              </a:buClr>
              <a:buNone/>
            </a:pPr>
            <a:endParaRPr lang="en-GB" dirty="0" smtClean="0"/>
          </a:p>
          <a:p>
            <a:pPr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dirty="0"/>
              <a:t>o</a:t>
            </a:r>
            <a:r>
              <a:rPr lang="en-GB" dirty="0" smtClean="0"/>
              <a:t>bject </a:t>
            </a:r>
            <a:r>
              <a:rPr lang="en-GB" dirty="0" err="1" smtClean="0"/>
              <a:t>Deque</a:t>
            </a:r>
            <a:r>
              <a:rPr lang="en-GB" dirty="0" smtClean="0"/>
              <a:t>( </a:t>
            </a:r>
            <a:r>
              <a:rPr lang="en-GB" dirty="0" smtClean="0"/>
              <a:t>)</a:t>
            </a:r>
          </a:p>
          <a:p>
            <a:pPr marL="346075" lvl="1" indent="0">
              <a:spcBef>
                <a:spcPts val="440"/>
              </a:spcBef>
              <a:buClr>
                <a:srgbClr val="A9A57C"/>
              </a:buClr>
              <a:buNone/>
            </a:pPr>
            <a:r>
              <a:rPr lang="en-GB" dirty="0" smtClean="0"/>
              <a:t>Removes the item at the </a:t>
            </a:r>
            <a:r>
              <a:rPr lang="en-GB" dirty="0" smtClean="0"/>
              <a:t>head </a:t>
            </a:r>
            <a:r>
              <a:rPr lang="en-GB" dirty="0" smtClean="0"/>
              <a:t>of the sequence of items and returns </a:t>
            </a:r>
            <a:r>
              <a:rPr lang="en-GB" dirty="0" smtClean="0"/>
              <a:t>it</a:t>
            </a:r>
          </a:p>
          <a:p>
            <a:pPr lvl="1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4278</TotalTime>
  <Words>327</Words>
  <Application>Microsoft Office PowerPoint</Application>
  <PresentationFormat>On-screen Show (4:3)</PresentationFormat>
  <Paragraphs>107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Data Structures and Algorithms IICT-6005</vt:lpstr>
      <vt:lpstr>Lesson Content</vt:lpstr>
      <vt:lpstr>What is a Stack?</vt:lpstr>
      <vt:lpstr>The Operations of Stack ADT</vt:lpstr>
      <vt:lpstr>The Operations of Stack ADT</vt:lpstr>
      <vt:lpstr>Implementing a Stack</vt:lpstr>
      <vt:lpstr>What is Queue?</vt:lpstr>
      <vt:lpstr>The Operations of Queue ADT</vt:lpstr>
      <vt:lpstr>The Operations of Queue ADT</vt:lpstr>
      <vt:lpstr>Implementing a Queue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Andrew Cortis</dc:creator>
  <cp:lastModifiedBy>Kassandra Calleja</cp:lastModifiedBy>
  <cp:revision>148</cp:revision>
  <dcterms:created xsi:type="dcterms:W3CDTF">2006-08-16T00:00:00Z</dcterms:created>
  <dcterms:modified xsi:type="dcterms:W3CDTF">2016-11-29T09:16:16Z</dcterms:modified>
</cp:coreProperties>
</file>