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95" r:id="rId3"/>
    <p:sldId id="342" r:id="rId4"/>
    <p:sldId id="303" r:id="rId5"/>
    <p:sldId id="334" r:id="rId6"/>
    <p:sldId id="343" r:id="rId7"/>
    <p:sldId id="344" r:id="rId8"/>
    <p:sldId id="345" r:id="rId9"/>
    <p:sldId id="339" r:id="rId10"/>
    <p:sldId id="347" r:id="rId11"/>
    <p:sldId id="348" r:id="rId12"/>
    <p:sldId id="328" r:id="rId13"/>
    <p:sldId id="349" r:id="rId14"/>
    <p:sldId id="350" r:id="rId15"/>
    <p:sldId id="351" r:id="rId16"/>
    <p:sldId id="352" r:id="rId17"/>
    <p:sldId id="353" r:id="rId18"/>
    <p:sldId id="340" r:id="rId19"/>
    <p:sldId id="329" r:id="rId20"/>
    <p:sldId id="341" r:id="rId21"/>
    <p:sldId id="278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26/03/2024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This allows the </a:t>
            </a:r>
            <a:r>
              <a:rPr lang="en-US" sz="1200" dirty="0" smtClean="0"/>
              <a:t>analysis to be more manageable </a:t>
            </a:r>
            <a:r>
              <a:rPr lang="en-US" sz="1200" b="0" dirty="0" smtClean="0"/>
              <a:t>as we </a:t>
            </a:r>
            <a:r>
              <a:rPr lang="en-US" sz="1200" dirty="0" smtClean="0"/>
              <a:t>focus on what is most important</a:t>
            </a:r>
            <a:r>
              <a:rPr lang="en-US" sz="1200" b="0" dirty="0" smtClean="0"/>
              <a:t> </a:t>
            </a:r>
            <a:r>
              <a:rPr lang="en-US" sz="1200" dirty="0" smtClean="0"/>
              <a:t>and ignore details that complicate our understanding </a:t>
            </a:r>
            <a:r>
              <a:rPr lang="en-US" sz="1200" b="0" dirty="0" smtClean="0"/>
              <a:t>of how the time taken relates to the size of the problem.</a:t>
            </a:r>
            <a:endParaRPr lang="en-GB" sz="1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600200"/>
            <a:ext cx="4076696" cy="4800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67303" y="1600200"/>
            <a:ext cx="4076696" cy="4800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FC7578-6DBA-4ADF-9357-79542265802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</a:t>
            </a:r>
            <a:r>
              <a:rPr lang="en-US" dirty="0" smtClean="0"/>
              <a:t>Algorithms IICT-6005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5 – Theoretical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305800" cy="5806440"/>
          </a:xfrm>
        </p:spPr>
        <p:txBody>
          <a:bodyPr>
            <a:noAutofit/>
          </a:bodyPr>
          <a:lstStyle/>
          <a:p>
            <a:r>
              <a:rPr lang="en-US" sz="2000" b="0" dirty="0" smtClean="0"/>
              <a:t>In Asymptotic Notation, </a:t>
            </a:r>
            <a:r>
              <a:rPr lang="en-US" sz="2000" dirty="0" smtClean="0"/>
              <a:t>the focus in on the growth rate </a:t>
            </a:r>
            <a:r>
              <a:rPr lang="en-US" sz="2000" b="0" dirty="0" smtClean="0"/>
              <a:t>of the algorithm as it’s input size (n) increases, the </a:t>
            </a:r>
            <a:r>
              <a:rPr lang="en-US" sz="2000" dirty="0"/>
              <a:t>less significant terms and the constant </a:t>
            </a:r>
            <a:r>
              <a:rPr lang="en-US" sz="2000" dirty="0" smtClean="0"/>
              <a:t>coefficients are dropped </a:t>
            </a:r>
            <a:r>
              <a:rPr lang="en-US" sz="2000" b="0" dirty="0" smtClean="0"/>
              <a:t>from the functions obtained from Theoretical Analysis.</a:t>
            </a:r>
          </a:p>
          <a:p>
            <a:endParaRPr lang="en-US" sz="2000" b="0" dirty="0"/>
          </a:p>
          <a:p>
            <a:pPr marL="114300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We only take into consideration the highest value of n in the function!</a:t>
            </a:r>
          </a:p>
          <a:p>
            <a:endParaRPr lang="en-US" sz="2000" b="0" dirty="0"/>
          </a:p>
          <a:p>
            <a:r>
              <a:rPr lang="en-US" sz="2000" b="0" dirty="0" smtClean="0"/>
              <a:t>Therefore : </a:t>
            </a:r>
          </a:p>
          <a:p>
            <a:pPr marL="798513" indent="0">
              <a:buNone/>
            </a:pPr>
            <a:r>
              <a:rPr lang="en-US" sz="2000" dirty="0" smtClean="0"/>
              <a:t>T(n) = 4n </a:t>
            </a:r>
          </a:p>
          <a:p>
            <a:pPr marL="798513" indent="0">
              <a:buNone/>
            </a:pPr>
            <a:r>
              <a:rPr lang="en-US" sz="2000" b="0" dirty="0" smtClean="0"/>
              <a:t>…….drops the constant 4 and </a:t>
            </a:r>
            <a:r>
              <a:rPr lang="en-US" sz="2000" dirty="0" smtClean="0"/>
              <a:t>only takes into consideration n</a:t>
            </a:r>
          </a:p>
          <a:p>
            <a:pPr marL="798513" indent="0">
              <a:buNone/>
            </a:pPr>
            <a:r>
              <a:rPr lang="en-US" sz="2000" b="0" dirty="0" smtClean="0"/>
              <a:t> </a:t>
            </a:r>
            <a:r>
              <a:rPr lang="en-US" sz="2000" dirty="0" smtClean="0"/>
              <a:t>T(n) = A + 3n + 1</a:t>
            </a:r>
          </a:p>
          <a:p>
            <a:pPr marL="798513" indent="0">
              <a:buNone/>
            </a:pPr>
            <a:r>
              <a:rPr lang="en-US" sz="2000" b="0" dirty="0" smtClean="0"/>
              <a:t>…….</a:t>
            </a:r>
            <a:r>
              <a:rPr lang="en-US" sz="2000" b="0" dirty="0"/>
              <a:t>drops the </a:t>
            </a:r>
            <a:r>
              <a:rPr lang="en-US" sz="2000" b="0" dirty="0" smtClean="0"/>
              <a:t>constants 3 &amp; 1 and the less significant term A  </a:t>
            </a:r>
          </a:p>
          <a:p>
            <a:pPr marL="798513" indent="0">
              <a:buNone/>
            </a:pPr>
            <a:r>
              <a:rPr lang="en-US" sz="2000" b="0" dirty="0" smtClean="0"/>
              <a:t>and </a:t>
            </a:r>
            <a:r>
              <a:rPr lang="en-US" sz="2000" dirty="0"/>
              <a:t>only takes into consideration </a:t>
            </a:r>
            <a:r>
              <a:rPr lang="en-US" sz="2000" dirty="0" smtClean="0"/>
              <a:t>n</a:t>
            </a:r>
          </a:p>
          <a:p>
            <a:pPr marL="798513" indent="0">
              <a:buNone/>
            </a:pPr>
            <a:r>
              <a:rPr lang="en-US" sz="2000" dirty="0" smtClean="0"/>
              <a:t>T(n) = 6n² + 100n + 300</a:t>
            </a:r>
          </a:p>
          <a:p>
            <a:pPr marL="798513" indent="0">
              <a:buNone/>
            </a:pPr>
            <a:r>
              <a:rPr lang="en-US" sz="2000" b="0" dirty="0" smtClean="0"/>
              <a:t>…….</a:t>
            </a:r>
            <a:r>
              <a:rPr lang="en-US" sz="2000" b="0" dirty="0"/>
              <a:t>drops the constants </a:t>
            </a:r>
            <a:r>
              <a:rPr lang="en-US" sz="2000" b="0" dirty="0" smtClean="0"/>
              <a:t>6, 100 </a:t>
            </a:r>
            <a:r>
              <a:rPr lang="en-US" sz="2000" b="0" dirty="0"/>
              <a:t>&amp; 3</a:t>
            </a:r>
            <a:r>
              <a:rPr lang="en-US" sz="2000" b="0" dirty="0" smtClean="0"/>
              <a:t>00 </a:t>
            </a:r>
            <a:r>
              <a:rPr lang="en-US" sz="2000" b="0" dirty="0"/>
              <a:t>and the less significant </a:t>
            </a:r>
            <a:r>
              <a:rPr lang="en-US" sz="2000" b="0" dirty="0" smtClean="0"/>
              <a:t>value of n  </a:t>
            </a:r>
          </a:p>
          <a:p>
            <a:pPr marL="798513" indent="0">
              <a:buNone/>
            </a:pPr>
            <a:r>
              <a:rPr lang="en-US" sz="2000" b="0" dirty="0" smtClean="0"/>
              <a:t>and </a:t>
            </a:r>
            <a:r>
              <a:rPr lang="en-US" sz="2000" dirty="0"/>
              <a:t>only takes into consideration </a:t>
            </a:r>
            <a:r>
              <a:rPr lang="en-US" sz="2000" dirty="0" smtClean="0"/>
              <a:t>n</a:t>
            </a:r>
            <a:r>
              <a:rPr lang="en-US" sz="2000" dirty="0"/>
              <a:t>²</a:t>
            </a:r>
          </a:p>
          <a:p>
            <a:pPr marL="114300" indent="0">
              <a:buNone/>
            </a:pPr>
            <a:endParaRPr lang="en-US" sz="2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0292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0" dirty="0" smtClean="0"/>
              <a:t>The following </a:t>
            </a:r>
            <a:r>
              <a:rPr lang="en-US" sz="2000" b="0" dirty="0"/>
              <a:t>are </a:t>
            </a:r>
            <a:r>
              <a:rPr lang="en-US" sz="2000" b="0" dirty="0" smtClean="0"/>
              <a:t>used </a:t>
            </a:r>
            <a:r>
              <a:rPr lang="en-US" sz="2000" b="0" dirty="0"/>
              <a:t>asymptotic notations </a:t>
            </a:r>
            <a:r>
              <a:rPr lang="en-US" sz="2000" b="0" dirty="0" smtClean="0"/>
              <a:t>commonly used to </a:t>
            </a:r>
            <a:r>
              <a:rPr lang="en-US" sz="2000" b="0" dirty="0"/>
              <a:t>calculate the running time complexity of an </a:t>
            </a:r>
            <a:r>
              <a:rPr lang="en-US" sz="2000" b="0" dirty="0" smtClean="0"/>
              <a:t>algorithm:</a:t>
            </a:r>
          </a:p>
          <a:p>
            <a:pPr marL="114300" indent="0">
              <a:buNone/>
            </a:pPr>
            <a:endParaRPr lang="en-US" sz="2000" b="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Big Ο</a:t>
            </a:r>
            <a:r>
              <a:rPr lang="en-US" sz="2000" b="0" dirty="0" smtClean="0"/>
              <a:t> Notation  </a:t>
            </a:r>
            <a:r>
              <a:rPr lang="en-US" sz="2000" b="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O</a:t>
            </a:r>
            <a:r>
              <a:rPr lang="en-US" sz="2000" b="0" dirty="0" smtClean="0"/>
              <a:t>(</a:t>
            </a:r>
            <a:r>
              <a:rPr lang="en-US" sz="2000" b="0" i="1" dirty="0" smtClean="0"/>
              <a:t>f(n)</a:t>
            </a:r>
            <a:r>
              <a:rPr lang="en-US" sz="2000" b="0" dirty="0" smtClean="0"/>
              <a:t>)</a:t>
            </a:r>
            <a:endParaRPr lang="en-US" sz="2000" b="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Big Omega </a:t>
            </a:r>
            <a:r>
              <a:rPr lang="en-US" sz="2000" b="0" dirty="0" smtClean="0"/>
              <a:t>Notation </a:t>
            </a:r>
            <a:r>
              <a:rPr lang="en-US" sz="2000" b="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Ω</a:t>
            </a:r>
            <a:r>
              <a:rPr lang="en-US" sz="2000" b="0" dirty="0" smtClean="0"/>
              <a:t> </a:t>
            </a:r>
            <a:r>
              <a:rPr lang="en-US" sz="2000" b="0" dirty="0"/>
              <a:t>(</a:t>
            </a:r>
            <a:r>
              <a:rPr lang="en-US" sz="2000" b="0" i="1" dirty="0"/>
              <a:t>f(n)</a:t>
            </a:r>
            <a:r>
              <a:rPr lang="en-US" sz="2000" b="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Big Theta </a:t>
            </a:r>
            <a:r>
              <a:rPr lang="en-US" sz="2000" b="0" dirty="0" smtClean="0"/>
              <a:t>Notation </a:t>
            </a:r>
            <a:r>
              <a:rPr lang="en-US" sz="2000" b="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θ</a:t>
            </a:r>
            <a:r>
              <a:rPr lang="en-US" sz="2000" b="0" dirty="0" smtClean="0"/>
              <a:t>(</a:t>
            </a:r>
            <a:r>
              <a:rPr lang="en-US" sz="2000" b="0" i="1" dirty="0"/>
              <a:t>f(n)</a:t>
            </a:r>
            <a:r>
              <a:rPr lang="en-US" sz="2000" b="0" dirty="0" smtClean="0"/>
              <a:t>)</a:t>
            </a:r>
            <a:endParaRPr lang="en-US" sz="2000" b="0" dirty="0"/>
          </a:p>
          <a:p>
            <a:pPr marL="114300" indent="0">
              <a:buNone/>
            </a:pPr>
            <a:endParaRPr lang="en-GB" sz="2000" b="0" dirty="0" smtClean="0"/>
          </a:p>
          <a:p>
            <a:pPr marL="114300" indent="0">
              <a:buNone/>
            </a:pPr>
            <a:r>
              <a:rPr lang="en-GB" sz="2000" b="0" dirty="0" smtClean="0"/>
              <a:t>These notations provide an easy way of expressing:</a:t>
            </a:r>
          </a:p>
          <a:p>
            <a:r>
              <a:rPr lang="en-US" sz="2000" dirty="0"/>
              <a:t>Best Case</a:t>
            </a:r>
            <a:r>
              <a:rPr lang="en-US" sz="2000" b="0" dirty="0"/>
              <a:t> − Minimum time required for program execution.</a:t>
            </a:r>
          </a:p>
          <a:p>
            <a:r>
              <a:rPr lang="en-US" sz="2000" dirty="0"/>
              <a:t>Average Case</a:t>
            </a:r>
            <a:r>
              <a:rPr lang="en-US" sz="2000" b="0" dirty="0"/>
              <a:t> − Average time required for program execution.</a:t>
            </a:r>
          </a:p>
          <a:p>
            <a:r>
              <a:rPr lang="en-US" sz="2000" dirty="0"/>
              <a:t>Worst Case</a:t>
            </a:r>
            <a:r>
              <a:rPr lang="en-US" sz="2000" b="0" dirty="0"/>
              <a:t> − Maximum time required for program execution</a:t>
            </a:r>
          </a:p>
          <a:p>
            <a:pPr marL="114300" indent="0">
              <a:buNone/>
            </a:pPr>
            <a:endParaRPr lang="en-GB" sz="2000" b="0" dirty="0" smtClean="0"/>
          </a:p>
          <a:p>
            <a:endParaRPr lang="en-GB" sz="2000" b="0" dirty="0"/>
          </a:p>
          <a:p>
            <a:endParaRPr lang="en-GB" sz="2000" b="0" dirty="0" smtClean="0"/>
          </a:p>
          <a:p>
            <a:endParaRPr lang="en-GB" sz="20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482"/>
            <a:ext cx="8305800" cy="537891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Big O Notation</a:t>
            </a:r>
          </a:p>
          <a:p>
            <a:pPr marL="114300" indent="0">
              <a:buNone/>
            </a:pPr>
            <a:endParaRPr lang="en-US" sz="1600" b="0" dirty="0" smtClean="0"/>
          </a:p>
          <a:p>
            <a:pPr marL="114300" indent="0">
              <a:buNone/>
            </a:pPr>
            <a:r>
              <a:rPr lang="en-US" sz="2000" dirty="0" smtClean="0"/>
              <a:t>Ο(n</a:t>
            </a:r>
            <a:r>
              <a:rPr lang="en-US" sz="2000" dirty="0"/>
              <a:t>) </a:t>
            </a:r>
            <a:r>
              <a:rPr lang="en-US" sz="2000" b="0" dirty="0"/>
              <a:t>is the formal way to </a:t>
            </a:r>
            <a:r>
              <a:rPr lang="en-US" sz="2000" dirty="0"/>
              <a:t>express the upper bound </a:t>
            </a:r>
            <a:r>
              <a:rPr lang="en-US" sz="2000" b="0" dirty="0"/>
              <a:t>of an algorithm's running time. </a:t>
            </a:r>
            <a:endParaRPr lang="en-US" sz="2000" b="0" dirty="0" smtClean="0"/>
          </a:p>
          <a:p>
            <a:pPr marL="114300" indent="0">
              <a:buNone/>
            </a:pPr>
            <a:endParaRPr lang="en-US" sz="1600" b="0" dirty="0"/>
          </a:p>
          <a:p>
            <a:pPr marL="114300" indent="0">
              <a:buNone/>
            </a:pPr>
            <a:r>
              <a:rPr lang="en-US" sz="2000" b="0" dirty="0" smtClean="0"/>
              <a:t>It </a:t>
            </a:r>
            <a:r>
              <a:rPr lang="en-US" sz="2000" dirty="0"/>
              <a:t>measures the worst case time complexity </a:t>
            </a:r>
            <a:r>
              <a:rPr lang="en-US" sz="2000" b="0" dirty="0"/>
              <a:t>or the longest amount of time an algorithm can possibly take to </a:t>
            </a:r>
            <a:r>
              <a:rPr lang="en-US" sz="2000" b="0" dirty="0" smtClean="0"/>
              <a:t>complete</a:t>
            </a:r>
          </a:p>
          <a:p>
            <a:endParaRPr lang="en-GB" sz="2000" b="0" dirty="0" smtClean="0"/>
          </a:p>
          <a:p>
            <a:pPr marL="114300" indent="0">
              <a:buNone/>
            </a:pPr>
            <a:endParaRPr lang="en-GB" sz="2000" b="0" dirty="0" smtClean="0"/>
          </a:p>
          <a:p>
            <a:endParaRPr lang="en-GB" sz="2000" b="0" dirty="0"/>
          </a:p>
          <a:p>
            <a:endParaRPr lang="en-GB" sz="2000" b="0" dirty="0" smtClean="0"/>
          </a:p>
          <a:p>
            <a:endParaRPr lang="en-GB" sz="2000" b="0" dirty="0" smtClean="0"/>
          </a:p>
          <a:p>
            <a:r>
              <a:rPr lang="en-GB" sz="2000" b="0" dirty="0" smtClean="0"/>
              <a:t>This means that if </a:t>
            </a:r>
            <a:r>
              <a:rPr lang="en-GB" sz="2000" i="1" dirty="0"/>
              <a:t>f</a:t>
            </a:r>
            <a:r>
              <a:rPr lang="en-GB" sz="2000" dirty="0" smtClean="0"/>
              <a:t>(n)</a:t>
            </a:r>
            <a:r>
              <a:rPr lang="en-GB" sz="2000" b="0" dirty="0" smtClean="0"/>
              <a:t> is the function representing the running time of the </a:t>
            </a:r>
            <a:r>
              <a:rPr lang="en-GB" sz="2000" dirty="0" smtClean="0"/>
              <a:t>worst case scenario </a:t>
            </a:r>
            <a:r>
              <a:rPr lang="en-GB" sz="2000" b="0" dirty="0" smtClean="0"/>
              <a:t>for an algorithm, then, the </a:t>
            </a:r>
            <a:r>
              <a:rPr lang="en-GB" sz="2000" dirty="0" smtClean="0"/>
              <a:t>running time </a:t>
            </a:r>
            <a:r>
              <a:rPr lang="en-GB" sz="2000" b="0" dirty="0" smtClean="0"/>
              <a:t>of an algorithm expressed as the function </a:t>
            </a:r>
            <a:r>
              <a:rPr lang="en-GB" sz="2000" i="1" dirty="0"/>
              <a:t>g</a:t>
            </a:r>
            <a:r>
              <a:rPr lang="en-GB" sz="2000" dirty="0" smtClean="0"/>
              <a:t>(n) can be either as fast or faster  than </a:t>
            </a:r>
            <a:r>
              <a:rPr lang="en-GB" sz="2000" i="1" dirty="0"/>
              <a:t>f</a:t>
            </a:r>
            <a:r>
              <a:rPr lang="en-GB" sz="2000" dirty="0" smtClean="0"/>
              <a:t>(n).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733800"/>
            <a:ext cx="225468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7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482"/>
            <a:ext cx="8305800" cy="545511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 smtClean="0"/>
              <a:t>Big O Notation</a:t>
            </a:r>
          </a:p>
          <a:p>
            <a:pPr marL="114300" indent="0">
              <a:buNone/>
            </a:pPr>
            <a:endParaRPr lang="en-US" sz="1600" b="0" dirty="0" smtClean="0"/>
          </a:p>
          <a:p>
            <a:pPr marL="114300" indent="0">
              <a:buNone/>
            </a:pPr>
            <a:r>
              <a:rPr lang="en-US" b="0" dirty="0" smtClean="0"/>
              <a:t>To find O(n) for an algorithm :</a:t>
            </a:r>
          </a:p>
          <a:p>
            <a:pPr marL="114300" indent="0">
              <a:buNone/>
            </a:pPr>
            <a:endParaRPr lang="en-US" sz="1600" b="0" dirty="0" smtClean="0"/>
          </a:p>
          <a:p>
            <a:r>
              <a:rPr lang="en-US" b="0" dirty="0" smtClean="0"/>
              <a:t>Find </a:t>
            </a:r>
            <a:r>
              <a:rPr lang="en-US" b="0" dirty="0"/>
              <a:t>the worst case number of primitive operations executed as a function of the input size</a:t>
            </a:r>
            <a:r>
              <a:rPr lang="en-US" b="0" dirty="0" smtClean="0"/>
              <a:t>.</a:t>
            </a:r>
          </a:p>
          <a:p>
            <a:endParaRPr lang="en-US" sz="1600" b="0" dirty="0"/>
          </a:p>
          <a:p>
            <a:r>
              <a:rPr lang="en-US" b="0" dirty="0" smtClean="0"/>
              <a:t>Express </a:t>
            </a:r>
            <a:r>
              <a:rPr lang="en-US" b="0" dirty="0"/>
              <a:t>this function with the </a:t>
            </a:r>
            <a:r>
              <a:rPr lang="en-US" b="0" dirty="0" smtClean="0"/>
              <a:t>Big-Oh notation</a:t>
            </a:r>
          </a:p>
          <a:p>
            <a:endParaRPr lang="en-US" sz="1600" b="0" dirty="0"/>
          </a:p>
          <a:p>
            <a:r>
              <a:rPr lang="en-US" b="0" dirty="0" smtClean="0"/>
              <a:t>Disregard any constants or less significant terms</a:t>
            </a:r>
          </a:p>
          <a:p>
            <a:endParaRPr lang="en-US" b="0" dirty="0"/>
          </a:p>
          <a:p>
            <a:pPr marL="114300" indent="0">
              <a:buNone/>
            </a:pPr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b="0" dirty="0" smtClean="0"/>
              <a:t>For the previous algorithm to find the maximum number in an array, we know that the </a:t>
            </a:r>
            <a:r>
              <a:rPr lang="en-US" dirty="0" smtClean="0"/>
              <a:t>Worst Case Scenario </a:t>
            </a:r>
            <a:r>
              <a:rPr lang="en-US" b="0" dirty="0" smtClean="0"/>
              <a:t>returns the function </a:t>
            </a:r>
            <a:r>
              <a:rPr lang="en-US" dirty="0" smtClean="0"/>
              <a:t>T(n) = 4n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 smtClean="0"/>
              <a:t>Therefore </a:t>
            </a:r>
            <a:r>
              <a:rPr lang="en-US" dirty="0" smtClean="0"/>
              <a:t>Big O of </a:t>
            </a:r>
            <a:r>
              <a:rPr lang="en-US" i="1" dirty="0" smtClean="0"/>
              <a:t>f</a:t>
            </a:r>
            <a:r>
              <a:rPr lang="en-US" dirty="0" smtClean="0"/>
              <a:t>(n) </a:t>
            </a:r>
            <a:r>
              <a:rPr lang="en-US" b="0" dirty="0" smtClean="0"/>
              <a:t>is </a:t>
            </a:r>
            <a:r>
              <a:rPr lang="en-US" dirty="0" smtClean="0"/>
              <a:t>O(4n)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O(</a:t>
            </a:r>
            <a:r>
              <a:rPr lang="en-US" strike="sngStrike" dirty="0" smtClean="0">
                <a:solidFill>
                  <a:srgbClr val="FF0000"/>
                </a:solidFill>
              </a:rPr>
              <a:t> 4 </a:t>
            </a:r>
            <a:r>
              <a:rPr lang="en-US" dirty="0" smtClean="0"/>
              <a:t>n)…</a:t>
            </a:r>
            <a:r>
              <a:rPr lang="en-US" b="0" dirty="0" smtClean="0"/>
              <a:t>therefore </a:t>
            </a:r>
            <a:r>
              <a:rPr lang="en-US" dirty="0" smtClean="0"/>
              <a:t>O(n)</a:t>
            </a:r>
            <a:endParaRPr lang="en-US" dirty="0"/>
          </a:p>
          <a:p>
            <a:endParaRPr lang="en-GB" sz="2400" b="0" dirty="0" smtClean="0"/>
          </a:p>
          <a:p>
            <a:endParaRPr lang="en-GB" sz="2400" b="0" dirty="0"/>
          </a:p>
          <a:p>
            <a:endParaRPr lang="en-GB" sz="2400" b="0" dirty="0" smtClean="0"/>
          </a:p>
          <a:p>
            <a:endParaRPr lang="en-GB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482"/>
            <a:ext cx="8305800" cy="537891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Big Omega Notation</a:t>
            </a:r>
          </a:p>
          <a:p>
            <a:pPr marL="114300" indent="0">
              <a:buNone/>
            </a:pPr>
            <a:endParaRPr lang="en-US" sz="1600" b="0" dirty="0" smtClean="0"/>
          </a:p>
          <a:p>
            <a:pPr marL="114300" indent="0">
              <a:buNone/>
            </a:pPr>
            <a:r>
              <a:rPr lang="en-US" sz="2000" dirty="0"/>
              <a:t>Ω</a:t>
            </a:r>
            <a:r>
              <a:rPr lang="en-US" sz="2000" dirty="0" smtClean="0"/>
              <a:t>(n</a:t>
            </a:r>
            <a:r>
              <a:rPr lang="en-US" sz="2000" dirty="0"/>
              <a:t>) </a:t>
            </a:r>
            <a:r>
              <a:rPr lang="en-US" sz="2000" b="0" dirty="0"/>
              <a:t>is the formal way to </a:t>
            </a:r>
            <a:r>
              <a:rPr lang="en-US" sz="2000" dirty="0"/>
              <a:t>express the </a:t>
            </a:r>
            <a:r>
              <a:rPr lang="en-US" sz="2000" dirty="0" smtClean="0"/>
              <a:t>lower bound </a:t>
            </a:r>
            <a:r>
              <a:rPr lang="en-US" sz="2000" b="0" dirty="0"/>
              <a:t>of an algorithm's running time. </a:t>
            </a:r>
            <a:endParaRPr lang="en-US" sz="2000" b="0" dirty="0" smtClean="0"/>
          </a:p>
          <a:p>
            <a:pPr marL="114300" indent="0">
              <a:buNone/>
            </a:pPr>
            <a:endParaRPr lang="en-US" sz="1600" b="0" dirty="0"/>
          </a:p>
          <a:p>
            <a:pPr marL="114300" indent="0">
              <a:buNone/>
            </a:pPr>
            <a:r>
              <a:rPr lang="en-US" sz="2000" b="0" dirty="0" smtClean="0"/>
              <a:t>It </a:t>
            </a:r>
            <a:r>
              <a:rPr lang="en-US" sz="2000" dirty="0"/>
              <a:t>measures the </a:t>
            </a:r>
            <a:r>
              <a:rPr lang="en-US" sz="2000" dirty="0" smtClean="0"/>
              <a:t>best case </a:t>
            </a:r>
            <a:r>
              <a:rPr lang="en-US" sz="2000" dirty="0"/>
              <a:t>time complexity </a:t>
            </a:r>
            <a:r>
              <a:rPr lang="en-US" sz="2000" b="0" dirty="0"/>
              <a:t>or the </a:t>
            </a:r>
            <a:r>
              <a:rPr lang="en-US" sz="2000" b="0" dirty="0" smtClean="0"/>
              <a:t>shortest amount </a:t>
            </a:r>
            <a:r>
              <a:rPr lang="en-US" sz="2000" b="0" dirty="0"/>
              <a:t>of time an algorithm can possibly take to </a:t>
            </a:r>
            <a:r>
              <a:rPr lang="en-US" sz="2000" b="0" dirty="0" smtClean="0"/>
              <a:t>complete</a:t>
            </a:r>
          </a:p>
          <a:p>
            <a:endParaRPr lang="en-GB" sz="2000" b="0" dirty="0" smtClean="0"/>
          </a:p>
          <a:p>
            <a:pPr marL="114300" indent="0">
              <a:buNone/>
            </a:pPr>
            <a:endParaRPr lang="en-GB" sz="2000" b="0" dirty="0" smtClean="0"/>
          </a:p>
          <a:p>
            <a:endParaRPr lang="en-GB" sz="2000" b="0" dirty="0"/>
          </a:p>
          <a:p>
            <a:endParaRPr lang="en-GB" sz="2000" b="0" dirty="0" smtClean="0"/>
          </a:p>
          <a:p>
            <a:endParaRPr lang="en-GB" sz="2000" b="0" dirty="0" smtClean="0"/>
          </a:p>
          <a:p>
            <a:r>
              <a:rPr lang="en-GB" sz="2000" b="0" dirty="0" smtClean="0"/>
              <a:t>This means that if </a:t>
            </a:r>
            <a:r>
              <a:rPr lang="en-GB" sz="2000" i="1" dirty="0"/>
              <a:t>f</a:t>
            </a:r>
            <a:r>
              <a:rPr lang="en-GB" sz="2000" dirty="0" smtClean="0"/>
              <a:t>(n)</a:t>
            </a:r>
            <a:r>
              <a:rPr lang="en-GB" sz="2000" b="0" dirty="0" smtClean="0"/>
              <a:t> is the function representing the running time of the </a:t>
            </a:r>
            <a:r>
              <a:rPr lang="en-GB" sz="2000" dirty="0" smtClean="0"/>
              <a:t>best case scenario </a:t>
            </a:r>
            <a:r>
              <a:rPr lang="en-GB" sz="2000" b="0" dirty="0" smtClean="0"/>
              <a:t>for an algorithm, then, the </a:t>
            </a:r>
            <a:r>
              <a:rPr lang="en-GB" sz="2000" dirty="0" smtClean="0"/>
              <a:t>running time </a:t>
            </a:r>
            <a:r>
              <a:rPr lang="en-GB" sz="2000" b="0" dirty="0" smtClean="0"/>
              <a:t>of an algorithm expressed as the function </a:t>
            </a:r>
            <a:r>
              <a:rPr lang="en-GB" sz="2000" i="1" dirty="0"/>
              <a:t>g</a:t>
            </a:r>
            <a:r>
              <a:rPr lang="en-GB" sz="2000" dirty="0" smtClean="0"/>
              <a:t>(n) can be either as fast as or slower  than </a:t>
            </a:r>
            <a:r>
              <a:rPr lang="en-GB" sz="2000" i="1" dirty="0"/>
              <a:t>f</a:t>
            </a:r>
            <a:r>
              <a:rPr lang="en-GB" sz="2000" dirty="0" smtClean="0"/>
              <a:t>(n).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Omega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24380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0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482"/>
            <a:ext cx="8305800" cy="545511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 smtClean="0"/>
              <a:t>Big Omega Notation</a:t>
            </a:r>
          </a:p>
          <a:p>
            <a:pPr marL="114300" indent="0">
              <a:buNone/>
            </a:pPr>
            <a:endParaRPr lang="en-US" sz="1600" b="0" dirty="0" smtClean="0"/>
          </a:p>
          <a:p>
            <a:pPr marL="114300" indent="0">
              <a:buNone/>
            </a:pPr>
            <a:r>
              <a:rPr lang="en-US" b="0" dirty="0" smtClean="0"/>
              <a:t>To find </a:t>
            </a:r>
            <a:r>
              <a:rPr lang="en-US" sz="2400" b="0" dirty="0"/>
              <a:t>Ω </a:t>
            </a:r>
            <a:r>
              <a:rPr lang="en-US" b="0" dirty="0" smtClean="0"/>
              <a:t>(n) for an algorithm :</a:t>
            </a:r>
          </a:p>
          <a:p>
            <a:pPr marL="114300" indent="0">
              <a:buNone/>
            </a:pPr>
            <a:endParaRPr lang="en-US" sz="1600" b="0" dirty="0" smtClean="0"/>
          </a:p>
          <a:p>
            <a:r>
              <a:rPr lang="en-US" b="0" dirty="0" smtClean="0"/>
              <a:t>Find </a:t>
            </a:r>
            <a:r>
              <a:rPr lang="en-US" b="0" dirty="0"/>
              <a:t>the </a:t>
            </a:r>
            <a:r>
              <a:rPr lang="en-US" b="0" dirty="0" smtClean="0"/>
              <a:t>best </a:t>
            </a:r>
            <a:r>
              <a:rPr lang="en-US" b="0" dirty="0"/>
              <a:t>case number of primitive operations executed as a function of the input size</a:t>
            </a:r>
            <a:r>
              <a:rPr lang="en-US" b="0" dirty="0" smtClean="0"/>
              <a:t>.</a:t>
            </a:r>
          </a:p>
          <a:p>
            <a:endParaRPr lang="en-US" sz="1600" b="0" dirty="0"/>
          </a:p>
          <a:p>
            <a:r>
              <a:rPr lang="en-US" b="0" dirty="0" smtClean="0"/>
              <a:t>Express </a:t>
            </a:r>
            <a:r>
              <a:rPr lang="en-US" b="0" dirty="0"/>
              <a:t>this function with the </a:t>
            </a:r>
            <a:r>
              <a:rPr lang="en-US" b="0" dirty="0" smtClean="0"/>
              <a:t>Big-Omega notation</a:t>
            </a:r>
          </a:p>
          <a:p>
            <a:endParaRPr lang="en-US" sz="1600" b="0" dirty="0"/>
          </a:p>
          <a:p>
            <a:r>
              <a:rPr lang="en-US" b="0" dirty="0" smtClean="0"/>
              <a:t>Disregard any constants or less significant terms</a:t>
            </a:r>
          </a:p>
          <a:p>
            <a:endParaRPr lang="en-US" b="0" dirty="0"/>
          </a:p>
          <a:p>
            <a:pPr marL="114300" indent="0">
              <a:buNone/>
            </a:pPr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b="0" dirty="0" smtClean="0"/>
              <a:t>For the previous algorithm to find the maximum number in an array, we know that the </a:t>
            </a:r>
            <a:r>
              <a:rPr lang="en-US" dirty="0" smtClean="0"/>
              <a:t>Best Case Scenario </a:t>
            </a:r>
            <a:r>
              <a:rPr lang="en-US" b="0" dirty="0" smtClean="0"/>
              <a:t>returns the function </a:t>
            </a:r>
            <a:r>
              <a:rPr lang="en-US" dirty="0" smtClean="0"/>
              <a:t>T(n) = 3n+1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 smtClean="0"/>
              <a:t>Therefore </a:t>
            </a:r>
            <a:r>
              <a:rPr lang="en-US" dirty="0" smtClean="0"/>
              <a:t>Big </a:t>
            </a:r>
            <a:r>
              <a:rPr lang="en-US" sz="2400" dirty="0"/>
              <a:t>Ω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(n) </a:t>
            </a:r>
            <a:r>
              <a:rPr lang="en-US" b="0" dirty="0" smtClean="0"/>
              <a:t>is </a:t>
            </a:r>
            <a:r>
              <a:rPr lang="en-US" sz="2400" dirty="0"/>
              <a:t>Ω </a:t>
            </a:r>
            <a:r>
              <a:rPr lang="en-US" dirty="0" smtClean="0"/>
              <a:t>(3n+1)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 panose="05000000000000000000" pitchFamily="2" charset="2"/>
              </a:rPr>
              <a:t> </a:t>
            </a:r>
            <a:r>
              <a:rPr lang="en-US" sz="2000" dirty="0"/>
              <a:t>Ω</a:t>
            </a:r>
            <a:r>
              <a:rPr lang="en-US" dirty="0" smtClean="0"/>
              <a:t>(</a:t>
            </a:r>
            <a:r>
              <a:rPr lang="en-US" strike="sngStrike" dirty="0" smtClean="0">
                <a:solidFill>
                  <a:srgbClr val="FF0000"/>
                </a:solidFill>
              </a:rPr>
              <a:t> 3 </a:t>
            </a:r>
            <a:r>
              <a:rPr lang="en-US" dirty="0" smtClean="0"/>
              <a:t>n </a:t>
            </a:r>
            <a:r>
              <a:rPr lang="en-US" strike="sngStrike" dirty="0">
                <a:solidFill>
                  <a:srgbClr val="FF0000"/>
                </a:solidFill>
              </a:rPr>
              <a:t>+</a:t>
            </a:r>
            <a:r>
              <a:rPr lang="en-US" strike="sngStrike" dirty="0" smtClean="0">
                <a:solidFill>
                  <a:srgbClr val="FF0000"/>
                </a:solidFill>
              </a:rPr>
              <a:t> 1</a:t>
            </a:r>
            <a:r>
              <a:rPr lang="en-US" dirty="0" smtClean="0"/>
              <a:t> )…</a:t>
            </a:r>
            <a:r>
              <a:rPr lang="en-US" b="0" dirty="0" smtClean="0"/>
              <a:t>therefore  also </a:t>
            </a:r>
            <a:r>
              <a:rPr lang="en-US" sz="2400" dirty="0"/>
              <a:t>Ω </a:t>
            </a:r>
            <a:r>
              <a:rPr lang="en-US" dirty="0" smtClean="0"/>
              <a:t>(n)</a:t>
            </a:r>
            <a:endParaRPr lang="en-US" dirty="0"/>
          </a:p>
          <a:p>
            <a:endParaRPr lang="en-GB" sz="2400" b="0" dirty="0" smtClean="0"/>
          </a:p>
          <a:p>
            <a:endParaRPr lang="en-GB" sz="2400" b="0" dirty="0"/>
          </a:p>
          <a:p>
            <a:endParaRPr lang="en-GB" sz="2400" b="0" dirty="0" smtClean="0"/>
          </a:p>
          <a:p>
            <a:endParaRPr lang="en-GB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482"/>
            <a:ext cx="8305800" cy="537891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Big Theta Notation</a:t>
            </a:r>
          </a:p>
          <a:p>
            <a:pPr marL="114300" indent="0">
              <a:buNone/>
            </a:pPr>
            <a:endParaRPr lang="en-US" sz="1600" b="0" dirty="0" smtClean="0"/>
          </a:p>
          <a:p>
            <a:pPr marL="114300" indent="0">
              <a:buNone/>
            </a:pPr>
            <a:r>
              <a:rPr lang="en-US" sz="2000" dirty="0"/>
              <a:t>θ</a:t>
            </a:r>
            <a:r>
              <a:rPr lang="en-US" sz="2000" dirty="0" smtClean="0"/>
              <a:t>(n</a:t>
            </a:r>
            <a:r>
              <a:rPr lang="en-US" sz="2000" dirty="0"/>
              <a:t>) </a:t>
            </a:r>
            <a:r>
              <a:rPr lang="en-US" sz="2000" b="0" dirty="0"/>
              <a:t>is the formal way to express both the lower bound and the upper bound of an algorithm's running time.</a:t>
            </a:r>
            <a:endParaRPr lang="en-US" sz="1600" b="0" dirty="0"/>
          </a:p>
          <a:p>
            <a:pPr marL="114300" indent="0">
              <a:buNone/>
            </a:pPr>
            <a:endParaRPr lang="en-US" sz="2000" b="0" dirty="0" smtClean="0"/>
          </a:p>
          <a:p>
            <a:pPr marL="114300" indent="0">
              <a:buNone/>
            </a:pPr>
            <a:endParaRPr lang="en-GB" sz="2000" b="0" dirty="0" smtClean="0"/>
          </a:p>
          <a:p>
            <a:pPr marL="114300" indent="0">
              <a:buNone/>
            </a:pPr>
            <a:endParaRPr lang="en-GB" sz="2000" b="0" dirty="0"/>
          </a:p>
          <a:p>
            <a:pPr marL="114300" indent="0">
              <a:buNone/>
            </a:pPr>
            <a:endParaRPr lang="en-GB" sz="2000" b="0" dirty="0" smtClean="0"/>
          </a:p>
          <a:p>
            <a:endParaRPr lang="en-GB" sz="2000" b="0" dirty="0"/>
          </a:p>
          <a:p>
            <a:endParaRPr lang="en-GB" sz="2000" b="0" dirty="0" smtClean="0"/>
          </a:p>
          <a:p>
            <a:endParaRPr lang="en-GB" sz="2000" b="0" dirty="0" smtClean="0"/>
          </a:p>
          <a:p>
            <a:r>
              <a:rPr lang="en-GB" sz="2000" b="0" dirty="0" smtClean="0"/>
              <a:t>This means that if </a:t>
            </a:r>
            <a:r>
              <a:rPr lang="en-GB" sz="2000" i="1" dirty="0" smtClean="0"/>
              <a:t>g</a:t>
            </a:r>
            <a:r>
              <a:rPr lang="en-GB" sz="2000" dirty="0" smtClean="0"/>
              <a:t>(n)</a:t>
            </a:r>
            <a:r>
              <a:rPr lang="en-GB" sz="2000" b="0" dirty="0" smtClean="0"/>
              <a:t> are functions representing the running time of the </a:t>
            </a:r>
            <a:r>
              <a:rPr lang="en-GB" sz="2000" dirty="0" smtClean="0"/>
              <a:t>best case scenario and worst case scenario </a:t>
            </a:r>
            <a:r>
              <a:rPr lang="en-GB" sz="2000" b="0" dirty="0" smtClean="0"/>
              <a:t>for an algorithm, then, the </a:t>
            </a:r>
            <a:r>
              <a:rPr lang="en-GB" sz="2000" dirty="0" smtClean="0"/>
              <a:t>running time </a:t>
            </a:r>
            <a:r>
              <a:rPr lang="en-GB" sz="2000" b="0" dirty="0" smtClean="0"/>
              <a:t>of an algorithm expressed as the function </a:t>
            </a:r>
            <a:r>
              <a:rPr lang="en-GB" sz="2000" i="1" dirty="0" smtClean="0"/>
              <a:t>f</a:t>
            </a:r>
            <a:r>
              <a:rPr lang="en-GB" sz="2000" dirty="0" smtClean="0"/>
              <a:t>(n) </a:t>
            </a:r>
            <a:r>
              <a:rPr lang="en-GB" sz="2000" b="0" dirty="0" smtClean="0"/>
              <a:t>can be either </a:t>
            </a:r>
            <a:r>
              <a:rPr lang="en-GB" sz="2000" dirty="0" smtClean="0"/>
              <a:t>as slow as the Upper Bound </a:t>
            </a:r>
            <a:r>
              <a:rPr lang="en-GB" sz="2000" i="1" dirty="0" smtClean="0"/>
              <a:t>g</a:t>
            </a:r>
            <a:r>
              <a:rPr lang="en-GB" sz="2000" dirty="0" smtClean="0"/>
              <a:t>(n), as fast as the Lower Bound </a:t>
            </a:r>
            <a:r>
              <a:rPr lang="en-GB" sz="2000" i="1" dirty="0" smtClean="0"/>
              <a:t>g</a:t>
            </a:r>
            <a:r>
              <a:rPr lang="en-GB" sz="2000" dirty="0" smtClean="0"/>
              <a:t>(n) or anywhere in between as demonstrated by </a:t>
            </a:r>
            <a:r>
              <a:rPr lang="en-GB" sz="2000" i="1" dirty="0"/>
              <a:t>f</a:t>
            </a:r>
            <a:r>
              <a:rPr lang="en-GB" sz="2000" dirty="0" smtClean="0"/>
              <a:t>(n).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971800"/>
            <a:ext cx="285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7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482"/>
            <a:ext cx="8305800" cy="545511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 smtClean="0"/>
              <a:t>Big Omega Notation</a:t>
            </a:r>
          </a:p>
          <a:p>
            <a:pPr marL="114300" indent="0">
              <a:buNone/>
            </a:pPr>
            <a:endParaRPr lang="en-US" sz="1600" b="0" dirty="0" smtClean="0"/>
          </a:p>
          <a:p>
            <a:pPr marL="114300" indent="0">
              <a:buNone/>
            </a:pPr>
            <a:r>
              <a:rPr lang="en-US" b="0" dirty="0" smtClean="0"/>
              <a:t>To find </a:t>
            </a:r>
            <a:r>
              <a:rPr lang="en-US" sz="2400" b="0" dirty="0"/>
              <a:t>θ</a:t>
            </a:r>
            <a:r>
              <a:rPr lang="en-US" sz="2400" b="0" dirty="0" smtClean="0"/>
              <a:t> </a:t>
            </a:r>
            <a:r>
              <a:rPr lang="en-US" b="0" dirty="0" smtClean="0"/>
              <a:t>(n) for an algorithm :</a:t>
            </a:r>
          </a:p>
          <a:p>
            <a:pPr marL="114300" indent="0">
              <a:buNone/>
            </a:pPr>
            <a:endParaRPr lang="en-US" sz="1600" b="0" dirty="0" smtClean="0"/>
          </a:p>
          <a:p>
            <a:r>
              <a:rPr lang="en-US" b="0" dirty="0" smtClean="0"/>
              <a:t>Find </a:t>
            </a:r>
            <a:r>
              <a:rPr lang="en-US" b="0" dirty="0"/>
              <a:t>the </a:t>
            </a:r>
            <a:r>
              <a:rPr lang="en-US" b="0" dirty="0" smtClean="0"/>
              <a:t>total number </a:t>
            </a:r>
            <a:r>
              <a:rPr lang="en-US" b="0" dirty="0"/>
              <a:t>of primitive operations executed as a function of the input size</a:t>
            </a:r>
            <a:r>
              <a:rPr lang="en-US" b="0" dirty="0" smtClean="0"/>
              <a:t>.</a:t>
            </a:r>
          </a:p>
          <a:p>
            <a:endParaRPr lang="en-US" sz="1600" b="0" dirty="0"/>
          </a:p>
          <a:p>
            <a:r>
              <a:rPr lang="en-US" b="0" dirty="0" smtClean="0"/>
              <a:t>Express </a:t>
            </a:r>
            <a:r>
              <a:rPr lang="en-US" b="0" dirty="0"/>
              <a:t>this function with the </a:t>
            </a:r>
            <a:r>
              <a:rPr lang="en-US" b="0" dirty="0" smtClean="0"/>
              <a:t>Big-Theta notation</a:t>
            </a:r>
          </a:p>
          <a:p>
            <a:endParaRPr lang="en-US" sz="1600" b="0" dirty="0"/>
          </a:p>
          <a:p>
            <a:r>
              <a:rPr lang="en-US" b="0" dirty="0" smtClean="0"/>
              <a:t>Disregard any constants or less significant terms</a:t>
            </a:r>
          </a:p>
          <a:p>
            <a:endParaRPr lang="en-US" b="0" dirty="0"/>
          </a:p>
          <a:p>
            <a:pPr marL="114300" indent="0">
              <a:buNone/>
            </a:pPr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b="0" dirty="0" smtClean="0"/>
              <a:t>For the previous algorithm to find the maximum number in an array, we know that counting the total number of primitive operations returns the function </a:t>
            </a:r>
            <a:r>
              <a:rPr lang="en-US" dirty="0" smtClean="0"/>
              <a:t>T(n) = A + 3n + 1</a:t>
            </a:r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 smtClean="0"/>
              <a:t>Therefore </a:t>
            </a:r>
            <a:r>
              <a:rPr lang="en-US" dirty="0" smtClean="0"/>
              <a:t>Big </a:t>
            </a:r>
            <a:r>
              <a:rPr lang="en-US" sz="2400" dirty="0"/>
              <a:t>θ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(n) </a:t>
            </a:r>
            <a:r>
              <a:rPr lang="en-US" b="0" dirty="0" smtClean="0"/>
              <a:t>is </a:t>
            </a:r>
            <a:r>
              <a:rPr lang="en-US" sz="2400" dirty="0"/>
              <a:t>θ</a:t>
            </a:r>
            <a:r>
              <a:rPr lang="en-US" sz="2400" dirty="0" smtClean="0"/>
              <a:t> </a:t>
            </a:r>
            <a:r>
              <a:rPr lang="en-US" dirty="0" smtClean="0"/>
              <a:t>(A+3n+1)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 panose="05000000000000000000" pitchFamily="2" charset="2"/>
              </a:rPr>
              <a:t> </a:t>
            </a:r>
            <a:r>
              <a:rPr lang="en-US" sz="2000" dirty="0"/>
              <a:t>θ</a:t>
            </a:r>
            <a:r>
              <a:rPr lang="en-US" dirty="0" smtClean="0"/>
              <a:t>(</a:t>
            </a:r>
            <a:r>
              <a:rPr lang="en-US" strike="sngStrike" dirty="0" smtClean="0">
                <a:solidFill>
                  <a:srgbClr val="FF0000"/>
                </a:solidFill>
              </a:rPr>
              <a:t>A +  3 </a:t>
            </a:r>
            <a:r>
              <a:rPr lang="en-US" dirty="0" smtClean="0"/>
              <a:t>n </a:t>
            </a:r>
            <a:r>
              <a:rPr lang="en-US" strike="sngStrike" dirty="0">
                <a:solidFill>
                  <a:srgbClr val="FF0000"/>
                </a:solidFill>
              </a:rPr>
              <a:t>+</a:t>
            </a:r>
            <a:r>
              <a:rPr lang="en-US" strike="sngStrike" dirty="0" smtClean="0">
                <a:solidFill>
                  <a:srgbClr val="FF0000"/>
                </a:solidFill>
              </a:rPr>
              <a:t> 1</a:t>
            </a:r>
            <a:r>
              <a:rPr lang="en-US" dirty="0" smtClean="0"/>
              <a:t> )…</a:t>
            </a:r>
            <a:r>
              <a:rPr lang="en-US" b="0" dirty="0" smtClean="0"/>
              <a:t>therefore  also </a:t>
            </a:r>
            <a:r>
              <a:rPr lang="en-US" sz="2400" dirty="0"/>
              <a:t>θ</a:t>
            </a:r>
            <a:r>
              <a:rPr lang="en-US" sz="2400" dirty="0" smtClean="0"/>
              <a:t> </a:t>
            </a:r>
            <a:r>
              <a:rPr lang="en-US" dirty="0" smtClean="0"/>
              <a:t>(n)</a:t>
            </a:r>
            <a:endParaRPr lang="en-US" dirty="0"/>
          </a:p>
          <a:p>
            <a:endParaRPr lang="en-GB" sz="2400" b="0" dirty="0" smtClean="0"/>
          </a:p>
          <a:p>
            <a:endParaRPr lang="en-GB" sz="2400" b="0" dirty="0"/>
          </a:p>
          <a:p>
            <a:endParaRPr lang="en-GB" sz="2400" b="0" dirty="0" smtClean="0"/>
          </a:p>
          <a:p>
            <a:endParaRPr lang="en-GB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sz="24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b="0" dirty="0" smtClean="0"/>
                  <a:t>, is the set of all functions that, as </a:t>
                </a:r>
                <a14:m>
                  <m:oMath xmlns:m="http://schemas.openxmlformats.org/officeDocument/2006/math">
                    <m:r>
                      <a:rPr lang="en-GB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GB" sz="2400" b="0" dirty="0" smtClean="0"/>
                  <a:t>, are either as fast as </a:t>
                </a:r>
                <a14:m>
                  <m:oMath xmlns:m="http://schemas.openxmlformats.org/officeDocument/2006/math">
                    <m:r>
                      <a:rPr lang="en-GB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400" b="0" dirty="0"/>
                  <a:t> multiplied by a constant factor </a:t>
                </a:r>
                <a:r>
                  <a:rPr lang="en-GB" sz="2400" b="0" dirty="0" smtClean="0"/>
                  <a:t>or slower.</a:t>
                </a:r>
              </a:p>
              <a:p>
                <a:endParaRPr lang="en-GB" sz="2400" b="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r>
                        <a:rPr lang="en-GB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400" b="0" dirty="0" smtClean="0"/>
              </a:p>
              <a:p>
                <a:endParaRPr lang="en-GB" sz="2400" b="0" dirty="0" smtClean="0"/>
              </a:p>
              <a:p>
                <a:endParaRPr lang="en-GB" sz="2400" b="0" dirty="0"/>
              </a:p>
              <a:p>
                <a:endParaRPr lang="en-GB" sz="2400" b="0" dirty="0" smtClean="0"/>
              </a:p>
              <a:p>
                <a:endParaRPr lang="en-GB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1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Complexity classes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3440" y="1234440"/>
                <a:ext cx="8305800" cy="5562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Using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Aysmptotic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Notation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0" dirty="0" smtClean="0"/>
                  <a:t> functions can be separated into </a:t>
                </a:r>
                <a:r>
                  <a:rPr lang="en-GB" sz="2000" dirty="0" smtClean="0"/>
                  <a:t>different groups</a:t>
                </a:r>
                <a:r>
                  <a:rPr lang="en-GB" sz="2000" dirty="0"/>
                  <a:t> </a:t>
                </a:r>
                <a:r>
                  <a:rPr lang="en-GB" sz="2000" dirty="0" smtClean="0"/>
                  <a:t>depending on their growth rate</a:t>
                </a:r>
                <a:r>
                  <a:rPr lang="en-GB" sz="2000" b="0" dirty="0" smtClean="0"/>
                  <a:t>.</a:t>
                </a:r>
              </a:p>
              <a:p>
                <a:endParaRPr lang="en-GB" sz="1200" b="0" dirty="0" smtClean="0"/>
              </a:p>
              <a:p>
                <a:r>
                  <a:rPr lang="en-GB" sz="2000" b="0" dirty="0" smtClean="0"/>
                  <a:t>These groups are known as </a:t>
                </a:r>
                <a:r>
                  <a:rPr lang="en-GB" sz="2000" dirty="0" smtClean="0"/>
                  <a:t>Order of Complexities</a:t>
                </a:r>
                <a:r>
                  <a:rPr lang="en-GB" sz="2000" b="0" dirty="0" smtClean="0"/>
                  <a:t>.</a:t>
                </a:r>
              </a:p>
              <a:p>
                <a:endParaRPr lang="en-GB" sz="1200" b="0" dirty="0"/>
              </a:p>
              <a:p>
                <a:r>
                  <a:rPr lang="en-GB" sz="2000" b="0" dirty="0" smtClean="0"/>
                  <a:t>The following is a list of Order of Complexities starting from the fastest first</a:t>
                </a:r>
              </a:p>
              <a:p>
                <a:endParaRPr lang="en-GB" sz="2400" b="0" dirty="0"/>
              </a:p>
              <a:p>
                <a:endParaRPr lang="en-GB" sz="2400" b="0" dirty="0" smtClean="0"/>
              </a:p>
              <a:p>
                <a:endParaRPr lang="en-GB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440" y="1234440"/>
                <a:ext cx="8305800" cy="5562600"/>
              </a:xfrm>
              <a:blipFill rotWithShape="0">
                <a:blip r:embed="rId2"/>
                <a:stretch>
                  <a:fillRect t="-658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58122"/>
              </p:ext>
            </p:extLst>
          </p:nvPr>
        </p:nvGraphicFramePr>
        <p:xfrm>
          <a:off x="1600200" y="3353602"/>
          <a:ext cx="5753100" cy="3413760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constant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−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logarithmic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−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log n)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linear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−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Log-Linear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−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n log n)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quadratic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−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cubic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−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>
                          <a:effectLst/>
                        </a:rPr>
                        <a:t>Ο(</a:t>
                      </a:r>
                      <a:r>
                        <a:rPr lang="en-US">
                          <a:effectLst/>
                        </a:rPr>
                        <a:t>n</a:t>
                      </a:r>
                      <a:r>
                        <a:rPr lang="en-US" baseline="30000">
                          <a:effectLst/>
                        </a:rPr>
                        <a:t>3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polynomial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−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</a:t>
                      </a:r>
                      <a:r>
                        <a:rPr lang="el-GR" baseline="30000" dirty="0" smtClean="0">
                          <a:effectLst/>
                        </a:rPr>
                        <a:t>Ο(</a:t>
                      </a:r>
                      <a:r>
                        <a:rPr lang="en-US" baseline="30000" dirty="0" smtClean="0">
                          <a:effectLst/>
                        </a:rPr>
                        <a:t>k</a:t>
                      </a:r>
                      <a:r>
                        <a:rPr lang="el-GR" baseline="30000" dirty="0" smtClean="0">
                          <a:effectLst/>
                        </a:rPr>
                        <a:t>)</a:t>
                      </a:r>
                      <a:endParaRPr lang="el-G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exponential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−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 dirty="0" smtClean="0">
                          <a:effectLst/>
                        </a:rPr>
                        <a:t>2</a:t>
                      </a:r>
                      <a:r>
                        <a:rPr lang="el-GR" baseline="30000" dirty="0" smtClean="0">
                          <a:effectLst/>
                        </a:rPr>
                        <a:t>Ο</a:t>
                      </a:r>
                      <a:r>
                        <a:rPr lang="en-US" baseline="30000" dirty="0" smtClean="0">
                          <a:effectLst/>
                        </a:rPr>
                        <a:t>(n)</a:t>
                      </a:r>
                      <a:endParaRPr lang="el-G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4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US" b="0" dirty="0" smtClean="0"/>
              <a:t>Primitive operations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US" b="0" dirty="0" smtClean="0"/>
              <a:t>Counting algorithm operations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US" b="0" dirty="0" smtClean="0"/>
              <a:t>Algorithm time as a function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US" b="0" dirty="0" smtClean="0"/>
              <a:t>Asymptotic notation</a:t>
            </a:r>
            <a:endParaRPr lang="en-GB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 smtClean="0"/>
              <a:t>Complexity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Complexity classes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1234440"/>
            <a:ext cx="8305800" cy="5562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GB" sz="2400" b="0" dirty="0" smtClean="0"/>
          </a:p>
          <a:p>
            <a:endParaRPr lang="en-GB" sz="2400" b="0" dirty="0"/>
          </a:p>
          <a:p>
            <a:endParaRPr lang="en-GB" sz="2400" b="0" dirty="0" smtClean="0"/>
          </a:p>
          <a:p>
            <a:endParaRPr lang="en-GB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597872"/>
                  </p:ext>
                </p:extLst>
              </p:nvPr>
            </p:nvGraphicFramePr>
            <p:xfrm>
              <a:off x="914400" y="1252728"/>
              <a:ext cx="7848599" cy="5172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3621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Rank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Class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Time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Example, f(n)=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Algorithm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</a:t>
                          </a:r>
                          <a:r>
                            <a:rPr lang="en-GB" baseline="30000" dirty="0" smtClean="0"/>
                            <a:t>st</a:t>
                          </a:r>
                          <a:r>
                            <a:rPr lang="en-GB" dirty="0" smtClean="0"/>
                            <a:t> (Fastest)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Constant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ArrayBasedVector</a:t>
                          </a:r>
                          <a:r>
                            <a:rPr lang="en-GB" baseline="0" dirty="0" smtClean="0"/>
                            <a:t> Size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</a:t>
                          </a:r>
                          <a:r>
                            <a:rPr lang="en-GB" baseline="30000" dirty="0" smtClean="0"/>
                            <a:t>nd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Logarithmic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func>
                                  <m:func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2 </m:t>
                                        </m:r>
                                      </m:sub>
                                    </m:s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Efficient binary search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3</a:t>
                          </a:r>
                          <a:r>
                            <a:rPr lang="en-GB" baseline="30000" dirty="0" smtClean="0"/>
                            <a:t>rd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4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Linear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Find Maximum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5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2 </m:t>
                                        </m:r>
                                      </m:sub>
                                    </m:s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)</m:t>
                                    </m:r>
                                  </m:e>
                                </m:func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Log-linear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func>
                                  <m:func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2 </m:t>
                                        </m:r>
                                      </m:sub>
                                    </m:s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Efficient comparison sorts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6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Quadratic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7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2.8074</m:t>
                                    </m:r>
                                  </m:sup>
                                </m:s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Strassen algorithm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8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Cubic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func>
                                  <m:func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2 </m:t>
                                        </m:r>
                                      </m:sub>
                                    </m:s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Naïve matrix multiplication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9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(Slowest)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Exponential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Towers of Hanoi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597872"/>
                  </p:ext>
                </p:extLst>
              </p:nvPr>
            </p:nvGraphicFramePr>
            <p:xfrm>
              <a:off x="914400" y="1252728"/>
              <a:ext cx="7848599" cy="5172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/>
                    <a:gridCol w="1524000"/>
                    <a:gridCol w="1295400"/>
                    <a:gridCol w="1600200"/>
                    <a:gridCol w="23621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Rank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Class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Time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Example, f(n)=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Algorithm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</a:t>
                          </a:r>
                          <a:r>
                            <a:rPr lang="en-GB" baseline="30000" dirty="0" smtClean="0"/>
                            <a:t>st</a:t>
                          </a:r>
                          <a:r>
                            <a:rPr lang="en-GB" dirty="0" smtClean="0"/>
                            <a:t> (Fastest)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800" t="-62857" r="-346800" b="-6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Constant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275" t="-62857" r="-149618" b="-6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ArrayBasedVector</a:t>
                          </a:r>
                          <a:r>
                            <a:rPr lang="en-GB" baseline="0" dirty="0" smtClean="0"/>
                            <a:t> Size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</a:t>
                          </a:r>
                          <a:r>
                            <a:rPr lang="en-GB" baseline="30000" dirty="0" smtClean="0"/>
                            <a:t>nd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800" t="-280328" r="-346800" b="-10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Logarithmic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275" t="-280328" r="-149618" b="-10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Efficient binary search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4885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3</a:t>
                          </a:r>
                          <a:r>
                            <a:rPr lang="en-GB" baseline="30000" dirty="0" smtClean="0"/>
                            <a:t>rd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800" t="-290000" r="-346800" b="-6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275" t="-290000" r="-149618" b="-6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4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800" t="-511475" r="-346800" b="-8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Linear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275" t="-511475" r="-149618" b="-8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Find Maximum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5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800" t="-355238" r="-346800" b="-3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Log-linear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275" t="-355238" r="-149618" b="-3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Efficient comparison sorts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6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800" t="-455238" r="-346800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Quadratic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275" t="-455238" r="-149618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7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800" t="-955738" r="-34680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Strassen algorithm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8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800" t="-613333" r="-3468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Cubic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275" t="-613333" r="-14961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Naïve matrix multiplication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9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(Slowest)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800" t="-713333" r="-3468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Exponential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4275" t="-713333" r="-14961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Towers of Hanoi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74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US" sz="2400" b="0" dirty="0"/>
              <a:t>Primitive operations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US" sz="2400" b="0" dirty="0"/>
              <a:t>Counting algorithm operations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US" sz="2400" b="0" dirty="0"/>
              <a:t>Algorithm time as a function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US" sz="2400" b="0" dirty="0"/>
              <a:t>Asymptotic notation</a:t>
            </a:r>
            <a:endParaRPr lang="en-GB" sz="2400" dirty="0"/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/>
              <a:t>Complexity classes</a:t>
            </a:r>
            <a:endParaRPr lang="en-GB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GB" sz="4400" b="0" dirty="0" smtClean="0"/>
          </a:p>
          <a:p>
            <a:pPr marL="114300" indent="0">
              <a:buNone/>
            </a:pPr>
            <a:endParaRPr lang="en-GB" sz="4400" b="0" dirty="0"/>
          </a:p>
          <a:p>
            <a:pPr marL="114300" indent="0">
              <a:buNone/>
            </a:pPr>
            <a:r>
              <a:rPr lang="en-GB" sz="4400" b="0" dirty="0" smtClean="0"/>
              <a:t>Any questions?</a:t>
            </a:r>
            <a:endParaRPr lang="en-GB" sz="4400" b="0" dirty="0"/>
          </a:p>
        </p:txBody>
      </p:sp>
    </p:spTree>
    <p:extLst>
      <p:ext uri="{BB962C8B-B14F-4D97-AF65-F5344CB8AC3E}">
        <p14:creationId xmlns:p14="http://schemas.microsoft.com/office/powerpoint/2010/main" val="33177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r>
              <a:rPr lang="en-US" dirty="0" smtClean="0"/>
              <a:t>Theoretical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305800" cy="5181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0" dirty="0" smtClean="0"/>
              <a:t>In determining the efficiency of an algorithm, one can note that:</a:t>
            </a:r>
          </a:p>
          <a:p>
            <a:pPr marL="114300" indent="0">
              <a:buNone/>
            </a:pP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dirty="0"/>
              <a:t>running time of an algorithm or a data structure method typically grows with the input </a:t>
            </a:r>
            <a:r>
              <a:rPr lang="en-US" dirty="0" smtClean="0"/>
              <a:t>size (n)</a:t>
            </a:r>
            <a:r>
              <a:rPr lang="en-US" b="0" dirty="0" smtClean="0"/>
              <a:t>, </a:t>
            </a:r>
            <a:r>
              <a:rPr lang="en-US" b="0" dirty="0"/>
              <a:t>although it may also vary for different inputs of the same size. 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dirty="0"/>
              <a:t>running time is affected by a lot of factors</a:t>
            </a:r>
            <a:r>
              <a:rPr lang="en-US" b="0" dirty="0"/>
              <a:t>, such as the hardware environment and the software environment. </a:t>
            </a:r>
            <a:endParaRPr lang="en-US" b="0" dirty="0" smtClean="0"/>
          </a:p>
          <a:p>
            <a:endParaRPr lang="en-US" b="0" dirty="0"/>
          </a:p>
          <a:p>
            <a:pPr marL="114300" indent="0">
              <a:buNone/>
            </a:pPr>
            <a:r>
              <a:rPr lang="en-US" b="0" dirty="0" smtClean="0"/>
              <a:t>Ideally, measure the efficiency for algorithms by focusing </a:t>
            </a:r>
            <a:r>
              <a:rPr lang="en-US" b="0" dirty="0"/>
              <a:t>on </a:t>
            </a:r>
            <a:r>
              <a:rPr lang="en-US" dirty="0"/>
              <a:t>the relationship between the running time of an algorithm and the size of its input</a:t>
            </a:r>
            <a:r>
              <a:rPr lang="en-US" b="0" dirty="0"/>
              <a:t>. </a:t>
            </a:r>
            <a:endParaRPr lang="en-US" b="0" dirty="0" smtClean="0"/>
          </a:p>
          <a:p>
            <a:pPr marL="114300" indent="0">
              <a:buNone/>
            </a:pPr>
            <a:endParaRPr lang="en-US" b="0" dirty="0"/>
          </a:p>
          <a:p>
            <a:pPr marL="114300" indent="0">
              <a:buNone/>
            </a:pPr>
            <a:r>
              <a:rPr lang="en-US" b="0" dirty="0" smtClean="0"/>
              <a:t>The algorithm's </a:t>
            </a:r>
            <a:r>
              <a:rPr lang="en-US" b="0" dirty="0"/>
              <a:t>running time </a:t>
            </a:r>
            <a:r>
              <a:rPr lang="en-US" b="0" dirty="0" smtClean="0"/>
              <a:t>should be categorized as </a:t>
            </a:r>
            <a:r>
              <a:rPr lang="en-US" b="0" dirty="0"/>
              <a:t>a </a:t>
            </a:r>
            <a:r>
              <a:rPr lang="en-US" dirty="0"/>
              <a:t>function 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of the input size </a:t>
            </a:r>
            <a:r>
              <a:rPr lang="en-US" i="1" dirty="0" smtClean="0"/>
              <a:t>n </a:t>
            </a:r>
            <a:r>
              <a:rPr lang="en-US" b="0" dirty="0" smtClean="0"/>
              <a:t>making it independent of environmental factors.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20000" cy="1143000"/>
          </a:xfrm>
        </p:spPr>
        <p:txBody>
          <a:bodyPr/>
          <a:lstStyle/>
          <a:p>
            <a:r>
              <a:rPr lang="en-US" dirty="0" smtClean="0"/>
              <a:t>Primitive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600200"/>
            <a:ext cx="807719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function of the input size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(n) </a:t>
            </a:r>
            <a:r>
              <a:rPr lang="en-US" sz="2400" dirty="0" smtClean="0"/>
              <a:t>expressing the algorithm’s running time in terms of the size of the problem can be obtained by </a:t>
            </a:r>
            <a:r>
              <a:rPr lang="en-US" sz="2400" b="1" dirty="0" smtClean="0"/>
              <a:t>counting the total amount of Primitive Operations </a:t>
            </a:r>
            <a:r>
              <a:rPr lang="en-US" sz="2400" dirty="0" smtClean="0"/>
              <a:t>carried out by the algorithm.</a:t>
            </a:r>
          </a:p>
          <a:p>
            <a:endParaRPr lang="en-US" sz="2400" dirty="0"/>
          </a:p>
          <a:p>
            <a:r>
              <a:rPr lang="en-US" sz="2400" dirty="0" smtClean="0"/>
              <a:t>Primitive </a:t>
            </a:r>
            <a:r>
              <a:rPr lang="en-US" sz="2400" dirty="0"/>
              <a:t>operations are </a:t>
            </a:r>
            <a:r>
              <a:rPr lang="en-US" sz="2400" b="1" dirty="0"/>
              <a:t>basic computations </a:t>
            </a:r>
            <a:r>
              <a:rPr lang="en-US" sz="2400" dirty="0"/>
              <a:t>performed by an </a:t>
            </a:r>
            <a:r>
              <a:rPr lang="en-US" sz="2400" dirty="0" smtClean="0"/>
              <a:t>algorithm.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 </a:t>
            </a:r>
            <a:r>
              <a:rPr lang="en-US" sz="2400" dirty="0"/>
              <a:t>are evaluating an expression, assigning a value to a variable, indexing into an array, calling a method, returning from a method, etc.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are </a:t>
            </a:r>
            <a:r>
              <a:rPr lang="en-US" sz="2400" b="1" dirty="0"/>
              <a:t>easily identifiable </a:t>
            </a:r>
            <a:r>
              <a:rPr lang="en-US" sz="2400" dirty="0"/>
              <a:t>in pseudocode and </a:t>
            </a:r>
            <a:r>
              <a:rPr lang="en-US" sz="2400" b="1" dirty="0"/>
              <a:t>largely independent from the programming language</a:t>
            </a:r>
            <a:r>
              <a:rPr lang="en-US" sz="2400" dirty="0"/>
              <a:t>.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20000" cy="1143000"/>
          </a:xfrm>
        </p:spPr>
        <p:txBody>
          <a:bodyPr/>
          <a:lstStyle/>
          <a:p>
            <a:r>
              <a:rPr lang="en-US" dirty="0" smtClean="0"/>
              <a:t>Counting Algorithm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600200"/>
            <a:ext cx="8153397" cy="51968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0" i="1" dirty="0" smtClean="0"/>
              <a:t>Find the Maximum</a:t>
            </a:r>
            <a:endParaRPr lang="en-US" sz="2400" b="0" dirty="0" smtClean="0"/>
          </a:p>
          <a:p>
            <a:pPr marL="114300" indent="0">
              <a:buNone/>
            </a:pPr>
            <a:r>
              <a:rPr lang="en-US" dirty="0" smtClean="0"/>
              <a:t>1. m = X[0]</a:t>
            </a:r>
            <a:r>
              <a:rPr lang="en-US" dirty="0" smtClean="0">
                <a:solidFill>
                  <a:srgbClr val="FF0000"/>
                </a:solidFill>
              </a:rPr>
              <a:t>			     1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2. k = 1			  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marL="114300" indent="0">
              <a:buNone/>
            </a:pPr>
            <a:r>
              <a:rPr lang="en-US" dirty="0"/>
              <a:t>3. </a:t>
            </a:r>
            <a:r>
              <a:rPr lang="en-US" dirty="0" smtClean="0">
                <a:solidFill>
                  <a:srgbClr val="002060"/>
                </a:solidFill>
              </a:rPr>
              <a:t>while</a:t>
            </a:r>
            <a:r>
              <a:rPr lang="en-US" dirty="0" smtClean="0"/>
              <a:t> (k &lt; n) {		    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</a:p>
          <a:p>
            <a:pPr marL="114300" indent="0">
              <a:buNone/>
            </a:pPr>
            <a:r>
              <a:rPr lang="en-US" dirty="0" smtClean="0"/>
              <a:t>4.	if (X[k] &gt; m) {		</a:t>
            </a:r>
            <a:r>
              <a:rPr lang="en-US" dirty="0" smtClean="0">
                <a:solidFill>
                  <a:srgbClr val="FF0000"/>
                </a:solidFill>
              </a:rPr>
              <a:t>n - 1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5.		m = X[k] }             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marL="114300" indent="0">
              <a:buNone/>
            </a:pPr>
            <a:r>
              <a:rPr lang="en-US" dirty="0" smtClean="0"/>
              <a:t>6.</a:t>
            </a:r>
            <a:r>
              <a:rPr lang="en-US" dirty="0"/>
              <a:t>	</a:t>
            </a:r>
            <a:r>
              <a:rPr lang="en-US" dirty="0" smtClean="0"/>
              <a:t>k++ }			</a:t>
            </a:r>
            <a:r>
              <a:rPr lang="en-US" dirty="0" smtClean="0">
                <a:solidFill>
                  <a:srgbClr val="FF0000"/>
                </a:solidFill>
              </a:rPr>
              <a:t>n - 1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7. </a:t>
            </a:r>
            <a:r>
              <a:rPr lang="en-US" dirty="0" smtClean="0">
                <a:solidFill>
                  <a:srgbClr val="002060"/>
                </a:solidFill>
              </a:rPr>
              <a:t>return</a:t>
            </a:r>
            <a:r>
              <a:rPr lang="en-US" dirty="0" smtClean="0"/>
              <a:t> m			   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marL="114300" indent="0">
              <a:buNone/>
            </a:pP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510540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Total time</a:t>
            </a:r>
          </a:p>
          <a:p>
            <a:r>
              <a:rPr lang="en-GB" sz="2400" dirty="0">
                <a:solidFill>
                  <a:srgbClr val="FF0000"/>
                </a:solidFill>
              </a:rPr>
              <a:t>T(n) = A + </a:t>
            </a:r>
            <a:r>
              <a:rPr lang="en-GB" sz="2400" dirty="0" smtClean="0">
                <a:solidFill>
                  <a:srgbClr val="FF0000"/>
                </a:solidFill>
              </a:rPr>
              <a:t>n + n - 1 + n - 1 + 1 + 1 + 1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T(n) </a:t>
            </a:r>
            <a:r>
              <a:rPr lang="en-GB" sz="2400" dirty="0">
                <a:solidFill>
                  <a:srgbClr val="FF0000"/>
                </a:solidFill>
              </a:rPr>
              <a:t>= A + </a:t>
            </a:r>
            <a:r>
              <a:rPr lang="en-GB" sz="2400" u="sng" dirty="0">
                <a:solidFill>
                  <a:srgbClr val="FF0000"/>
                </a:solidFill>
              </a:rPr>
              <a:t>n</a:t>
            </a:r>
            <a:r>
              <a:rPr lang="en-GB" sz="2400" dirty="0">
                <a:solidFill>
                  <a:srgbClr val="FF0000"/>
                </a:solidFill>
              </a:rPr>
              <a:t> + </a:t>
            </a:r>
            <a:r>
              <a:rPr lang="en-GB" sz="2400" u="sng" dirty="0">
                <a:solidFill>
                  <a:srgbClr val="FF0000"/>
                </a:solidFill>
              </a:rPr>
              <a:t>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strike="sngStrike" dirty="0">
                <a:solidFill>
                  <a:srgbClr val="FF0000"/>
                </a:solidFill>
              </a:rPr>
              <a:t>-</a:t>
            </a:r>
            <a:r>
              <a:rPr lang="en-GB" sz="2400" strike="sngStrike" dirty="0" smtClean="0">
                <a:solidFill>
                  <a:srgbClr val="FF0000"/>
                </a:solidFill>
              </a:rPr>
              <a:t> 1</a:t>
            </a:r>
            <a:r>
              <a:rPr lang="en-GB" sz="2400" dirty="0" smtClean="0">
                <a:solidFill>
                  <a:srgbClr val="FF0000"/>
                </a:solidFill>
              </a:rPr>
              <a:t> + </a:t>
            </a:r>
            <a:r>
              <a:rPr lang="en-GB" sz="2400" u="sng" dirty="0" smtClean="0">
                <a:solidFill>
                  <a:srgbClr val="FF0000"/>
                </a:solidFill>
              </a:rPr>
              <a:t>n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strike="sngStrike" dirty="0" smtClean="0">
                <a:solidFill>
                  <a:srgbClr val="FF0000"/>
                </a:solidFill>
              </a:rPr>
              <a:t>- 1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strike="sngStrike" dirty="0" smtClean="0">
                <a:solidFill>
                  <a:srgbClr val="FF0000"/>
                </a:solidFill>
              </a:rPr>
              <a:t>+ </a:t>
            </a:r>
            <a:r>
              <a:rPr lang="en-GB" sz="2400" strike="sngStrike" dirty="0">
                <a:solidFill>
                  <a:srgbClr val="FF0000"/>
                </a:solidFill>
              </a:rPr>
              <a:t>1 + </a:t>
            </a:r>
            <a:r>
              <a:rPr lang="en-GB" sz="2400" strike="sngStrike" dirty="0" smtClean="0">
                <a:solidFill>
                  <a:srgbClr val="FF0000"/>
                </a:solidFill>
              </a:rPr>
              <a:t>1</a:t>
            </a:r>
            <a:r>
              <a:rPr lang="en-GB" sz="2400" dirty="0" smtClean="0">
                <a:solidFill>
                  <a:srgbClr val="FF0000"/>
                </a:solidFill>
              </a:rPr>
              <a:t> + 1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>
                <a:solidFill>
                  <a:srgbClr val="FF0000"/>
                </a:solidFill>
              </a:rPr>
              <a:t>T(n) = A + 3n + 1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848599" cy="4800600"/>
          </a:xfrm>
        </p:spPr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b="1" dirty="0"/>
              <a:t>An algorithm may run faster </a:t>
            </a:r>
            <a:r>
              <a:rPr lang="en-US" b="1" dirty="0" smtClean="0"/>
              <a:t>for </a:t>
            </a:r>
            <a:r>
              <a:rPr lang="en-US" b="1" dirty="0"/>
              <a:t>some inputs </a:t>
            </a:r>
            <a:r>
              <a:rPr lang="en-US" b="1" dirty="0" smtClean="0"/>
              <a:t>and consequently slower for other types of input sizes.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is because for certain input sizes, primitive operations in conditional statement may not require execution or iterations will only have a single (or no) repetition.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Hence, when expressing the running time of an algorithm as a </a:t>
            </a:r>
            <a:r>
              <a:rPr lang="en-US" i="1" dirty="0" smtClean="0"/>
              <a:t>f</a:t>
            </a:r>
            <a:r>
              <a:rPr lang="en-US" dirty="0" smtClean="0"/>
              <a:t>(n) we also have to think about the </a:t>
            </a:r>
            <a:r>
              <a:rPr lang="en-US" b="1" dirty="0" smtClean="0"/>
              <a:t>Worst Case </a:t>
            </a:r>
            <a:r>
              <a:rPr lang="en-US" dirty="0" smtClean="0"/>
              <a:t>and </a:t>
            </a:r>
            <a:r>
              <a:rPr lang="en-US" b="1" dirty="0" smtClean="0"/>
              <a:t>Best Case </a:t>
            </a:r>
            <a:r>
              <a:rPr lang="en-US" dirty="0" smtClean="0"/>
              <a:t>Scenario!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</a:t>
            </a:r>
            <a:r>
              <a:rPr lang="en-US" b="1" dirty="0" smtClean="0"/>
              <a:t> Worst </a:t>
            </a:r>
            <a:r>
              <a:rPr lang="en-US" b="1" dirty="0"/>
              <a:t>C</a:t>
            </a:r>
            <a:r>
              <a:rPr lang="en-US" b="1" dirty="0" smtClean="0"/>
              <a:t>ase</a:t>
            </a:r>
            <a:r>
              <a:rPr lang="en-US" dirty="0"/>
              <a:t> analysis is </a:t>
            </a:r>
            <a:r>
              <a:rPr lang="en-US" dirty="0" smtClean="0"/>
              <a:t>of </a:t>
            </a:r>
            <a:r>
              <a:rPr lang="en-US" dirty="0"/>
              <a:t>particular concern </a:t>
            </a:r>
            <a:r>
              <a:rPr lang="en-US" dirty="0" smtClean="0"/>
              <a:t>as </a:t>
            </a:r>
            <a:r>
              <a:rPr lang="en-US" dirty="0"/>
              <a:t>it is important to know how much time might be needed in the worst case to guarantee that the algorithm would always finish on time.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Best </a:t>
            </a:r>
            <a:r>
              <a:rPr lang="en-US" b="1" dirty="0"/>
              <a:t>C</a:t>
            </a:r>
            <a:r>
              <a:rPr lang="en-US" b="1" dirty="0" smtClean="0"/>
              <a:t>ase</a:t>
            </a:r>
            <a:r>
              <a:rPr lang="en-US" dirty="0"/>
              <a:t> </a:t>
            </a:r>
            <a:r>
              <a:rPr lang="en-US" dirty="0" smtClean="0"/>
              <a:t>performance, on the other hand, indicates the </a:t>
            </a:r>
            <a:r>
              <a:rPr lang="en-US" dirty="0"/>
              <a:t>way an algorithm behaves under optimal conditions.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Counting Algorithm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620000" cy="1143000"/>
          </a:xfrm>
        </p:spPr>
        <p:txBody>
          <a:bodyPr/>
          <a:lstStyle/>
          <a:p>
            <a:r>
              <a:rPr lang="en-US" dirty="0" smtClean="0"/>
              <a:t>Counting Algorithm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295400"/>
            <a:ext cx="8305798" cy="51968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0" i="1" dirty="0" smtClean="0"/>
              <a:t>Find the Maximum		</a:t>
            </a:r>
          </a:p>
          <a:p>
            <a:pPr marL="114300" indent="0">
              <a:buNone/>
            </a:pPr>
            <a:r>
              <a:rPr lang="en-US" sz="2400" b="0" i="1" dirty="0" smtClean="0">
                <a:solidFill>
                  <a:srgbClr val="FF0000"/>
                </a:solidFill>
              </a:rPr>
              <a:t>Best Case Maximum Number i</a:t>
            </a:r>
            <a:r>
              <a:rPr lang="en-US" sz="2400" i="1" dirty="0" smtClean="0">
                <a:solidFill>
                  <a:srgbClr val="FF0000"/>
                </a:solidFill>
              </a:rPr>
              <a:t>s found Immediately at X[0]</a:t>
            </a:r>
            <a:endParaRPr lang="en-US" sz="2400" b="0" i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1. m = X[0]</a:t>
            </a:r>
            <a:r>
              <a:rPr lang="en-US" dirty="0" smtClean="0">
                <a:solidFill>
                  <a:srgbClr val="FF0000"/>
                </a:solidFill>
              </a:rPr>
              <a:t>			     1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2. k = 1			  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marL="114300" indent="0">
              <a:buNone/>
            </a:pPr>
            <a:r>
              <a:rPr lang="en-US" dirty="0"/>
              <a:t>3. </a:t>
            </a:r>
            <a:r>
              <a:rPr lang="en-US" dirty="0" smtClean="0">
                <a:solidFill>
                  <a:srgbClr val="002060"/>
                </a:solidFill>
              </a:rPr>
              <a:t>while</a:t>
            </a:r>
            <a:r>
              <a:rPr lang="en-US" dirty="0" smtClean="0"/>
              <a:t> (k &lt; n) {		     </a:t>
            </a:r>
            <a:r>
              <a:rPr lang="en-US" dirty="0" smtClean="0">
                <a:solidFill>
                  <a:srgbClr val="FF0000"/>
                </a:solidFill>
              </a:rPr>
              <a:t>n </a:t>
            </a:r>
          </a:p>
          <a:p>
            <a:pPr marL="114300" indent="0">
              <a:buNone/>
            </a:pPr>
            <a:r>
              <a:rPr lang="en-US" dirty="0" smtClean="0"/>
              <a:t>4.	if (X[k] &gt; m) {		    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5.		m = X[k] }               </a:t>
            </a:r>
            <a:r>
              <a:rPr lang="en-US" dirty="0" smtClean="0">
                <a:solidFill>
                  <a:srgbClr val="FF0000"/>
                </a:solidFill>
              </a:rPr>
              <a:t>A 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sz="1800" dirty="0" smtClean="0">
                <a:solidFill>
                  <a:srgbClr val="FF0000"/>
                </a:solidFill>
              </a:rPr>
              <a:t>(never occurs no number &gt; X[0])</a:t>
            </a:r>
          </a:p>
          <a:p>
            <a:pPr marL="114300" indent="0">
              <a:buNone/>
            </a:pPr>
            <a:r>
              <a:rPr lang="en-US" dirty="0" smtClean="0"/>
              <a:t>6.</a:t>
            </a:r>
            <a:r>
              <a:rPr lang="en-US" dirty="0"/>
              <a:t>	</a:t>
            </a:r>
            <a:r>
              <a:rPr lang="en-US" dirty="0" smtClean="0"/>
              <a:t>k++ }		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n-1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7. </a:t>
            </a:r>
            <a:r>
              <a:rPr lang="en-US" dirty="0" smtClean="0">
                <a:solidFill>
                  <a:srgbClr val="002060"/>
                </a:solidFill>
              </a:rPr>
              <a:t>return</a:t>
            </a:r>
            <a:r>
              <a:rPr lang="en-US" dirty="0" smtClean="0"/>
              <a:t> m			   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marL="114300" indent="0">
              <a:buNone/>
            </a:pP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541145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Total time,</a:t>
            </a:r>
            <a:br>
              <a:rPr lang="en-GB" sz="2200" dirty="0" smtClean="0"/>
            </a:br>
            <a:r>
              <a:rPr lang="en-GB" sz="2200" dirty="0" smtClean="0">
                <a:solidFill>
                  <a:srgbClr val="FF0000"/>
                </a:solidFill>
              </a:rPr>
              <a:t>T(n) = A + 3n + 1</a:t>
            </a:r>
          </a:p>
          <a:p>
            <a:r>
              <a:rPr lang="en-GB" sz="2200" dirty="0" smtClean="0">
                <a:solidFill>
                  <a:srgbClr val="FF0000"/>
                </a:solidFill>
              </a:rPr>
              <a:t>T(n) = 0 + 3n + 1</a:t>
            </a:r>
          </a:p>
          <a:p>
            <a:r>
              <a:rPr lang="en-GB" sz="2200" dirty="0" smtClean="0">
                <a:solidFill>
                  <a:srgbClr val="FF0000"/>
                </a:solidFill>
              </a:rPr>
              <a:t>T(n) = 3n+1</a:t>
            </a:r>
            <a:endParaRPr lang="en-GB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620000" cy="1143000"/>
          </a:xfrm>
        </p:spPr>
        <p:txBody>
          <a:bodyPr/>
          <a:lstStyle/>
          <a:p>
            <a:r>
              <a:rPr lang="en-US" dirty="0" smtClean="0"/>
              <a:t>Counting Algorithm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295400"/>
            <a:ext cx="8305798" cy="51968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0" i="1" dirty="0" smtClean="0"/>
              <a:t>Find the Maximum		</a:t>
            </a:r>
          </a:p>
          <a:p>
            <a:pPr marL="114300" indent="0">
              <a:buNone/>
            </a:pPr>
            <a:r>
              <a:rPr lang="en-US" sz="2400" b="0" i="1" dirty="0" smtClean="0">
                <a:solidFill>
                  <a:srgbClr val="FF0000"/>
                </a:solidFill>
              </a:rPr>
              <a:t>Worst Case Maximum Number i</a:t>
            </a:r>
            <a:r>
              <a:rPr lang="en-US" sz="2400" i="1" dirty="0" smtClean="0">
                <a:solidFill>
                  <a:srgbClr val="FF0000"/>
                </a:solidFill>
              </a:rPr>
              <a:t>s at X[n-1] i.e. last element</a:t>
            </a:r>
            <a:endParaRPr lang="en-US" sz="2400" b="0" i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1. m = X[0]</a:t>
            </a:r>
            <a:r>
              <a:rPr lang="en-US" dirty="0" smtClean="0">
                <a:solidFill>
                  <a:srgbClr val="FF0000"/>
                </a:solidFill>
              </a:rPr>
              <a:t>			     1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2. k = 1			  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marL="114300" indent="0">
              <a:buNone/>
            </a:pPr>
            <a:r>
              <a:rPr lang="en-US" dirty="0"/>
              <a:t>3. </a:t>
            </a:r>
            <a:r>
              <a:rPr lang="en-US" dirty="0" smtClean="0">
                <a:solidFill>
                  <a:srgbClr val="002060"/>
                </a:solidFill>
              </a:rPr>
              <a:t>while</a:t>
            </a:r>
            <a:r>
              <a:rPr lang="en-US" dirty="0" smtClean="0"/>
              <a:t> (k &lt; n) {		     </a:t>
            </a:r>
            <a:r>
              <a:rPr lang="en-US" dirty="0" smtClean="0">
                <a:solidFill>
                  <a:srgbClr val="FF0000"/>
                </a:solidFill>
              </a:rPr>
              <a:t>n </a:t>
            </a:r>
          </a:p>
          <a:p>
            <a:pPr marL="114300" indent="0">
              <a:buNone/>
            </a:pPr>
            <a:r>
              <a:rPr lang="en-US" dirty="0" smtClean="0"/>
              <a:t>4.	if (X[k] &gt; m) {		    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5.		m = X[k] }               </a:t>
            </a:r>
            <a:r>
              <a:rPr lang="en-US" dirty="0" smtClean="0">
                <a:solidFill>
                  <a:srgbClr val="FF0000"/>
                </a:solidFill>
              </a:rPr>
              <a:t>A 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n-1 </a:t>
            </a:r>
            <a:r>
              <a:rPr lang="en-US" sz="1800" dirty="0" smtClean="0">
                <a:solidFill>
                  <a:srgbClr val="FF0000"/>
                </a:solidFill>
              </a:rPr>
              <a:t>(happens every time)</a:t>
            </a:r>
          </a:p>
          <a:p>
            <a:pPr marL="114300" indent="0">
              <a:buNone/>
            </a:pPr>
            <a:r>
              <a:rPr lang="en-US" dirty="0" smtClean="0"/>
              <a:t>6.</a:t>
            </a:r>
            <a:r>
              <a:rPr lang="en-US" dirty="0"/>
              <a:t>	</a:t>
            </a:r>
            <a:r>
              <a:rPr lang="en-US" dirty="0" smtClean="0"/>
              <a:t>k++ }		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n-1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7. </a:t>
            </a:r>
            <a:r>
              <a:rPr lang="en-US" dirty="0" smtClean="0">
                <a:solidFill>
                  <a:srgbClr val="002060"/>
                </a:solidFill>
              </a:rPr>
              <a:t>return</a:t>
            </a:r>
            <a:r>
              <a:rPr lang="en-US" dirty="0" smtClean="0"/>
              <a:t> m			   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marL="114300" indent="0">
              <a:buNone/>
            </a:pP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535049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Total time,</a:t>
            </a:r>
            <a:br>
              <a:rPr lang="en-GB" sz="2200" dirty="0" smtClean="0"/>
            </a:br>
            <a:r>
              <a:rPr lang="en-GB" sz="2200" dirty="0" smtClean="0">
                <a:solidFill>
                  <a:srgbClr val="FF0000"/>
                </a:solidFill>
              </a:rPr>
              <a:t>T(n) = A + 3n + 1</a:t>
            </a:r>
          </a:p>
          <a:p>
            <a:r>
              <a:rPr lang="en-GB" sz="2200" dirty="0" smtClean="0">
                <a:solidFill>
                  <a:srgbClr val="FF0000"/>
                </a:solidFill>
              </a:rPr>
              <a:t>T(n) = n </a:t>
            </a:r>
            <a:r>
              <a:rPr lang="en-GB" sz="2200" strike="sngStrike" dirty="0" smtClean="0">
                <a:solidFill>
                  <a:srgbClr val="FF0000"/>
                </a:solidFill>
              </a:rPr>
              <a:t>- 1</a:t>
            </a:r>
            <a:r>
              <a:rPr lang="en-GB" sz="2200" dirty="0" smtClean="0">
                <a:solidFill>
                  <a:srgbClr val="FF0000"/>
                </a:solidFill>
              </a:rPr>
              <a:t> + 3n </a:t>
            </a:r>
            <a:r>
              <a:rPr lang="en-GB" sz="2200" strike="sngStrike" dirty="0" smtClean="0">
                <a:solidFill>
                  <a:srgbClr val="FF0000"/>
                </a:solidFill>
              </a:rPr>
              <a:t>+ 1</a:t>
            </a:r>
          </a:p>
          <a:p>
            <a:r>
              <a:rPr lang="en-GB" sz="2200" dirty="0" smtClean="0">
                <a:solidFill>
                  <a:srgbClr val="FF0000"/>
                </a:solidFill>
              </a:rPr>
              <a:t>T(n) = 4n</a:t>
            </a:r>
            <a:endParaRPr lang="en-GB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US" sz="4800" dirty="0" smtClean="0"/>
              <a:t>Asymptotic notation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01000" cy="4953000"/>
          </a:xfrm>
        </p:spPr>
        <p:txBody>
          <a:bodyPr>
            <a:normAutofit/>
          </a:bodyPr>
          <a:lstStyle/>
          <a:p>
            <a:r>
              <a:rPr lang="en-US" b="0" dirty="0" smtClean="0"/>
              <a:t>The </a:t>
            </a:r>
            <a:r>
              <a:rPr lang="en-US" dirty="0" smtClean="0"/>
              <a:t>functions obtained through Theoretical Analysis </a:t>
            </a:r>
            <a:r>
              <a:rPr lang="en-US" b="0" dirty="0" smtClean="0"/>
              <a:t>of these algorithms </a:t>
            </a:r>
            <a:r>
              <a:rPr lang="en-US" dirty="0" smtClean="0"/>
              <a:t>also describe the Log-Log Graphs </a:t>
            </a:r>
            <a:r>
              <a:rPr lang="en-US" b="0" dirty="0" smtClean="0"/>
              <a:t>produced from Empirical Analysis.</a:t>
            </a:r>
          </a:p>
          <a:p>
            <a:endParaRPr lang="en-US" b="0" dirty="0" smtClean="0"/>
          </a:p>
          <a:p>
            <a:r>
              <a:rPr lang="en-US" b="0" dirty="0" smtClean="0"/>
              <a:t>It is </a:t>
            </a:r>
            <a:r>
              <a:rPr lang="en-US" dirty="0"/>
              <a:t>possible to separate these functions into groups</a:t>
            </a:r>
            <a:r>
              <a:rPr lang="en-US" b="0" dirty="0"/>
              <a:t>, according to the growth of their time (and space) </a:t>
            </a:r>
            <a:r>
              <a:rPr lang="en-US" b="0" dirty="0" smtClean="0"/>
              <a:t>requirements</a:t>
            </a:r>
            <a:r>
              <a:rPr lang="en-US" b="0" dirty="0"/>
              <a:t> </a:t>
            </a:r>
            <a:r>
              <a:rPr lang="en-US" b="0" dirty="0" smtClean="0"/>
              <a:t>and determine which functions have the </a:t>
            </a:r>
            <a:r>
              <a:rPr lang="en-US" dirty="0" smtClean="0"/>
              <a:t>same growth rate</a:t>
            </a:r>
            <a:r>
              <a:rPr lang="en-US" b="0" dirty="0" smtClean="0"/>
              <a:t>.</a:t>
            </a:r>
          </a:p>
          <a:p>
            <a:endParaRPr lang="en-US" dirty="0"/>
          </a:p>
          <a:p>
            <a:r>
              <a:rPr lang="en-US" dirty="0"/>
              <a:t>Asymptotic </a:t>
            </a:r>
            <a:r>
              <a:rPr lang="en-US" dirty="0" smtClean="0"/>
              <a:t>Analysis </a:t>
            </a:r>
            <a:r>
              <a:rPr lang="en-US" b="0" dirty="0"/>
              <a:t>is a well-defined way to separate these functions that corresponds to the same </a:t>
            </a:r>
            <a:r>
              <a:rPr lang="en-US" b="0" dirty="0" smtClean="0"/>
              <a:t>heuristic by </a:t>
            </a:r>
            <a:r>
              <a:rPr lang="en-US" dirty="0"/>
              <a:t>computing the running time of any operation in mathematical units </a:t>
            </a:r>
            <a:r>
              <a:rPr lang="en-US" b="0" dirty="0"/>
              <a:t>of computation</a:t>
            </a:r>
            <a:r>
              <a:rPr lang="en-US" b="0" dirty="0" smtClean="0"/>
              <a:t>.</a:t>
            </a:r>
          </a:p>
          <a:p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8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4264</TotalTime>
  <Words>2119</Words>
  <Application>Microsoft Office PowerPoint</Application>
  <PresentationFormat>On-screen Show (4:3)</PresentationFormat>
  <Paragraphs>309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Wingdings</vt:lpstr>
      <vt:lpstr>Adjacency</vt:lpstr>
      <vt:lpstr>Data Structures and Algorithms IICT-6005</vt:lpstr>
      <vt:lpstr>Lesson Content</vt:lpstr>
      <vt:lpstr>Theoretical Analysis</vt:lpstr>
      <vt:lpstr>Primitive Operations</vt:lpstr>
      <vt:lpstr>Counting Algorithm Operations</vt:lpstr>
      <vt:lpstr>Counting Algorithm Operations</vt:lpstr>
      <vt:lpstr>Counting Algorithm Operations</vt:lpstr>
      <vt:lpstr>Counting Algorithm Operations</vt:lpstr>
      <vt:lpstr>Asymptotic notation</vt:lpstr>
      <vt:lpstr>Asymptotic notation</vt:lpstr>
      <vt:lpstr>Asymptotic notation</vt:lpstr>
      <vt:lpstr>Asymptotic notation</vt:lpstr>
      <vt:lpstr>Asymptotic notation</vt:lpstr>
      <vt:lpstr>Asymptotic notation</vt:lpstr>
      <vt:lpstr>Asymptotic notation</vt:lpstr>
      <vt:lpstr>Asymptotic notation</vt:lpstr>
      <vt:lpstr>Asymptotic notation</vt:lpstr>
      <vt:lpstr>Asymptotic notation</vt:lpstr>
      <vt:lpstr>Complexity classes</vt:lpstr>
      <vt:lpstr>Complexity classes</vt:lpstr>
      <vt:lpstr>Summary</vt:lpstr>
      <vt:lpstr>End of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Andrew Cortis</dc:creator>
  <cp:lastModifiedBy>Kassandra Calleja</cp:lastModifiedBy>
  <cp:revision>123</cp:revision>
  <dcterms:created xsi:type="dcterms:W3CDTF">2006-08-16T00:00:00Z</dcterms:created>
  <dcterms:modified xsi:type="dcterms:W3CDTF">2024-03-26T10:36:52Z</dcterms:modified>
</cp:coreProperties>
</file>