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9" r:id="rId3"/>
    <p:sldId id="264" r:id="rId4"/>
    <p:sldId id="291" r:id="rId5"/>
    <p:sldId id="317" r:id="rId6"/>
    <p:sldId id="292" r:id="rId7"/>
    <p:sldId id="290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12" r:id="rId19"/>
    <p:sldId id="309" r:id="rId20"/>
    <p:sldId id="318" r:id="rId21"/>
    <p:sldId id="310" r:id="rId22"/>
    <p:sldId id="304" r:id="rId23"/>
    <p:sldId id="313" r:id="rId24"/>
    <p:sldId id="314" r:id="rId25"/>
    <p:sldId id="294" r:id="rId26"/>
    <p:sldId id="316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03" autoAdjust="0"/>
  </p:normalViewPr>
  <p:slideViewPr>
    <p:cSldViewPr>
      <p:cViewPr varScale="1">
        <p:scale>
          <a:sx n="90" d="100"/>
          <a:sy n="90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15/09/2016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41E21C-2781-4168-9875-B202E0A065C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069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0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6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219802-9260-4AC5-8B68-50816E9514A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202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is :</a:t>
            </a:r>
          </a:p>
          <a:p>
            <a:pPr marL="285750" indent="-285750">
              <a:buFontTx/>
              <a:buChar char="-"/>
            </a:pPr>
            <a:r>
              <a:rPr lang="en-US" altLang="en-US" sz="1600" dirty="0" smtClean="0"/>
              <a:t>The oldest and easiest to understand</a:t>
            </a:r>
          </a:p>
          <a:p>
            <a:pPr marL="285750" indent="-285750">
              <a:buFontTx/>
              <a:buChar char="-"/>
            </a:pPr>
            <a:r>
              <a:rPr lang="en-US" altLang="en-US" sz="1600" dirty="0" smtClean="0"/>
              <a:t>Stages are similar to other engineering disciplines </a:t>
            </a:r>
          </a:p>
          <a:p>
            <a:pPr marL="0" indent="0">
              <a:buFontTx/>
              <a:buNone/>
            </a:pPr>
            <a:r>
              <a:rPr lang="en-US" altLang="en-US" sz="1600" dirty="0" smtClean="0"/>
              <a:t>      (in fact it</a:t>
            </a:r>
            <a:r>
              <a:rPr lang="en-US" altLang="en-US" sz="1600" baseline="0" dirty="0" smtClean="0"/>
              <a:t> has it’s origins in building and construction – you can easily apply the same steps to building a house</a:t>
            </a:r>
            <a:r>
              <a:rPr lang="en-US" altLang="en-US" sz="1600" dirty="0" smtClean="0"/>
              <a:t>)</a:t>
            </a:r>
          </a:p>
          <a:p>
            <a:pPr marL="0" indent="0">
              <a:buFontTx/>
              <a:buNone/>
            </a:pPr>
            <a:endParaRPr lang="en-US" altLang="en-US" sz="1600" dirty="0" smtClean="0"/>
          </a:p>
          <a:p>
            <a:r>
              <a:rPr lang="en-US" sz="1800" b="0" dirty="0" smtClean="0"/>
              <a:t>The first known presentation describing the use of structured development using </a:t>
            </a:r>
            <a:r>
              <a:rPr lang="en-US" sz="1800" dirty="0" smtClean="0"/>
              <a:t>phases similar to those in the Waterfall Model in software engineering was held on the 29th June 1956.</a:t>
            </a:r>
          </a:p>
          <a:p>
            <a:endParaRPr lang="en-US" sz="1800" b="0" dirty="0" smtClean="0"/>
          </a:p>
          <a:p>
            <a:pPr lvl="1"/>
            <a:r>
              <a:rPr lang="en-US" sz="1600" b="0" dirty="0" smtClean="0"/>
              <a:t>This presentation, about the</a:t>
            </a:r>
            <a:r>
              <a:rPr lang="en-US" sz="1600" b="1" dirty="0" smtClean="0"/>
              <a:t> development of software for SAGE, was held by Herbert D. </a:t>
            </a:r>
            <a:r>
              <a:rPr lang="en-US" sz="1600" b="1" dirty="0" err="1" smtClean="0"/>
              <a:t>Benington</a:t>
            </a:r>
            <a:r>
              <a:rPr lang="en-US" sz="1600" b="1" dirty="0" smtClean="0"/>
              <a:t> </a:t>
            </a:r>
            <a:r>
              <a:rPr lang="en-US" sz="1600" b="0" dirty="0" smtClean="0"/>
              <a:t>at Symposium on advanced programming methods for digital computers. </a:t>
            </a:r>
          </a:p>
          <a:p>
            <a:pPr marL="0" indent="0">
              <a:buFontTx/>
              <a:buNone/>
            </a:pPr>
            <a:endParaRPr lang="en-US" alt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4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1EAF27-823E-4199-BB27-56E7161F3A6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23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62FC2-E825-4254-9A0F-99864364C6F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718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3ADB27-076C-441B-A132-685C406FEC0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12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701F1-A99B-475F-BEC3-A627482C0B3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1578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1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E6E76-4DC1-476A-8D16-951677687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25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78BA-2220-48D2-9324-7002C73B4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7455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74050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056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EE4A5-2DCD-411B-AA2C-C1F7A5AD4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mt/imgres?imgurl=http://fitnesse.org/files/images/FitNesseLogoMedium.jpg&amp;imgrefurl=http://fitnesse.org/AdcOpenSpace.FitNesse.MarkupPageInclude&amp;h=288&amp;w=288&amp;sz=20&amp;hl=mt&amp;start=0&amp;um=1&amp;tbnid=TAVdjPhzFyz91M:&amp;tbnh=115&amp;tbnw=115&amp;prev=/images?q%3DAcceptance%2BTesting%26svnum%3D10%26um%3D1%26hl%3Dm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 – Software Process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D61491-2457-4AD2-A776-20F67BE2A312}" type="slidenum">
              <a:rPr lang="en-US" sz="1000">
                <a:solidFill>
                  <a:schemeClr val="tx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000">
              <a:solidFill>
                <a:schemeClr val="tx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 smtClean="0"/>
              <a:t>Phases of Software Process in detail</a:t>
            </a:r>
            <a:endParaRPr lang="en-US" altLang="en-US" sz="3600" dirty="0" smtClean="0"/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rgbClr val="0070C0"/>
                </a:solidFill>
              </a:rPr>
              <a:t>System Design </a:t>
            </a:r>
            <a:r>
              <a:rPr lang="en-US" altLang="en-US" sz="1800" dirty="0" smtClean="0"/>
              <a:t>(how will the system work?)</a:t>
            </a:r>
          </a:p>
          <a:p>
            <a:pPr lvl="1"/>
            <a:r>
              <a:rPr lang="en-US" altLang="en-US" sz="1600" dirty="0" smtClean="0"/>
              <a:t>The overall plan or model that shows how the system will meet its information requirements</a:t>
            </a:r>
          </a:p>
          <a:p>
            <a:pPr lvl="1"/>
            <a:r>
              <a:rPr lang="en-GB" altLang="en-US" sz="1600" dirty="0" smtClean="0"/>
              <a:t>This is like a blueprint of a building or a house before it is built – it contains all the specifications that give the building shape and form</a:t>
            </a:r>
          </a:p>
          <a:p>
            <a:pPr lvl="1"/>
            <a:r>
              <a:rPr lang="en-GB" altLang="en-US" sz="1600" dirty="0" smtClean="0"/>
              <a:t>Similarly, the design will tell us how the system will be interacting, the modules it has, how information is passed on, etc. </a:t>
            </a:r>
          </a:p>
          <a:p>
            <a:pPr lvl="1"/>
            <a:endParaRPr lang="en-GB" altLang="en-US" sz="1600" dirty="0" smtClean="0"/>
          </a:p>
          <a:p>
            <a:pPr lvl="1"/>
            <a:r>
              <a:rPr lang="en-GB" altLang="en-US" sz="1600" dirty="0" smtClean="0"/>
              <a:t>Contains:</a:t>
            </a:r>
            <a:endParaRPr lang="en-US" altLang="en-US" sz="1600" dirty="0" smtClean="0"/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Architecture Design (Network, HW, SW Selection)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Software Program Design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Database Design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User Interface Design</a:t>
            </a:r>
          </a:p>
          <a:p>
            <a:pPr>
              <a:lnSpc>
                <a:spcPct val="80000"/>
              </a:lnSpc>
            </a:pPr>
            <a:endParaRPr lang="en-US" altLang="en-US" sz="1800" dirty="0" smtClean="0">
              <a:solidFill>
                <a:schemeClr val="hlink"/>
              </a:solidFill>
            </a:endParaRPr>
          </a:p>
        </p:txBody>
      </p:sp>
      <p:pic>
        <p:nvPicPr>
          <p:cNvPr id="16390" name="Picture 2" descr="http://www.ci.yuma.az.us/Images/General/ss-3093385-FemaleDb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3786188"/>
            <a:ext cx="3322637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F7E1F19-578B-49E3-A42E-97151FD5320C}" type="slidenum">
              <a:rPr lang="en-US" sz="1000">
                <a:solidFill>
                  <a:schemeClr val="tx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000">
              <a:solidFill>
                <a:schemeClr val="tx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17412" name="Rectangle 5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  <a:noFill/>
        </p:spPr>
        <p:txBody>
          <a:bodyPr/>
          <a:lstStyle/>
          <a:p>
            <a:r>
              <a:rPr lang="en-GB" altLang="en-US" sz="3600" dirty="0"/>
              <a:t>Phases of Software Process in detail</a:t>
            </a:r>
            <a:endParaRPr lang="en-US" altLang="en-US" sz="3600" dirty="0" smtClean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 dirty="0" smtClean="0">
                <a:solidFill>
                  <a:srgbClr val="0070C0"/>
                </a:solidFill>
              </a:rPr>
              <a:t>Development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Hardware and software installation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Programming</a:t>
            </a:r>
          </a:p>
          <a:p>
            <a:pPr lvl="2"/>
            <a:r>
              <a:rPr lang="en-US" altLang="en-US" sz="1800" dirty="0" smtClean="0"/>
              <a:t>System specifications that were prepared during the design stage are translated into software program code</a:t>
            </a:r>
          </a:p>
          <a:p>
            <a:pPr lvl="2"/>
            <a:r>
              <a:rPr lang="en-GB" altLang="en-US" sz="1800" dirty="0" smtClean="0"/>
              <a:t>Some software engineering techniques like UML allow you to generate code automatically</a:t>
            </a:r>
          </a:p>
          <a:p>
            <a:pPr lvl="2"/>
            <a:r>
              <a:rPr lang="en-GB" altLang="en-US" sz="1800" dirty="0" smtClean="0"/>
              <a:t>However, generally once the design is specified, the programming is outsourced, or an off-the-shelf package is bought</a:t>
            </a:r>
            <a:endParaRPr lang="en-US" altLang="en-US" sz="1800" dirty="0" smtClean="0"/>
          </a:p>
          <a:p>
            <a:pPr lvl="2">
              <a:lnSpc>
                <a:spcPct val="80000"/>
              </a:lnSpc>
            </a:pPr>
            <a:endParaRPr lang="en-US" altLang="en-US" sz="1300" dirty="0" smtClean="0"/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User Training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Documentation</a:t>
            </a:r>
          </a:p>
          <a:p>
            <a:pPr lvl="2">
              <a:lnSpc>
                <a:spcPct val="80000"/>
              </a:lnSpc>
            </a:pPr>
            <a:endParaRPr lang="en-US" altLang="en-US" sz="1500" dirty="0" smtClean="0"/>
          </a:p>
          <a:p>
            <a:pPr lvl="2">
              <a:lnSpc>
                <a:spcPct val="80000"/>
              </a:lnSpc>
            </a:pPr>
            <a:endParaRPr lang="en-US" altLang="en-US" sz="1500" dirty="0" smtClean="0"/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</p:txBody>
      </p:sp>
      <p:pic>
        <p:nvPicPr>
          <p:cNvPr id="17414" name="Picture 2" descr="http://fire-studios.com/blog/wp-content/uploads/web_coding_coll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11663"/>
            <a:ext cx="20097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3AA5451-7631-41B8-8580-E1832E7E8800}" type="slidenum">
              <a:rPr lang="en-US" sz="1000">
                <a:solidFill>
                  <a:schemeClr val="tx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000">
              <a:solidFill>
                <a:schemeClr val="tx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18436" name="Rectang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z="3600" dirty="0"/>
              <a:t>Phases of Software Process in detail</a:t>
            </a:r>
            <a:endParaRPr lang="en-US" altLang="en-US" sz="3600" dirty="0" smtClean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70C0"/>
                </a:solidFill>
              </a:rPr>
              <a:t>Testing</a:t>
            </a:r>
          </a:p>
          <a:p>
            <a:pPr lvl="1"/>
            <a:r>
              <a:rPr lang="en-GB" altLang="en-US" sz="1600" dirty="0" smtClean="0"/>
              <a:t>Determines whether the system produced is actually what is needed</a:t>
            </a:r>
          </a:p>
          <a:p>
            <a:pPr lvl="1"/>
            <a:r>
              <a:rPr lang="en-GB" altLang="en-US" sz="1600" dirty="0" smtClean="0"/>
              <a:t>Does it provide the right information?</a:t>
            </a:r>
          </a:p>
          <a:p>
            <a:pPr lvl="1"/>
            <a:r>
              <a:rPr lang="en-GB" altLang="en-US" sz="1600" dirty="0" smtClean="0"/>
              <a:t>Does it work well under normal operational conditions?</a:t>
            </a:r>
          </a:p>
          <a:p>
            <a:pPr lvl="1"/>
            <a:r>
              <a:rPr lang="en-GB" altLang="en-US" sz="1600" dirty="0" smtClean="0"/>
              <a:t>Does it work well under stressful conditions? And at what point does the system break down?</a:t>
            </a:r>
          </a:p>
          <a:p>
            <a:endParaRPr lang="en-GB" altLang="en-US" sz="2000" dirty="0" smtClean="0"/>
          </a:p>
          <a:p>
            <a:pPr lvl="1"/>
            <a:r>
              <a:rPr lang="en-GB" altLang="en-US" sz="1600" dirty="0" smtClean="0"/>
              <a:t>Types</a:t>
            </a:r>
            <a:endParaRPr lang="en-US" altLang="en-US" sz="1600" dirty="0" smtClean="0"/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Functional Testing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Nonfunctional Testing</a:t>
            </a:r>
          </a:p>
          <a:p>
            <a:pPr lvl="3">
              <a:lnSpc>
                <a:spcPct val="80000"/>
              </a:lnSpc>
            </a:pPr>
            <a:r>
              <a:rPr lang="en-US" altLang="en-US" dirty="0" smtClean="0"/>
              <a:t>Performance</a:t>
            </a:r>
          </a:p>
          <a:p>
            <a:pPr lvl="3">
              <a:lnSpc>
                <a:spcPct val="80000"/>
              </a:lnSpc>
            </a:pPr>
            <a:r>
              <a:rPr lang="en-US" altLang="en-US" dirty="0" smtClean="0"/>
              <a:t>Reliability</a:t>
            </a:r>
          </a:p>
          <a:p>
            <a:pPr lvl="1"/>
            <a:r>
              <a:rPr lang="en-GB" altLang="en-US" sz="1600" dirty="0" smtClean="0"/>
              <a:t>Levels</a:t>
            </a:r>
          </a:p>
          <a:p>
            <a:pPr lvl="2"/>
            <a:r>
              <a:rPr lang="en-GB" altLang="en-US" sz="1400" dirty="0" smtClean="0"/>
              <a:t>Unit Testing</a:t>
            </a:r>
          </a:p>
          <a:p>
            <a:pPr lvl="2"/>
            <a:r>
              <a:rPr lang="en-GB" altLang="en-US" sz="1400" dirty="0" smtClean="0"/>
              <a:t>Integration Testing</a:t>
            </a:r>
          </a:p>
          <a:p>
            <a:pPr lvl="2"/>
            <a:r>
              <a:rPr lang="en-GB" altLang="en-US" sz="1400" dirty="0" smtClean="0"/>
              <a:t>System Testing</a:t>
            </a:r>
          </a:p>
          <a:p>
            <a:pPr lvl="2"/>
            <a:r>
              <a:rPr lang="en-GB" altLang="en-US" sz="1400" dirty="0" smtClean="0"/>
              <a:t>User Acceptance Testing</a:t>
            </a:r>
          </a:p>
          <a:p>
            <a:pPr lvl="1">
              <a:lnSpc>
                <a:spcPct val="80000"/>
              </a:lnSpc>
            </a:pPr>
            <a:endParaRPr lang="en-US" altLang="en-US" sz="1600" dirty="0" smtClean="0"/>
          </a:p>
          <a:p>
            <a:pPr lvl="2">
              <a:lnSpc>
                <a:spcPct val="80000"/>
              </a:lnSpc>
            </a:pPr>
            <a:endParaRPr lang="en-US" altLang="en-US" sz="1500" dirty="0" smtClean="0"/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</p:txBody>
      </p:sp>
      <p:pic>
        <p:nvPicPr>
          <p:cNvPr id="18438" name="Picture 2" descr="http://www.debreuil.com/FrameworkDocs/images/bu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43375"/>
            <a:ext cx="20288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Unit Testing</a:t>
            </a:r>
            <a:endParaRPr lang="en-US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000" smtClean="0"/>
              <a:t>Testing each module separately</a:t>
            </a:r>
          </a:p>
          <a:p>
            <a:r>
              <a:rPr lang="en-GB" altLang="en-US" sz="2000" smtClean="0"/>
              <a:t>Look at it as a divide-and-conquer approach to testing</a:t>
            </a:r>
          </a:p>
          <a:p>
            <a:r>
              <a:rPr lang="en-GB" altLang="en-US" sz="2000" smtClean="0"/>
              <a:t>Rather than testing a system as a whole, we test units/modules individually to ensure that it is doing what was originally specified in the design process</a:t>
            </a:r>
            <a:endParaRPr lang="en-US" altLang="en-US" sz="2000" smtClean="0"/>
          </a:p>
        </p:txBody>
      </p:sp>
      <p:pic>
        <p:nvPicPr>
          <p:cNvPr id="19460" name="Picture 2" descr="http://www.altervisitor.com/software/images/nunit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500438"/>
            <a:ext cx="4162425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smtClean="0"/>
              <a:t>Integration Testing</a:t>
            </a:r>
            <a:endParaRPr lang="en-US" altLang="en-US" sz="4400" smtClean="0"/>
          </a:p>
        </p:txBody>
      </p:sp>
      <p:pic>
        <p:nvPicPr>
          <p:cNvPr id="20485" name="Picture 5" descr="Figure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209800"/>
            <a:ext cx="3086100" cy="2945823"/>
          </a:xfrm>
          <a:noFill/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CD460-45DF-4F0C-8986-CAD63D39E8D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447800"/>
            <a:ext cx="5127625" cy="5076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70C0"/>
                </a:solidFill>
              </a:rPr>
              <a:t>Integration Testing</a:t>
            </a:r>
            <a:r>
              <a:rPr lang="en-US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en-US" sz="1800" dirty="0" smtClean="0">
                <a:solidFill>
                  <a:schemeClr val="tx2"/>
                </a:solidFill>
              </a:rPr>
              <a:t>– </a:t>
            </a:r>
            <a:r>
              <a:rPr lang="en-US" altLang="en-US" sz="1800" dirty="0" smtClean="0"/>
              <a:t>tests </a:t>
            </a:r>
            <a:r>
              <a:rPr lang="en-US" altLang="en-US" sz="1800" i="1" dirty="0" smtClean="0"/>
              <a:t>interfaces between components</a:t>
            </a:r>
            <a:r>
              <a:rPr lang="en-US" altLang="en-US" sz="1800" dirty="0" smtClean="0"/>
              <a:t>, interactions to different parts of a system, such as the operating system, file system, hardware or interfaces between systems</a:t>
            </a:r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altLang="en-US" sz="1600" b="1" dirty="0" smtClean="0">
                <a:solidFill>
                  <a:schemeClr val="tx2"/>
                </a:solidFill>
              </a:rPr>
              <a:t>Goal</a:t>
            </a:r>
            <a:r>
              <a:rPr lang="en-US" altLang="en-US" sz="1600" dirty="0" smtClean="0"/>
              <a:t>: To expose faults in the interfaces and in interactions between integrated components </a:t>
            </a:r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endParaRPr lang="en-US" altLang="en-US" sz="1600" dirty="0" smtClean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altLang="en-US" sz="1600" b="1" dirty="0" smtClean="0"/>
              <a:t>Scope</a:t>
            </a:r>
            <a:r>
              <a:rPr lang="en-US" altLang="en-US" sz="1600" dirty="0" smtClean="0"/>
              <a:t>: </a:t>
            </a:r>
            <a:r>
              <a:rPr lang="en-US" altLang="en-US" sz="1600" dirty="0" smtClean="0">
                <a:solidFill>
                  <a:srgbClr val="0070C0"/>
                </a:solidFill>
              </a:rPr>
              <a:t>may include </a:t>
            </a:r>
            <a:r>
              <a:rPr lang="en-US" altLang="en-US" sz="1600" dirty="0" smtClean="0"/>
              <a:t>testing all interfaces, data exchange and variable passing between components</a:t>
            </a:r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endParaRPr lang="en-US" altLang="en-US" sz="1600" dirty="0" smtClean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endParaRPr lang="en-US" altLang="en-US" sz="1600" dirty="0" smtClean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altLang="en-US" sz="1600" b="1" dirty="0" smtClean="0"/>
              <a:t>Typical Test Techniques</a:t>
            </a:r>
            <a:r>
              <a:rPr lang="en-US" altLang="en-US" sz="1600" dirty="0" smtClean="0"/>
              <a:t>: White Box, Top-down, bottom-up integration</a:t>
            </a:r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endParaRPr lang="en-US" altLang="en-US" sz="1600" dirty="0" smtClean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altLang="en-US" sz="1600" b="1" dirty="0" smtClean="0"/>
              <a:t>Test Tools</a:t>
            </a:r>
            <a:r>
              <a:rPr lang="en-US" altLang="en-US" sz="1600" dirty="0" smtClean="0"/>
              <a:t>: </a:t>
            </a:r>
            <a:r>
              <a:rPr lang="en-US" altLang="en-US" sz="1600" i="1" dirty="0" smtClean="0"/>
              <a:t>Stubs , drivers and simulators may be used, Debuggers</a:t>
            </a:r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endParaRPr lang="en-US" altLang="en-US" sz="1200" i="1" dirty="0" smtClean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endParaRPr lang="en-US" altLang="en-US" sz="1200" dirty="0" smtClean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endParaRPr lang="en-US" altLang="en-US" sz="1600" dirty="0" smtClean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endParaRPr lang="en-US" altLang="en-US" sz="1600" dirty="0" smtClean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endParaRPr lang="en-US" altLang="en-US" sz="1600" dirty="0" smtClean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3220169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Systems Testing</a:t>
            </a:r>
            <a:endParaRPr lang="en-US" altLang="en-US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000" dirty="0"/>
              <a:t>Tests the functions of the </a:t>
            </a:r>
            <a:r>
              <a:rPr lang="en-GB" sz="2000" b="1" dirty="0">
                <a:solidFill>
                  <a:srgbClr val="0070C0"/>
                </a:solidFill>
              </a:rPr>
              <a:t>system as a whole</a:t>
            </a:r>
          </a:p>
          <a:p>
            <a:pPr marL="228600" indent="-228600">
              <a:defRPr/>
            </a:pPr>
            <a:r>
              <a:rPr lang="en-US" sz="2000" dirty="0" smtClean="0"/>
              <a:t>   System testing may include tests based on:</a:t>
            </a:r>
          </a:p>
          <a:p>
            <a:pPr marL="685800" lvl="1" indent="-228600">
              <a:defRPr/>
            </a:pPr>
            <a:r>
              <a:rPr lang="en-US" sz="2000" dirty="0" smtClean="0"/>
              <a:t>risks </a:t>
            </a:r>
          </a:p>
          <a:p>
            <a:pPr marL="685800" lvl="1" indent="-228600">
              <a:defRPr/>
            </a:pPr>
            <a:r>
              <a:rPr lang="en-US" sz="2000" dirty="0" smtClean="0"/>
              <a:t>requirements specifications, </a:t>
            </a:r>
          </a:p>
          <a:p>
            <a:pPr marL="685800" lvl="1" indent="-228600">
              <a:defRPr/>
            </a:pPr>
            <a:r>
              <a:rPr lang="en-US" sz="2000" dirty="0" smtClean="0"/>
              <a:t>business processes, </a:t>
            </a:r>
          </a:p>
          <a:p>
            <a:pPr marL="685800" lvl="1" indent="-228600">
              <a:defRPr/>
            </a:pPr>
            <a:r>
              <a:rPr lang="en-US" sz="2000" dirty="0" smtClean="0"/>
              <a:t>use cases,  </a:t>
            </a:r>
          </a:p>
          <a:p>
            <a:pPr marL="685800" lvl="1" indent="-228600">
              <a:defRPr/>
            </a:pPr>
            <a:r>
              <a:rPr lang="en-US" sz="2000" dirty="0" smtClean="0"/>
              <a:t>other high level descriptions of system behavior; 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2000" dirty="0" smtClean="0"/>
              <a:t>Also looks </a:t>
            </a:r>
            <a:r>
              <a:rPr lang="en-GB" sz="2000" dirty="0"/>
              <a:t>at </a:t>
            </a:r>
            <a:r>
              <a:rPr lang="en-GB" sz="2000" dirty="0" smtClean="0">
                <a:solidFill>
                  <a:srgbClr val="0070C0"/>
                </a:solidFill>
              </a:rPr>
              <a:t>non-functional factors </a:t>
            </a:r>
            <a:r>
              <a:rPr lang="en-GB" sz="2000" dirty="0"/>
              <a:t>such as:</a:t>
            </a:r>
          </a:p>
          <a:p>
            <a:pPr lvl="1">
              <a:defRPr/>
            </a:pPr>
            <a:r>
              <a:rPr lang="en-GB" sz="2000" dirty="0"/>
              <a:t>Performance time</a:t>
            </a:r>
          </a:p>
          <a:p>
            <a:pPr lvl="1">
              <a:defRPr/>
            </a:pPr>
            <a:r>
              <a:rPr lang="en-GB" sz="2000" dirty="0" smtClean="0"/>
              <a:t>Peak </a:t>
            </a:r>
            <a:r>
              <a:rPr lang="en-GB" sz="2000" dirty="0"/>
              <a:t>loads</a:t>
            </a:r>
          </a:p>
          <a:p>
            <a:pPr lvl="1">
              <a:defRPr/>
            </a:pPr>
            <a:r>
              <a:rPr lang="en-GB" sz="2000" dirty="0"/>
              <a:t>Recovery and restart capabilities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Acceptance Testing</a:t>
            </a:r>
            <a:endParaRPr lang="en-US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5091113" cy="4800600"/>
          </a:xfrm>
        </p:spPr>
        <p:txBody>
          <a:bodyPr/>
          <a:lstStyle/>
          <a:p>
            <a:r>
              <a:rPr lang="en-GB" altLang="en-US" sz="2000" b="0" dirty="0" smtClean="0"/>
              <a:t>A final certification that the system is ready to be used</a:t>
            </a:r>
          </a:p>
          <a:p>
            <a:endParaRPr lang="en-GB" altLang="en-US" sz="2000" b="0" dirty="0" smtClean="0"/>
          </a:p>
          <a:p>
            <a:r>
              <a:rPr lang="en-GB" altLang="en-US" sz="2000" b="0" dirty="0" smtClean="0"/>
              <a:t>These are carried out by users and reviewed by management, since only these people can actually </a:t>
            </a:r>
            <a:r>
              <a:rPr lang="en-GB" altLang="en-US" sz="2000" b="0" dirty="0" smtClean="0">
                <a:solidFill>
                  <a:srgbClr val="0070C0"/>
                </a:solidFill>
              </a:rPr>
              <a:t>confirm if this is the system they originally required to be developed</a:t>
            </a:r>
          </a:p>
          <a:p>
            <a:endParaRPr lang="en-GB" altLang="en-US" sz="2000" b="0" dirty="0" smtClean="0">
              <a:solidFill>
                <a:srgbClr val="0070C0"/>
              </a:solidFill>
            </a:endParaRPr>
          </a:p>
          <a:p>
            <a:r>
              <a:rPr lang="en-GB" altLang="en-US" sz="2000" b="0" dirty="0" smtClean="0"/>
              <a:t>Once the system is accepted, it can be installed throughout the organisation</a:t>
            </a:r>
            <a:endParaRPr lang="en-US" altLang="en-US" sz="2000" b="0" dirty="0" smtClean="0"/>
          </a:p>
        </p:txBody>
      </p:sp>
      <p:pic>
        <p:nvPicPr>
          <p:cNvPr id="22532" name="Picture 5" descr="FitNesseLogoMediu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57400"/>
            <a:ext cx="1881187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5F847F1-DD0C-4E89-8221-8730BE9B46D0}" type="slidenum">
              <a:rPr lang="en-US" sz="1000">
                <a:solidFill>
                  <a:schemeClr val="tx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sz="1000">
              <a:solidFill>
                <a:schemeClr val="tx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23556" name="Rectang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 smtClean="0"/>
              <a:t>Operation and Maintenance</a:t>
            </a:r>
            <a:endParaRPr lang="en-US" altLang="en-US" dirty="0" smtClean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8006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en-US" sz="1600" dirty="0" smtClean="0"/>
              <a:t>A software system is often in service for years or decades. During this time the system and its </a:t>
            </a:r>
            <a:r>
              <a:rPr lang="en-US" altLang="en-US" sz="1600" b="1" dirty="0" smtClean="0"/>
              <a:t>environment is often corrected, changed or extended</a:t>
            </a:r>
            <a:r>
              <a:rPr lang="en-US" altLang="en-US" sz="1600" dirty="0" smtClean="0"/>
              <a:t>. </a:t>
            </a:r>
          </a:p>
          <a:p>
            <a:pPr>
              <a:lnSpc>
                <a:spcPct val="80000"/>
              </a:lnSpc>
            </a:pPr>
            <a:endParaRPr lang="en-US" altLang="en-US" sz="2000" b="1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b="1" dirty="0" smtClean="0">
                <a:solidFill>
                  <a:srgbClr val="0070C0"/>
                </a:solidFill>
              </a:rPr>
              <a:t>Maintenance </a:t>
            </a:r>
            <a:r>
              <a:rPr lang="en-US" altLang="en-US" sz="2000" dirty="0" smtClean="0"/>
              <a:t>is done on an current operational system, and is triggered by modifications, migration, or retirement of the software or system, </a:t>
            </a: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 planned </a:t>
            </a:r>
            <a:r>
              <a:rPr lang="en-US" altLang="en-US" sz="1800" b="1" dirty="0" smtClean="0">
                <a:solidFill>
                  <a:srgbClr val="0070C0"/>
                </a:solidFill>
              </a:rPr>
              <a:t>enhancement</a:t>
            </a:r>
            <a:r>
              <a:rPr lang="en-US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en-US" sz="1800" dirty="0" smtClean="0"/>
              <a:t>changes (e.g. release-based), </a:t>
            </a:r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70C0"/>
                </a:solidFill>
              </a:rPr>
              <a:t>corrective</a:t>
            </a:r>
            <a:r>
              <a:rPr lang="en-US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en-US" sz="1800" dirty="0" smtClean="0"/>
              <a:t>and emergency changes, and </a:t>
            </a:r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changes of </a:t>
            </a:r>
            <a:r>
              <a:rPr lang="en-US" altLang="en-US" sz="1800" b="1" dirty="0" smtClean="0">
                <a:solidFill>
                  <a:srgbClr val="0070C0"/>
                </a:solidFill>
              </a:rPr>
              <a:t>environment</a:t>
            </a:r>
            <a:r>
              <a:rPr lang="en-US" altLang="en-US" sz="1800" dirty="0" smtClean="0"/>
              <a:t>, such as planned operating system or database upgrades, or patches to newly exposed or discovered vulnerabilities of the operating system.</a:t>
            </a:r>
          </a:p>
          <a:p>
            <a:pPr lvl="1">
              <a:lnSpc>
                <a:spcPct val="80000"/>
              </a:lnSpc>
            </a:pP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0070C0"/>
                </a:solidFill>
              </a:rPr>
              <a:t>migration</a:t>
            </a:r>
            <a:r>
              <a:rPr lang="en-US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en-US" sz="1800" dirty="0" smtClean="0"/>
              <a:t>(e.g. from one platform to another) should include operational tests of the new environment, as well as of the changed software.</a:t>
            </a:r>
          </a:p>
          <a:p>
            <a:pPr>
              <a:lnSpc>
                <a:spcPct val="80000"/>
              </a:lnSpc>
            </a:pPr>
            <a:endParaRPr lang="en-US" altLang="en-US" sz="2100" dirty="0" smtClean="0"/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6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79CE5-1722-4630-86F0-063A8F193A7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1024782" y="304800"/>
            <a:ext cx="8353425" cy="1143000"/>
          </a:xfrm>
        </p:spPr>
        <p:txBody>
          <a:bodyPr/>
          <a:lstStyle/>
          <a:p>
            <a:r>
              <a:rPr lang="en-US" altLang="en-US" sz="3000" dirty="0" smtClean="0"/>
              <a:t>Waterfall Model: Advantages and Drawbacks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914400" y="3214688"/>
            <a:ext cx="3810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57225" indent="-2460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altLang="en-US" sz="2400" dirty="0">
                <a:solidFill>
                  <a:srgbClr val="00B050"/>
                </a:solidFill>
                <a:latin typeface="+mn-lt"/>
              </a:rPr>
              <a:t>Advantages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altLang="en-US" sz="2400" dirty="0">
              <a:solidFill>
                <a:schemeClr val="hlink"/>
              </a:solidFill>
              <a:latin typeface="+mn-lt"/>
            </a:endParaRP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n-US" altLang="en-US" sz="2000" dirty="0">
                <a:latin typeface="+mn-lt"/>
              </a:rPr>
              <a:t>Remains important and widely used due to simplicity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n-US" altLang="en-US" sz="2000" dirty="0">
                <a:latin typeface="+mn-lt"/>
              </a:rPr>
              <a:t>Enforced disciplined, planned and manageable approach.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endParaRPr lang="en-US" altLang="en-US" sz="2000" dirty="0">
              <a:latin typeface="+mn-lt"/>
            </a:endParaRP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n-US" altLang="en-US" sz="2000" dirty="0">
                <a:latin typeface="+mn-lt"/>
              </a:rPr>
              <a:t>Documentation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4572000" y="3195638"/>
            <a:ext cx="439261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57225" indent="-2460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922338" indent="-2190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Drawbacks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altLang="en-US" sz="2400" dirty="0">
              <a:solidFill>
                <a:schemeClr val="hlink"/>
              </a:solidFill>
              <a:latin typeface="+mn-lt"/>
            </a:endParaRP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n-US" altLang="en-US" sz="2000" dirty="0">
                <a:latin typeface="+mn-lt"/>
              </a:rPr>
              <a:t>Can all the requirements be specified in advance? (business uncertainty)</a:t>
            </a:r>
          </a:p>
          <a:p>
            <a:pPr lvl="2" eaLnBrk="1" hangingPunct="1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en-US" sz="2000" dirty="0">
                <a:latin typeface="+mn-lt"/>
              </a:rPr>
              <a:t>Requirements grow and change</a:t>
            </a:r>
          </a:p>
          <a:p>
            <a:pPr lvl="2" eaLnBrk="1" hangingPunct="1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en-US" sz="2000" dirty="0">
              <a:latin typeface="+mn-lt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n-US" altLang="en-US" sz="2000" dirty="0" smtClean="0">
                <a:latin typeface="+mn-lt"/>
              </a:rPr>
              <a:t>Leads </a:t>
            </a:r>
            <a:r>
              <a:rPr lang="en-US" altLang="en-US" sz="2000" dirty="0">
                <a:latin typeface="+mn-lt"/>
              </a:rPr>
              <a:t>to a somewhat bureaucratic style of work</a:t>
            </a:r>
            <a:r>
              <a:rPr lang="en-US" altLang="en-US" sz="2200" dirty="0">
                <a:latin typeface="Georgia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endParaRPr lang="en-US" altLang="en-US" sz="2300" dirty="0">
              <a:solidFill>
                <a:schemeClr val="accent2"/>
              </a:solidFill>
              <a:latin typeface="Georgia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endParaRPr lang="en-US" altLang="en-US" sz="2300" dirty="0">
              <a:solidFill>
                <a:schemeClr val="accent2"/>
              </a:solidFill>
              <a:latin typeface="Georgia" pitchFamily="18" charset="0"/>
            </a:endParaRPr>
          </a:p>
        </p:txBody>
      </p:sp>
      <p:pic>
        <p:nvPicPr>
          <p:cNvPr id="12294" name="Picture 6" descr="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1219200"/>
            <a:ext cx="18796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1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924800" cy="1143000"/>
          </a:xfrm>
        </p:spPr>
        <p:txBody>
          <a:bodyPr/>
          <a:lstStyle/>
          <a:p>
            <a:r>
              <a:rPr lang="en-US" sz="4000" dirty="0" smtClean="0"/>
              <a:t>The Evolution of the Waterfall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The Waterfall Model served it’s purpose for many years but :</a:t>
            </a:r>
          </a:p>
          <a:p>
            <a:pPr>
              <a:lnSpc>
                <a:spcPct val="16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</a:rPr>
              <a:t>It’s Linear Nature was problematic</a:t>
            </a:r>
          </a:p>
          <a:p>
            <a:pPr marL="339725" indent="0">
              <a:lnSpc>
                <a:spcPct val="160000"/>
              </a:lnSpc>
              <a:buNone/>
            </a:pPr>
            <a:r>
              <a:rPr lang="en-US" altLang="en-US" sz="1800" b="0" dirty="0" smtClean="0"/>
              <a:t>In </a:t>
            </a:r>
            <a:r>
              <a:rPr lang="en-US" altLang="en-US" sz="1800" b="0" dirty="0"/>
              <a:t>reality often we </a:t>
            </a:r>
            <a:r>
              <a:rPr lang="en-US" altLang="en-US" sz="1800" b="0" dirty="0" smtClean="0"/>
              <a:t>need </a:t>
            </a:r>
            <a:r>
              <a:rPr lang="en-US" altLang="en-US" sz="1800" b="0" dirty="0"/>
              <a:t>to go back to earlier </a:t>
            </a:r>
            <a:r>
              <a:rPr lang="en-US" altLang="en-US" sz="1800" b="0" dirty="0" smtClean="0"/>
              <a:t>stages and revise the work that was made; especially because we cannot know everything from the very start!</a:t>
            </a:r>
          </a:p>
          <a:p>
            <a:pPr marL="339725" indent="0">
              <a:lnSpc>
                <a:spcPct val="160000"/>
              </a:lnSpc>
              <a:buNone/>
            </a:pPr>
            <a:endParaRPr lang="en-US" altLang="en-US" sz="1800" b="0" dirty="0"/>
          </a:p>
          <a:p>
            <a:pPr>
              <a:lnSpc>
                <a:spcPct val="16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</a:rPr>
              <a:t>It was highly Document Oriented</a:t>
            </a:r>
          </a:p>
          <a:p>
            <a:pPr marL="114300" indent="0">
              <a:lnSpc>
                <a:spcPct val="160000"/>
              </a:lnSpc>
              <a:buNone/>
            </a:pPr>
            <a:r>
              <a:rPr lang="en-US" altLang="en-US" sz="1800" b="0" dirty="0" smtClean="0"/>
              <a:t>This meant that more emphasis was being put into the paper work then on the actual system deliverable which, after all, is what mattered most to the client.</a:t>
            </a:r>
            <a:endParaRPr lang="en-US" alt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Time we covered…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Software Engineering?</a:t>
            </a:r>
          </a:p>
          <a:p>
            <a:r>
              <a:rPr lang="en-GB" dirty="0" smtClean="0"/>
              <a:t>Why is it important?</a:t>
            </a:r>
          </a:p>
          <a:p>
            <a:r>
              <a:rPr lang="en-GB" dirty="0" smtClean="0"/>
              <a:t>Costs of Software Engineering</a:t>
            </a:r>
          </a:p>
          <a:p>
            <a:r>
              <a:rPr lang="en-GB" dirty="0" smtClean="0"/>
              <a:t>Areas and Scope of Software Engineering</a:t>
            </a:r>
          </a:p>
          <a:p>
            <a:r>
              <a:rPr lang="en-GB" dirty="0" smtClean="0"/>
              <a:t>4 Ps of Software Engineering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Engineering Solutions - Aerial Photo/Satellite Image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00800" y="2895600"/>
            <a:ext cx="2381245" cy="2381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04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924800" cy="1143000"/>
          </a:xfrm>
        </p:spPr>
        <p:txBody>
          <a:bodyPr/>
          <a:lstStyle/>
          <a:p>
            <a:r>
              <a:rPr lang="en-US" sz="4000" dirty="0" smtClean="0"/>
              <a:t>The Evolution of the Waterfall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en-US" sz="1800" b="0" dirty="0" smtClean="0"/>
              <a:t>Winston </a:t>
            </a:r>
            <a:r>
              <a:rPr lang="en-US" sz="1800" b="0" dirty="0"/>
              <a:t>W. Royce presented </a:t>
            </a:r>
            <a:r>
              <a:rPr lang="en-US" sz="1800" dirty="0"/>
              <a:t>this model as an example of a flawed, non-working model</a:t>
            </a:r>
            <a:r>
              <a:rPr lang="en-US" sz="1800" b="0" dirty="0"/>
              <a:t> in </a:t>
            </a:r>
            <a:r>
              <a:rPr lang="en-US" sz="1800" b="0" dirty="0" smtClean="0"/>
              <a:t>article </a:t>
            </a:r>
            <a:r>
              <a:rPr lang="en-US" sz="1800" b="0" dirty="0"/>
              <a:t>entitled “</a:t>
            </a:r>
            <a:r>
              <a:rPr lang="en-US" sz="1800" b="0" i="1" dirty="0"/>
              <a:t>Managing the Development of Larger Software Systems</a:t>
            </a:r>
            <a:r>
              <a:rPr lang="en-US" sz="1800" b="0" dirty="0"/>
              <a:t>” with this famous quote : </a:t>
            </a:r>
          </a:p>
          <a:p>
            <a:pPr marL="411480" lvl="1" indent="0" algn="ctr">
              <a:lnSpc>
                <a:spcPct val="160000"/>
              </a:lnSpc>
              <a:buNone/>
            </a:pPr>
            <a:r>
              <a:rPr lang="en-US" sz="1800" b="1" i="1" dirty="0" smtClean="0">
                <a:solidFill>
                  <a:srgbClr val="0070C0"/>
                </a:solidFill>
              </a:rPr>
              <a:t>“</a:t>
            </a:r>
            <a:r>
              <a:rPr lang="en-US" sz="1800" b="1" i="1" dirty="0">
                <a:solidFill>
                  <a:srgbClr val="0070C0"/>
                </a:solidFill>
              </a:rPr>
              <a:t>In my experience, the simpler method has never worked on large software development efforts…” </a:t>
            </a:r>
            <a:r>
              <a:rPr lang="en-US" sz="1800" b="1" i="1" dirty="0" smtClean="0">
                <a:solidFill>
                  <a:srgbClr val="0070C0"/>
                </a:solidFill>
              </a:rPr>
              <a:t> </a:t>
            </a:r>
            <a:r>
              <a:rPr lang="en-US" sz="1800" b="0" i="1" dirty="0" smtClean="0"/>
              <a:t>(1970s)</a:t>
            </a:r>
            <a:endParaRPr lang="en-US" sz="1800" b="0" i="1" dirty="0" smtClean="0"/>
          </a:p>
          <a:p>
            <a:pPr lvl="1">
              <a:lnSpc>
                <a:spcPct val="160000"/>
              </a:lnSpc>
            </a:pPr>
            <a:endParaRPr lang="en-US" sz="1800" b="0" dirty="0" smtClean="0"/>
          </a:p>
          <a:p>
            <a:pPr marL="411480" lvl="1" indent="0">
              <a:lnSpc>
                <a:spcPct val="160000"/>
              </a:lnSpc>
              <a:buNone/>
            </a:pPr>
            <a:r>
              <a:rPr lang="en-US" sz="1800" b="1" dirty="0" smtClean="0"/>
              <a:t>Royce’s </a:t>
            </a:r>
            <a:r>
              <a:rPr lang="en-US" sz="1800" b="1" dirty="0"/>
              <a:t>adaptation of the Waterfall Model </a:t>
            </a:r>
            <a:r>
              <a:rPr lang="en-US" sz="1800" b="0" dirty="0"/>
              <a:t>is the one that was </a:t>
            </a:r>
            <a:r>
              <a:rPr lang="en-US" sz="1800" b="1" dirty="0"/>
              <a:t>most successfully applied to software development</a:t>
            </a:r>
            <a:r>
              <a:rPr lang="en-US" sz="1800" b="0" dirty="0"/>
              <a:t>, it would take well over two decades for another breed of models to slowly displace the Waterfall as the dominant software development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Royce Modification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349711"/>
              </p:ext>
            </p:extLst>
          </p:nvPr>
        </p:nvGraphicFramePr>
        <p:xfrm>
          <a:off x="838200" y="1600200"/>
          <a:ext cx="8305800" cy="495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52900"/>
                <a:gridCol w="4152900"/>
              </a:tblGrid>
              <a:tr h="420919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Waterfall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Royce Modification</a:t>
                      </a:r>
                      <a:endParaRPr lang="en-US" dirty="0"/>
                    </a:p>
                  </a:txBody>
                  <a:tcPr/>
                </a:tc>
              </a:tr>
              <a:tr h="45320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Consists of </a:t>
                      </a:r>
                      <a:r>
                        <a:rPr lang="en-US" sz="1600" b="1" dirty="0" smtClean="0"/>
                        <a:t>sequential, non-overlapping phases</a:t>
                      </a:r>
                      <a:r>
                        <a:rPr lang="en-US" sz="1600" dirty="0" smtClean="0"/>
                        <a:t>, where a phase cannot begin until the previous phase is already completed.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At the end of every phase, there is a gate where a </a:t>
                      </a:r>
                      <a:r>
                        <a:rPr lang="en-US" sz="1600" b="1" dirty="0" smtClean="0"/>
                        <a:t>decision is made to allow the project to move forward or not</a:t>
                      </a:r>
                      <a:r>
                        <a:rPr lang="en-US" sz="1600" dirty="0" smtClean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The </a:t>
                      </a:r>
                      <a:r>
                        <a:rPr lang="en-US" sz="1600" b="1" dirty="0" smtClean="0"/>
                        <a:t>product is only finished at the end of the last phase</a:t>
                      </a:r>
                      <a:r>
                        <a:rPr lang="en-US" sz="1600" dirty="0" smtClean="0"/>
                        <a:t>. Once the project is done, the product/service enters into a maintenance phase.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The </a:t>
                      </a:r>
                      <a:r>
                        <a:rPr lang="en-US" sz="1600" b="1" dirty="0" smtClean="0"/>
                        <a:t>testing</a:t>
                      </a:r>
                      <a:r>
                        <a:rPr lang="en-US" sz="1600" dirty="0" smtClean="0"/>
                        <a:t> phase, which will uncover any issues with requirements, design flaws and bugs is c</a:t>
                      </a:r>
                      <a:r>
                        <a:rPr lang="en-US" sz="1600" b="1" dirty="0" smtClean="0"/>
                        <a:t>arried out at the very end of the life cycle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proposed an </a:t>
                      </a:r>
                      <a:r>
                        <a:rPr lang="en-US" sz="1600" b="1" dirty="0" smtClean="0"/>
                        <a:t>iterative and incremental approach</a:t>
                      </a:r>
                      <a:r>
                        <a:rPr lang="en-US" sz="1600" dirty="0" smtClean="0"/>
                        <a:t> and advocated that projects should pass through each phase at least twice.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The idea was that the </a:t>
                      </a:r>
                      <a:r>
                        <a:rPr lang="en-US" sz="1600" b="1" dirty="0" smtClean="0"/>
                        <a:t>second pass of each phase would help bring to light flaws </a:t>
                      </a:r>
                      <a:r>
                        <a:rPr lang="en-US" sz="1600" dirty="0" smtClean="0"/>
                        <a:t>in the phase in which they originated; thus fixing such flaws would be easier than if these were discovered in later phases!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3" t="23555" r="33812" b="41460"/>
          <a:stretch/>
        </p:blipFill>
        <p:spPr bwMode="auto">
          <a:xfrm>
            <a:off x="5486400" y="4301246"/>
            <a:ext cx="3468959" cy="217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83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6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8AE8F7-97A3-45C3-9EC5-1A9193EEE269}" type="slidenum">
              <a:rPr lang="en-US" sz="1000">
                <a:solidFill>
                  <a:schemeClr val="tx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sz="1000">
              <a:solidFill>
                <a:schemeClr val="tx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772400" cy="1143000"/>
          </a:xfrm>
        </p:spPr>
        <p:txBody>
          <a:bodyPr/>
          <a:lstStyle/>
          <a:p>
            <a:r>
              <a:rPr lang="en-GB" altLang="en-US" sz="3800" dirty="0" smtClean="0"/>
              <a:t>Model Phases and Their Outcomes</a:t>
            </a:r>
            <a:r>
              <a:rPr lang="en-GB" altLang="en-US" sz="3800" dirty="0" smtClean="0"/>
              <a:t>…</a:t>
            </a:r>
            <a:endParaRPr lang="en-GB" altLang="en-US" sz="3800" dirty="0" smtClean="0"/>
          </a:p>
        </p:txBody>
      </p:sp>
      <p:graphicFrame>
        <p:nvGraphicFramePr>
          <p:cNvPr id="174112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210523"/>
              </p:ext>
            </p:extLst>
          </p:nvPr>
        </p:nvGraphicFramePr>
        <p:xfrm>
          <a:off x="1524000" y="2118444"/>
          <a:ext cx="6019800" cy="4480476"/>
        </p:xfrm>
        <a:graphic>
          <a:graphicData uri="http://schemas.openxmlformats.org/drawingml/2006/table">
            <a:tbl>
              <a:tblPr/>
              <a:tblGrid>
                <a:gridCol w="2167506"/>
                <a:gridCol w="3852294"/>
              </a:tblGrid>
              <a:tr h="171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Stage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Documents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Selection and Planning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Problem Statement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Project Plan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Quality Assurance Plan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Feasibility Study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Risk Analysis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8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Analysis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Requirements Specification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Project Plan (updated)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Logical UML Model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Behavioural UML Model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29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Design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DB Specification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Program specification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Architecture Specification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UI Specification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Testing Plan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Project Plan (updated)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34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Coding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Source documentation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Installation guide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Users Manual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Training Plan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Test Cases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47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Testing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Test Cases (updated)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Test Report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47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Maintenance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Training Material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</a:rPr>
                        <a:t>Bug Reports, Service Requests</a:t>
                      </a:r>
                    </a:p>
                  </a:txBody>
                  <a:tcPr marL="188056" marR="188056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/>
          </p:cNvSpPr>
          <p:nvPr/>
        </p:nvSpPr>
        <p:spPr>
          <a:xfrm>
            <a:off x="914400" y="1295400"/>
            <a:ext cx="8007350" cy="76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900" dirty="0" smtClean="0"/>
              <a:t>What are the </a:t>
            </a:r>
            <a:r>
              <a:rPr lang="en-GB" altLang="en-US" sz="1900" dirty="0" smtClean="0">
                <a:solidFill>
                  <a:srgbClr val="0070C0"/>
                </a:solidFill>
              </a:rPr>
              <a:t>outcomes</a:t>
            </a:r>
            <a:r>
              <a:rPr lang="en-GB" altLang="en-US" sz="1900" dirty="0" smtClean="0"/>
              <a:t>?</a:t>
            </a:r>
          </a:p>
          <a:p>
            <a:pPr lvl="1"/>
            <a:r>
              <a:rPr lang="en-GB" altLang="en-US" sz="1900" dirty="0" smtClean="0"/>
              <a:t>Software, Documentation, Data</a:t>
            </a:r>
            <a:endParaRPr lang="en-GB" altLang="en-US" sz="2000" dirty="0" smtClean="0"/>
          </a:p>
          <a:p>
            <a:pPr marL="411480" lvl="1" indent="0">
              <a:buNone/>
            </a:pPr>
            <a:endParaRPr lang="en-GB" altLang="en-US" sz="2200" dirty="0" smtClean="0"/>
          </a:p>
          <a:p>
            <a:pPr lvl="1"/>
            <a:endParaRPr lang="en-GB" alt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Variety of Software Processes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51054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000" dirty="0" smtClean="0">
                <a:solidFill>
                  <a:srgbClr val="0070C0"/>
                </a:solidFill>
              </a:rPr>
              <a:t>Many different Software Process Models exist today.</a:t>
            </a:r>
          </a:p>
          <a:p>
            <a:pPr eaLnBrk="1" hangingPunct="1"/>
            <a:endParaRPr lang="en-US" altLang="en-US" sz="20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000" dirty="0" smtClean="0">
                <a:solidFill>
                  <a:srgbClr val="0070C0"/>
                </a:solidFill>
              </a:rPr>
              <a:t>Most </a:t>
            </a:r>
            <a:r>
              <a:rPr lang="en-US" altLang="en-US" sz="2000" dirty="0" smtClean="0">
                <a:solidFill>
                  <a:srgbClr val="0070C0"/>
                </a:solidFill>
              </a:rPr>
              <a:t>common are</a:t>
            </a:r>
            <a:r>
              <a:rPr lang="en-US" altLang="en-US" sz="2000" dirty="0" smtClean="0"/>
              <a:t>:</a:t>
            </a:r>
          </a:p>
          <a:p>
            <a:pPr lvl="1" eaLnBrk="1" hangingPunct="1"/>
            <a:r>
              <a:rPr lang="en-US" altLang="en-US" sz="2000" dirty="0" smtClean="0"/>
              <a:t>Classic </a:t>
            </a:r>
            <a:r>
              <a:rPr lang="en-US" altLang="en-US" sz="2000" dirty="0" smtClean="0"/>
              <a:t>Life </a:t>
            </a:r>
            <a:r>
              <a:rPr lang="en-US" altLang="en-US" sz="2000" dirty="0" smtClean="0"/>
              <a:t>Cycle </a:t>
            </a:r>
            <a:r>
              <a:rPr lang="en-US" altLang="en-US" sz="2000" dirty="0" smtClean="0"/>
              <a:t>– Waterfall (for sma</a:t>
            </a:r>
            <a:r>
              <a:rPr lang="en-US" altLang="en-US" dirty="0" smtClean="0"/>
              <a:t>ll projects</a:t>
            </a:r>
            <a:r>
              <a:rPr lang="en-US" altLang="en-US" sz="2000" dirty="0" smtClean="0"/>
              <a:t>)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Evolutionary Development </a:t>
            </a:r>
            <a:r>
              <a:rPr lang="en-US" altLang="en-US" sz="2000" dirty="0" smtClean="0"/>
              <a:t>Approach </a:t>
            </a:r>
          </a:p>
          <a:p>
            <a:pPr marL="411480" lvl="1" indent="0" eaLnBrk="1" hangingPunct="1">
              <a:buNone/>
            </a:pPr>
            <a:r>
              <a:rPr lang="en-US" altLang="en-US" sz="2000" dirty="0" smtClean="0"/>
              <a:t>    Prototyping/Incremental/Spiral Model</a:t>
            </a:r>
          </a:p>
          <a:p>
            <a:pPr marL="411480" lvl="1" indent="0" eaLnBrk="1" hangingPunct="1"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>
                <a:solidFill>
                  <a:srgbClr val="0070C0"/>
                </a:solidFill>
              </a:rPr>
              <a:t>Others in use are:</a:t>
            </a:r>
            <a:endParaRPr lang="en-US" alt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en-US" dirty="0"/>
              <a:t>Prince </a:t>
            </a:r>
            <a:r>
              <a:rPr lang="en-US" altLang="en-US" dirty="0" smtClean="0"/>
              <a:t>2 (used for EU Government Projects)</a:t>
            </a:r>
            <a:endParaRPr lang="en-US" altLang="en-US" dirty="0"/>
          </a:p>
          <a:p>
            <a:pPr lvl="1" eaLnBrk="1" hangingPunct="1"/>
            <a:r>
              <a:rPr lang="en-US" altLang="en-US" sz="2000" dirty="0" smtClean="0"/>
              <a:t>SSADM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RAD</a:t>
            </a:r>
          </a:p>
          <a:p>
            <a:endParaRPr lang="en-US" altLang="en-US" sz="2200" dirty="0" smtClean="0"/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All Process Models are Different!</a:t>
            </a:r>
          </a:p>
          <a:p>
            <a:pPr lvl="1"/>
            <a:r>
              <a:rPr lang="en-US" altLang="en-US" dirty="0" smtClean="0"/>
              <a:t>All have traits that make them ideal for certain situations</a:t>
            </a:r>
          </a:p>
          <a:p>
            <a:pPr lvl="1"/>
            <a:r>
              <a:rPr lang="en-US" altLang="en-US" dirty="0" smtClean="0"/>
              <a:t>Some are rigid and require detailed planning ahead, strict control, change management (heavy weight) while others are more flexible and adaptive (lightweight).</a:t>
            </a:r>
          </a:p>
          <a:p>
            <a:pPr lvl="1"/>
            <a:endParaRPr lang="en-US" altLang="en-US" sz="2000" dirty="0" smtClean="0"/>
          </a:p>
          <a:p>
            <a:pPr marL="114300" indent="0" algn="ctr" eaLnBrk="1" hangingPunct="1">
              <a:buNone/>
            </a:pPr>
            <a:r>
              <a:rPr lang="en-US" altLang="en-US" sz="2100" dirty="0" smtClean="0">
                <a:solidFill>
                  <a:srgbClr val="0070C0"/>
                </a:solidFill>
              </a:rPr>
              <a:t>All of these are idealized </a:t>
            </a:r>
            <a:r>
              <a:rPr lang="en-US" altLang="en-US" sz="2100" dirty="0" smtClean="0">
                <a:solidFill>
                  <a:srgbClr val="0070C0"/>
                </a:solidFill>
              </a:rPr>
              <a:t>views!</a:t>
            </a:r>
          </a:p>
          <a:p>
            <a:pPr marL="114300" indent="0" algn="ctr" eaLnBrk="1" hangingPunct="1">
              <a:buNone/>
            </a:pPr>
            <a:r>
              <a:rPr lang="en-US" altLang="en-US" sz="2100" dirty="0" smtClean="0">
                <a:solidFill>
                  <a:srgbClr val="0070C0"/>
                </a:solidFill>
              </a:rPr>
              <a:t>In </a:t>
            </a:r>
            <a:r>
              <a:rPr lang="en-US" altLang="en-US" sz="2100" dirty="0" smtClean="0">
                <a:solidFill>
                  <a:srgbClr val="0070C0"/>
                </a:solidFill>
              </a:rPr>
              <a:t>reality the project doesn’t follow one process precisely</a:t>
            </a:r>
          </a:p>
          <a:p>
            <a:pPr marL="114300" indent="0" eaLnBrk="1" hangingPunct="1">
              <a:buNone/>
            </a:pPr>
            <a:endParaRPr lang="en-US" alt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99A3A-CDB0-4CE2-B63C-8D089B17926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558B9-DA7A-48DA-8E19-AE05032C0B0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r>
              <a:rPr lang="en-US" altLang="en-US" dirty="0" smtClean="0"/>
              <a:t>Process Model Selection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838200" y="1428750"/>
            <a:ext cx="5105400" cy="5145088"/>
          </a:xfrm>
        </p:spPr>
        <p:txBody>
          <a:bodyPr/>
          <a:lstStyle/>
          <a:p>
            <a:pPr marL="11430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How do we select the best process model?</a:t>
            </a:r>
          </a:p>
          <a:p>
            <a:pPr marL="114300" indent="0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 marL="114300" indent="0">
              <a:lnSpc>
                <a:spcPct val="80000"/>
              </a:lnSpc>
              <a:buNone/>
            </a:pPr>
            <a:r>
              <a:rPr lang="en-US" altLang="en-US" sz="2000" dirty="0" smtClean="0"/>
              <a:t>The </a:t>
            </a:r>
            <a:r>
              <a:rPr lang="en-US" altLang="en-US" sz="2000" dirty="0" smtClean="0"/>
              <a:t>most suitable model and details of phases </a:t>
            </a:r>
            <a:r>
              <a:rPr lang="en-US" altLang="en-US" sz="2000" dirty="0" smtClean="0"/>
              <a:t>vary </a:t>
            </a:r>
            <a:r>
              <a:rPr lang="en-US" altLang="en-US" sz="2000" dirty="0" smtClean="0"/>
              <a:t>based on</a:t>
            </a:r>
            <a:r>
              <a:rPr lang="en-US" altLang="en-US" sz="2000" dirty="0" smtClean="0"/>
              <a:t>:</a:t>
            </a:r>
          </a:p>
          <a:p>
            <a:pPr marL="114300" indent="0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Type of project </a:t>
            </a:r>
            <a:endParaRPr lang="en-US" altLang="en-US" sz="2000" dirty="0" smtClean="0"/>
          </a:p>
          <a:p>
            <a:pPr marL="411480" lvl="1" indent="0">
              <a:lnSpc>
                <a:spcPct val="80000"/>
              </a:lnSpc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sz="2000" dirty="0" smtClean="0"/>
              <a:t>(</a:t>
            </a:r>
            <a:r>
              <a:rPr lang="en-US" altLang="en-US" dirty="0"/>
              <a:t>S</a:t>
            </a:r>
            <a:r>
              <a:rPr lang="en-US" altLang="en-US" sz="2000" dirty="0" smtClean="0"/>
              <a:t>cientific</a:t>
            </a:r>
            <a:r>
              <a:rPr lang="en-US" altLang="en-US" sz="2000" dirty="0" smtClean="0"/>
              <a:t>, </a:t>
            </a:r>
            <a:r>
              <a:rPr lang="en-US" altLang="en-US" sz="2000" dirty="0" smtClean="0"/>
              <a:t>Embedded</a:t>
            </a:r>
            <a:r>
              <a:rPr lang="en-US" altLang="en-US" sz="2000" dirty="0" smtClean="0"/>
              <a:t>, </a:t>
            </a:r>
            <a:r>
              <a:rPr lang="en-US" altLang="en-US" sz="2000" dirty="0" smtClean="0"/>
              <a:t>Business</a:t>
            </a:r>
            <a:r>
              <a:rPr lang="en-US" altLang="en-US" sz="2000" dirty="0" smtClean="0"/>
              <a:t>, etc</a:t>
            </a:r>
            <a:r>
              <a:rPr lang="en-US" altLang="en-US" sz="2000" dirty="0" smtClean="0"/>
              <a:t>.)</a:t>
            </a:r>
          </a:p>
          <a:p>
            <a:pPr marL="411480" lvl="1" indent="0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Characteristics of the </a:t>
            </a:r>
            <a:r>
              <a:rPr lang="en-US" altLang="en-US" sz="2000" dirty="0" smtClean="0"/>
              <a:t>project</a:t>
            </a:r>
          </a:p>
          <a:p>
            <a:pPr marL="411480" lvl="1" indent="0">
              <a:lnSpc>
                <a:spcPct val="80000"/>
              </a:lnSpc>
              <a:buNone/>
            </a:pPr>
            <a:r>
              <a:rPr lang="en-US" altLang="en-US" dirty="0" smtClean="0"/>
              <a:t>     (Large vs. Small, Complex vs. Simple)</a:t>
            </a:r>
          </a:p>
          <a:p>
            <a:pPr marL="411480" lvl="1" indent="0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Common </a:t>
            </a:r>
            <a:r>
              <a:rPr lang="en-US" altLang="en-US" sz="2000" dirty="0" smtClean="0"/>
              <a:t>Sense judgment</a:t>
            </a:r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Experience and Size </a:t>
            </a:r>
            <a:r>
              <a:rPr lang="en-US" altLang="en-US" sz="2000" dirty="0" smtClean="0"/>
              <a:t>of the project </a:t>
            </a:r>
            <a:r>
              <a:rPr lang="en-US" altLang="en-US" sz="2000" dirty="0" smtClean="0"/>
              <a:t>team</a:t>
            </a:r>
            <a:endParaRPr lang="en-US" altLang="en-US" dirty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kind of people involved!</a:t>
            </a:r>
            <a:endParaRPr lang="en-US" altLang="en-US" sz="2000" dirty="0" smtClean="0"/>
          </a:p>
        </p:txBody>
      </p:sp>
      <p:pic>
        <p:nvPicPr>
          <p:cNvPr id="36869" name="Picture 5" descr="2006_SystemSelection_D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916113"/>
            <a:ext cx="27908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98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274638"/>
            <a:ext cx="7439025" cy="1143000"/>
          </a:xfrm>
        </p:spPr>
        <p:txBody>
          <a:bodyPr/>
          <a:lstStyle/>
          <a:p>
            <a:r>
              <a:rPr lang="en-GB" altLang="en-US" sz="4400" dirty="0" smtClean="0"/>
              <a:t>What is </a:t>
            </a:r>
            <a:r>
              <a:rPr lang="en-GB" altLang="en-US" sz="4400" dirty="0" smtClean="0"/>
              <a:t>Stakeholders </a:t>
            </a:r>
            <a:r>
              <a:rPr lang="en-GB" altLang="en-US" sz="4400" dirty="0" smtClean="0"/>
              <a:t>A</a:t>
            </a:r>
            <a:r>
              <a:rPr lang="en-GB" altLang="en-US" sz="4400" dirty="0" smtClean="0"/>
              <a:t>nalysis?</a:t>
            </a:r>
            <a:endParaRPr lang="en-US" altLang="en-US" sz="4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000" b="0" dirty="0" smtClean="0"/>
              <a:t>Software Projects are not just about the final product!  They are also about the people that will create this product and the people that this product will help!</a:t>
            </a:r>
          </a:p>
          <a:p>
            <a:pPr>
              <a:lnSpc>
                <a:spcPct val="90000"/>
              </a:lnSpc>
            </a:pPr>
            <a:endParaRPr lang="en-GB" altLang="en-US" sz="2000" b="0" dirty="0"/>
          </a:p>
          <a:p>
            <a:pPr>
              <a:lnSpc>
                <a:spcPct val="90000"/>
              </a:lnSpc>
            </a:pPr>
            <a:r>
              <a:rPr lang="en-GB" altLang="en-US" sz="2000" b="0" dirty="0" smtClean="0"/>
              <a:t>People can make or break a </a:t>
            </a:r>
            <a:r>
              <a:rPr lang="en-GB" altLang="en-US" sz="2000" b="0" dirty="0" smtClean="0"/>
              <a:t>project, therefore Stakeholder Analysis is Important!</a:t>
            </a:r>
          </a:p>
          <a:p>
            <a:pPr>
              <a:lnSpc>
                <a:spcPct val="90000"/>
              </a:lnSpc>
            </a:pPr>
            <a:endParaRPr lang="en-GB" altLang="en-US" sz="2000" b="0" dirty="0"/>
          </a:p>
          <a:p>
            <a:pPr>
              <a:lnSpc>
                <a:spcPct val="90000"/>
              </a:lnSpc>
            </a:pPr>
            <a:r>
              <a:rPr lang="en-GB" altLang="en-US" sz="2000" b="0" dirty="0" smtClean="0"/>
              <a:t>This aims </a:t>
            </a:r>
            <a:r>
              <a:rPr lang="en-GB" altLang="en-US" sz="2000" b="0" dirty="0" smtClean="0"/>
              <a:t>to identify the </a:t>
            </a:r>
            <a:r>
              <a:rPr lang="en-GB" altLang="en-US" sz="2000" dirty="0" smtClean="0"/>
              <a:t>groups of people that the project will effect</a:t>
            </a:r>
            <a:r>
              <a:rPr lang="en-GB" altLang="en-US" sz="2000" b="0" dirty="0" smtClean="0"/>
              <a:t>, and how they are effected (positively or negatively)</a:t>
            </a:r>
          </a:p>
          <a:p>
            <a:pPr lvl="1"/>
            <a:r>
              <a:rPr lang="en-GB" altLang="en-US" sz="1600" dirty="0" smtClean="0"/>
              <a:t>Users</a:t>
            </a:r>
          </a:p>
          <a:p>
            <a:pPr lvl="1"/>
            <a:r>
              <a:rPr lang="en-GB" altLang="en-US" sz="1600" dirty="0" smtClean="0"/>
              <a:t>Managers</a:t>
            </a:r>
          </a:p>
          <a:p>
            <a:pPr lvl="1"/>
            <a:r>
              <a:rPr lang="en-GB" altLang="en-US" sz="1600" dirty="0" smtClean="0"/>
              <a:t>Customers</a:t>
            </a:r>
          </a:p>
          <a:p>
            <a:pPr lvl="1"/>
            <a:r>
              <a:rPr lang="en-GB" altLang="en-US" sz="1600" dirty="0" smtClean="0"/>
              <a:t>Analysts</a:t>
            </a:r>
          </a:p>
          <a:p>
            <a:pPr lvl="1"/>
            <a:r>
              <a:rPr lang="en-GB" altLang="en-US" sz="1600" dirty="0" smtClean="0"/>
              <a:t>Developers</a:t>
            </a:r>
          </a:p>
          <a:p>
            <a:pPr lvl="1"/>
            <a:r>
              <a:rPr lang="en-GB" altLang="en-US" sz="1600" dirty="0" smtClean="0"/>
              <a:t>Consultants</a:t>
            </a:r>
          </a:p>
          <a:p>
            <a:pPr lvl="1"/>
            <a:r>
              <a:rPr lang="en-GB" altLang="en-US" sz="1600" dirty="0" smtClean="0"/>
              <a:t>Government </a:t>
            </a:r>
            <a:endParaRPr lang="en-US" altLang="en-US" sz="1600" dirty="0" smtClean="0"/>
          </a:p>
          <a:p>
            <a:pPr lvl="1"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sz="2000" b="0" dirty="0" smtClean="0"/>
              <a:t>Stakeholder Analysis involves discovering :</a:t>
            </a:r>
          </a:p>
          <a:p>
            <a:pPr>
              <a:lnSpc>
                <a:spcPct val="90000"/>
              </a:lnSpc>
            </a:pPr>
            <a:r>
              <a:rPr lang="en-GB" altLang="en-US" sz="2000" b="0" dirty="0" smtClean="0"/>
              <a:t>The </a:t>
            </a:r>
            <a:r>
              <a:rPr lang="en-GB" altLang="en-US" sz="2000" b="0" dirty="0" smtClean="0"/>
              <a:t>views that these groups have on the current </a:t>
            </a:r>
            <a:r>
              <a:rPr lang="en-GB" altLang="en-US" sz="2000" b="0" dirty="0" smtClean="0"/>
              <a:t>system</a:t>
            </a:r>
          </a:p>
          <a:p>
            <a:pPr>
              <a:lnSpc>
                <a:spcPct val="90000"/>
              </a:lnSpc>
            </a:pPr>
            <a:r>
              <a:rPr lang="en-GB" altLang="en-US" sz="2000" b="0" dirty="0" smtClean="0"/>
              <a:t>The </a:t>
            </a:r>
            <a:r>
              <a:rPr lang="en-GB" altLang="en-US" sz="2000" b="0" dirty="0" smtClean="0"/>
              <a:t>perception </a:t>
            </a:r>
            <a:r>
              <a:rPr lang="en-GB" altLang="en-US" sz="2000" b="0" dirty="0" smtClean="0"/>
              <a:t>of these groups of the future </a:t>
            </a:r>
            <a:r>
              <a:rPr lang="en-GB" altLang="en-US" sz="2000" b="0" dirty="0" smtClean="0"/>
              <a:t>system</a:t>
            </a:r>
            <a:endParaRPr lang="en-GB" altLang="en-US" sz="2000" b="0" dirty="0" smtClean="0"/>
          </a:p>
          <a:p>
            <a:pPr>
              <a:lnSpc>
                <a:spcPct val="90000"/>
              </a:lnSpc>
            </a:pPr>
            <a:r>
              <a:rPr lang="en-GB" altLang="en-US" sz="2000" b="0" dirty="0" smtClean="0"/>
              <a:t>Propose possible strategies to reduce negative impact, and maximise positive impact</a:t>
            </a:r>
            <a:endParaRPr lang="en-US" altLang="en-US" sz="2000" b="0" dirty="0" smtClean="0"/>
          </a:p>
        </p:txBody>
      </p:sp>
      <p:pic>
        <p:nvPicPr>
          <p:cNvPr id="14340" name="Picture 2" descr="http://www.mhastakeholders.com/images/stakehold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041" y="3276600"/>
            <a:ext cx="19526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Split into </a:t>
            </a:r>
            <a:r>
              <a:rPr lang="en-US" dirty="0" smtClean="0"/>
              <a:t>groups of 5</a:t>
            </a:r>
          </a:p>
          <a:p>
            <a:endParaRPr lang="en-US" dirty="0" smtClean="0"/>
          </a:p>
          <a:p>
            <a:r>
              <a:rPr lang="en-US" dirty="0" smtClean="0"/>
              <a:t>Do a </a:t>
            </a:r>
            <a:r>
              <a:rPr lang="en-US" dirty="0" smtClean="0"/>
              <a:t>15</a:t>
            </a:r>
            <a:r>
              <a:rPr lang="en-US" dirty="0" smtClean="0"/>
              <a:t> </a:t>
            </a:r>
            <a:r>
              <a:rPr lang="en-US" dirty="0" smtClean="0"/>
              <a:t>min PPT presentation </a:t>
            </a:r>
            <a:r>
              <a:rPr lang="en-US" dirty="0" smtClean="0"/>
              <a:t>on one </a:t>
            </a:r>
            <a:r>
              <a:rPr lang="en-US" dirty="0" smtClean="0"/>
              <a:t>the following process models:</a:t>
            </a:r>
          </a:p>
          <a:p>
            <a:pPr lvl="1"/>
            <a:r>
              <a:rPr lang="en-US" dirty="0" smtClean="0"/>
              <a:t>Prince 2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Spiral Model</a:t>
            </a:r>
          </a:p>
          <a:p>
            <a:pPr lvl="1"/>
            <a:r>
              <a:rPr lang="en-US" dirty="0" smtClean="0"/>
              <a:t>Incremental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Iterative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Evolutionary Model</a:t>
            </a:r>
          </a:p>
          <a:p>
            <a:pPr lvl="1"/>
            <a:r>
              <a:rPr lang="en-US" dirty="0" smtClean="0"/>
              <a:t>Rapid </a:t>
            </a:r>
            <a:r>
              <a:rPr lang="en-US" dirty="0" smtClean="0"/>
              <a:t>Application Development</a:t>
            </a:r>
          </a:p>
          <a:p>
            <a:endParaRPr lang="en-US" dirty="0" smtClean="0"/>
          </a:p>
          <a:p>
            <a:r>
              <a:rPr lang="en-US" dirty="0" smtClean="0"/>
              <a:t>In your presentation Mention</a:t>
            </a:r>
          </a:p>
          <a:p>
            <a:pPr lvl="1"/>
            <a:r>
              <a:rPr lang="en-US" b="0" dirty="0" smtClean="0"/>
              <a:t>A </a:t>
            </a:r>
            <a:r>
              <a:rPr lang="en-US" b="0" dirty="0"/>
              <a:t>Brief History of the Model (when was it introduced, by who and why)</a:t>
            </a:r>
          </a:p>
          <a:p>
            <a:pPr lvl="1"/>
            <a:r>
              <a:rPr lang="en-US" b="0" dirty="0" smtClean="0"/>
              <a:t>A </a:t>
            </a:r>
            <a:r>
              <a:rPr lang="en-US" b="0" dirty="0"/>
              <a:t>Brief Overview of the SDLC Phases for this Model (include diagram)</a:t>
            </a:r>
          </a:p>
          <a:p>
            <a:pPr lvl="1"/>
            <a:r>
              <a:rPr lang="en-US" b="0" dirty="0" smtClean="0"/>
              <a:t>Main </a:t>
            </a:r>
            <a:r>
              <a:rPr lang="en-US" b="0" dirty="0"/>
              <a:t>Advantages of the Model</a:t>
            </a:r>
          </a:p>
          <a:p>
            <a:pPr lvl="1"/>
            <a:r>
              <a:rPr lang="en-US" b="0" dirty="0" smtClean="0"/>
              <a:t>Main </a:t>
            </a:r>
            <a:r>
              <a:rPr lang="en-US" b="0" dirty="0"/>
              <a:t>Disadvantages of the Model</a:t>
            </a:r>
          </a:p>
          <a:p>
            <a:pPr lvl="1"/>
            <a:r>
              <a:rPr lang="en-US" b="0" dirty="0" smtClean="0"/>
              <a:t>Most </a:t>
            </a:r>
            <a:r>
              <a:rPr lang="en-US" b="0" dirty="0"/>
              <a:t>Suitable Scenarios for Applying the </a:t>
            </a:r>
            <a:r>
              <a:rPr lang="en-US" b="0" dirty="0" smtClean="0"/>
              <a:t>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http://www.acct.org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1676400"/>
            <a:ext cx="36972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Lesson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Stages of the Software </a:t>
            </a:r>
            <a:r>
              <a:rPr lang="en-GB" dirty="0" smtClean="0"/>
              <a:t>Process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Waterfall Model and tasks carried out on each </a:t>
            </a:r>
            <a:r>
              <a:rPr lang="en-GB" dirty="0" smtClean="0"/>
              <a:t>stage</a:t>
            </a:r>
            <a:endParaRPr lang="en-GB" dirty="0" smtClean="0"/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Planning and Feasibility study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Analysis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Design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Development (Coding)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Testing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Operation &amp;  Maintenance</a:t>
            </a:r>
          </a:p>
          <a:p>
            <a:endParaRPr lang="en-GB" dirty="0" smtClean="0"/>
          </a:p>
          <a:p>
            <a:r>
              <a:rPr lang="en-GB" dirty="0" smtClean="0"/>
              <a:t>Deliverables </a:t>
            </a:r>
            <a:r>
              <a:rPr lang="en-GB" dirty="0" smtClean="0"/>
              <a:t>at</a:t>
            </a:r>
            <a:r>
              <a:rPr lang="en-GB" dirty="0" smtClean="0"/>
              <a:t> </a:t>
            </a:r>
            <a:r>
              <a:rPr lang="en-GB" dirty="0" smtClean="0"/>
              <a:t>each </a:t>
            </a:r>
            <a:r>
              <a:rPr lang="en-GB" dirty="0" smtClean="0"/>
              <a:t>stage of the Model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3251200" cy="15716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010400" cy="1143000"/>
          </a:xfrm>
        </p:spPr>
        <p:txBody>
          <a:bodyPr/>
          <a:lstStyle/>
          <a:p>
            <a:r>
              <a:rPr lang="en-US" dirty="0" smtClean="0"/>
              <a:t>Software Process </a:t>
            </a:r>
            <a:r>
              <a:rPr lang="en-US" dirty="0" smtClean="0"/>
              <a:t>Model...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2578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 smtClean="0">
                <a:solidFill>
                  <a:srgbClr val="0070C0"/>
                </a:solidFill>
              </a:rPr>
              <a:t>What is it</a:t>
            </a:r>
            <a:r>
              <a:rPr lang="en-GB" alt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splitting </a:t>
            </a:r>
            <a:r>
              <a:rPr lang="en-US" sz="1800" dirty="0"/>
              <a:t>of software development work into distinct phases </a:t>
            </a:r>
            <a:r>
              <a:rPr lang="en-US" sz="1800" dirty="0" smtClean="0"/>
              <a:t>containing </a:t>
            </a:r>
            <a:r>
              <a:rPr lang="en-US" sz="1800" dirty="0"/>
              <a:t>activities with the intent of better planning and </a:t>
            </a:r>
            <a:r>
              <a:rPr lang="en-US" sz="1800" dirty="0" smtClean="0"/>
              <a:t>management.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solidFill>
                  <a:srgbClr val="0070C0"/>
                </a:solidFill>
              </a:rPr>
              <a:t>Who decides on the stages</a:t>
            </a:r>
            <a:r>
              <a:rPr lang="en-GB" altLang="en-US" sz="2000" dirty="0" smtClean="0"/>
              <a:t>?</a:t>
            </a:r>
            <a:endParaRPr lang="en-GB" altLang="en-US" sz="2000" dirty="0" smtClean="0"/>
          </a:p>
          <a:p>
            <a:pPr lvl="1">
              <a:lnSpc>
                <a:spcPct val="90000"/>
              </a:lnSpc>
            </a:pPr>
            <a:r>
              <a:rPr lang="en-GB" altLang="en-US" sz="1800" dirty="0" smtClean="0"/>
              <a:t>Managers </a:t>
            </a:r>
            <a:r>
              <a:rPr lang="en-GB" altLang="en-US" sz="1800" dirty="0"/>
              <a:t>choose </a:t>
            </a:r>
            <a:r>
              <a:rPr lang="en-GB" altLang="en-US" sz="1800" dirty="0" smtClean="0"/>
              <a:t>an appropriate </a:t>
            </a:r>
            <a:r>
              <a:rPr lang="en-GB" altLang="en-US" sz="1800" dirty="0"/>
              <a:t>process for a specific type of projects and follow </a:t>
            </a:r>
            <a:r>
              <a:rPr lang="en-GB" altLang="en-US" sz="1800" dirty="0" smtClean="0"/>
              <a:t>it.</a:t>
            </a:r>
          </a:p>
          <a:p>
            <a:pPr lvl="1"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solidFill>
                  <a:srgbClr val="0070C0"/>
                </a:solidFill>
              </a:rPr>
              <a:t>Why do we use process models</a:t>
            </a:r>
            <a:r>
              <a:rPr lang="en-GB" altLang="en-US" sz="2000" dirty="0" smtClean="0"/>
              <a:t>?</a:t>
            </a:r>
            <a:endParaRPr lang="en-GB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It provides clarity and makes control and management easier to </a:t>
            </a:r>
            <a:r>
              <a:rPr lang="en-GB" altLang="en-US" sz="1800" dirty="0" smtClean="0"/>
              <a:t>perform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/>
              <a:t>This </a:t>
            </a:r>
            <a:r>
              <a:rPr lang="en-GB" altLang="en-US" sz="1800" dirty="0"/>
              <a:t>helps to build a reliable, good quality </a:t>
            </a:r>
            <a:r>
              <a:rPr lang="en-GB" altLang="en-US" sz="1800" dirty="0" smtClean="0"/>
              <a:t>product</a:t>
            </a:r>
          </a:p>
          <a:p>
            <a:pPr lvl="1"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  <a:defRPr/>
            </a:pPr>
            <a:r>
              <a:rPr lang="en-GB" sz="2100" dirty="0">
                <a:solidFill>
                  <a:srgbClr val="0070C0"/>
                </a:solidFill>
              </a:rPr>
              <a:t>What are the steps?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800" dirty="0"/>
              <a:t>These depend on the project and the model you chose for it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800" dirty="0"/>
              <a:t>Personal webpage vs. Life support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5" descr="waterfall_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62200"/>
            <a:ext cx="2722664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43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6858000" cy="114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Software Process Model...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486400"/>
          </a:xfrm>
        </p:spPr>
        <p:txBody>
          <a:bodyPr>
            <a:normAutofit fontScale="92500" lnSpcReduction="20000"/>
          </a:bodyPr>
          <a:lstStyle/>
          <a:p>
            <a:pPr marL="420624" lvl="1" indent="-384048">
              <a:lnSpc>
                <a:spcPct val="90000"/>
              </a:lnSpc>
              <a:buClr>
                <a:schemeClr val="accent1"/>
              </a:buClr>
              <a:buFont typeface="Wingdings 2"/>
              <a:buChar char=""/>
              <a:defRPr/>
            </a:pPr>
            <a:r>
              <a:rPr lang="en-GB" altLang="en-US" sz="1900" b="1" dirty="0" smtClean="0"/>
              <a:t>Somerville </a:t>
            </a:r>
            <a:r>
              <a:rPr lang="en-GB" altLang="en-US" sz="1900" b="1" dirty="0"/>
              <a:t>defines 4 main stages</a:t>
            </a:r>
            <a:r>
              <a:rPr lang="en-GB" altLang="en-US" sz="1900" b="1" dirty="0"/>
              <a:t>:</a:t>
            </a:r>
          </a:p>
          <a:p>
            <a:pPr marL="411480" lvl="1" indent="0">
              <a:lnSpc>
                <a:spcPct val="90000"/>
              </a:lnSpc>
              <a:buNone/>
            </a:pPr>
            <a:endParaRPr lang="en-GB" altLang="en-US" sz="1900" dirty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900" dirty="0" smtClean="0">
                <a:solidFill>
                  <a:srgbClr val="0070C0"/>
                </a:solidFill>
              </a:rPr>
              <a:t>     </a:t>
            </a:r>
            <a:r>
              <a:rPr lang="en-GB" altLang="en-US" sz="1900" b="1" dirty="0" smtClean="0">
                <a:solidFill>
                  <a:srgbClr val="0070C0"/>
                </a:solidFill>
              </a:rPr>
              <a:t>Software Specification</a:t>
            </a:r>
            <a:endParaRPr lang="en-GB" altLang="en-US" sz="1900" b="1" dirty="0" smtClean="0"/>
          </a:p>
          <a:p>
            <a:pPr marL="411480" lvl="1" indent="0">
              <a:lnSpc>
                <a:spcPct val="150000"/>
              </a:lnSpc>
              <a:buNone/>
            </a:pPr>
            <a:r>
              <a:rPr lang="en-GB" altLang="en-US" sz="1900" dirty="0" smtClean="0"/>
              <a:t>The </a:t>
            </a:r>
            <a:r>
              <a:rPr lang="en-GB" altLang="en-US" sz="1900" dirty="0">
                <a:solidFill>
                  <a:srgbClr val="0070C0"/>
                </a:solidFill>
              </a:rPr>
              <a:t>functionality</a:t>
            </a:r>
            <a:r>
              <a:rPr lang="en-GB" altLang="en-US" sz="1900" dirty="0"/>
              <a:t> of the software and </a:t>
            </a:r>
            <a:r>
              <a:rPr lang="en-GB" altLang="en-US" sz="1900" dirty="0">
                <a:solidFill>
                  <a:srgbClr val="0070C0"/>
                </a:solidFill>
              </a:rPr>
              <a:t>constraints </a:t>
            </a:r>
            <a:r>
              <a:rPr lang="en-GB" altLang="en-US" sz="1900" dirty="0"/>
              <a:t>on its operation must be defined (Planning and Analysis</a:t>
            </a:r>
            <a:r>
              <a:rPr lang="en-GB" altLang="en-US" sz="1900" dirty="0" smtClean="0"/>
              <a:t>)</a:t>
            </a:r>
          </a:p>
          <a:p>
            <a:pPr marL="411480" lvl="1" indent="0">
              <a:lnSpc>
                <a:spcPct val="80000"/>
              </a:lnSpc>
              <a:buNone/>
            </a:pPr>
            <a:endParaRPr lang="en-GB" altLang="en-US" sz="1900" dirty="0"/>
          </a:p>
          <a:p>
            <a:pPr marL="868680" lvl="1" indent="-457200">
              <a:lnSpc>
                <a:spcPct val="80000"/>
              </a:lnSpc>
              <a:buFont typeface="+mj-lt"/>
              <a:buAutoNum type="arabicPeriod" startAt="2"/>
            </a:pPr>
            <a:r>
              <a:rPr lang="en-GB" altLang="en-US" sz="1900" b="1" dirty="0">
                <a:solidFill>
                  <a:srgbClr val="0070C0"/>
                </a:solidFill>
              </a:rPr>
              <a:t>Software D</a:t>
            </a:r>
            <a:r>
              <a:rPr lang="en-GB" altLang="en-US" sz="1900" b="1" dirty="0" smtClean="0">
                <a:solidFill>
                  <a:srgbClr val="0070C0"/>
                </a:solidFill>
              </a:rPr>
              <a:t>evelopment</a:t>
            </a:r>
          </a:p>
          <a:p>
            <a:pPr marL="411480" lvl="1" indent="0">
              <a:lnSpc>
                <a:spcPct val="160000"/>
              </a:lnSpc>
              <a:buNone/>
            </a:pPr>
            <a:r>
              <a:rPr lang="en-GB" altLang="en-US" sz="1900" dirty="0" smtClean="0"/>
              <a:t>The </a:t>
            </a:r>
            <a:r>
              <a:rPr lang="en-GB" altLang="en-US" sz="1900" dirty="0"/>
              <a:t>software to meet the </a:t>
            </a:r>
            <a:r>
              <a:rPr lang="en-GB" altLang="en-US" sz="1900" dirty="0">
                <a:solidFill>
                  <a:srgbClr val="0070C0"/>
                </a:solidFill>
              </a:rPr>
              <a:t>specification must be produced </a:t>
            </a:r>
            <a:r>
              <a:rPr lang="en-GB" altLang="en-US" sz="1900" dirty="0" smtClean="0">
                <a:solidFill>
                  <a:srgbClr val="0070C0"/>
                </a:solidFill>
              </a:rPr>
              <a:t>                          </a:t>
            </a:r>
          </a:p>
          <a:p>
            <a:pPr marL="411480" lvl="1" indent="0">
              <a:lnSpc>
                <a:spcPct val="160000"/>
              </a:lnSpc>
              <a:buNone/>
            </a:pPr>
            <a:r>
              <a:rPr lang="en-GB" altLang="en-US" sz="1900" dirty="0" smtClean="0"/>
              <a:t>(</a:t>
            </a:r>
            <a:r>
              <a:rPr lang="en-GB" altLang="en-US" sz="1900" dirty="0"/>
              <a:t>Design and </a:t>
            </a:r>
            <a:r>
              <a:rPr lang="en-GB" altLang="en-US" sz="1900" dirty="0" smtClean="0"/>
              <a:t>Programming)</a:t>
            </a:r>
          </a:p>
          <a:p>
            <a:pPr marL="411480" lvl="1" indent="0">
              <a:lnSpc>
                <a:spcPct val="80000"/>
              </a:lnSpc>
              <a:buNone/>
            </a:pPr>
            <a:endParaRPr lang="en-GB" altLang="en-US" sz="1900" dirty="0"/>
          </a:p>
          <a:p>
            <a:pPr marL="868680" lvl="1" indent="-457200">
              <a:buFont typeface="+mj-lt"/>
              <a:buAutoNum type="arabicPeriod" startAt="3"/>
            </a:pPr>
            <a:r>
              <a:rPr lang="en-GB" altLang="en-US" sz="1900" b="1" dirty="0">
                <a:solidFill>
                  <a:srgbClr val="0070C0"/>
                </a:solidFill>
              </a:rPr>
              <a:t>Software </a:t>
            </a:r>
            <a:r>
              <a:rPr lang="en-GB" altLang="en-US" sz="1900" b="1" dirty="0" smtClean="0">
                <a:solidFill>
                  <a:srgbClr val="0070C0"/>
                </a:solidFill>
              </a:rPr>
              <a:t>Validation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GB" altLang="en-US" sz="1900" dirty="0" smtClean="0"/>
              <a:t>The </a:t>
            </a:r>
            <a:r>
              <a:rPr lang="en-GB" altLang="en-US" sz="1900" dirty="0"/>
              <a:t>software must be </a:t>
            </a:r>
            <a:r>
              <a:rPr lang="en-GB" altLang="en-US" sz="1900" dirty="0">
                <a:solidFill>
                  <a:srgbClr val="0070C0"/>
                </a:solidFill>
              </a:rPr>
              <a:t>validated </a:t>
            </a:r>
            <a:r>
              <a:rPr lang="en-GB" altLang="en-US" sz="1900" dirty="0"/>
              <a:t>to ensure that it </a:t>
            </a:r>
            <a:r>
              <a:rPr lang="en-GB" altLang="en-US" sz="1900" dirty="0">
                <a:solidFill>
                  <a:srgbClr val="0070C0"/>
                </a:solidFill>
              </a:rPr>
              <a:t>does what the customer wants </a:t>
            </a:r>
            <a:r>
              <a:rPr lang="en-GB" altLang="en-US" sz="1900" dirty="0"/>
              <a:t>(Testing</a:t>
            </a:r>
            <a:r>
              <a:rPr lang="en-GB" altLang="en-US" sz="1900" dirty="0" smtClean="0"/>
              <a:t>)</a:t>
            </a:r>
          </a:p>
          <a:p>
            <a:pPr marL="411480" lvl="1" indent="0">
              <a:buNone/>
            </a:pPr>
            <a:endParaRPr lang="en-GB" altLang="en-US" sz="1900" dirty="0"/>
          </a:p>
          <a:p>
            <a:pPr lvl="1">
              <a:buFont typeface="Wingdings" pitchFamily="2" charset="2"/>
              <a:buAutoNum type="arabicPeriod" startAt="4"/>
            </a:pPr>
            <a:r>
              <a:rPr lang="en-GB" altLang="en-US" sz="1900" dirty="0" smtClean="0">
                <a:solidFill>
                  <a:srgbClr val="0070C0"/>
                </a:solidFill>
              </a:rPr>
              <a:t>     </a:t>
            </a:r>
            <a:r>
              <a:rPr lang="en-GB" altLang="en-US" sz="1900" b="1" dirty="0" smtClean="0">
                <a:solidFill>
                  <a:srgbClr val="0070C0"/>
                </a:solidFill>
              </a:rPr>
              <a:t>Software Evolution</a:t>
            </a:r>
            <a:r>
              <a:rPr lang="en-GB" altLang="en-US" sz="1900" b="1" dirty="0" smtClean="0">
                <a:solidFill>
                  <a:srgbClr val="FFC000"/>
                </a:solidFill>
              </a:rPr>
              <a:t> </a:t>
            </a:r>
            <a:endParaRPr lang="en-GB" altLang="en-US" sz="1900" b="1" dirty="0"/>
          </a:p>
          <a:p>
            <a:pPr marL="411480" lvl="1" indent="0">
              <a:buNone/>
            </a:pPr>
            <a:r>
              <a:rPr lang="en-GB" altLang="en-US" sz="1900" dirty="0" smtClean="0"/>
              <a:t>The </a:t>
            </a:r>
            <a:r>
              <a:rPr lang="en-GB" altLang="en-US" sz="1900" dirty="0"/>
              <a:t>software must </a:t>
            </a:r>
            <a:r>
              <a:rPr lang="en-GB" altLang="en-US" sz="1900" dirty="0">
                <a:solidFill>
                  <a:srgbClr val="0070C0"/>
                </a:solidFill>
              </a:rPr>
              <a:t>evolve to meet customer </a:t>
            </a:r>
            <a:r>
              <a:rPr lang="en-GB" altLang="en-US" sz="1900" dirty="0" smtClean="0">
                <a:solidFill>
                  <a:srgbClr val="0070C0"/>
                </a:solidFill>
              </a:rPr>
              <a:t>changing needs over time    </a:t>
            </a:r>
            <a:r>
              <a:rPr lang="en-GB" altLang="en-US" sz="1900" dirty="0"/>
              <a:t>(Operation and Maintenance)</a:t>
            </a:r>
          </a:p>
          <a:p>
            <a:pPr lvl="1" indent="-256032">
              <a:lnSpc>
                <a:spcPct val="90000"/>
              </a:lnSpc>
              <a:buFont typeface="Arial"/>
              <a:buChar char="○"/>
              <a:defRPr/>
            </a:pPr>
            <a:endParaRPr lang="en-GB" dirty="0"/>
          </a:p>
          <a:p>
            <a:pPr lvl="2" indent="-256032">
              <a:lnSpc>
                <a:spcPct val="90000"/>
              </a:lnSpc>
              <a:buFont typeface="Arial"/>
              <a:buChar char="○"/>
              <a:defRPr/>
            </a:pPr>
            <a:endParaRPr lang="en-GB" dirty="0"/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 smtClean="0"/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 smtClean="0"/>
          </a:p>
          <a:p>
            <a:pPr lvl="1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4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8077200" cy="1143000"/>
          </a:xfrm>
        </p:spPr>
        <p:txBody>
          <a:bodyPr/>
          <a:lstStyle/>
          <a:p>
            <a:r>
              <a:rPr lang="en-GB" altLang="en-US" dirty="0" smtClean="0"/>
              <a:t>Software Process </a:t>
            </a:r>
            <a:r>
              <a:rPr lang="en-GB" altLang="en-US" dirty="0" smtClean="0"/>
              <a:t>Core Activities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6148"/>
            <a:ext cx="8335924" cy="425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1534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800" dirty="0" smtClean="0"/>
              <a:t>The Classic Software </a:t>
            </a:r>
            <a:r>
              <a:rPr lang="en-US" sz="3800" dirty="0"/>
              <a:t>Process Model...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305800" cy="4800600"/>
          </a:xfrm>
        </p:spPr>
        <p:txBody>
          <a:bodyPr>
            <a:normAutofit/>
          </a:bodyPr>
          <a:lstStyle/>
          <a:p>
            <a:pPr marL="749808" lvl="2" indent="0">
              <a:lnSpc>
                <a:spcPct val="90000"/>
              </a:lnSpc>
              <a:buNone/>
              <a:defRPr/>
            </a:pPr>
            <a:endParaRPr lang="en-GB" b="1" dirty="0" smtClean="0">
              <a:solidFill>
                <a:srgbClr val="0070C0"/>
              </a:solidFill>
            </a:endParaRPr>
          </a:p>
          <a:p>
            <a:pPr marL="457200" lvl="2" indent="0">
              <a:lnSpc>
                <a:spcPct val="90000"/>
              </a:lnSpc>
              <a:buNone/>
              <a:defRPr/>
            </a:pPr>
            <a:r>
              <a:rPr lang="en-GB" b="1" dirty="0" smtClean="0">
                <a:solidFill>
                  <a:srgbClr val="0070C0"/>
                </a:solidFill>
              </a:rPr>
              <a:t>The Waterfall Model is </a:t>
            </a:r>
            <a:r>
              <a:rPr lang="en-GB" b="1" dirty="0">
                <a:solidFill>
                  <a:srgbClr val="0070C0"/>
                </a:solidFill>
              </a:rPr>
              <a:t>the 1</a:t>
            </a:r>
            <a:r>
              <a:rPr lang="en-GB" b="1" baseline="30000" dirty="0">
                <a:solidFill>
                  <a:srgbClr val="0070C0"/>
                </a:solidFill>
              </a:rPr>
              <a:t>st</a:t>
            </a:r>
            <a:r>
              <a:rPr lang="en-GB" b="1" dirty="0">
                <a:solidFill>
                  <a:srgbClr val="0070C0"/>
                </a:solidFill>
              </a:rPr>
              <a:t> Process </a:t>
            </a:r>
            <a:r>
              <a:rPr lang="en-GB" b="1" dirty="0" smtClean="0">
                <a:solidFill>
                  <a:srgbClr val="0070C0"/>
                </a:solidFill>
              </a:rPr>
              <a:t>Model (1956)</a:t>
            </a:r>
            <a:endParaRPr lang="en-GB" b="1" dirty="0">
              <a:solidFill>
                <a:srgbClr val="0070C0"/>
              </a:solidFill>
            </a:endParaRPr>
          </a:p>
          <a:p>
            <a:pPr lvl="2" indent="-256032">
              <a:lnSpc>
                <a:spcPct val="90000"/>
              </a:lnSpc>
              <a:buFont typeface="Arial"/>
              <a:buChar char="○"/>
              <a:defRPr/>
            </a:pPr>
            <a:endParaRPr lang="en-GB" dirty="0"/>
          </a:p>
          <a:p>
            <a:pPr marL="722376" lvl="1" indent="-274320">
              <a:lnSpc>
                <a:spcPct val="90000"/>
              </a:lnSpc>
              <a:buFont typeface="Wingdings 2"/>
              <a:buChar char=""/>
              <a:defRPr/>
            </a:pPr>
            <a:r>
              <a:rPr lang="en-GB" dirty="0" smtClean="0"/>
              <a:t>The Traditional Process Model consists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6 phases</a:t>
            </a:r>
            <a:r>
              <a:rPr lang="en-US" dirty="0"/>
              <a:t>: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Planning and Feasibility study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Analysis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Design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Development (Coding)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Testing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Operation &amp;  </a:t>
            </a:r>
            <a:r>
              <a:rPr lang="en-US" dirty="0" smtClean="0"/>
              <a:t>Maintenance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/>
          </a:p>
          <a:p>
            <a:pPr marL="722376" lvl="1" indent="-274320">
              <a:lnSpc>
                <a:spcPct val="90000"/>
              </a:lnSpc>
              <a:buFont typeface="Wingdings 2"/>
              <a:buChar char=""/>
              <a:defRPr/>
            </a:pPr>
            <a:r>
              <a:rPr lang="en-US" altLang="en-US" dirty="0" smtClean="0"/>
              <a:t>It is </a:t>
            </a:r>
            <a:r>
              <a:rPr lang="en-US" altLang="en-US" dirty="0" smtClean="0">
                <a:solidFill>
                  <a:srgbClr val="0070C0"/>
                </a:solidFill>
              </a:rPr>
              <a:t>a Linear </a:t>
            </a:r>
            <a:r>
              <a:rPr lang="en-US" altLang="en-US" dirty="0">
                <a:solidFill>
                  <a:srgbClr val="0070C0"/>
                </a:solidFill>
              </a:rPr>
              <a:t>(Sequential) </a:t>
            </a:r>
            <a:r>
              <a:rPr lang="en-US" altLang="en-US" dirty="0" smtClean="0"/>
              <a:t>Model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en-US" dirty="0" smtClean="0"/>
              <a:t>1Every </a:t>
            </a:r>
            <a:r>
              <a:rPr lang="en-US" altLang="en-US" dirty="0"/>
              <a:t>stage is successfully finished before the next starts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en-US" dirty="0"/>
              <a:t>Output of one stage constitutes the input of the next stage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en-US" dirty="0"/>
              <a:t>Extremely hard to return back to fix problems on previous stages </a:t>
            </a:r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 smtClean="0"/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/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 smtClean="0"/>
          </a:p>
          <a:p>
            <a:pPr lvl="2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 smtClean="0"/>
          </a:p>
          <a:p>
            <a:pPr lvl="1" indent="-256032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99" y="2971800"/>
            <a:ext cx="3783215" cy="1828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7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BBF500-9674-4C7B-8698-CB77627484CF}" type="slidenum">
              <a:rPr lang="en-US" sz="1000">
                <a:solidFill>
                  <a:schemeClr val="tx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sz="1000">
              <a:solidFill>
                <a:schemeClr val="tx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smtClean="0"/>
              <a:t>Phases of Software Process in detail</a:t>
            </a:r>
            <a:endParaRPr lang="en-US" altLang="en-US" sz="3600" smtClean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838200" y="1447800"/>
            <a:ext cx="83058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dirty="0" smtClean="0">
                <a:solidFill>
                  <a:srgbClr val="0070C0"/>
                </a:solidFill>
              </a:rPr>
              <a:t>Systems Planning and </a:t>
            </a:r>
            <a:r>
              <a:rPr lang="en-US" altLang="en-US" sz="1600" dirty="0" smtClean="0">
                <a:solidFill>
                  <a:srgbClr val="0070C0"/>
                </a:solidFill>
              </a:rPr>
              <a:t>Selection</a:t>
            </a:r>
          </a:p>
          <a:p>
            <a:pPr>
              <a:lnSpc>
                <a:spcPct val="80000"/>
              </a:lnSpc>
            </a:pPr>
            <a:endParaRPr lang="en-US" altLang="en-US" sz="1600" dirty="0" smtClean="0">
              <a:solidFill>
                <a:srgbClr val="0070C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Identification of need or opportunity</a:t>
            </a:r>
          </a:p>
          <a:p>
            <a:pPr lvl="3"/>
            <a:r>
              <a:rPr lang="en-GB" altLang="en-US" sz="1400" dirty="0" smtClean="0"/>
              <a:t>Determine scope and objectives of a system</a:t>
            </a:r>
          </a:p>
          <a:p>
            <a:pPr lvl="3"/>
            <a:r>
              <a:rPr lang="en-GB" altLang="en-US" sz="1400" dirty="0" smtClean="0"/>
              <a:t>Why is a new system being considered?</a:t>
            </a:r>
          </a:p>
          <a:p>
            <a:pPr lvl="3"/>
            <a:r>
              <a:rPr lang="en-GB" altLang="en-US" sz="1400" dirty="0" smtClean="0"/>
              <a:t>What purpose does it aim to fulfil?</a:t>
            </a:r>
          </a:p>
          <a:p>
            <a:pPr lvl="3"/>
            <a:r>
              <a:rPr lang="en-GB" altLang="en-US" sz="1400" dirty="0" smtClean="0"/>
              <a:t>Conduct a stakeholders analysis</a:t>
            </a:r>
            <a:endParaRPr lang="en-US" altLang="en-US" sz="1400" dirty="0" smtClean="0"/>
          </a:p>
          <a:p>
            <a:pPr lvl="3">
              <a:lnSpc>
                <a:spcPct val="80000"/>
              </a:lnSpc>
            </a:pPr>
            <a:endParaRPr lang="en-US" altLang="en-US" sz="1600" dirty="0" smtClean="0"/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Feasibility Study</a:t>
            </a:r>
          </a:p>
          <a:p>
            <a:pPr lvl="3">
              <a:lnSpc>
                <a:spcPct val="90000"/>
              </a:lnSpc>
            </a:pPr>
            <a:r>
              <a:rPr lang="en-GB" altLang="en-US" sz="1400" dirty="0" smtClean="0"/>
              <a:t>Explores possible forms that a system may take and determines which is the most appropriate. Involves taking into consideration various factors:</a:t>
            </a:r>
          </a:p>
          <a:p>
            <a:pPr lvl="4">
              <a:lnSpc>
                <a:spcPct val="90000"/>
              </a:lnSpc>
            </a:pPr>
            <a:r>
              <a:rPr lang="en-GB" altLang="en-US" sz="1400" dirty="0" smtClean="0"/>
              <a:t>Financial, Technical, Social, Ethical, Organisational, Legal</a:t>
            </a:r>
          </a:p>
          <a:p>
            <a:pPr lvl="4">
              <a:lnSpc>
                <a:spcPct val="90000"/>
              </a:lnSpc>
              <a:buFont typeface="Arial" charset="0"/>
              <a:buNone/>
            </a:pPr>
            <a:endParaRPr lang="en-US" altLang="en-US" sz="1400" dirty="0" smtClean="0"/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Project Planning (work plan, schedule, staff)</a:t>
            </a:r>
          </a:p>
          <a:p>
            <a:pPr lvl="3"/>
            <a:r>
              <a:rPr lang="en-GB" altLang="en-US" sz="1400" dirty="0" smtClean="0"/>
              <a:t>Once a decision is taken based on the feasibility study, we now must:</a:t>
            </a:r>
          </a:p>
          <a:p>
            <a:pPr lvl="4"/>
            <a:r>
              <a:rPr lang="en-GB" altLang="en-US" sz="1400" dirty="0" smtClean="0"/>
              <a:t>Define goals and products of the development effort</a:t>
            </a:r>
          </a:p>
          <a:p>
            <a:pPr lvl="4"/>
            <a:r>
              <a:rPr lang="en-GB" altLang="en-US" sz="1400" dirty="0" smtClean="0"/>
              <a:t>Identify the tasks and resources needed</a:t>
            </a:r>
          </a:p>
          <a:p>
            <a:pPr lvl="4"/>
            <a:r>
              <a:rPr lang="en-GB" altLang="en-US" sz="1400" dirty="0" smtClean="0"/>
              <a:t>Sketch a schedule and a budget</a:t>
            </a:r>
          </a:p>
          <a:p>
            <a:pPr lvl="4"/>
            <a:r>
              <a:rPr lang="en-GB" altLang="en-US" sz="1400" dirty="0" smtClean="0"/>
              <a:t>Set up a project management structure</a:t>
            </a:r>
            <a:endParaRPr lang="en-US" altLang="en-US" sz="1400" dirty="0" smtClean="0"/>
          </a:p>
          <a:p>
            <a:pPr lvl="4">
              <a:lnSpc>
                <a:spcPct val="80000"/>
              </a:lnSpc>
            </a:pPr>
            <a:endParaRPr lang="en-US" altLang="en-US" sz="1400" dirty="0" smtClean="0"/>
          </a:p>
          <a:p>
            <a:pPr lvl="4">
              <a:lnSpc>
                <a:spcPct val="80000"/>
              </a:lnSpc>
            </a:pPr>
            <a:endParaRPr lang="en-US" altLang="en-US" sz="1400" dirty="0" smtClean="0"/>
          </a:p>
          <a:p>
            <a:pPr lvl="4">
              <a:lnSpc>
                <a:spcPct val="80000"/>
              </a:lnSpc>
            </a:pPr>
            <a:endParaRPr lang="en-US" altLang="en-US" sz="1400" dirty="0" smtClean="0"/>
          </a:p>
          <a:p>
            <a:pPr lvl="2">
              <a:lnSpc>
                <a:spcPct val="80000"/>
              </a:lnSpc>
            </a:pPr>
            <a:endParaRPr lang="en-US" altLang="en-US" sz="1400" dirty="0" smtClean="0">
              <a:solidFill>
                <a:schemeClr val="hlink"/>
              </a:solidFill>
            </a:endParaRPr>
          </a:p>
        </p:txBody>
      </p:sp>
      <p:pic>
        <p:nvPicPr>
          <p:cNvPr id="13318" name="Picture 2" descr="http://www.pmthink.com/ProjectPortfolioAnalytics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35" y="1295400"/>
            <a:ext cx="183007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BB16C3D-3C44-4ADE-829D-94D3CBBD0DC0}" type="slidenum">
              <a:rPr lang="en-US" sz="1000">
                <a:solidFill>
                  <a:schemeClr val="tx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000">
              <a:solidFill>
                <a:schemeClr val="tx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smtClean="0"/>
              <a:t>Phases of Software Process in detail</a:t>
            </a:r>
            <a:endParaRPr lang="en-US" altLang="en-US" sz="3600" smtClean="0"/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rgbClr val="0070C0"/>
                </a:solidFill>
              </a:rPr>
              <a:t>Systems Analysis </a:t>
            </a:r>
            <a:r>
              <a:rPr lang="en-US" altLang="en-US" sz="1800" dirty="0" smtClean="0"/>
              <a:t>(what? who? when? where the system will be?)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 smtClean="0"/>
              <a:t>Study of current procedures and information systems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Investigation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 smtClean="0"/>
              <a:t>defining the problem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 smtClean="0"/>
              <a:t>identifying its causes</a:t>
            </a:r>
          </a:p>
          <a:p>
            <a:pPr lvl="3">
              <a:lnSpc>
                <a:spcPct val="80000"/>
              </a:lnSpc>
            </a:pPr>
            <a:endParaRPr lang="en-US" altLang="en-US" sz="1200" dirty="0" smtClean="0"/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Determine requirements</a:t>
            </a:r>
          </a:p>
          <a:p>
            <a:pPr lvl="3">
              <a:lnSpc>
                <a:spcPct val="80000"/>
              </a:lnSpc>
            </a:pPr>
            <a:r>
              <a:rPr lang="en-US" altLang="en-US" sz="1400" dirty="0" smtClean="0"/>
              <a:t>who needs what information, where, when, and how</a:t>
            </a:r>
          </a:p>
          <a:p>
            <a:pPr lvl="3">
              <a:lnSpc>
                <a:spcPct val="80000"/>
              </a:lnSpc>
            </a:pPr>
            <a:endParaRPr lang="en-US" altLang="en-US" sz="1400" dirty="0" smtClean="0"/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Generate alternative solutions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Recommend best alternative</a:t>
            </a:r>
          </a:p>
          <a:p>
            <a:pPr lvl="1">
              <a:lnSpc>
                <a:spcPct val="90000"/>
              </a:lnSpc>
            </a:pPr>
            <a:endParaRPr lang="en-GB" altLang="en-US" sz="1600" dirty="0" smtClean="0"/>
          </a:p>
          <a:p>
            <a:pPr lvl="3">
              <a:lnSpc>
                <a:spcPct val="80000"/>
              </a:lnSpc>
              <a:buFont typeface="Wingdings 2" pitchFamily="18" charset="2"/>
              <a:buNone/>
            </a:pPr>
            <a:endParaRPr lang="en-US" altLang="en-US" sz="1600" dirty="0" smtClean="0"/>
          </a:p>
          <a:p>
            <a:pPr lvl="1">
              <a:lnSpc>
                <a:spcPct val="80000"/>
              </a:lnSpc>
            </a:pPr>
            <a:endParaRPr lang="en-US" altLang="en-US" sz="1600" dirty="0" smtClean="0">
              <a:solidFill>
                <a:schemeClr val="hlink"/>
              </a:solidFill>
            </a:endParaRPr>
          </a:p>
        </p:txBody>
      </p:sp>
      <p:pic>
        <p:nvPicPr>
          <p:cNvPr id="15366" name="Picture 2" descr="http://www.biojobblog.com/Interview_1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857625"/>
            <a:ext cx="28575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693</TotalTime>
  <Words>2064</Words>
  <Application>Microsoft Office PowerPoint</Application>
  <PresentationFormat>On-screen Show (4:3)</PresentationFormat>
  <Paragraphs>396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</vt:lpstr>
      <vt:lpstr>Georgia</vt:lpstr>
      <vt:lpstr>Symbol</vt:lpstr>
      <vt:lpstr>Times New Roman</vt:lpstr>
      <vt:lpstr>Wingdings</vt:lpstr>
      <vt:lpstr>Wingdings 2</vt:lpstr>
      <vt:lpstr>Adjacency</vt:lpstr>
      <vt:lpstr>Software Engineering</vt:lpstr>
      <vt:lpstr>Last Time we covered…</vt:lpstr>
      <vt:lpstr>Today’s Lesson Content</vt:lpstr>
      <vt:lpstr>Software Process Model...</vt:lpstr>
      <vt:lpstr> Software Process Model...</vt:lpstr>
      <vt:lpstr>Software Process Core Activities</vt:lpstr>
      <vt:lpstr> The Classic Software Process Model...</vt:lpstr>
      <vt:lpstr>Phases of Software Process in detail</vt:lpstr>
      <vt:lpstr>Phases of Software Process in detail</vt:lpstr>
      <vt:lpstr>Phases of Software Process in detail</vt:lpstr>
      <vt:lpstr>Phases of Software Process in detail</vt:lpstr>
      <vt:lpstr>Phases of Software Process in detail</vt:lpstr>
      <vt:lpstr>Unit Testing</vt:lpstr>
      <vt:lpstr>Integration Testing</vt:lpstr>
      <vt:lpstr>Systems Testing</vt:lpstr>
      <vt:lpstr>Acceptance Testing</vt:lpstr>
      <vt:lpstr>Operation and Maintenance</vt:lpstr>
      <vt:lpstr>Waterfall Model: Advantages and Drawbacks</vt:lpstr>
      <vt:lpstr>The Evolution of the Waterfall Model</vt:lpstr>
      <vt:lpstr>The Evolution of the Waterfall Model</vt:lpstr>
      <vt:lpstr>Royce Modification</vt:lpstr>
      <vt:lpstr>Model Phases and Their Outcomes…</vt:lpstr>
      <vt:lpstr>Variety of Software Processes</vt:lpstr>
      <vt:lpstr>Process Model Selection</vt:lpstr>
      <vt:lpstr>What is Stakeholders Analysis?</vt:lpstr>
      <vt:lpstr>Group Work</vt:lpstr>
      <vt:lpstr>End of Lesson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Kassandra Calleja</dc:creator>
  <cp:lastModifiedBy>Kassandra Calleja</cp:lastModifiedBy>
  <cp:revision>36</cp:revision>
  <dcterms:created xsi:type="dcterms:W3CDTF">2006-08-16T00:00:00Z</dcterms:created>
  <dcterms:modified xsi:type="dcterms:W3CDTF">2016-09-15T11:11:38Z</dcterms:modified>
</cp:coreProperties>
</file>