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6" r:id="rId2"/>
    <p:sldId id="272" r:id="rId3"/>
    <p:sldId id="264" r:id="rId4"/>
    <p:sldId id="265" r:id="rId5"/>
    <p:sldId id="275" r:id="rId6"/>
    <p:sldId id="276" r:id="rId7"/>
    <p:sldId id="269" r:id="rId8"/>
    <p:sldId id="273" r:id="rId9"/>
    <p:sldId id="274" r:id="rId10"/>
    <p:sldId id="277" r:id="rId11"/>
    <p:sldId id="278" r:id="rId12"/>
    <p:sldId id="279" r:id="rId13"/>
    <p:sldId id="280" r:id="rId14"/>
    <p:sldId id="281" r:id="rId15"/>
    <p:sldId id="282" r:id="rId16"/>
    <p:sldId id="284" r:id="rId17"/>
    <p:sldId id="286" r:id="rId18"/>
    <p:sldId id="287" r:id="rId19"/>
    <p:sldId id="289" r:id="rId20"/>
    <p:sldId id="293" r:id="rId21"/>
    <p:sldId id="301" r:id="rId22"/>
    <p:sldId id="302" r:id="rId23"/>
    <p:sldId id="266" r:id="rId24"/>
    <p:sldId id="267" r:id="rId25"/>
    <p:sldId id="303" r:id="rId26"/>
    <p:sldId id="26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999" autoAdjust="0"/>
  </p:normalViewPr>
  <p:slideViewPr>
    <p:cSldViewPr>
      <p:cViewPr varScale="1">
        <p:scale>
          <a:sx n="82" d="100"/>
          <a:sy n="82" d="100"/>
        </p:scale>
        <p:origin x="75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7C419-1DBB-405B-8CC2-AF1BE3D689C4}" type="datetimeFigureOut">
              <a:rPr lang="en-GB" smtClean="0"/>
              <a:pPr/>
              <a:t>15/09/2016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26F68-C18C-45C4-B03C-281DBF245C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5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26F68-C18C-45C4-B03C-281DBF245CA2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730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GB" sz="1200" b="1" dirty="0" smtClean="0"/>
              <a:t>PRINCE 2 describes seven themes for a successful project:</a:t>
            </a:r>
          </a:p>
          <a:p>
            <a:pPr marL="68580" indent="0">
              <a:buNone/>
            </a:pPr>
            <a:endParaRPr lang="en-US" sz="1200" dirty="0" smtClean="0"/>
          </a:p>
          <a:p>
            <a:pPr marL="411480" lvl="0" indent="-342900">
              <a:buFont typeface="+mj-lt"/>
              <a:buAutoNum type="arabicPeriod"/>
            </a:pPr>
            <a:r>
              <a:rPr lang="en-GB" sz="1200" b="1" dirty="0" smtClean="0"/>
              <a:t>Business Case </a:t>
            </a:r>
          </a:p>
          <a:p>
            <a:pPr marL="68580" lvl="0" indent="0">
              <a:buNone/>
            </a:pPr>
            <a:r>
              <a:rPr lang="en-GB" sz="1200" b="1" dirty="0" smtClean="0"/>
              <a:t> </a:t>
            </a:r>
            <a:r>
              <a:rPr lang="en-GB" sz="1200" dirty="0" smtClean="0"/>
              <a:t>The reason for the project</a:t>
            </a:r>
            <a:endParaRPr lang="en-US" sz="1200" dirty="0" smtClean="0"/>
          </a:p>
          <a:p>
            <a:pPr marL="411480" lvl="0" indent="-342900">
              <a:buFont typeface="+mj-lt"/>
              <a:buAutoNum type="arabicPeriod"/>
            </a:pPr>
            <a:endParaRPr lang="en-GB" sz="1200" b="1" dirty="0" smtClean="0"/>
          </a:p>
          <a:p>
            <a:pPr marL="411480" lvl="0" indent="-342900">
              <a:buFont typeface="+mj-lt"/>
              <a:buAutoNum type="arabicPeriod" startAt="2"/>
            </a:pPr>
            <a:r>
              <a:rPr lang="en-GB" sz="1200" b="1" dirty="0" smtClean="0"/>
              <a:t>Organisation </a:t>
            </a:r>
            <a:endParaRPr lang="en-GB" sz="1200" dirty="0" smtClean="0"/>
          </a:p>
          <a:p>
            <a:pPr marL="68580" lvl="0" indent="0">
              <a:buNone/>
            </a:pPr>
            <a:r>
              <a:rPr lang="en-GB" sz="1200" dirty="0" smtClean="0"/>
              <a:t>Defining the roles and responsibilities of the people involved i.e. </a:t>
            </a:r>
            <a:r>
              <a:rPr lang="en-US" sz="1200" dirty="0" smtClean="0"/>
              <a:t>the structure of the project team is defined.</a:t>
            </a:r>
          </a:p>
          <a:p>
            <a:pPr marL="411480" lvl="0" indent="-342900">
              <a:buFont typeface="+mj-lt"/>
              <a:buAutoNum type="arabicPeriod"/>
            </a:pPr>
            <a:endParaRPr lang="en-GB" sz="1200" b="1" dirty="0" smtClean="0"/>
          </a:p>
          <a:p>
            <a:pPr marL="411480" lvl="0" indent="-342900">
              <a:buFont typeface="+mj-lt"/>
              <a:buAutoNum type="arabicPeriod" startAt="3"/>
            </a:pPr>
            <a:r>
              <a:rPr lang="en-GB" sz="1200" b="1" dirty="0" smtClean="0"/>
              <a:t>Plans</a:t>
            </a:r>
          </a:p>
          <a:p>
            <a:pPr marL="68580" lvl="0" indent="0">
              <a:buNone/>
            </a:pPr>
            <a:r>
              <a:rPr lang="en-GB" sz="1200" dirty="0" smtClean="0"/>
              <a:t>Defining the project’s products</a:t>
            </a:r>
            <a:r>
              <a:rPr lang="en-US" sz="1200" dirty="0" smtClean="0"/>
              <a:t>to achieve the desired outcome</a:t>
            </a:r>
            <a:r>
              <a:rPr lang="en-GB" sz="1200" dirty="0" smtClean="0"/>
              <a:t>. This includes how the work should be carried out, when and by whom.</a:t>
            </a:r>
            <a:endParaRPr lang="en-US" sz="1200" dirty="0" smtClean="0"/>
          </a:p>
          <a:p>
            <a:pPr marL="411480" lvl="0" indent="-342900">
              <a:buFont typeface="+mj-lt"/>
              <a:buAutoNum type="arabicPeriod"/>
            </a:pPr>
            <a:endParaRPr lang="en-GB" sz="1200" b="1" dirty="0" smtClean="0"/>
          </a:p>
          <a:p>
            <a:pPr marL="411480" lvl="0" indent="-342900">
              <a:buFont typeface="+mj-lt"/>
              <a:buAutoNum type="arabicPeriod" startAt="4"/>
            </a:pPr>
            <a:r>
              <a:rPr lang="en-GB" sz="1200" b="1" dirty="0" smtClean="0"/>
              <a:t>Quality</a:t>
            </a:r>
          </a:p>
          <a:p>
            <a:pPr marL="68580" indent="0">
              <a:buNone/>
            </a:pPr>
            <a:r>
              <a:rPr lang="en-GB" sz="1200" dirty="0" smtClean="0"/>
              <a:t>How the project should ensure that quality products are delivered</a:t>
            </a:r>
            <a:endParaRPr lang="en-US" sz="1200" dirty="0" smtClean="0"/>
          </a:p>
          <a:p>
            <a:pPr marL="68580" lvl="0" indent="0">
              <a:buNone/>
            </a:pPr>
            <a:r>
              <a:rPr lang="en-US" sz="1200" dirty="0" smtClean="0"/>
              <a:t>And that the customers quality expectations are met.</a:t>
            </a:r>
          </a:p>
          <a:p>
            <a:pPr marL="68580" lvl="0" indent="0">
              <a:buNone/>
            </a:pPr>
            <a:endParaRPr lang="en-US" sz="1200" dirty="0" smtClean="0"/>
          </a:p>
          <a:p>
            <a:pPr marL="411480" lvl="0" indent="-342900">
              <a:buFont typeface="+mj-lt"/>
              <a:buAutoNum type="arabicPeriod" startAt="5"/>
            </a:pPr>
            <a:r>
              <a:rPr lang="en-GB" sz="1200" b="1" dirty="0" smtClean="0"/>
              <a:t>Management of Risk </a:t>
            </a:r>
            <a:endParaRPr lang="en-GB" sz="1200" dirty="0" smtClean="0"/>
          </a:p>
          <a:p>
            <a:pPr marL="68580" lvl="0" indent="0">
              <a:buNone/>
            </a:pPr>
            <a:r>
              <a:rPr lang="en-GB" sz="1200" dirty="0" smtClean="0"/>
              <a:t>How the project should approach and manage risk.</a:t>
            </a:r>
            <a:endParaRPr lang="en-US" sz="1200" dirty="0" smtClean="0"/>
          </a:p>
          <a:p>
            <a:pPr marL="68580" lvl="0" indent="0">
              <a:buNone/>
            </a:pPr>
            <a:endParaRPr lang="en-GB" sz="1200" b="1" dirty="0" smtClean="0"/>
          </a:p>
          <a:p>
            <a:pPr marL="411480" lvl="0" indent="-342900">
              <a:buFont typeface="+mj-lt"/>
              <a:buAutoNum type="arabicPeriod" startAt="6"/>
            </a:pPr>
            <a:r>
              <a:rPr lang="en-GB" sz="1200" b="1" dirty="0" smtClean="0"/>
              <a:t>Progress</a:t>
            </a:r>
            <a:endParaRPr lang="en-GB" sz="1200" dirty="0" smtClean="0"/>
          </a:p>
          <a:p>
            <a:pPr marL="68580" lvl="0" indent="0">
              <a:buNone/>
            </a:pPr>
            <a:r>
              <a:rPr lang="en-GB" sz="1200" dirty="0" smtClean="0"/>
              <a:t>How the project’s products are identified and tracked to </a:t>
            </a:r>
            <a:r>
              <a:rPr lang="en-US" sz="1100" dirty="0" smtClean="0"/>
              <a:t>monitor the project’s progress and dealing with issues that are noted.</a:t>
            </a:r>
            <a:endParaRPr lang="en-US" sz="1200" dirty="0" smtClean="0"/>
          </a:p>
          <a:p>
            <a:pPr marL="68580" lvl="0" indent="0">
              <a:buNone/>
            </a:pPr>
            <a:endParaRPr lang="en-GB" sz="1200" b="1" dirty="0" smtClean="0"/>
          </a:p>
          <a:p>
            <a:pPr marL="411480" lvl="0" indent="-342900">
              <a:buFont typeface="+mj-lt"/>
              <a:buAutoNum type="arabicPeriod" startAt="7"/>
            </a:pPr>
            <a:r>
              <a:rPr lang="en-GB" sz="1200" b="1" dirty="0" smtClean="0"/>
              <a:t>Change Control</a:t>
            </a:r>
          </a:p>
          <a:p>
            <a:pPr marL="68580" lvl="0" indent="0">
              <a:buNone/>
            </a:pPr>
            <a:r>
              <a:rPr lang="en-GB" sz="1200" dirty="0" smtClean="0"/>
              <a:t>How to manage changes to </a:t>
            </a:r>
            <a:r>
              <a:rPr lang="en-US" sz="1200" dirty="0" smtClean="0"/>
              <a:t> the benefits, specifications, scope or outcomes of the project</a:t>
            </a:r>
            <a:endParaRPr lang="en-GB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26F68-C18C-45C4-B03C-281DBF245CA2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761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911225"/>
            <a:ext cx="7543800" cy="2593975"/>
          </a:xfrm>
        </p:spPr>
        <p:txBody>
          <a:bodyPr anchor="b"/>
          <a:lstStyle>
            <a:lvl1pPr>
              <a:defRPr sz="48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3040" y="35052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160" y="638556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68580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8305800" cy="48006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911225"/>
            <a:ext cx="7543800" cy="2593975"/>
          </a:xfrm>
        </p:spPr>
        <p:txBody>
          <a:bodyPr anchor="b"/>
          <a:lstStyle>
            <a:lvl1pPr>
              <a:defRPr sz="48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3440" y="35052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160" y="638556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229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2249488"/>
            <a:ext cx="4038600" cy="4324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2249488"/>
            <a:ext cx="4038600" cy="43243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IS 139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74038" y="1588"/>
            <a:ext cx="762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B2187-84EC-4F9F-A7D9-3FD04CDBBF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1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640080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3040" y="3505200"/>
            <a:ext cx="6995160" cy="1066800"/>
          </a:xfrm>
        </p:spPr>
        <p:txBody>
          <a:bodyPr/>
          <a:lstStyle/>
          <a:p>
            <a:r>
              <a:rPr lang="en-US" dirty="0" smtClean="0"/>
              <a:t>Lesson </a:t>
            </a:r>
            <a:r>
              <a:rPr lang="en-US" dirty="0"/>
              <a:t>4</a:t>
            </a:r>
            <a:r>
              <a:rPr lang="en-US" dirty="0" smtClean="0"/>
              <a:t> – Single Release vs Multiple Release process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2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1B413-E38A-480D-A25A-4DDF9161E836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2867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Spiral Model</a:t>
            </a:r>
          </a:p>
        </p:txBody>
      </p:sp>
      <p:sp>
        <p:nvSpPr>
          <p:cNvPr id="28676" name="Rectangle 3"/>
          <p:cNvSpPr>
            <a:spLocks noGrp="1"/>
          </p:cNvSpPr>
          <p:nvPr>
            <p:ph type="body" idx="1"/>
          </p:nvPr>
        </p:nvSpPr>
        <p:spPr>
          <a:xfrm>
            <a:off x="838200" y="1428750"/>
            <a:ext cx="5821363" cy="51450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600" dirty="0" smtClean="0"/>
              <a:t>Combines iterative nature of prototyping and linear approach of classical model</a:t>
            </a:r>
          </a:p>
          <a:p>
            <a:pPr>
              <a:lnSpc>
                <a:spcPct val="80000"/>
              </a:lnSpc>
            </a:pPr>
            <a:endParaRPr lang="en-US" altLang="en-US" sz="1600" dirty="0" smtClean="0"/>
          </a:p>
          <a:p>
            <a:pPr>
              <a:lnSpc>
                <a:spcPct val="80000"/>
              </a:lnSpc>
            </a:pPr>
            <a:r>
              <a:rPr lang="en-US" altLang="en-US" sz="1600" dirty="0" smtClean="0"/>
              <a:t>Always some risk involved in software development</a:t>
            </a:r>
          </a:p>
          <a:p>
            <a:pPr lvl="1">
              <a:lnSpc>
                <a:spcPct val="80000"/>
              </a:lnSpc>
            </a:pPr>
            <a:r>
              <a:rPr lang="en-US" altLang="en-US" sz="1500" dirty="0" smtClean="0"/>
              <a:t>people leave… other products not delivered on time…</a:t>
            </a:r>
          </a:p>
          <a:p>
            <a:pPr lvl="1">
              <a:lnSpc>
                <a:spcPct val="80000"/>
              </a:lnSpc>
            </a:pPr>
            <a:r>
              <a:rPr lang="en-US" altLang="en-US" sz="1500" dirty="0" smtClean="0"/>
              <a:t>In prototyping getting the right requirements is the major risk</a:t>
            </a:r>
          </a:p>
          <a:p>
            <a:pPr lvl="1">
              <a:lnSpc>
                <a:spcPct val="80000"/>
              </a:lnSpc>
            </a:pPr>
            <a:r>
              <a:rPr lang="en-US" altLang="en-US" sz="1500" dirty="0" smtClean="0"/>
              <a:t>In waterfall model the schedule is seen as risk</a:t>
            </a:r>
          </a:p>
          <a:p>
            <a:pPr lvl="1">
              <a:lnSpc>
                <a:spcPct val="80000"/>
              </a:lnSpc>
            </a:pPr>
            <a:endParaRPr lang="en-US" altLang="en-US" sz="1500" dirty="0" smtClean="0"/>
          </a:p>
          <a:p>
            <a:pPr>
              <a:lnSpc>
                <a:spcPct val="80000"/>
              </a:lnSpc>
            </a:pPr>
            <a:r>
              <a:rPr lang="en-US" altLang="en-US" sz="1800" dirty="0" smtClean="0">
                <a:solidFill>
                  <a:srgbClr val="0070C0"/>
                </a:solidFill>
              </a:rPr>
              <a:t>Key idea - minimize risk</a:t>
            </a:r>
          </a:p>
          <a:p>
            <a:pPr lvl="2">
              <a:lnSpc>
                <a:spcPct val="80000"/>
              </a:lnSpc>
            </a:pPr>
            <a:r>
              <a:rPr lang="en-US" altLang="en-US" sz="1400" dirty="0" smtClean="0"/>
              <a:t>e.g., building prototypes &amp; simulations minimizes risks</a:t>
            </a:r>
          </a:p>
          <a:p>
            <a:pPr>
              <a:lnSpc>
                <a:spcPct val="80000"/>
              </a:lnSpc>
            </a:pPr>
            <a:r>
              <a:rPr lang="en-US" altLang="en-US" sz="1600" dirty="0" smtClean="0"/>
              <a:t>Precede each phase by</a:t>
            </a:r>
          </a:p>
          <a:p>
            <a:pPr lvl="1">
              <a:lnSpc>
                <a:spcPct val="80000"/>
              </a:lnSpc>
            </a:pPr>
            <a:r>
              <a:rPr lang="en-US" altLang="en-US" sz="1500" dirty="0" smtClean="0"/>
              <a:t>looking at alternatives</a:t>
            </a:r>
          </a:p>
          <a:p>
            <a:pPr lvl="1">
              <a:lnSpc>
                <a:spcPct val="80000"/>
              </a:lnSpc>
            </a:pPr>
            <a:r>
              <a:rPr lang="en-US" altLang="en-US" sz="1500" dirty="0" smtClean="0"/>
              <a:t>risk analysis</a:t>
            </a:r>
          </a:p>
          <a:p>
            <a:pPr lvl="1">
              <a:lnSpc>
                <a:spcPct val="80000"/>
              </a:lnSpc>
            </a:pPr>
            <a:endParaRPr lang="en-US" altLang="en-US" sz="1500" dirty="0" smtClean="0"/>
          </a:p>
          <a:p>
            <a:pPr>
              <a:lnSpc>
                <a:spcPct val="80000"/>
              </a:lnSpc>
            </a:pPr>
            <a:r>
              <a:rPr lang="en-US" altLang="en-US" sz="1800" b="1" dirty="0" smtClean="0"/>
              <a:t>Quit if the risks can’t be quantified</a:t>
            </a:r>
            <a:endParaRPr lang="en-US" altLang="en-US" sz="1800" dirty="0" smtClean="0"/>
          </a:p>
          <a:p>
            <a:pPr>
              <a:lnSpc>
                <a:spcPct val="80000"/>
              </a:lnSpc>
            </a:pPr>
            <a:endParaRPr lang="en-US" altLang="en-US" sz="1600" dirty="0" smtClean="0"/>
          </a:p>
          <a:p>
            <a:pPr>
              <a:lnSpc>
                <a:spcPct val="80000"/>
              </a:lnSpc>
            </a:pPr>
            <a:r>
              <a:rPr lang="en-US" altLang="en-US" sz="1600" dirty="0" smtClean="0"/>
              <a:t>Follow each phase by</a:t>
            </a:r>
          </a:p>
          <a:p>
            <a:pPr lvl="1">
              <a:lnSpc>
                <a:spcPct val="80000"/>
              </a:lnSpc>
            </a:pPr>
            <a:r>
              <a:rPr lang="en-US" altLang="en-US" sz="1500" dirty="0" smtClean="0"/>
              <a:t>evaluation</a:t>
            </a:r>
          </a:p>
          <a:p>
            <a:pPr lvl="1">
              <a:lnSpc>
                <a:spcPct val="80000"/>
              </a:lnSpc>
            </a:pPr>
            <a:r>
              <a:rPr lang="en-US" altLang="en-US" sz="1500" dirty="0" smtClean="0"/>
              <a:t>planning of next phase</a:t>
            </a:r>
          </a:p>
          <a:p>
            <a:pPr>
              <a:lnSpc>
                <a:spcPct val="80000"/>
              </a:lnSpc>
            </a:pPr>
            <a:endParaRPr lang="en-US" altLang="en-US" sz="1600" dirty="0" smtClean="0"/>
          </a:p>
        </p:txBody>
      </p:sp>
      <p:pic>
        <p:nvPicPr>
          <p:cNvPr id="28677" name="Picture 5" descr="play_ris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2276475"/>
            <a:ext cx="1879600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294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E47D11-741E-412B-952D-66AD76FDB882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2969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Spiral Model</a:t>
            </a:r>
            <a:endParaRPr lang="en-US" altLang="en-US" smtClean="0"/>
          </a:p>
        </p:txBody>
      </p:sp>
      <p:pic>
        <p:nvPicPr>
          <p:cNvPr id="29700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524000"/>
            <a:ext cx="6335713" cy="3822700"/>
          </a:xfrm>
          <a:noFill/>
          <a:ln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6016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Spiral Model steps within an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9275" indent="-514350">
              <a:buFont typeface="Franklin Gothic Book" pitchFamily="34" charset="0"/>
              <a:buAutoNum type="arabicPeriod"/>
            </a:pPr>
            <a:r>
              <a:rPr lang="en-US" altLang="en-US" sz="2400" b="0" dirty="0" smtClean="0"/>
              <a:t>The </a:t>
            </a:r>
            <a:r>
              <a:rPr lang="en-US" altLang="en-US" sz="2400" b="0" dirty="0" smtClean="0">
                <a:solidFill>
                  <a:srgbClr val="0070C0"/>
                </a:solidFill>
              </a:rPr>
              <a:t>objectives </a:t>
            </a:r>
            <a:r>
              <a:rPr lang="en-US" altLang="en-US" sz="2400" b="0" dirty="0" smtClean="0"/>
              <a:t>of the commencing phase (loop) are </a:t>
            </a:r>
            <a:r>
              <a:rPr lang="en-US" altLang="en-US" sz="2400" b="0" dirty="0" smtClean="0">
                <a:solidFill>
                  <a:srgbClr val="0070C0"/>
                </a:solidFill>
              </a:rPr>
              <a:t>set out</a:t>
            </a:r>
            <a:r>
              <a:rPr lang="en-US" altLang="en-US" sz="2400" b="0" dirty="0" smtClean="0"/>
              <a:t>, a management plan is created and possible project risks are identified.</a:t>
            </a:r>
          </a:p>
          <a:p>
            <a:pPr marL="549275" indent="-514350">
              <a:buFont typeface="Franklin Gothic Book" pitchFamily="34" charset="0"/>
              <a:buAutoNum type="arabicPeriod"/>
            </a:pPr>
            <a:r>
              <a:rPr lang="en-US" altLang="en-US" sz="2400" b="0" dirty="0" smtClean="0"/>
              <a:t>The identified </a:t>
            </a:r>
            <a:r>
              <a:rPr lang="en-US" altLang="en-US" sz="2400" b="0" dirty="0" smtClean="0">
                <a:solidFill>
                  <a:srgbClr val="0070C0"/>
                </a:solidFill>
              </a:rPr>
              <a:t>risks are </a:t>
            </a:r>
            <a:r>
              <a:rPr lang="en-US" altLang="en-US" sz="2400" b="0" dirty="0" err="1" smtClean="0">
                <a:solidFill>
                  <a:srgbClr val="0070C0"/>
                </a:solidFill>
              </a:rPr>
              <a:t>analysed</a:t>
            </a:r>
            <a:r>
              <a:rPr lang="en-US" altLang="en-US" sz="2400" b="0" dirty="0" smtClean="0"/>
              <a:t>, and action is taken to reduce these risks.</a:t>
            </a:r>
          </a:p>
          <a:p>
            <a:pPr marL="549275" indent="-514350">
              <a:buFont typeface="Franklin Gothic Book" pitchFamily="34" charset="0"/>
              <a:buAutoNum type="arabicPeriod"/>
            </a:pPr>
            <a:r>
              <a:rPr lang="en-US" altLang="en-US" sz="2400" b="0" dirty="0" smtClean="0"/>
              <a:t>Depending on the main risks that have been identified, a suitable </a:t>
            </a:r>
            <a:r>
              <a:rPr lang="en-US" altLang="en-US" sz="2400" b="0" dirty="0" smtClean="0">
                <a:solidFill>
                  <a:srgbClr val="0070C0"/>
                </a:solidFill>
              </a:rPr>
              <a:t>development approach </a:t>
            </a:r>
            <a:r>
              <a:rPr lang="en-US" altLang="en-US" sz="2400" b="0" dirty="0" smtClean="0"/>
              <a:t>is taken.</a:t>
            </a:r>
          </a:p>
          <a:p>
            <a:pPr marL="549275" indent="-514350">
              <a:buFont typeface="Franklin Gothic Book" pitchFamily="34" charset="0"/>
              <a:buAutoNum type="arabicPeriod"/>
            </a:pPr>
            <a:r>
              <a:rPr lang="en-US" altLang="en-US" sz="2400" b="0" dirty="0" smtClean="0"/>
              <a:t>The </a:t>
            </a:r>
            <a:r>
              <a:rPr lang="en-US" altLang="en-US" sz="2400" b="0" dirty="0" smtClean="0">
                <a:solidFill>
                  <a:srgbClr val="0070C0"/>
                </a:solidFill>
              </a:rPr>
              <a:t>project is reviewed </a:t>
            </a:r>
            <a:r>
              <a:rPr lang="en-US" altLang="en-US" sz="2400" b="0" dirty="0" smtClean="0"/>
              <a:t>in order to decide whether the next development loop should be entered or whether the project should be abandoned.</a:t>
            </a:r>
            <a:endParaRPr lang="en-GB" altLang="en-US" sz="2400" b="0" dirty="0" smtClean="0"/>
          </a:p>
          <a:p>
            <a:pPr marL="549275" indent="-514350">
              <a:buFont typeface="Franklin Gothic Book" pitchFamily="34" charset="0"/>
              <a:buAutoNum type="arabicPeriod"/>
            </a:pPr>
            <a:endParaRPr lang="en-GB" altLang="en-US" dirty="0" smtClean="0"/>
          </a:p>
          <a:p>
            <a:pPr marL="549275" indent="-514350"/>
            <a:endParaRPr lang="en-US" alt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DCE5D0-A9C3-4AF8-ABF9-BE3A072A721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7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98E747-B498-4015-B6BE-74F9628AB701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174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Assessment of the Spiral Model</a:t>
            </a:r>
          </a:p>
        </p:txBody>
      </p:sp>
      <p:sp>
        <p:nvSpPr>
          <p:cNvPr id="31748" name="Rectangle 3"/>
          <p:cNvSpPr>
            <a:spLocks noGrp="1"/>
          </p:cNvSpPr>
          <p:nvPr>
            <p:ph type="body" idx="1"/>
          </p:nvPr>
        </p:nvSpPr>
        <p:spPr>
          <a:xfrm>
            <a:off x="838200" y="1600200"/>
            <a:ext cx="5334000" cy="4800600"/>
          </a:xfrm>
        </p:spPr>
        <p:txBody>
          <a:bodyPr/>
          <a:lstStyle/>
          <a:p>
            <a:r>
              <a:rPr lang="en-US" altLang="en-US" sz="2400" b="1" dirty="0" smtClean="0">
                <a:solidFill>
                  <a:srgbClr val="92D050"/>
                </a:solidFill>
              </a:rPr>
              <a:t>Advantages</a:t>
            </a:r>
          </a:p>
          <a:p>
            <a:pPr lvl="1"/>
            <a:r>
              <a:rPr lang="en-US" altLang="en-US" sz="2300" dirty="0" smtClean="0"/>
              <a:t>Considers entire software life cycle</a:t>
            </a:r>
          </a:p>
          <a:p>
            <a:pPr lvl="1"/>
            <a:r>
              <a:rPr lang="en-US" altLang="en-US" sz="2300" dirty="0" smtClean="0"/>
              <a:t>Adaptable</a:t>
            </a:r>
          </a:p>
          <a:p>
            <a:pPr lvl="1"/>
            <a:endParaRPr lang="en-US" altLang="en-US" sz="2200" b="1" dirty="0" smtClean="0"/>
          </a:p>
          <a:p>
            <a:r>
              <a:rPr lang="en-US" altLang="en-US" sz="2400" b="1" dirty="0" smtClean="0">
                <a:solidFill>
                  <a:srgbClr val="FF0000"/>
                </a:solidFill>
              </a:rPr>
              <a:t>Disadvantages</a:t>
            </a:r>
          </a:p>
          <a:p>
            <a:pPr lvl="1"/>
            <a:r>
              <a:rPr lang="en-US" altLang="en-US" sz="2300" dirty="0" smtClean="0"/>
              <a:t>Only suitable for large scale project (cost of risk analysis is high)</a:t>
            </a:r>
          </a:p>
          <a:p>
            <a:endParaRPr lang="en-US" altLang="en-US" sz="2400" dirty="0" smtClean="0"/>
          </a:p>
        </p:txBody>
      </p:sp>
      <p:pic>
        <p:nvPicPr>
          <p:cNvPr id="31749" name="Picture 4" descr="sca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950114"/>
            <a:ext cx="1879600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45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7924800" cy="1143000"/>
          </a:xfrm>
        </p:spPr>
        <p:txBody>
          <a:bodyPr/>
          <a:lstStyle/>
          <a:p>
            <a:r>
              <a:rPr lang="en-US" altLang="en-US" dirty="0" smtClean="0"/>
              <a:t>Rapid Application Development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4667250" cy="4525963"/>
          </a:xfrm>
        </p:spPr>
        <p:txBody>
          <a:bodyPr>
            <a:normAutofit fontScale="92500" lnSpcReduction="20000"/>
          </a:bodyPr>
          <a:lstStyle/>
          <a:p>
            <a:r>
              <a:rPr lang="en-GB" altLang="en-US" sz="2000" b="0" dirty="0" smtClean="0"/>
              <a:t>RAD is an example of an </a:t>
            </a:r>
            <a:r>
              <a:rPr lang="en-GB" altLang="en-US" sz="2000" b="0" dirty="0" smtClean="0">
                <a:solidFill>
                  <a:srgbClr val="0070C0"/>
                </a:solidFill>
              </a:rPr>
              <a:t>incremental </a:t>
            </a:r>
            <a:r>
              <a:rPr lang="en-GB" altLang="en-US" sz="2000" b="0" dirty="0" smtClean="0"/>
              <a:t>software development process</a:t>
            </a:r>
          </a:p>
          <a:p>
            <a:r>
              <a:rPr lang="en-GB" altLang="en-US" sz="2000" b="0" dirty="0" smtClean="0"/>
              <a:t>Software Development is done </a:t>
            </a:r>
            <a:r>
              <a:rPr lang="en-GB" altLang="en-US" sz="2000" b="1" dirty="0" smtClean="0">
                <a:solidFill>
                  <a:srgbClr val="0070C0"/>
                </a:solidFill>
              </a:rPr>
              <a:t>employing tools</a:t>
            </a:r>
          </a:p>
          <a:p>
            <a:pPr lvl="1"/>
            <a:r>
              <a:rPr lang="en-GB" altLang="en-US" sz="1800" dirty="0" smtClean="0"/>
              <a:t>Databases</a:t>
            </a:r>
          </a:p>
          <a:p>
            <a:pPr lvl="1"/>
            <a:r>
              <a:rPr lang="en-GB" altLang="en-US" sz="1800" dirty="0" smtClean="0"/>
              <a:t>User Interface Design Software</a:t>
            </a:r>
          </a:p>
          <a:p>
            <a:pPr lvl="1"/>
            <a:r>
              <a:rPr lang="en-GB" altLang="en-US" sz="1800" dirty="0" smtClean="0"/>
              <a:t>CASE tools</a:t>
            </a:r>
          </a:p>
          <a:p>
            <a:pPr lvl="1"/>
            <a:endParaRPr lang="en-GB" altLang="en-US" sz="1800" dirty="0" smtClean="0"/>
          </a:p>
          <a:p>
            <a:r>
              <a:rPr lang="en-GB" altLang="en-US" sz="2000" b="0" dirty="0" smtClean="0"/>
              <a:t>Used when the overall </a:t>
            </a:r>
            <a:r>
              <a:rPr lang="en-GB" altLang="en-US" sz="2000" b="0" i="1" dirty="0" smtClean="0"/>
              <a:t>requirements are well known </a:t>
            </a:r>
            <a:r>
              <a:rPr lang="en-GB" altLang="en-US" sz="2000" b="0" dirty="0" smtClean="0"/>
              <a:t>(but the detailed requirements are poorly specified) and where the project’s scope/time is constrained</a:t>
            </a:r>
          </a:p>
          <a:p>
            <a:endParaRPr lang="en-GB" altLang="en-US" sz="2000" b="0" dirty="0" smtClean="0"/>
          </a:p>
          <a:p>
            <a:r>
              <a:rPr lang="en-GB" altLang="en-US" sz="2000" b="0" dirty="0" smtClean="0"/>
              <a:t>Development is done in a </a:t>
            </a:r>
            <a:r>
              <a:rPr lang="en-GB" altLang="en-US" sz="2000" b="0" dirty="0" smtClean="0">
                <a:solidFill>
                  <a:srgbClr val="0070C0"/>
                </a:solidFill>
              </a:rPr>
              <a:t>series of time boxes</a:t>
            </a:r>
          </a:p>
          <a:p>
            <a:endParaRPr lang="en-US" altLang="en-US" sz="2000" dirty="0" smtClean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IS 139 Software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756C66-4A0D-45DB-8181-F7BFF5489BE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22534" name="Picture 2" descr="http://www.dev2source.com/images/rapid_application_develop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13" y="2143125"/>
            <a:ext cx="3516312" cy="263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24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E302F6-B741-4289-AD08-3F9E648FEAC0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2355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RAD: Time boxing</a:t>
            </a:r>
          </a:p>
        </p:txBody>
      </p:sp>
      <p:sp>
        <p:nvSpPr>
          <p:cNvPr id="197635" name="Rectangle 3"/>
          <p:cNvSpPr>
            <a:spLocks noGrp="1"/>
          </p:cNvSpPr>
          <p:nvPr>
            <p:ph type="body" idx="1"/>
          </p:nvPr>
        </p:nvSpPr>
        <p:spPr>
          <a:xfrm>
            <a:off x="838200" y="1428750"/>
            <a:ext cx="6376988" cy="5145088"/>
          </a:xfrm>
        </p:spPr>
        <p:txBody>
          <a:bodyPr/>
          <a:lstStyle/>
          <a:p>
            <a:pPr marL="419100" lvl="1" indent="-382588">
              <a:lnSpc>
                <a:spcPct val="90000"/>
              </a:lnSpc>
              <a:buSzPct val="80000"/>
              <a:buFont typeface="Wingdings 2" pitchFamily="18" charset="2"/>
              <a:buChar char=""/>
            </a:pPr>
            <a:r>
              <a:rPr lang="en-GB" altLang="en-US" sz="2000" dirty="0" smtClean="0"/>
              <a:t>Users </a:t>
            </a:r>
            <a:r>
              <a:rPr lang="en-GB" altLang="en-US" sz="2000" b="1" dirty="0" smtClean="0">
                <a:solidFill>
                  <a:srgbClr val="0070C0"/>
                </a:solidFill>
              </a:rPr>
              <a:t>requirements should not be accepted blindly</a:t>
            </a:r>
            <a:r>
              <a:rPr lang="en-GB" altLang="en-US" sz="2000" dirty="0" smtClean="0">
                <a:solidFill>
                  <a:srgbClr val="0070C0"/>
                </a:solidFill>
              </a:rPr>
              <a:t> </a:t>
            </a:r>
            <a:r>
              <a:rPr lang="en-GB" altLang="en-US" sz="2000" dirty="0" smtClean="0"/>
              <a:t>but should be debated and rated as</a:t>
            </a:r>
            <a:r>
              <a:rPr lang="en-GB" altLang="en-US" sz="1400" dirty="0" smtClean="0"/>
              <a:t>(</a:t>
            </a:r>
            <a:r>
              <a:rPr lang="en-GB" altLang="en-US" sz="1400" dirty="0" err="1" smtClean="0"/>
              <a:t>MoSCoW</a:t>
            </a:r>
            <a:r>
              <a:rPr lang="en-GB" altLang="en-US" sz="1400" dirty="0" smtClean="0"/>
              <a:t>)</a:t>
            </a:r>
            <a:r>
              <a:rPr lang="en-GB" altLang="en-US" sz="2000" dirty="0" smtClean="0"/>
              <a:t>:</a:t>
            </a:r>
          </a:p>
          <a:p>
            <a:pPr marL="1143000" lvl="2" indent="-228600">
              <a:lnSpc>
                <a:spcPct val="90000"/>
              </a:lnSpc>
            </a:pPr>
            <a:r>
              <a:rPr lang="en-GB" altLang="en-US" sz="1300" dirty="0" smtClean="0"/>
              <a:t>Must have</a:t>
            </a:r>
          </a:p>
          <a:p>
            <a:pPr marL="1143000" lvl="2" indent="-228600">
              <a:lnSpc>
                <a:spcPct val="90000"/>
              </a:lnSpc>
            </a:pPr>
            <a:r>
              <a:rPr lang="en-GB" altLang="en-US" sz="1300" dirty="0" smtClean="0"/>
              <a:t>Should have</a:t>
            </a:r>
          </a:p>
          <a:p>
            <a:pPr marL="1143000" lvl="2" indent="-228600">
              <a:lnSpc>
                <a:spcPct val="90000"/>
              </a:lnSpc>
            </a:pPr>
            <a:r>
              <a:rPr lang="en-GB" altLang="en-US" sz="1300" dirty="0" smtClean="0"/>
              <a:t>Could have</a:t>
            </a:r>
          </a:p>
          <a:p>
            <a:pPr marL="1143000" lvl="2" indent="-228600">
              <a:lnSpc>
                <a:spcPct val="90000"/>
              </a:lnSpc>
            </a:pPr>
            <a:r>
              <a:rPr lang="en-GB" altLang="en-US" sz="1300" dirty="0" smtClean="0"/>
              <a:t>Won’t have</a:t>
            </a:r>
          </a:p>
          <a:p>
            <a:pPr marL="419100" lvl="1" indent="-382588">
              <a:lnSpc>
                <a:spcPct val="90000"/>
              </a:lnSpc>
            </a:pPr>
            <a:endParaRPr lang="en-GB" altLang="en-US" sz="1400" dirty="0" smtClean="0"/>
          </a:p>
          <a:p>
            <a:pPr>
              <a:lnSpc>
                <a:spcPct val="80000"/>
              </a:lnSpc>
            </a:pPr>
            <a:endParaRPr lang="en-GB" altLang="en-US" sz="2000" dirty="0" smtClean="0"/>
          </a:p>
          <a:p>
            <a:pPr>
              <a:lnSpc>
                <a:spcPct val="80000"/>
              </a:lnSpc>
            </a:pPr>
            <a:r>
              <a:rPr lang="en-GB" altLang="en-US" sz="2000" b="0" dirty="0" smtClean="0"/>
              <a:t>Developers keep to agreed delivery date at all costs, even if this means dropping some of the functional requirements (</a:t>
            </a:r>
            <a:r>
              <a:rPr lang="en-GB" altLang="en-US" sz="2000" b="0" dirty="0" err="1" smtClean="0"/>
              <a:t>coulds</a:t>
            </a:r>
            <a:r>
              <a:rPr lang="en-GB" altLang="en-US" sz="2000" b="0" dirty="0" smtClean="0"/>
              <a:t> and </a:t>
            </a:r>
            <a:r>
              <a:rPr lang="en-GB" altLang="en-US" sz="2000" b="0" dirty="0" err="1" smtClean="0"/>
              <a:t>woulds</a:t>
            </a:r>
            <a:r>
              <a:rPr lang="en-GB" altLang="en-US" sz="2000" b="0" dirty="0" smtClean="0"/>
              <a:t>) that were agreed for this iteration. </a:t>
            </a:r>
          </a:p>
          <a:p>
            <a:pPr marL="1143000" lvl="2" indent="-228600">
              <a:lnSpc>
                <a:spcPct val="80000"/>
              </a:lnSpc>
            </a:pPr>
            <a:r>
              <a:rPr lang="en-GB" altLang="en-US" sz="1800" i="1" dirty="0" smtClean="0">
                <a:solidFill>
                  <a:srgbClr val="0070C0"/>
                </a:solidFill>
              </a:rPr>
              <a:t>It’s better to slip a function than a deadline</a:t>
            </a:r>
          </a:p>
          <a:p>
            <a:pPr>
              <a:lnSpc>
                <a:spcPct val="80000"/>
              </a:lnSpc>
            </a:pPr>
            <a:endParaRPr lang="en-GB" altLang="en-US" sz="2000" i="1" dirty="0" smtClean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000" dirty="0" smtClean="0"/>
              <a:t>A time box might be mapped:</a:t>
            </a:r>
          </a:p>
          <a:p>
            <a:pPr marL="1143000" lvl="2" indent="-228600">
              <a:lnSpc>
                <a:spcPct val="80000"/>
              </a:lnSpc>
            </a:pPr>
            <a:r>
              <a:rPr lang="en-US" altLang="en-US" sz="1500" dirty="0" smtClean="0"/>
              <a:t>To a phase (if all the functional model iteration is done before all the design and build iteration), or</a:t>
            </a:r>
          </a:p>
          <a:p>
            <a:pPr marL="1143000" lvl="2" indent="-228600">
              <a:lnSpc>
                <a:spcPct val="80000"/>
              </a:lnSpc>
            </a:pPr>
            <a:r>
              <a:rPr lang="en-US" altLang="en-US" sz="1500" dirty="0" smtClean="0"/>
              <a:t>To the development of a functional area (where the functional model iteration and the design and build iteration are done in alternation).</a:t>
            </a:r>
          </a:p>
          <a:p>
            <a:pPr>
              <a:lnSpc>
                <a:spcPct val="80000"/>
              </a:lnSpc>
            </a:pPr>
            <a:endParaRPr lang="en-GB" altLang="en-US" sz="1600" dirty="0" smtClean="0"/>
          </a:p>
        </p:txBody>
      </p:sp>
      <p:pic>
        <p:nvPicPr>
          <p:cNvPr id="23557" name="Picture 4" descr="time-box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5" y="1857375"/>
            <a:ext cx="2357438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52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421438"/>
            <a:ext cx="2895600" cy="365125"/>
          </a:xfrm>
        </p:spPr>
        <p:txBody>
          <a:bodyPr/>
          <a:lstStyle/>
          <a:p>
            <a:pPr algn="ctr">
              <a:defRPr/>
            </a:pPr>
            <a:r>
              <a:rPr lang="en-US" dirty="0" smtClean="0"/>
              <a:t>IS 139 Software Engineering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tIns="0"/>
          <a:lstStyle/>
          <a:p>
            <a:pPr algn="r">
              <a:defRPr/>
            </a:pPr>
            <a:r>
              <a:rPr lang="en-GB" dirty="0" smtClean="0"/>
              <a:t>16</a:t>
            </a:r>
            <a:endParaRPr lang="en-GB" dirty="0"/>
          </a:p>
        </p:txBody>
      </p:sp>
      <p:sp>
        <p:nvSpPr>
          <p:cNvPr id="2560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RAD: Assumptions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371600"/>
            <a:ext cx="4648200" cy="47545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altLang="en-US" sz="2800" b="0" dirty="0" smtClean="0">
                <a:solidFill>
                  <a:srgbClr val="0070C0"/>
                </a:solidFill>
              </a:rPr>
              <a:t>Design and testing is iterative</a:t>
            </a:r>
          </a:p>
          <a:p>
            <a:pPr>
              <a:lnSpc>
                <a:spcPct val="80000"/>
              </a:lnSpc>
            </a:pPr>
            <a:endParaRPr lang="en-GB" altLang="en-US" sz="2800" b="0" dirty="0" smtClean="0">
              <a:solidFill>
                <a:srgbClr val="0070C0"/>
              </a:solidFill>
            </a:endParaRPr>
          </a:p>
          <a:p>
            <a:pPr>
              <a:lnSpc>
                <a:spcPct val="80000"/>
              </a:lnSpc>
            </a:pPr>
            <a:r>
              <a:rPr lang="en-GB" altLang="en-US" sz="2800" b="0" dirty="0" smtClean="0"/>
              <a:t>Application </a:t>
            </a:r>
            <a:r>
              <a:rPr lang="en-GB" altLang="en-US" sz="2800" b="0" dirty="0" smtClean="0">
                <a:solidFill>
                  <a:srgbClr val="0070C0"/>
                </a:solidFill>
              </a:rPr>
              <a:t>software is kept in a working state at all times</a:t>
            </a:r>
          </a:p>
          <a:p>
            <a:pPr>
              <a:lnSpc>
                <a:spcPct val="80000"/>
              </a:lnSpc>
            </a:pPr>
            <a:endParaRPr lang="en-GB" altLang="en-US" sz="2800" b="0" dirty="0" smtClean="0">
              <a:solidFill>
                <a:srgbClr val="0070C0"/>
              </a:solidFill>
            </a:endParaRPr>
          </a:p>
          <a:p>
            <a:pPr>
              <a:lnSpc>
                <a:spcPct val="80000"/>
              </a:lnSpc>
            </a:pPr>
            <a:r>
              <a:rPr lang="en-GB" altLang="en-US" sz="2800" b="0" dirty="0" smtClean="0">
                <a:solidFill>
                  <a:srgbClr val="0070C0"/>
                </a:solidFill>
              </a:rPr>
              <a:t>Users form an integral part </a:t>
            </a:r>
            <a:r>
              <a:rPr lang="en-GB" altLang="en-US" sz="2800" b="0" dirty="0" smtClean="0"/>
              <a:t>of the development team. This may be difficult/expensive to organise</a:t>
            </a:r>
          </a:p>
        </p:txBody>
      </p:sp>
      <p:pic>
        <p:nvPicPr>
          <p:cNvPr id="7" name="Picture 2" descr="http://blogs.usask.ca/studentnews/archive/images/computer%20kids%201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563" y="2714625"/>
            <a:ext cx="314325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260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RAD: Cost of Application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4448175" cy="4525963"/>
          </a:xfrm>
        </p:spPr>
        <p:txBody>
          <a:bodyPr/>
          <a:lstStyle/>
          <a:p>
            <a:r>
              <a:rPr lang="en-US" altLang="en-US" sz="2400" b="0" dirty="0" smtClean="0">
                <a:solidFill>
                  <a:srgbClr val="0070C0"/>
                </a:solidFill>
              </a:rPr>
              <a:t>Cost of application </a:t>
            </a:r>
            <a:r>
              <a:rPr lang="en-US" altLang="en-US" sz="2400" b="0" dirty="0" smtClean="0"/>
              <a:t>is determined not only by cost of development but the cost of maintenance as well</a:t>
            </a:r>
          </a:p>
          <a:p>
            <a:pPr lvl="1"/>
            <a:r>
              <a:rPr lang="en-US" altLang="en-US" b="0" dirty="0" smtClean="0"/>
              <a:t>RAD offers </a:t>
            </a:r>
            <a:r>
              <a:rPr lang="en-US" altLang="en-US" b="1" dirty="0" smtClean="0"/>
              <a:t>cheaper development costs</a:t>
            </a:r>
          </a:p>
          <a:p>
            <a:pPr lvl="1"/>
            <a:r>
              <a:rPr lang="en-US" altLang="en-US" b="0" dirty="0" smtClean="0"/>
              <a:t>But </a:t>
            </a:r>
            <a:r>
              <a:rPr lang="en-GB" altLang="en-US" b="0" dirty="0" smtClean="0"/>
              <a:t>because the design is sometimes sacrificed for the sake of speed it </a:t>
            </a:r>
            <a:r>
              <a:rPr lang="en-GB" altLang="en-US" b="1" dirty="0" smtClean="0"/>
              <a:t>might require a lot of maintenance</a:t>
            </a:r>
            <a:r>
              <a:rPr lang="en-GB" altLang="en-US" b="0" dirty="0" smtClean="0"/>
              <a:t>, raising the total cost of application</a:t>
            </a:r>
            <a:endParaRPr lang="en-US" altLang="en-US" b="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B4E8B4-F0A5-40C5-893C-87AC71EB5C7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27654" name="Picture 2" descr="http://www.gtp.com.au/planone/images/costris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23" r="21471" b="841"/>
          <a:stretch>
            <a:fillRect/>
          </a:stretch>
        </p:blipFill>
        <p:spPr bwMode="auto">
          <a:xfrm>
            <a:off x="5715000" y="1714500"/>
            <a:ext cx="2928938" cy="299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423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98E747-B498-4015-B6BE-74F9628AB701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3174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Assessment of the RAD</a:t>
            </a:r>
          </a:p>
        </p:txBody>
      </p:sp>
      <p:sp>
        <p:nvSpPr>
          <p:cNvPr id="31748" name="Rectangle 3"/>
          <p:cNvSpPr>
            <a:spLocks noGrp="1"/>
          </p:cNvSpPr>
          <p:nvPr>
            <p:ph type="body" idx="1"/>
          </p:nvPr>
        </p:nvSpPr>
        <p:spPr>
          <a:xfrm>
            <a:off x="838200" y="1600200"/>
            <a:ext cx="533400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2400" b="1" dirty="0" smtClean="0">
                <a:solidFill>
                  <a:srgbClr val="92D050"/>
                </a:solidFill>
              </a:rPr>
              <a:t>Advantages</a:t>
            </a:r>
          </a:p>
          <a:p>
            <a:pPr lvl="1"/>
            <a:r>
              <a:rPr lang="en-GB" altLang="en-US" sz="2400" dirty="0"/>
              <a:t>The </a:t>
            </a:r>
            <a:r>
              <a:rPr lang="en-GB" altLang="en-US" sz="2400" dirty="0">
                <a:solidFill>
                  <a:srgbClr val="0070C0"/>
                </a:solidFill>
              </a:rPr>
              <a:t>application acts as its own model </a:t>
            </a:r>
            <a:r>
              <a:rPr lang="en-GB" altLang="en-US" sz="2400" dirty="0"/>
              <a:t>through the code as well as comments, i.e. it avoids the creation of lots of diagrams and documents)</a:t>
            </a:r>
          </a:p>
          <a:p>
            <a:pPr lvl="1"/>
            <a:r>
              <a:rPr lang="en-GB" altLang="en-US" sz="2400" dirty="0" smtClean="0"/>
              <a:t>It </a:t>
            </a:r>
            <a:r>
              <a:rPr lang="en-GB" altLang="en-US" sz="2400" dirty="0"/>
              <a:t>can </a:t>
            </a:r>
            <a:r>
              <a:rPr lang="en-GB" altLang="en-US" sz="2400" dirty="0">
                <a:solidFill>
                  <a:srgbClr val="0070C0"/>
                </a:solidFill>
              </a:rPr>
              <a:t>produce working systems </a:t>
            </a:r>
            <a:r>
              <a:rPr lang="en-GB" altLang="en-US" sz="2400" dirty="0" smtClean="0">
                <a:solidFill>
                  <a:srgbClr val="0070C0"/>
                </a:solidFill>
              </a:rPr>
              <a:t>quickly</a:t>
            </a:r>
          </a:p>
          <a:p>
            <a:pPr lvl="2"/>
            <a:r>
              <a:rPr lang="en-GB" altLang="en-US" sz="2000" dirty="0"/>
              <a:t>A </a:t>
            </a:r>
            <a:r>
              <a:rPr lang="en-GB" altLang="en-US" sz="2000" b="1" dirty="0">
                <a:solidFill>
                  <a:srgbClr val="0070C0"/>
                </a:solidFill>
              </a:rPr>
              <a:t>small development team </a:t>
            </a:r>
            <a:r>
              <a:rPr lang="en-GB" altLang="en-US" sz="2000" dirty="0"/>
              <a:t>(4 -10 members) can develop a working system in a period of about 60 to 90 days.</a:t>
            </a:r>
          </a:p>
          <a:p>
            <a:pPr lvl="2"/>
            <a:endParaRPr lang="en-GB" altLang="en-US" sz="2200" dirty="0">
              <a:solidFill>
                <a:srgbClr val="0070C0"/>
              </a:solidFill>
            </a:endParaRPr>
          </a:p>
          <a:p>
            <a:pPr lvl="1"/>
            <a:endParaRPr lang="en-US" altLang="en-US" sz="2200" b="1" dirty="0" smtClean="0"/>
          </a:p>
          <a:p>
            <a:r>
              <a:rPr lang="en-US" altLang="en-US" sz="2400" b="1" dirty="0" smtClean="0">
                <a:solidFill>
                  <a:srgbClr val="FF0000"/>
                </a:solidFill>
              </a:rPr>
              <a:t>Disadvantages</a:t>
            </a:r>
          </a:p>
          <a:p>
            <a:pPr lvl="1"/>
            <a:r>
              <a:rPr lang="en-GB" altLang="en-US" sz="2400" dirty="0"/>
              <a:t>It is </a:t>
            </a:r>
            <a:r>
              <a:rPr lang="en-GB" altLang="en-US" sz="2400" dirty="0">
                <a:solidFill>
                  <a:srgbClr val="0070C0"/>
                </a:solidFill>
              </a:rPr>
              <a:t>impossible to specify complex requirements </a:t>
            </a:r>
            <a:r>
              <a:rPr lang="en-GB" altLang="en-US" sz="2400" dirty="0"/>
              <a:t>in advance</a:t>
            </a:r>
          </a:p>
          <a:p>
            <a:pPr lvl="1"/>
            <a:endParaRPr lang="en-GB" altLang="en-US" sz="2400" dirty="0" smtClean="0"/>
          </a:p>
          <a:p>
            <a:pPr lvl="1"/>
            <a:r>
              <a:rPr lang="en-GB" altLang="en-US" sz="2400" dirty="0" smtClean="0"/>
              <a:t>It </a:t>
            </a:r>
            <a:r>
              <a:rPr lang="en-GB" altLang="en-US" sz="2400" dirty="0"/>
              <a:t>can result in </a:t>
            </a:r>
            <a:r>
              <a:rPr lang="en-GB" altLang="en-US" sz="2400" dirty="0">
                <a:solidFill>
                  <a:srgbClr val="0070C0"/>
                </a:solidFill>
              </a:rPr>
              <a:t>error-prone and difficult to maintain systems</a:t>
            </a:r>
          </a:p>
          <a:p>
            <a:endParaRPr lang="en-US" altLang="en-US" sz="2400" dirty="0" smtClean="0"/>
          </a:p>
        </p:txBody>
      </p:sp>
      <p:pic>
        <p:nvPicPr>
          <p:cNvPr id="31749" name="Picture 4" descr="sca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950114"/>
            <a:ext cx="1879600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879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81000"/>
            <a:ext cx="702474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PRINCE 2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3" y="1752600"/>
            <a:ext cx="4519108" cy="3508977"/>
          </a:xfrm>
        </p:spPr>
        <p:txBody>
          <a:bodyPr>
            <a:noAutofit/>
          </a:bodyPr>
          <a:lstStyle/>
          <a:p>
            <a:r>
              <a:rPr lang="en-US" sz="2000" b="0" dirty="0" smtClean="0"/>
              <a:t>PRINCE 2 is an acronym for </a:t>
            </a:r>
            <a:r>
              <a:rPr lang="en-US" sz="2000" dirty="0" err="1" smtClean="0">
                <a:solidFill>
                  <a:srgbClr val="0070C0"/>
                </a:solidFill>
              </a:rPr>
              <a:t>PR</a:t>
            </a:r>
            <a:r>
              <a:rPr lang="en-US" sz="2000" b="0" dirty="0" err="1" smtClean="0"/>
              <a:t>ojects</a:t>
            </a:r>
            <a:r>
              <a:rPr lang="en-US" sz="2000" b="0" dirty="0" smtClean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IN </a:t>
            </a:r>
            <a:r>
              <a:rPr lang="en-US" sz="2000" dirty="0">
                <a:solidFill>
                  <a:srgbClr val="0070C0"/>
                </a:solidFill>
              </a:rPr>
              <a:t>C</a:t>
            </a:r>
            <a:r>
              <a:rPr lang="en-US" sz="2000" b="0" dirty="0"/>
              <a:t>ontrolled </a:t>
            </a:r>
            <a:r>
              <a:rPr lang="en-US" sz="2000" dirty="0" smtClean="0">
                <a:solidFill>
                  <a:srgbClr val="0070C0"/>
                </a:solidFill>
              </a:rPr>
              <a:t>E</a:t>
            </a:r>
            <a:r>
              <a:rPr lang="en-US" sz="2000" b="0" dirty="0" smtClean="0"/>
              <a:t>nvironments.</a:t>
            </a:r>
          </a:p>
          <a:p>
            <a:endParaRPr lang="en-US" sz="2000" b="0" dirty="0"/>
          </a:p>
          <a:p>
            <a:r>
              <a:rPr lang="en-US" sz="2000" b="0" dirty="0" smtClean="0"/>
              <a:t>The </a:t>
            </a:r>
            <a:r>
              <a:rPr lang="en-US" sz="2000" b="0" dirty="0"/>
              <a:t>Malta Information Technology Association (MITA) also applies PRINCE 2 for all of its projects; many of which are systems destined for the public sector.</a:t>
            </a:r>
          </a:p>
          <a:p>
            <a:endParaRPr lang="en-US" sz="2000" b="0" dirty="0" smtClean="0"/>
          </a:p>
          <a:p>
            <a:r>
              <a:rPr lang="en-US" sz="2000" b="0" dirty="0" smtClean="0"/>
              <a:t>It is </a:t>
            </a:r>
            <a:r>
              <a:rPr lang="en-US" sz="2000" b="0" dirty="0"/>
              <a:t>widely </a:t>
            </a:r>
            <a:r>
              <a:rPr lang="en-US" sz="2000" b="0" dirty="0" smtClean="0"/>
              <a:t>recognized </a:t>
            </a:r>
            <a:r>
              <a:rPr lang="en-US" sz="2000" b="0" dirty="0"/>
              <a:t>and used in the </a:t>
            </a:r>
            <a:r>
              <a:rPr lang="en-US" sz="2000" dirty="0"/>
              <a:t>private sector, both in the UK and </a:t>
            </a:r>
            <a:r>
              <a:rPr lang="en-US" sz="2000" dirty="0" smtClean="0"/>
              <a:t>internationally</a:t>
            </a:r>
            <a:r>
              <a:rPr lang="en-US" sz="2000" b="0" dirty="0" smtClean="0"/>
              <a:t>.</a:t>
            </a:r>
            <a:endParaRPr lang="en-US" sz="2000" b="0" dirty="0"/>
          </a:p>
          <a:p>
            <a:endParaRPr lang="en-US" sz="2000" b="0" dirty="0"/>
          </a:p>
        </p:txBody>
      </p:sp>
      <p:pic>
        <p:nvPicPr>
          <p:cNvPr id="5122" name="Picture 2" descr="http://dougbelshaw.com/blog/wp-content/uploads/2011/02/prince2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742319"/>
            <a:ext cx="3200400" cy="129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92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Time we covered…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Stages of the Software Process and tasks carried out on each stage</a:t>
            </a:r>
          </a:p>
          <a:p>
            <a:pPr lvl="2" indent="-256032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dirty="0"/>
              <a:t>Planning and Feasibility study</a:t>
            </a:r>
          </a:p>
          <a:p>
            <a:pPr lvl="2" indent="-256032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dirty="0"/>
              <a:t>Analysis</a:t>
            </a:r>
          </a:p>
          <a:p>
            <a:pPr lvl="2" indent="-256032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dirty="0"/>
              <a:t>Design</a:t>
            </a:r>
          </a:p>
          <a:p>
            <a:pPr lvl="2" indent="-256032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dirty="0"/>
              <a:t>Development (Coding)</a:t>
            </a:r>
          </a:p>
          <a:p>
            <a:pPr lvl="2" indent="-256032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dirty="0"/>
              <a:t>Testing</a:t>
            </a:r>
          </a:p>
          <a:p>
            <a:pPr lvl="2" indent="-256032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dirty="0"/>
              <a:t>Operation &amp;  Maintenance</a:t>
            </a:r>
          </a:p>
          <a:p>
            <a:endParaRPr lang="en-GB" dirty="0" smtClean="0"/>
          </a:p>
          <a:p>
            <a:r>
              <a:rPr lang="en-GB" dirty="0" smtClean="0"/>
              <a:t>Deliverables of each stage</a:t>
            </a:r>
          </a:p>
          <a:p>
            <a:endParaRPr lang="en-GB" dirty="0" smtClean="0"/>
          </a:p>
          <a:p>
            <a:r>
              <a:rPr lang="en-GB" dirty="0" smtClean="0"/>
              <a:t>Waterfall model as the 1</a:t>
            </a:r>
            <a:r>
              <a:rPr lang="en-GB" baseline="30000" dirty="0" smtClean="0"/>
              <a:t>st</a:t>
            </a:r>
            <a:r>
              <a:rPr lang="en-GB" dirty="0" smtClean="0"/>
              <a:t> Process Model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895600"/>
            <a:ext cx="3251200" cy="15716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01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62000"/>
            <a:ext cx="7024744" cy="1143000"/>
          </a:xfrm>
        </p:spPr>
        <p:txBody>
          <a:bodyPr/>
          <a:lstStyle/>
          <a:p>
            <a:r>
              <a:rPr lang="en-US" dirty="0"/>
              <a:t>The PRINCE 2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2600"/>
            <a:ext cx="8305800" cy="46482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GB" sz="2000" b="0" dirty="0" smtClean="0"/>
              <a:t>The </a:t>
            </a:r>
            <a:r>
              <a:rPr lang="en-GB" sz="2000" b="0" dirty="0" smtClean="0">
                <a:solidFill>
                  <a:srgbClr val="0070C0"/>
                </a:solidFill>
              </a:rPr>
              <a:t>structure</a:t>
            </a:r>
            <a:r>
              <a:rPr lang="en-GB" sz="2000" b="0" dirty="0" smtClean="0"/>
              <a:t> of the PRINCE </a:t>
            </a:r>
            <a:r>
              <a:rPr lang="en-GB" sz="2000" b="0" dirty="0"/>
              <a:t>2 </a:t>
            </a:r>
            <a:r>
              <a:rPr lang="en-GB" sz="2000" b="0" dirty="0" smtClean="0"/>
              <a:t>Model : </a:t>
            </a:r>
          </a:p>
          <a:p>
            <a:pPr marL="68580" indent="0">
              <a:buNone/>
            </a:pPr>
            <a:endParaRPr lang="en-GB" sz="1300" b="1" dirty="0"/>
          </a:p>
          <a:p>
            <a:pPr marL="68580" indent="0">
              <a:buNone/>
            </a:pPr>
            <a:endParaRPr lang="en-GB" sz="1300" b="1" dirty="0"/>
          </a:p>
          <a:p>
            <a:pPr marL="68580" indent="0">
              <a:buNone/>
            </a:pPr>
            <a:endParaRPr lang="en-US" sz="1300" dirty="0"/>
          </a:p>
          <a:p>
            <a:pPr marL="68580" lvl="0" indent="0">
              <a:buNone/>
            </a:pPr>
            <a:endParaRPr lang="en-GB" sz="1300" dirty="0"/>
          </a:p>
          <a:p>
            <a:endParaRPr lang="en-US" sz="13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64229"/>
            <a:ext cx="8006928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8378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04800"/>
            <a:ext cx="702474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PRINCE 2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524000"/>
            <a:ext cx="6777317" cy="3661377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en-US" sz="2000" b="1" dirty="0" smtClean="0"/>
              <a:t>Key features of Prince 2 :</a:t>
            </a:r>
          </a:p>
          <a:p>
            <a:r>
              <a:rPr lang="en-US" sz="2000" b="0" dirty="0" smtClean="0"/>
              <a:t>Provides </a:t>
            </a:r>
            <a:r>
              <a:rPr lang="en-US" sz="2000" b="0" dirty="0"/>
              <a:t>a defined organization structure for the project management team</a:t>
            </a:r>
          </a:p>
          <a:p>
            <a:r>
              <a:rPr lang="en-US" sz="2000" b="0" dirty="0" smtClean="0"/>
              <a:t>Emphasis </a:t>
            </a:r>
            <a:r>
              <a:rPr lang="en-US" sz="2000" b="0" dirty="0"/>
              <a:t>on dividing the project into manageable and controllable stages</a:t>
            </a:r>
          </a:p>
          <a:p>
            <a:pPr marL="6858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 smtClean="0"/>
              <a:t>Uses Techniques such as</a:t>
            </a:r>
          </a:p>
          <a:p>
            <a:r>
              <a:rPr lang="en-US" sz="1800" dirty="0" smtClean="0"/>
              <a:t>Quality </a:t>
            </a:r>
            <a:r>
              <a:rPr lang="en-US" sz="1800" dirty="0"/>
              <a:t>Reviews </a:t>
            </a:r>
            <a:r>
              <a:rPr lang="en-US" sz="1800" b="0" dirty="0" smtClean="0"/>
              <a:t>provide a </a:t>
            </a:r>
            <a:r>
              <a:rPr lang="en-US" sz="1800" b="0" dirty="0"/>
              <a:t>structured technique for assessing a product’s ‘fitness for purpose</a:t>
            </a:r>
            <a:r>
              <a:rPr lang="en-US" sz="1800" b="0" dirty="0" smtClean="0"/>
              <a:t>’ therefore focus is on </a:t>
            </a:r>
            <a:r>
              <a:rPr lang="en-US" sz="1800" b="0" dirty="0"/>
              <a:t>business </a:t>
            </a:r>
            <a:r>
              <a:rPr lang="en-US" sz="1800" b="0" dirty="0" smtClean="0"/>
              <a:t>justification.</a:t>
            </a:r>
          </a:p>
          <a:p>
            <a:r>
              <a:rPr lang="en-US" sz="1800" dirty="0" smtClean="0"/>
              <a:t>Product-based </a:t>
            </a:r>
            <a:r>
              <a:rPr lang="en-US" sz="1800" dirty="0"/>
              <a:t>planning </a:t>
            </a:r>
            <a:r>
              <a:rPr lang="en-US" sz="1800" b="0" dirty="0" smtClean="0"/>
              <a:t>approach which defines the </a:t>
            </a:r>
            <a:r>
              <a:rPr lang="en-US" sz="1800" b="0" dirty="0"/>
              <a:t>project in terms of its outputs rather than its activities</a:t>
            </a:r>
          </a:p>
          <a:p>
            <a:r>
              <a:rPr lang="en-US" sz="1800" b="0" dirty="0" smtClean="0"/>
              <a:t>Flexibility </a:t>
            </a:r>
            <a:r>
              <a:rPr lang="en-US" sz="1800" b="0" dirty="0"/>
              <a:t>that can be applied at a level appropriate to the </a:t>
            </a:r>
            <a:r>
              <a:rPr lang="en-US" sz="1800" b="0" dirty="0" smtClean="0"/>
              <a:t>project</a:t>
            </a:r>
            <a:r>
              <a:rPr lang="en-US" sz="1800" b="0" dirty="0"/>
              <a:t> </a:t>
            </a:r>
            <a:r>
              <a:rPr lang="en-US" sz="1800" b="0" dirty="0" smtClean="0"/>
              <a:t>thanks to </a:t>
            </a:r>
            <a:r>
              <a:rPr lang="en-US" sz="1800" dirty="0" smtClean="0"/>
              <a:t>Change Control </a:t>
            </a:r>
            <a:r>
              <a:rPr lang="en-US" sz="1800" b="0" dirty="0" smtClean="0"/>
              <a:t>mechanisms which specify how </a:t>
            </a:r>
            <a:r>
              <a:rPr lang="en-US" sz="1800" b="0" dirty="0"/>
              <a:t>to log, assess impact and escalate issues and </a:t>
            </a:r>
            <a:r>
              <a:rPr lang="en-US" sz="1800" b="0" dirty="0" smtClean="0"/>
              <a:t>changes</a:t>
            </a:r>
          </a:p>
          <a:p>
            <a:endParaRPr lang="en-US" sz="1300" dirty="0"/>
          </a:p>
          <a:p>
            <a:pPr marL="68580" lvl="0" indent="0">
              <a:buNone/>
            </a:pPr>
            <a:r>
              <a:rPr lang="en-US" sz="1300" dirty="0"/>
              <a:t> </a:t>
            </a:r>
          </a:p>
          <a:p>
            <a:pPr marL="68580" indent="0">
              <a:buNone/>
            </a:pPr>
            <a:endParaRPr 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427867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533400"/>
            <a:ext cx="702474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PRINCE 2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76400"/>
            <a:ext cx="6043108" cy="4419600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en-US" sz="1600" dirty="0" smtClean="0">
                <a:solidFill>
                  <a:srgbClr val="00B050"/>
                </a:solidFill>
              </a:rPr>
              <a:t>Advantages of Using Prince 2 :</a:t>
            </a:r>
          </a:p>
          <a:p>
            <a:pPr marL="68580" indent="0">
              <a:buNone/>
            </a:pPr>
            <a:endParaRPr lang="en-US" sz="1600" dirty="0"/>
          </a:p>
          <a:p>
            <a:r>
              <a:rPr lang="en-US" sz="1600" b="0" dirty="0" smtClean="0"/>
              <a:t>focuses </a:t>
            </a:r>
            <a:r>
              <a:rPr lang="en-US" sz="1600" b="0" dirty="0"/>
              <a:t>on </a:t>
            </a:r>
            <a:r>
              <a:rPr lang="en-US" sz="1600" dirty="0"/>
              <a:t>what a project is to deliver </a:t>
            </a:r>
            <a:r>
              <a:rPr lang="en-US" sz="1600" b="0" dirty="0"/>
              <a:t>(the why, when and for </a:t>
            </a:r>
            <a:r>
              <a:rPr lang="en-US" sz="1600" b="0" dirty="0" smtClean="0"/>
              <a:t>whom)</a:t>
            </a:r>
          </a:p>
          <a:p>
            <a:r>
              <a:rPr lang="en-US" sz="1600" dirty="0" smtClean="0"/>
              <a:t>Regular </a:t>
            </a:r>
            <a:r>
              <a:rPr lang="en-US" sz="1600" dirty="0"/>
              <a:t>reviews of progress </a:t>
            </a:r>
            <a:r>
              <a:rPr lang="en-US" sz="1600" b="0" dirty="0"/>
              <a:t>against </a:t>
            </a:r>
            <a:r>
              <a:rPr lang="en-US" sz="1600" b="0" dirty="0" smtClean="0"/>
              <a:t>plan help management to control use </a:t>
            </a:r>
            <a:r>
              <a:rPr lang="en-US" sz="1600" b="0" dirty="0"/>
              <a:t>of resources </a:t>
            </a:r>
            <a:r>
              <a:rPr lang="en-US" sz="1600" b="0" dirty="0" smtClean="0"/>
              <a:t>more effectively and identify and control </a:t>
            </a:r>
            <a:r>
              <a:rPr lang="en-US" sz="1600" b="0" dirty="0"/>
              <a:t>of any deviations from the </a:t>
            </a:r>
            <a:r>
              <a:rPr lang="en-US" sz="1600" b="0" dirty="0" smtClean="0"/>
              <a:t>plan as a result </a:t>
            </a:r>
            <a:r>
              <a:rPr lang="en-US" sz="1600" b="0" dirty="0"/>
              <a:t>business and </a:t>
            </a:r>
            <a:r>
              <a:rPr lang="en-US" sz="1600" dirty="0"/>
              <a:t>project </a:t>
            </a:r>
            <a:r>
              <a:rPr lang="en-US" sz="1600" dirty="0" smtClean="0"/>
              <a:t>risk are managed </a:t>
            </a:r>
            <a:r>
              <a:rPr lang="en-US" sz="1600" b="0" dirty="0"/>
              <a:t>more effectively</a:t>
            </a:r>
            <a:r>
              <a:rPr lang="en-US" sz="1600" b="0" dirty="0" smtClean="0"/>
              <a:t>.</a:t>
            </a:r>
          </a:p>
          <a:p>
            <a:r>
              <a:rPr lang="en-US" sz="1600" dirty="0"/>
              <a:t>The involvement of management and stakeholders </a:t>
            </a:r>
            <a:r>
              <a:rPr lang="en-US" sz="1600" b="0" dirty="0"/>
              <a:t>at the right time and place during the project provides good communication channels between the project, project management, and the rest of the organization</a:t>
            </a:r>
            <a:r>
              <a:rPr lang="en-US" sz="1600" dirty="0" smtClean="0"/>
              <a:t>.</a:t>
            </a:r>
          </a:p>
          <a:p>
            <a:pPr marL="6858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Drawbacks of Using Prince 2 :</a:t>
            </a:r>
          </a:p>
          <a:p>
            <a:pPr marL="68580" indent="0">
              <a:buNone/>
            </a:pPr>
            <a:endParaRPr lang="en-US" sz="1600" dirty="0"/>
          </a:p>
          <a:p>
            <a:r>
              <a:rPr lang="en-US" sz="1600" dirty="0" smtClean="0"/>
              <a:t>too </a:t>
            </a:r>
            <a:r>
              <a:rPr lang="en-US" sz="1600" dirty="0"/>
              <a:t>big </a:t>
            </a:r>
            <a:r>
              <a:rPr lang="en-US" sz="1600" b="0" dirty="0"/>
              <a:t>and not easily customizable.</a:t>
            </a:r>
          </a:p>
          <a:p>
            <a:r>
              <a:rPr lang="en-US" sz="1600" b="0" dirty="0" smtClean="0"/>
              <a:t>considered </a:t>
            </a:r>
            <a:r>
              <a:rPr lang="en-US" sz="1600" dirty="0"/>
              <a:t>inappropriate for small projects or projects where requirements are expected to change</a:t>
            </a:r>
            <a:r>
              <a:rPr lang="en-US" sz="1600" b="0" dirty="0"/>
              <a:t>, due to the work required in creating and maintaining documents, logs and lists. </a:t>
            </a:r>
          </a:p>
          <a:p>
            <a:endParaRPr lang="en-US" sz="1600" dirty="0"/>
          </a:p>
          <a:p>
            <a:endParaRPr lang="en-US" sz="1600" b="0" dirty="0"/>
          </a:p>
          <a:p>
            <a:endParaRPr lang="en-US" sz="1300" b="0" dirty="0"/>
          </a:p>
          <a:p>
            <a:pPr marL="68580" indent="0">
              <a:buNone/>
            </a:pPr>
            <a:endParaRPr lang="en-US" sz="1300" dirty="0"/>
          </a:p>
          <a:p>
            <a:pPr marL="68580" indent="0">
              <a:buNone/>
            </a:pPr>
            <a:r>
              <a:rPr lang="en-US" sz="1300" dirty="0"/>
              <a:t> </a:t>
            </a:r>
          </a:p>
          <a:p>
            <a:endParaRPr lang="en-US" sz="1300" dirty="0"/>
          </a:p>
          <a:p>
            <a:pPr marL="68580" indent="0">
              <a:buNone/>
            </a:pPr>
            <a:endParaRPr lang="en-US" sz="1300" b="1" dirty="0"/>
          </a:p>
        </p:txBody>
      </p:sp>
      <p:pic>
        <p:nvPicPr>
          <p:cNvPr id="4" name="Picture 4" descr="sca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886" y="2971885"/>
            <a:ext cx="1879600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935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 into Single vs Multiple Release Models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5000"/>
            <a:ext cx="8305800" cy="4800600"/>
          </a:xfrm>
        </p:spPr>
        <p:txBody>
          <a:bodyPr/>
          <a:lstStyle/>
          <a:p>
            <a:pPr lvl="1"/>
            <a:r>
              <a:rPr lang="en-US" dirty="0" smtClean="0"/>
              <a:t>Waterfall</a:t>
            </a:r>
          </a:p>
          <a:p>
            <a:pPr lvl="1"/>
            <a:r>
              <a:rPr lang="en-GB" dirty="0"/>
              <a:t>Incremental Model</a:t>
            </a:r>
          </a:p>
          <a:p>
            <a:pPr lvl="1"/>
            <a:r>
              <a:rPr lang="en-GB" dirty="0"/>
              <a:t>Iterative </a:t>
            </a:r>
            <a:r>
              <a:rPr lang="en-GB" dirty="0" smtClean="0"/>
              <a:t>Model</a:t>
            </a:r>
          </a:p>
          <a:p>
            <a:pPr lvl="1"/>
            <a:r>
              <a:rPr lang="en-GB" dirty="0" smtClean="0"/>
              <a:t>Evolutionary Model</a:t>
            </a:r>
            <a:endParaRPr lang="en-GB" dirty="0"/>
          </a:p>
          <a:p>
            <a:pPr lvl="1"/>
            <a:r>
              <a:rPr lang="en-GB" dirty="0"/>
              <a:t>Spiral Model</a:t>
            </a:r>
          </a:p>
          <a:p>
            <a:pPr lvl="1"/>
            <a:r>
              <a:rPr lang="en-GB" dirty="0"/>
              <a:t>Rapid Application Development</a:t>
            </a:r>
          </a:p>
          <a:p>
            <a:pPr lvl="1"/>
            <a:r>
              <a:rPr lang="en-GB" dirty="0"/>
              <a:t>Prince 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3074" name="Picture 2" descr="http://4.bp.blogspot.com/-vP6KadZVZOE/U1wtgJiHBcI/AAAAAAAACZ0/GJ0yj-k0DN4/s1600/Picture1-for-Thinking-Thursday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600200"/>
            <a:ext cx="314604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186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305800" cy="1143000"/>
          </a:xfrm>
        </p:spPr>
        <p:txBody>
          <a:bodyPr/>
          <a:lstStyle/>
          <a:p>
            <a:r>
              <a:rPr lang="en-US" dirty="0" smtClean="0"/>
              <a:t>Single vs Multiple Release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80772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What are the </a:t>
            </a:r>
            <a:r>
              <a:rPr lang="en-US" dirty="0" smtClean="0">
                <a:solidFill>
                  <a:srgbClr val="0070C0"/>
                </a:solidFill>
              </a:rPr>
              <a:t>economic benefits </a:t>
            </a:r>
            <a:r>
              <a:rPr lang="en-US" dirty="0" smtClean="0"/>
              <a:t>of multiple release models?</a:t>
            </a:r>
          </a:p>
          <a:p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altLang="en-US" dirty="0"/>
              <a:t>Less chance of system rejected, since clients are involved in the </a:t>
            </a:r>
            <a:r>
              <a:rPr lang="en-US" altLang="en-US" dirty="0" smtClean="0"/>
              <a:t>development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/>
            <a:r>
              <a:rPr lang="en-US" altLang="en-US" dirty="0" smtClean="0"/>
              <a:t>Parts </a:t>
            </a:r>
            <a:r>
              <a:rPr lang="en-US" altLang="en-US" dirty="0"/>
              <a:t>available for user evaluation at an early </a:t>
            </a:r>
            <a:r>
              <a:rPr lang="en-US" altLang="en-US" dirty="0" smtClean="0"/>
              <a:t>stage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/>
              <a:t>Reduces the risk of overall project failure, </a:t>
            </a:r>
            <a:r>
              <a:rPr lang="en-US" altLang="en-US" dirty="0" smtClean="0"/>
              <a:t>           misunderstandings/bugs </a:t>
            </a:r>
            <a:r>
              <a:rPr lang="en-US" altLang="en-US" dirty="0"/>
              <a:t>found </a:t>
            </a:r>
            <a:r>
              <a:rPr lang="en-US" altLang="en-US" dirty="0" smtClean="0"/>
              <a:t>earlier</a:t>
            </a:r>
          </a:p>
          <a:p>
            <a:pPr lvl="1"/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Client can pay </a:t>
            </a:r>
            <a:r>
              <a:rPr lang="en-US" altLang="en-US" dirty="0"/>
              <a:t>for product in </a:t>
            </a:r>
            <a:r>
              <a:rPr lang="en-US" altLang="en-US" dirty="0" smtClean="0"/>
              <a:t>installments</a:t>
            </a:r>
          </a:p>
          <a:p>
            <a:pPr lvl="1">
              <a:lnSpc>
                <a:spcPct val="90000"/>
              </a:lnSpc>
            </a:pPr>
            <a:endParaRPr lang="en-US" altLang="en-US" dirty="0" smtClean="0"/>
          </a:p>
          <a:p>
            <a:pPr lvl="1"/>
            <a:r>
              <a:rPr lang="en-US" altLang="en-US" dirty="0" smtClean="0"/>
              <a:t>End users may get </a:t>
            </a:r>
            <a:r>
              <a:rPr lang="en-US" altLang="en-US" dirty="0"/>
              <a:t>the </a:t>
            </a:r>
            <a:r>
              <a:rPr lang="en-US" altLang="en-US" dirty="0" smtClean="0"/>
              <a:t>gradual training on parts of </a:t>
            </a:r>
            <a:r>
              <a:rPr lang="en-US" altLang="en-US" dirty="0"/>
              <a:t>the future system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4098" name="Picture 2" descr="http://moneyrebound.com/wp-content/uploads/2014/07/money-saving-p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657600"/>
            <a:ext cx="265430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978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3962400" cy="4800600"/>
          </a:xfrm>
        </p:spPr>
        <p:txBody>
          <a:bodyPr/>
          <a:lstStyle/>
          <a:p>
            <a:r>
              <a:rPr lang="en-US" dirty="0" smtClean="0"/>
              <a:t>We will talk about</a:t>
            </a:r>
          </a:p>
          <a:p>
            <a:pPr lvl="1"/>
            <a:r>
              <a:rPr lang="en-US" dirty="0" smtClean="0"/>
              <a:t>Agile Development</a:t>
            </a:r>
          </a:p>
          <a:p>
            <a:pPr lvl="1"/>
            <a:r>
              <a:rPr lang="en-US" dirty="0" smtClean="0"/>
              <a:t>Various Agile Process Models</a:t>
            </a:r>
          </a:p>
          <a:p>
            <a:pPr lvl="1"/>
            <a:r>
              <a:rPr lang="en-US" dirty="0" smtClean="0"/>
              <a:t>How agile teams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6146" name="Picture 2" descr="http://www.vizteams.com/wp-content/uploads/2013/07/agilenewer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343" y="3352800"/>
            <a:ext cx="5384800" cy="327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119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Lesson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Picture 4" descr="http://www.acct.org/Ques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712" y="1676400"/>
            <a:ext cx="3697288" cy="492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348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Let’s summarize the material you’ve presented: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400"/>
            <a:ext cx="4079875" cy="4800600"/>
          </a:xfrm>
        </p:spPr>
        <p:txBody>
          <a:bodyPr/>
          <a:lstStyle/>
          <a:p>
            <a:r>
              <a:rPr lang="en-GB" dirty="0" smtClean="0"/>
              <a:t>Common Process Models</a:t>
            </a:r>
          </a:p>
          <a:p>
            <a:pPr lvl="1"/>
            <a:r>
              <a:rPr lang="en-GB" dirty="0"/>
              <a:t>Prince </a:t>
            </a:r>
            <a:r>
              <a:rPr lang="en-GB" dirty="0" smtClean="0"/>
              <a:t>2</a:t>
            </a:r>
          </a:p>
          <a:p>
            <a:pPr lvl="1"/>
            <a:r>
              <a:rPr lang="en-GB" dirty="0"/>
              <a:t>Spiral </a:t>
            </a:r>
            <a:r>
              <a:rPr lang="en-GB" dirty="0" smtClean="0"/>
              <a:t>Model</a:t>
            </a:r>
            <a:endParaRPr lang="en-GB" dirty="0"/>
          </a:p>
          <a:p>
            <a:pPr lvl="1"/>
            <a:r>
              <a:rPr lang="en-GB" dirty="0" smtClean="0"/>
              <a:t>Incremental Model</a:t>
            </a:r>
          </a:p>
          <a:p>
            <a:pPr lvl="1"/>
            <a:r>
              <a:rPr lang="en-GB" dirty="0"/>
              <a:t>Iterative </a:t>
            </a:r>
            <a:r>
              <a:rPr lang="en-GB" dirty="0" smtClean="0"/>
              <a:t>Model</a:t>
            </a:r>
          </a:p>
          <a:p>
            <a:pPr lvl="1"/>
            <a:r>
              <a:rPr lang="en-GB" dirty="0" smtClean="0"/>
              <a:t>Evolutionary Model</a:t>
            </a:r>
            <a:endParaRPr lang="en-GB" dirty="0"/>
          </a:p>
          <a:p>
            <a:pPr lvl="1"/>
            <a:r>
              <a:rPr lang="en-GB" dirty="0" smtClean="0"/>
              <a:t>Rapid Application Development</a:t>
            </a:r>
          </a:p>
          <a:p>
            <a:pPr lvl="1"/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170" name="Picture 2" descr="http://www.kidsnews.ro/wp-content/uploads/2014/07/consiliul-elevil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752600"/>
            <a:ext cx="2951891" cy="327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48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GB" altLang="en-US" sz="1800" dirty="0">
                <a:solidFill>
                  <a:srgbClr val="0070C0"/>
                </a:solidFill>
              </a:rPr>
              <a:t>Waterfall </a:t>
            </a:r>
          </a:p>
          <a:p>
            <a:pPr lvl="1">
              <a:lnSpc>
                <a:spcPct val="80000"/>
              </a:lnSpc>
            </a:pPr>
            <a:r>
              <a:rPr lang="en-GB" altLang="en-US" sz="1700" dirty="0"/>
              <a:t>Breaks down a project by activity (Planning stage, Analysis, Design, Coding, Testing, Maintenance)</a:t>
            </a:r>
          </a:p>
          <a:p>
            <a:pPr>
              <a:lnSpc>
                <a:spcPct val="80000"/>
              </a:lnSpc>
            </a:pPr>
            <a:endParaRPr lang="en-GB" altLang="en-US" sz="1800" dirty="0"/>
          </a:p>
          <a:p>
            <a:pPr>
              <a:lnSpc>
                <a:spcPct val="80000"/>
              </a:lnSpc>
            </a:pPr>
            <a:r>
              <a:rPr lang="en-GB" altLang="en-US" sz="1800" dirty="0" smtClean="0">
                <a:solidFill>
                  <a:srgbClr val="0070C0"/>
                </a:solidFill>
              </a:rPr>
              <a:t>Incremental</a:t>
            </a:r>
            <a:endParaRPr lang="en-GB" altLang="en-US" sz="1800" dirty="0">
              <a:solidFill>
                <a:srgbClr val="0070C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GB" altLang="en-US" sz="1700" dirty="0"/>
              <a:t>Breaks down a project by subsets of functionality</a:t>
            </a:r>
          </a:p>
          <a:p>
            <a:pPr lvl="2">
              <a:lnSpc>
                <a:spcPct val="80000"/>
              </a:lnSpc>
            </a:pPr>
            <a:r>
              <a:rPr lang="en-GB" altLang="en-US" sz="1600" dirty="0"/>
              <a:t>Each iteration will implement a part of full requirements</a:t>
            </a:r>
          </a:p>
          <a:p>
            <a:pPr lvl="1">
              <a:lnSpc>
                <a:spcPct val="80000"/>
              </a:lnSpc>
            </a:pPr>
            <a:r>
              <a:rPr lang="en-GB" altLang="en-US" sz="1700" dirty="0"/>
              <a:t>For each </a:t>
            </a:r>
            <a:r>
              <a:rPr lang="en-GB" altLang="en-US" sz="1700" b="1" dirty="0"/>
              <a:t>iteration</a:t>
            </a:r>
            <a:r>
              <a:rPr lang="en-GB" altLang="en-US" sz="1700" dirty="0"/>
              <a:t> you will go through a full life cycle</a:t>
            </a:r>
          </a:p>
          <a:p>
            <a:pPr lvl="1">
              <a:lnSpc>
                <a:spcPct val="80000"/>
              </a:lnSpc>
            </a:pPr>
            <a:r>
              <a:rPr lang="en-GB" altLang="en-US" sz="1700" dirty="0"/>
              <a:t>Result of any iteration should be of production quality and might be delivered to client</a:t>
            </a:r>
          </a:p>
          <a:p>
            <a:pPr lvl="1">
              <a:lnSpc>
                <a:spcPct val="80000"/>
              </a:lnSpc>
            </a:pPr>
            <a:r>
              <a:rPr lang="en-GB" altLang="en-US" sz="1700" dirty="0"/>
              <a:t>Following iterations might include rework and fixes</a:t>
            </a:r>
          </a:p>
          <a:p>
            <a:pPr lvl="2">
              <a:lnSpc>
                <a:spcPct val="80000"/>
              </a:lnSpc>
            </a:pPr>
            <a:r>
              <a:rPr lang="en-GB" altLang="en-US" sz="1600" dirty="0"/>
              <a:t>Automated Regression Tests</a:t>
            </a:r>
          </a:p>
          <a:p>
            <a:pPr lvl="2">
              <a:lnSpc>
                <a:spcPct val="80000"/>
              </a:lnSpc>
            </a:pPr>
            <a:r>
              <a:rPr lang="en-GB" altLang="en-US" sz="1600" dirty="0"/>
              <a:t>Refactoring</a:t>
            </a:r>
          </a:p>
          <a:p>
            <a:pPr lvl="2">
              <a:lnSpc>
                <a:spcPct val="80000"/>
              </a:lnSpc>
            </a:pPr>
            <a:r>
              <a:rPr lang="en-GB" altLang="en-US" sz="1600" dirty="0"/>
              <a:t>Continuous Integration</a:t>
            </a:r>
          </a:p>
          <a:p>
            <a:pPr>
              <a:lnSpc>
                <a:spcPct val="80000"/>
              </a:lnSpc>
            </a:pPr>
            <a:endParaRPr lang="en-GB" altLang="en-US" sz="1800" dirty="0"/>
          </a:p>
          <a:p>
            <a:pPr>
              <a:lnSpc>
                <a:spcPct val="80000"/>
              </a:lnSpc>
            </a:pPr>
            <a:r>
              <a:rPr lang="en-GB" altLang="en-US" sz="1800" dirty="0">
                <a:solidFill>
                  <a:srgbClr val="0070C0"/>
                </a:solidFill>
              </a:rPr>
              <a:t>Hybrid (Staged)</a:t>
            </a:r>
          </a:p>
          <a:p>
            <a:pPr lvl="1">
              <a:lnSpc>
                <a:spcPct val="80000"/>
              </a:lnSpc>
            </a:pPr>
            <a:r>
              <a:rPr lang="en-GB" altLang="en-US" sz="1700" dirty="0"/>
              <a:t>Analysis and High level design done first</a:t>
            </a:r>
          </a:p>
          <a:p>
            <a:pPr lvl="1">
              <a:lnSpc>
                <a:spcPct val="80000"/>
              </a:lnSpc>
            </a:pPr>
            <a:r>
              <a:rPr lang="en-GB" altLang="en-US" sz="1700" dirty="0"/>
              <a:t>Coding and testing are divided into iterations</a:t>
            </a:r>
          </a:p>
          <a:p>
            <a:pPr lvl="1">
              <a:lnSpc>
                <a:spcPct val="80000"/>
              </a:lnSpc>
            </a:pPr>
            <a:r>
              <a:rPr lang="en-GB" altLang="en-US" sz="1700" dirty="0"/>
              <a:t>To get regular rhythm, use Time Boxing for iterations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 descr="waterf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810000"/>
            <a:ext cx="1930400" cy="2387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2138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Incremental Development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762000" y="1295399"/>
            <a:ext cx="4360863" cy="4830763"/>
          </a:xfrm>
        </p:spPr>
        <p:txBody>
          <a:bodyPr/>
          <a:lstStyle/>
          <a:p>
            <a:r>
              <a:rPr lang="en-US" altLang="en-US" sz="2800" b="0" dirty="0" smtClean="0"/>
              <a:t>System is developed in </a:t>
            </a:r>
            <a:r>
              <a:rPr lang="en-US" altLang="en-US" sz="2800" dirty="0" smtClean="0">
                <a:solidFill>
                  <a:srgbClr val="0070C0"/>
                </a:solidFill>
              </a:rPr>
              <a:t>increments (builds)</a:t>
            </a:r>
          </a:p>
          <a:p>
            <a:pPr lvl="1"/>
            <a:r>
              <a:rPr lang="en-US" altLang="en-US" sz="1600" dirty="0" smtClean="0"/>
              <a:t>Define and Prioritize Requirements</a:t>
            </a:r>
          </a:p>
          <a:p>
            <a:pPr lvl="1"/>
            <a:r>
              <a:rPr lang="en-US" altLang="en-US" sz="1600" b="1" dirty="0" smtClean="0"/>
              <a:t>First increment </a:t>
            </a:r>
            <a:r>
              <a:rPr lang="en-US" altLang="en-US" sz="1600" dirty="0" smtClean="0"/>
              <a:t>will include the functions with highest priority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 smtClean="0"/>
              <a:t>Each increment is developed using the most appropriate approach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 smtClean="0"/>
              <a:t>Each following increment adds new functions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 smtClean="0"/>
              <a:t>Each build integrated with structure &amp; product tested as a whole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 smtClean="0"/>
              <a:t>Each increment is then delivered to client for evaluation and use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 smtClean="0"/>
              <a:t>Client is not permitted to demand changes for the completed increments, only bug fixes</a:t>
            </a:r>
          </a:p>
          <a:p>
            <a:pPr lvl="1">
              <a:lnSpc>
                <a:spcPct val="90000"/>
              </a:lnSpc>
            </a:pPr>
            <a:endParaRPr lang="en-US" altLang="en-US" sz="2000" dirty="0" smtClean="0"/>
          </a:p>
          <a:p>
            <a:endParaRPr lang="en-US" alt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CA8FEC-5566-4E98-8191-B608B3A46D4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20486" name="Group 5"/>
          <p:cNvGrpSpPr>
            <a:grpSpLocks/>
          </p:cNvGrpSpPr>
          <p:nvPr/>
        </p:nvGrpSpPr>
        <p:grpSpPr bwMode="auto">
          <a:xfrm>
            <a:off x="5122863" y="2090738"/>
            <a:ext cx="3687762" cy="4767262"/>
            <a:chOff x="3215" y="1168"/>
            <a:chExt cx="2534" cy="3033"/>
          </a:xfrm>
        </p:grpSpPr>
        <p:grpSp>
          <p:nvGrpSpPr>
            <p:cNvPr id="20488" name="Group 6"/>
            <p:cNvGrpSpPr>
              <a:grpSpLocks/>
            </p:cNvGrpSpPr>
            <p:nvPr/>
          </p:nvGrpSpPr>
          <p:grpSpPr bwMode="auto">
            <a:xfrm rot="-5400000">
              <a:off x="3915" y="2157"/>
              <a:ext cx="328" cy="600"/>
              <a:chOff x="2644" y="1612"/>
              <a:chExt cx="328" cy="600"/>
            </a:xfrm>
          </p:grpSpPr>
          <p:sp>
            <p:nvSpPr>
              <p:cNvPr id="20553" name="Rectangle 7"/>
              <p:cNvSpPr>
                <a:spLocks noChangeArrowheads="1"/>
              </p:cNvSpPr>
              <p:nvPr/>
            </p:nvSpPr>
            <p:spPr bwMode="auto">
              <a:xfrm>
                <a:off x="2756" y="1612"/>
                <a:ext cx="216" cy="6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0554" name="Rectangle 8"/>
              <p:cNvSpPr>
                <a:spLocks noChangeArrowheads="1"/>
              </p:cNvSpPr>
              <p:nvPr/>
            </p:nvSpPr>
            <p:spPr bwMode="auto">
              <a:xfrm>
                <a:off x="2644" y="1612"/>
                <a:ext cx="120" cy="6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20489" name="Group 9"/>
            <p:cNvGrpSpPr>
              <a:grpSpLocks/>
            </p:cNvGrpSpPr>
            <p:nvPr/>
          </p:nvGrpSpPr>
          <p:grpSpPr bwMode="auto">
            <a:xfrm rot="-5400000">
              <a:off x="3819" y="1575"/>
              <a:ext cx="320" cy="601"/>
              <a:chOff x="3821" y="1043"/>
              <a:chExt cx="320" cy="601"/>
            </a:xfrm>
          </p:grpSpPr>
          <p:sp>
            <p:nvSpPr>
              <p:cNvPr id="20551" name="Rectangle 10"/>
              <p:cNvSpPr>
                <a:spLocks noChangeArrowheads="1"/>
              </p:cNvSpPr>
              <p:nvPr/>
            </p:nvSpPr>
            <p:spPr bwMode="auto">
              <a:xfrm>
                <a:off x="3925" y="1043"/>
                <a:ext cx="216" cy="60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0552" name="Rectangle 11"/>
              <p:cNvSpPr>
                <a:spLocks noChangeArrowheads="1"/>
              </p:cNvSpPr>
              <p:nvPr/>
            </p:nvSpPr>
            <p:spPr bwMode="auto">
              <a:xfrm>
                <a:off x="3821" y="1043"/>
                <a:ext cx="120" cy="60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20490" name="Group 12"/>
            <p:cNvGrpSpPr>
              <a:grpSpLocks/>
            </p:cNvGrpSpPr>
            <p:nvPr/>
          </p:nvGrpSpPr>
          <p:grpSpPr bwMode="auto">
            <a:xfrm rot="-5400000">
              <a:off x="3502" y="1036"/>
              <a:ext cx="328" cy="600"/>
              <a:chOff x="4357" y="731"/>
              <a:chExt cx="328" cy="600"/>
            </a:xfrm>
          </p:grpSpPr>
          <p:sp>
            <p:nvSpPr>
              <p:cNvPr id="20549" name="Rectangle 13"/>
              <p:cNvSpPr>
                <a:spLocks noChangeArrowheads="1"/>
              </p:cNvSpPr>
              <p:nvPr/>
            </p:nvSpPr>
            <p:spPr bwMode="auto">
              <a:xfrm>
                <a:off x="4469" y="731"/>
                <a:ext cx="216" cy="6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0550" name="Rectangle 14"/>
              <p:cNvSpPr>
                <a:spLocks noChangeArrowheads="1"/>
              </p:cNvSpPr>
              <p:nvPr/>
            </p:nvSpPr>
            <p:spPr bwMode="auto">
              <a:xfrm>
                <a:off x="4357" y="731"/>
                <a:ext cx="120" cy="6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20491" name="Rectangle 15"/>
            <p:cNvSpPr>
              <a:spLocks noChangeArrowheads="1"/>
            </p:cNvSpPr>
            <p:nvPr/>
          </p:nvSpPr>
          <p:spPr bwMode="auto">
            <a:xfrm>
              <a:off x="3568" y="1384"/>
              <a:ext cx="22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Helvetica" charset="0"/>
                </a:rPr>
                <a:t>Verify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20492" name="Rectangle 16"/>
            <p:cNvSpPr>
              <a:spLocks noChangeArrowheads="1"/>
            </p:cNvSpPr>
            <p:nvPr/>
          </p:nvSpPr>
          <p:spPr bwMode="auto">
            <a:xfrm>
              <a:off x="3424" y="1168"/>
              <a:ext cx="55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en-US" sz="1000" dirty="0">
                  <a:solidFill>
                    <a:srgbClr val="000000"/>
                  </a:solidFill>
                  <a:latin typeface="Helvetica" charset="0"/>
                </a:rPr>
                <a:t>Requirements </a:t>
              </a:r>
              <a:endParaRPr lang="en-US" altLang="en-US" sz="2400" dirty="0">
                <a:latin typeface="Times New Roman" pitchFamily="18" charset="0"/>
              </a:endParaRPr>
            </a:p>
          </p:txBody>
        </p:sp>
        <p:sp>
          <p:nvSpPr>
            <p:cNvPr id="20493" name="Rectangle 17"/>
            <p:cNvSpPr>
              <a:spLocks noChangeArrowheads="1"/>
            </p:cNvSpPr>
            <p:nvPr/>
          </p:nvSpPr>
          <p:spPr bwMode="auto">
            <a:xfrm>
              <a:off x="3568" y="1256"/>
              <a:ext cx="233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Helvetica" charset="0"/>
                </a:rPr>
                <a:t>phase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20494" name="Rectangle 18"/>
            <p:cNvSpPr>
              <a:spLocks noChangeArrowheads="1"/>
            </p:cNvSpPr>
            <p:nvPr/>
          </p:nvSpPr>
          <p:spPr bwMode="auto">
            <a:xfrm>
              <a:off x="3888" y="1920"/>
              <a:ext cx="22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Helvetica" charset="0"/>
                </a:rPr>
                <a:t>Verify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20495" name="Rectangle 19"/>
            <p:cNvSpPr>
              <a:spLocks noChangeArrowheads="1"/>
            </p:cNvSpPr>
            <p:nvPr/>
          </p:nvSpPr>
          <p:spPr bwMode="auto">
            <a:xfrm>
              <a:off x="3760" y="1720"/>
              <a:ext cx="51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Helvetica" charset="0"/>
                </a:rPr>
                <a:t>Specification 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20496" name="Rectangle 20"/>
            <p:cNvSpPr>
              <a:spLocks noChangeArrowheads="1"/>
            </p:cNvSpPr>
            <p:nvPr/>
          </p:nvSpPr>
          <p:spPr bwMode="auto">
            <a:xfrm>
              <a:off x="3880" y="1808"/>
              <a:ext cx="23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Helvetica" charset="0"/>
                </a:rPr>
                <a:t>phase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20497" name="Rectangle 21"/>
            <p:cNvSpPr>
              <a:spLocks noChangeArrowheads="1"/>
            </p:cNvSpPr>
            <p:nvPr/>
          </p:nvSpPr>
          <p:spPr bwMode="auto">
            <a:xfrm>
              <a:off x="3998" y="2505"/>
              <a:ext cx="22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Helvetica" charset="0"/>
                </a:rPr>
                <a:t>Verify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20498" name="Rectangle 22"/>
            <p:cNvSpPr>
              <a:spLocks noChangeArrowheads="1"/>
            </p:cNvSpPr>
            <p:nvPr/>
          </p:nvSpPr>
          <p:spPr bwMode="auto">
            <a:xfrm>
              <a:off x="3869" y="2305"/>
              <a:ext cx="501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Helvetica" charset="0"/>
                </a:rPr>
                <a:t>Architectural 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20499" name="Rectangle 23"/>
            <p:cNvSpPr>
              <a:spLocks noChangeArrowheads="1"/>
            </p:cNvSpPr>
            <p:nvPr/>
          </p:nvSpPr>
          <p:spPr bwMode="auto">
            <a:xfrm>
              <a:off x="3973" y="2393"/>
              <a:ext cx="253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Helvetica" charset="0"/>
                </a:rPr>
                <a:t>design</a:t>
              </a:r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20500" name="Group 24"/>
            <p:cNvGrpSpPr>
              <a:grpSpLocks/>
            </p:cNvGrpSpPr>
            <p:nvPr/>
          </p:nvGrpSpPr>
          <p:grpSpPr bwMode="auto">
            <a:xfrm rot="-5400000">
              <a:off x="3682" y="1584"/>
              <a:ext cx="216" cy="56"/>
              <a:chOff x="4137" y="1127"/>
              <a:chExt cx="216" cy="56"/>
            </a:xfrm>
          </p:grpSpPr>
          <p:sp>
            <p:nvSpPr>
              <p:cNvPr id="66" name="Freeform 25"/>
              <p:cNvSpPr>
                <a:spLocks/>
              </p:cNvSpPr>
              <p:nvPr/>
            </p:nvSpPr>
            <p:spPr bwMode="auto">
              <a:xfrm>
                <a:off x="4137" y="1127"/>
                <a:ext cx="112" cy="5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112" y="0"/>
                  </a:cxn>
                  <a:cxn ang="0">
                    <a:pos x="112" y="32"/>
                  </a:cxn>
                  <a:cxn ang="0">
                    <a:pos x="112" y="56"/>
                  </a:cxn>
                  <a:cxn ang="0">
                    <a:pos x="0" y="32"/>
                  </a:cxn>
                </a:cxnLst>
                <a:rect l="0" t="0" r="r" b="b"/>
                <a:pathLst>
                  <a:path w="112" h="56">
                    <a:moveTo>
                      <a:pt x="0" y="32"/>
                    </a:moveTo>
                    <a:lnTo>
                      <a:pt x="112" y="0"/>
                    </a:lnTo>
                    <a:lnTo>
                      <a:pt x="112" y="32"/>
                    </a:lnTo>
                    <a:lnTo>
                      <a:pt x="112" y="56"/>
                    </a:lnTo>
                    <a:lnTo>
                      <a:pt x="0" y="32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7" name="Line 26"/>
              <p:cNvSpPr>
                <a:spLocks noChangeShapeType="1"/>
              </p:cNvSpPr>
              <p:nvPr/>
            </p:nvSpPr>
            <p:spPr bwMode="auto">
              <a:xfrm>
                <a:off x="4249" y="1161"/>
                <a:ext cx="104" cy="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20501" name="Group 27"/>
            <p:cNvGrpSpPr>
              <a:grpSpLocks/>
            </p:cNvGrpSpPr>
            <p:nvPr/>
          </p:nvGrpSpPr>
          <p:grpSpPr bwMode="auto">
            <a:xfrm rot="-5400000">
              <a:off x="3976" y="2141"/>
              <a:ext cx="257" cy="57"/>
              <a:chOff x="3560" y="1439"/>
              <a:chExt cx="257" cy="57"/>
            </a:xfrm>
          </p:grpSpPr>
          <p:sp>
            <p:nvSpPr>
              <p:cNvPr id="64" name="Freeform 28"/>
              <p:cNvSpPr>
                <a:spLocks/>
              </p:cNvSpPr>
              <p:nvPr/>
            </p:nvSpPr>
            <p:spPr bwMode="auto">
              <a:xfrm>
                <a:off x="3558" y="1439"/>
                <a:ext cx="112" cy="57"/>
              </a:xfrm>
              <a:custGeom>
                <a:avLst/>
                <a:gdLst/>
                <a:ahLst/>
                <a:cxnLst>
                  <a:cxn ang="0">
                    <a:pos x="0" y="25"/>
                  </a:cxn>
                  <a:cxn ang="0">
                    <a:pos x="112" y="0"/>
                  </a:cxn>
                  <a:cxn ang="0">
                    <a:pos x="112" y="25"/>
                  </a:cxn>
                  <a:cxn ang="0">
                    <a:pos x="112" y="57"/>
                  </a:cxn>
                  <a:cxn ang="0">
                    <a:pos x="0" y="25"/>
                  </a:cxn>
                </a:cxnLst>
                <a:rect l="0" t="0" r="r" b="b"/>
                <a:pathLst>
                  <a:path w="112" h="57">
                    <a:moveTo>
                      <a:pt x="0" y="25"/>
                    </a:moveTo>
                    <a:lnTo>
                      <a:pt x="112" y="0"/>
                    </a:lnTo>
                    <a:lnTo>
                      <a:pt x="112" y="25"/>
                    </a:lnTo>
                    <a:lnTo>
                      <a:pt x="112" y="57"/>
                    </a:lnTo>
                    <a:lnTo>
                      <a:pt x="0" y="25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5" name="Line 29"/>
              <p:cNvSpPr>
                <a:spLocks noChangeShapeType="1"/>
              </p:cNvSpPr>
              <p:nvPr/>
            </p:nvSpPr>
            <p:spPr bwMode="auto">
              <a:xfrm>
                <a:off x="3672" y="1464"/>
                <a:ext cx="145" cy="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20502" name="Rectangle 30"/>
            <p:cNvSpPr>
              <a:spLocks noChangeArrowheads="1"/>
            </p:cNvSpPr>
            <p:nvPr/>
          </p:nvSpPr>
          <p:spPr bwMode="auto">
            <a:xfrm rot="-5400000">
              <a:off x="5176" y="3401"/>
              <a:ext cx="216" cy="65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20503" name="Group 31"/>
            <p:cNvGrpSpPr>
              <a:grpSpLocks/>
            </p:cNvGrpSpPr>
            <p:nvPr/>
          </p:nvGrpSpPr>
          <p:grpSpPr bwMode="auto">
            <a:xfrm rot="-5400000">
              <a:off x="4717" y="3022"/>
              <a:ext cx="617" cy="593"/>
              <a:chOff x="1639" y="2560"/>
              <a:chExt cx="617" cy="593"/>
            </a:xfrm>
          </p:grpSpPr>
          <p:sp>
            <p:nvSpPr>
              <p:cNvPr id="20541" name="Rectangle 32"/>
              <p:cNvSpPr>
                <a:spLocks noChangeArrowheads="1"/>
              </p:cNvSpPr>
              <p:nvPr/>
            </p:nvSpPr>
            <p:spPr bwMode="auto">
              <a:xfrm>
                <a:off x="1639" y="3145"/>
                <a:ext cx="601" cy="8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20542" name="Group 33"/>
              <p:cNvGrpSpPr>
                <a:grpSpLocks/>
              </p:cNvGrpSpPr>
              <p:nvPr/>
            </p:nvGrpSpPr>
            <p:grpSpPr bwMode="auto">
              <a:xfrm>
                <a:off x="2200" y="2560"/>
                <a:ext cx="56" cy="593"/>
                <a:chOff x="2200" y="2560"/>
                <a:chExt cx="56" cy="593"/>
              </a:xfrm>
            </p:grpSpPr>
            <p:sp>
              <p:nvSpPr>
                <p:cNvPr id="20543" name="Freeform 34"/>
                <p:cNvSpPr>
                  <a:spLocks/>
                </p:cNvSpPr>
                <p:nvPr/>
              </p:nvSpPr>
              <p:spPr bwMode="auto">
                <a:xfrm>
                  <a:off x="2200" y="2560"/>
                  <a:ext cx="56" cy="112"/>
                </a:xfrm>
                <a:custGeom>
                  <a:avLst/>
                  <a:gdLst>
                    <a:gd name="T0" fmla="*/ 32 w 56"/>
                    <a:gd name="T1" fmla="*/ 0 h 112"/>
                    <a:gd name="T2" fmla="*/ 56 w 56"/>
                    <a:gd name="T3" fmla="*/ 112 h 112"/>
                    <a:gd name="T4" fmla="*/ 32 w 56"/>
                    <a:gd name="T5" fmla="*/ 112 h 112"/>
                    <a:gd name="T6" fmla="*/ 0 w 56"/>
                    <a:gd name="T7" fmla="*/ 112 h 112"/>
                    <a:gd name="T8" fmla="*/ 32 w 56"/>
                    <a:gd name="T9" fmla="*/ 0 h 1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6"/>
                    <a:gd name="T16" fmla="*/ 0 h 112"/>
                    <a:gd name="T17" fmla="*/ 56 w 56"/>
                    <a:gd name="T18" fmla="*/ 112 h 11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6" h="112">
                      <a:moveTo>
                        <a:pt x="32" y="0"/>
                      </a:moveTo>
                      <a:lnTo>
                        <a:pt x="56" y="112"/>
                      </a:lnTo>
                      <a:lnTo>
                        <a:pt x="32" y="112"/>
                      </a:lnTo>
                      <a:lnTo>
                        <a:pt x="0" y="112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0544" name="Rectangle 35"/>
                <p:cNvSpPr>
                  <a:spLocks noChangeArrowheads="1"/>
                </p:cNvSpPr>
                <p:nvPr/>
              </p:nvSpPr>
              <p:spPr bwMode="auto">
                <a:xfrm>
                  <a:off x="2232" y="2672"/>
                  <a:ext cx="8" cy="481"/>
                </a:xfrm>
                <a:prstGeom prst="rect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grpSp>
          <p:nvGrpSpPr>
            <p:cNvPr id="20504" name="Group 36"/>
            <p:cNvGrpSpPr>
              <a:grpSpLocks/>
            </p:cNvGrpSpPr>
            <p:nvPr/>
          </p:nvGrpSpPr>
          <p:grpSpPr bwMode="auto">
            <a:xfrm rot="-5400000">
              <a:off x="4505" y="3332"/>
              <a:ext cx="312" cy="568"/>
              <a:chOff x="1495" y="2208"/>
              <a:chExt cx="312" cy="568"/>
            </a:xfrm>
          </p:grpSpPr>
          <p:sp>
            <p:nvSpPr>
              <p:cNvPr id="56" name="Line 37"/>
              <p:cNvSpPr>
                <a:spLocks noChangeShapeType="1"/>
              </p:cNvSpPr>
              <p:nvPr/>
            </p:nvSpPr>
            <p:spPr bwMode="auto">
              <a:xfrm flipH="1">
                <a:off x="1519" y="2208"/>
                <a:ext cx="288" cy="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20538" name="Group 38"/>
              <p:cNvGrpSpPr>
                <a:grpSpLocks/>
              </p:cNvGrpSpPr>
              <p:nvPr/>
            </p:nvGrpSpPr>
            <p:grpSpPr bwMode="auto">
              <a:xfrm>
                <a:off x="1495" y="2208"/>
                <a:ext cx="56" cy="568"/>
                <a:chOff x="1495" y="2208"/>
                <a:chExt cx="56" cy="568"/>
              </a:xfrm>
            </p:grpSpPr>
            <p:sp>
              <p:nvSpPr>
                <p:cNvPr id="58" name="Freeform 39"/>
                <p:cNvSpPr>
                  <a:spLocks/>
                </p:cNvSpPr>
                <p:nvPr/>
              </p:nvSpPr>
              <p:spPr bwMode="auto">
                <a:xfrm>
                  <a:off x="1495" y="2664"/>
                  <a:ext cx="56" cy="112"/>
                </a:xfrm>
                <a:custGeom>
                  <a:avLst/>
                  <a:gdLst/>
                  <a:ahLst/>
                  <a:cxnLst>
                    <a:cxn ang="0">
                      <a:pos x="24" y="112"/>
                    </a:cxn>
                    <a:cxn ang="0">
                      <a:pos x="0" y="0"/>
                    </a:cxn>
                    <a:cxn ang="0">
                      <a:pos x="24" y="0"/>
                    </a:cxn>
                    <a:cxn ang="0">
                      <a:pos x="56" y="0"/>
                    </a:cxn>
                    <a:cxn ang="0">
                      <a:pos x="24" y="112"/>
                    </a:cxn>
                  </a:cxnLst>
                  <a:rect l="0" t="0" r="r" b="b"/>
                  <a:pathLst>
                    <a:path w="56" h="112">
                      <a:moveTo>
                        <a:pt x="24" y="112"/>
                      </a:moveTo>
                      <a:lnTo>
                        <a:pt x="0" y="0"/>
                      </a:lnTo>
                      <a:lnTo>
                        <a:pt x="24" y="0"/>
                      </a:lnTo>
                      <a:lnTo>
                        <a:pt x="56" y="0"/>
                      </a:lnTo>
                      <a:lnTo>
                        <a:pt x="24" y="112"/>
                      </a:lnTo>
                      <a:close/>
                    </a:path>
                  </a:pathLst>
                </a:custGeom>
                <a:ln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9" name="Line 40"/>
                <p:cNvSpPr>
                  <a:spLocks noChangeShapeType="1"/>
                </p:cNvSpPr>
                <p:nvPr/>
              </p:nvSpPr>
              <p:spPr bwMode="auto">
                <a:xfrm>
                  <a:off x="1521" y="2208"/>
                  <a:ext cx="1" cy="456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sp>
          <p:nvSpPr>
            <p:cNvPr id="20505" name="Rectangle 41"/>
            <p:cNvSpPr>
              <a:spLocks noChangeArrowheads="1"/>
            </p:cNvSpPr>
            <p:nvPr/>
          </p:nvSpPr>
          <p:spPr bwMode="auto">
            <a:xfrm rot="-5400000">
              <a:off x="4070" y="2793"/>
              <a:ext cx="593" cy="71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06" name="Rectangle 42"/>
            <p:cNvSpPr>
              <a:spLocks noChangeArrowheads="1"/>
            </p:cNvSpPr>
            <p:nvPr/>
          </p:nvSpPr>
          <p:spPr bwMode="auto">
            <a:xfrm>
              <a:off x="4958" y="3682"/>
              <a:ext cx="65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Helvetica" charset="0"/>
                </a:rPr>
                <a:t>Operations mode</a:t>
              </a:r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20507" name="Group 43"/>
            <p:cNvGrpSpPr>
              <a:grpSpLocks/>
            </p:cNvGrpSpPr>
            <p:nvPr/>
          </p:nvGrpSpPr>
          <p:grpSpPr bwMode="auto">
            <a:xfrm rot="-5400000">
              <a:off x="4577" y="3274"/>
              <a:ext cx="321" cy="289"/>
              <a:chOff x="1687" y="2424"/>
              <a:chExt cx="321" cy="289"/>
            </a:xfrm>
          </p:grpSpPr>
          <p:sp>
            <p:nvSpPr>
              <p:cNvPr id="50" name="Line 44"/>
              <p:cNvSpPr>
                <a:spLocks noChangeShapeType="1"/>
              </p:cNvSpPr>
              <p:nvPr/>
            </p:nvSpPr>
            <p:spPr bwMode="auto">
              <a:xfrm>
                <a:off x="1689" y="2424"/>
                <a:ext cx="1" cy="288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1" name="Line 45"/>
              <p:cNvSpPr>
                <a:spLocks noChangeShapeType="1"/>
              </p:cNvSpPr>
              <p:nvPr/>
            </p:nvSpPr>
            <p:spPr bwMode="auto">
              <a:xfrm>
                <a:off x="1688" y="2712"/>
                <a:ext cx="291" cy="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2" name="Line 46"/>
              <p:cNvSpPr>
                <a:spLocks noChangeShapeType="1"/>
              </p:cNvSpPr>
              <p:nvPr/>
            </p:nvSpPr>
            <p:spPr bwMode="auto">
              <a:xfrm flipH="1">
                <a:off x="1687" y="2424"/>
                <a:ext cx="136" cy="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20534" name="Group 47"/>
              <p:cNvGrpSpPr>
                <a:grpSpLocks/>
              </p:cNvGrpSpPr>
              <p:nvPr/>
            </p:nvGrpSpPr>
            <p:grpSpPr bwMode="auto">
              <a:xfrm>
                <a:off x="1951" y="2552"/>
                <a:ext cx="57" cy="160"/>
                <a:chOff x="1951" y="2552"/>
                <a:chExt cx="57" cy="160"/>
              </a:xfrm>
            </p:grpSpPr>
            <p:sp>
              <p:nvSpPr>
                <p:cNvPr id="54" name="Freeform 48"/>
                <p:cNvSpPr>
                  <a:spLocks/>
                </p:cNvSpPr>
                <p:nvPr/>
              </p:nvSpPr>
              <p:spPr bwMode="auto">
                <a:xfrm>
                  <a:off x="1953" y="2552"/>
                  <a:ext cx="57" cy="112"/>
                </a:xfrm>
                <a:custGeom>
                  <a:avLst/>
                  <a:gdLst/>
                  <a:ahLst/>
                  <a:cxnLst>
                    <a:cxn ang="0">
                      <a:pos x="25" y="0"/>
                    </a:cxn>
                    <a:cxn ang="0">
                      <a:pos x="57" y="112"/>
                    </a:cxn>
                    <a:cxn ang="0">
                      <a:pos x="25" y="112"/>
                    </a:cxn>
                    <a:cxn ang="0">
                      <a:pos x="0" y="112"/>
                    </a:cxn>
                    <a:cxn ang="0">
                      <a:pos x="25" y="0"/>
                    </a:cxn>
                  </a:cxnLst>
                  <a:rect l="0" t="0" r="r" b="b"/>
                  <a:pathLst>
                    <a:path w="57" h="112">
                      <a:moveTo>
                        <a:pt x="25" y="0"/>
                      </a:moveTo>
                      <a:lnTo>
                        <a:pt x="57" y="112"/>
                      </a:lnTo>
                      <a:lnTo>
                        <a:pt x="25" y="112"/>
                      </a:lnTo>
                      <a:lnTo>
                        <a:pt x="0" y="112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ln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5" name="Line 49"/>
                <p:cNvSpPr>
                  <a:spLocks noChangeShapeType="1"/>
                </p:cNvSpPr>
                <p:nvPr/>
              </p:nvSpPr>
              <p:spPr bwMode="auto">
                <a:xfrm>
                  <a:off x="1978" y="2664"/>
                  <a:ext cx="1" cy="46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20508" name="Group 50"/>
            <p:cNvGrpSpPr>
              <a:grpSpLocks/>
            </p:cNvGrpSpPr>
            <p:nvPr/>
          </p:nvGrpSpPr>
          <p:grpSpPr bwMode="auto">
            <a:xfrm rot="-5400000">
              <a:off x="3371" y="3758"/>
              <a:ext cx="56" cy="368"/>
              <a:chOff x="1295" y="1047"/>
              <a:chExt cx="56" cy="368"/>
            </a:xfrm>
          </p:grpSpPr>
          <p:sp>
            <p:nvSpPr>
              <p:cNvPr id="48" name="Freeform 51"/>
              <p:cNvSpPr>
                <a:spLocks/>
              </p:cNvSpPr>
              <p:nvPr/>
            </p:nvSpPr>
            <p:spPr bwMode="auto">
              <a:xfrm>
                <a:off x="1295" y="1303"/>
                <a:ext cx="56" cy="112"/>
              </a:xfrm>
              <a:custGeom>
                <a:avLst/>
                <a:gdLst/>
                <a:ahLst/>
                <a:cxnLst>
                  <a:cxn ang="0">
                    <a:pos x="32" y="112"/>
                  </a:cxn>
                  <a:cxn ang="0">
                    <a:pos x="0" y="0"/>
                  </a:cxn>
                  <a:cxn ang="0">
                    <a:pos x="32" y="0"/>
                  </a:cxn>
                  <a:cxn ang="0">
                    <a:pos x="56" y="0"/>
                  </a:cxn>
                  <a:cxn ang="0">
                    <a:pos x="32" y="112"/>
                  </a:cxn>
                </a:cxnLst>
                <a:rect l="0" t="0" r="r" b="b"/>
                <a:pathLst>
                  <a:path w="56" h="112">
                    <a:moveTo>
                      <a:pt x="32" y="112"/>
                    </a:moveTo>
                    <a:lnTo>
                      <a:pt x="0" y="0"/>
                    </a:lnTo>
                    <a:lnTo>
                      <a:pt x="32" y="0"/>
                    </a:lnTo>
                    <a:lnTo>
                      <a:pt x="56" y="0"/>
                    </a:lnTo>
                    <a:lnTo>
                      <a:pt x="32" y="112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530" name="Line 52"/>
              <p:cNvSpPr>
                <a:spLocks noChangeShapeType="1"/>
              </p:cNvSpPr>
              <p:nvPr/>
            </p:nvSpPr>
            <p:spPr bwMode="auto">
              <a:xfrm>
                <a:off x="1327" y="1047"/>
                <a:ext cx="1" cy="2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509" name="Group 53"/>
            <p:cNvGrpSpPr>
              <a:grpSpLocks/>
            </p:cNvGrpSpPr>
            <p:nvPr/>
          </p:nvGrpSpPr>
          <p:grpSpPr bwMode="auto">
            <a:xfrm rot="-5400000">
              <a:off x="3371" y="3958"/>
              <a:ext cx="56" cy="368"/>
              <a:chOff x="1095" y="1047"/>
              <a:chExt cx="56" cy="368"/>
            </a:xfrm>
          </p:grpSpPr>
          <p:sp>
            <p:nvSpPr>
              <p:cNvPr id="20527" name="Freeform 54"/>
              <p:cNvSpPr>
                <a:spLocks/>
              </p:cNvSpPr>
              <p:nvPr/>
            </p:nvSpPr>
            <p:spPr bwMode="auto">
              <a:xfrm>
                <a:off x="1095" y="1303"/>
                <a:ext cx="56" cy="112"/>
              </a:xfrm>
              <a:custGeom>
                <a:avLst/>
                <a:gdLst>
                  <a:gd name="T0" fmla="*/ 32 w 56"/>
                  <a:gd name="T1" fmla="*/ 112 h 112"/>
                  <a:gd name="T2" fmla="*/ 0 w 56"/>
                  <a:gd name="T3" fmla="*/ 0 h 112"/>
                  <a:gd name="T4" fmla="*/ 32 w 56"/>
                  <a:gd name="T5" fmla="*/ 0 h 112"/>
                  <a:gd name="T6" fmla="*/ 56 w 56"/>
                  <a:gd name="T7" fmla="*/ 0 h 112"/>
                  <a:gd name="T8" fmla="*/ 32 w 56"/>
                  <a:gd name="T9" fmla="*/ 112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112"/>
                  <a:gd name="T17" fmla="*/ 56 w 56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112">
                    <a:moveTo>
                      <a:pt x="32" y="112"/>
                    </a:moveTo>
                    <a:lnTo>
                      <a:pt x="0" y="0"/>
                    </a:lnTo>
                    <a:lnTo>
                      <a:pt x="32" y="0"/>
                    </a:lnTo>
                    <a:lnTo>
                      <a:pt x="56" y="0"/>
                    </a:lnTo>
                    <a:lnTo>
                      <a:pt x="32" y="112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0528" name="Rectangle 55"/>
              <p:cNvSpPr>
                <a:spLocks noChangeArrowheads="1"/>
              </p:cNvSpPr>
              <p:nvPr/>
            </p:nvSpPr>
            <p:spPr bwMode="auto">
              <a:xfrm>
                <a:off x="1127" y="1047"/>
                <a:ext cx="8" cy="264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20510" name="Group 56"/>
            <p:cNvGrpSpPr>
              <a:grpSpLocks/>
            </p:cNvGrpSpPr>
            <p:nvPr/>
          </p:nvGrpSpPr>
          <p:grpSpPr bwMode="auto">
            <a:xfrm rot="-5400000">
              <a:off x="3874" y="3790"/>
              <a:ext cx="311" cy="511"/>
              <a:chOff x="1064" y="1605"/>
              <a:chExt cx="311" cy="511"/>
            </a:xfrm>
          </p:grpSpPr>
          <p:sp>
            <p:nvSpPr>
              <p:cNvPr id="20525" name="Rectangle 57"/>
              <p:cNvSpPr>
                <a:spLocks noChangeArrowheads="1"/>
              </p:cNvSpPr>
              <p:nvPr/>
            </p:nvSpPr>
            <p:spPr bwMode="auto">
              <a:xfrm rot="5400000">
                <a:off x="1072" y="1812"/>
                <a:ext cx="510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r>
                  <a:rPr lang="en-US" altLang="en-US" sz="1000">
                    <a:solidFill>
                      <a:srgbClr val="FF0000"/>
                    </a:solidFill>
                    <a:latin typeface="Helvetica" charset="0"/>
                  </a:rPr>
                  <a:t>Development</a:t>
                </a:r>
                <a:endParaRPr lang="en-US" altLang="en-US" sz="240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526" name="Rectangle 58"/>
              <p:cNvSpPr>
                <a:spLocks noChangeArrowheads="1"/>
              </p:cNvSpPr>
              <p:nvPr/>
            </p:nvSpPr>
            <p:spPr bwMode="auto">
              <a:xfrm rot="5400000">
                <a:off x="865" y="1804"/>
                <a:ext cx="495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r>
                  <a:rPr lang="en-US" altLang="en-US" sz="1000">
                    <a:solidFill>
                      <a:srgbClr val="FF0000"/>
                    </a:solidFill>
                    <a:latin typeface="Helvetica" charset="0"/>
                  </a:rPr>
                  <a:t>Maintenance</a:t>
                </a:r>
                <a:endParaRPr lang="en-US" altLang="en-US" sz="240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20511" name="Rectangle 59"/>
            <p:cNvSpPr>
              <a:spLocks noChangeArrowheads="1"/>
            </p:cNvSpPr>
            <p:nvPr/>
          </p:nvSpPr>
          <p:spPr bwMode="auto">
            <a:xfrm rot="-5400000">
              <a:off x="5341" y="3790"/>
              <a:ext cx="216" cy="6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20512" name="Group 60"/>
            <p:cNvGrpSpPr>
              <a:grpSpLocks/>
            </p:cNvGrpSpPr>
            <p:nvPr/>
          </p:nvGrpSpPr>
          <p:grpSpPr bwMode="auto">
            <a:xfrm rot="-5400000">
              <a:off x="5289" y="3906"/>
              <a:ext cx="168" cy="56"/>
              <a:chOff x="1247" y="3177"/>
              <a:chExt cx="168" cy="56"/>
            </a:xfrm>
          </p:grpSpPr>
          <p:sp>
            <p:nvSpPr>
              <p:cNvPr id="42" name="Freeform 61"/>
              <p:cNvSpPr>
                <a:spLocks/>
              </p:cNvSpPr>
              <p:nvPr/>
            </p:nvSpPr>
            <p:spPr bwMode="auto">
              <a:xfrm>
                <a:off x="1247" y="3177"/>
                <a:ext cx="120" cy="56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120" y="0"/>
                  </a:cxn>
                  <a:cxn ang="0">
                    <a:pos x="120" y="24"/>
                  </a:cxn>
                  <a:cxn ang="0">
                    <a:pos x="120" y="56"/>
                  </a:cxn>
                  <a:cxn ang="0">
                    <a:pos x="0" y="24"/>
                  </a:cxn>
                </a:cxnLst>
                <a:rect l="0" t="0" r="r" b="b"/>
                <a:pathLst>
                  <a:path w="120" h="56">
                    <a:moveTo>
                      <a:pt x="0" y="24"/>
                    </a:moveTo>
                    <a:lnTo>
                      <a:pt x="120" y="0"/>
                    </a:lnTo>
                    <a:lnTo>
                      <a:pt x="120" y="24"/>
                    </a:lnTo>
                    <a:lnTo>
                      <a:pt x="120" y="56"/>
                    </a:lnTo>
                    <a:lnTo>
                      <a:pt x="0" y="24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auto">
              <a:xfrm flipH="1">
                <a:off x="1367" y="3201"/>
                <a:ext cx="48" cy="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20513" name="Rectangle 63"/>
            <p:cNvSpPr>
              <a:spLocks noChangeArrowheads="1"/>
            </p:cNvSpPr>
            <p:nvPr/>
          </p:nvSpPr>
          <p:spPr bwMode="auto">
            <a:xfrm>
              <a:off x="5264" y="4058"/>
              <a:ext cx="42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Helvetica" charset="0"/>
                </a:rPr>
                <a:t>Retirement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20514" name="Rectangle 64"/>
            <p:cNvSpPr>
              <a:spLocks noChangeArrowheads="1"/>
            </p:cNvSpPr>
            <p:nvPr/>
          </p:nvSpPr>
          <p:spPr bwMode="auto">
            <a:xfrm>
              <a:off x="4086" y="2961"/>
              <a:ext cx="604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en-US" sz="900" dirty="0">
                  <a:solidFill>
                    <a:srgbClr val="000000"/>
                  </a:solidFill>
                  <a:latin typeface="Helvetica" charset="0"/>
                </a:rPr>
                <a:t>Perform detailed </a:t>
              </a:r>
              <a:endParaRPr lang="en-US" altLang="en-US" sz="900" dirty="0">
                <a:latin typeface="Times New Roman" pitchFamily="18" charset="0"/>
              </a:endParaRPr>
            </a:p>
          </p:txBody>
        </p:sp>
        <p:sp>
          <p:nvSpPr>
            <p:cNvPr id="20515" name="Rectangle 65"/>
            <p:cNvSpPr>
              <a:spLocks noChangeArrowheads="1"/>
            </p:cNvSpPr>
            <p:nvPr/>
          </p:nvSpPr>
          <p:spPr bwMode="auto">
            <a:xfrm>
              <a:off x="4086" y="3051"/>
              <a:ext cx="535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en-US" sz="900" b="1" dirty="0">
                  <a:solidFill>
                    <a:srgbClr val="000000"/>
                  </a:solidFill>
                  <a:latin typeface="Helvetica" charset="0"/>
                </a:rPr>
                <a:t>design</a:t>
              </a:r>
              <a:r>
                <a:rPr lang="en-US" altLang="en-US" sz="900" dirty="0">
                  <a:solidFill>
                    <a:srgbClr val="000000"/>
                  </a:solidFill>
                  <a:latin typeface="Helvetica" charset="0"/>
                </a:rPr>
                <a:t>, </a:t>
              </a:r>
              <a:endParaRPr lang="en-US" altLang="en-US" sz="900" dirty="0">
                <a:latin typeface="Times New Roman" pitchFamily="18" charset="0"/>
              </a:endParaRPr>
            </a:p>
          </p:txBody>
        </p:sp>
        <p:sp>
          <p:nvSpPr>
            <p:cNvPr id="20516" name="Rectangle 66"/>
            <p:cNvSpPr>
              <a:spLocks noChangeArrowheads="1"/>
            </p:cNvSpPr>
            <p:nvPr/>
          </p:nvSpPr>
          <p:spPr bwMode="auto">
            <a:xfrm>
              <a:off x="4086" y="3139"/>
              <a:ext cx="610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en-US" sz="900" b="1" dirty="0">
                  <a:solidFill>
                    <a:srgbClr val="000000"/>
                  </a:solidFill>
                  <a:latin typeface="Helvetica" charset="0"/>
                </a:rPr>
                <a:t>implementation</a:t>
              </a:r>
              <a:r>
                <a:rPr lang="en-US" altLang="en-US" sz="1000" dirty="0">
                  <a:solidFill>
                    <a:srgbClr val="000000"/>
                  </a:solidFill>
                  <a:latin typeface="Helvetica" charset="0"/>
                </a:rPr>
                <a:t>,</a:t>
              </a:r>
            </a:p>
            <a:p>
              <a:endParaRPr lang="en-US" altLang="en-US" sz="2400" dirty="0">
                <a:latin typeface="Times New Roman" pitchFamily="18" charset="0"/>
              </a:endParaRPr>
            </a:p>
          </p:txBody>
        </p:sp>
        <p:sp>
          <p:nvSpPr>
            <p:cNvPr id="20517" name="Rectangle 67"/>
            <p:cNvSpPr>
              <a:spLocks noChangeArrowheads="1"/>
            </p:cNvSpPr>
            <p:nvPr/>
          </p:nvSpPr>
          <p:spPr bwMode="auto">
            <a:xfrm>
              <a:off x="4086" y="3226"/>
              <a:ext cx="686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en-US" sz="900" dirty="0">
                  <a:solidFill>
                    <a:srgbClr val="000000"/>
                  </a:solidFill>
                  <a:latin typeface="Helvetica" charset="0"/>
                </a:rPr>
                <a:t>integration</a:t>
              </a:r>
              <a:r>
                <a:rPr lang="en-US" altLang="en-US" sz="1000" dirty="0">
                  <a:solidFill>
                    <a:srgbClr val="000000"/>
                  </a:solidFill>
                  <a:latin typeface="Helvetica" charset="0"/>
                </a:rPr>
                <a:t>.  </a:t>
              </a:r>
              <a:r>
                <a:rPr lang="en-US" altLang="en-US" sz="900" dirty="0">
                  <a:solidFill>
                    <a:srgbClr val="000000"/>
                  </a:solidFill>
                  <a:latin typeface="Helvetica" charset="0"/>
                </a:rPr>
                <a:t>Test</a:t>
              </a:r>
              <a:r>
                <a:rPr lang="en-US" altLang="en-US" sz="1000" dirty="0">
                  <a:solidFill>
                    <a:srgbClr val="000000"/>
                  </a:solidFill>
                  <a:latin typeface="Helvetica" charset="0"/>
                </a:rPr>
                <a:t>.  </a:t>
              </a:r>
              <a:endParaRPr lang="en-US" altLang="en-US" sz="2400" dirty="0">
                <a:latin typeface="Times New Roman" pitchFamily="18" charset="0"/>
              </a:endParaRPr>
            </a:p>
          </p:txBody>
        </p:sp>
        <p:sp>
          <p:nvSpPr>
            <p:cNvPr id="20518" name="Rectangle 68"/>
            <p:cNvSpPr>
              <a:spLocks noChangeArrowheads="1"/>
            </p:cNvSpPr>
            <p:nvPr/>
          </p:nvSpPr>
          <p:spPr bwMode="auto">
            <a:xfrm>
              <a:off x="4086" y="3314"/>
              <a:ext cx="604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en-US" sz="900" b="1" dirty="0">
                  <a:solidFill>
                    <a:srgbClr val="000000"/>
                  </a:solidFill>
                  <a:latin typeface="Helvetica" charset="0"/>
                </a:rPr>
                <a:t>Deliver</a:t>
              </a:r>
              <a:r>
                <a:rPr lang="en-US" altLang="en-US" sz="900" dirty="0">
                  <a:solidFill>
                    <a:srgbClr val="000000"/>
                  </a:solidFill>
                  <a:latin typeface="Helvetica" charset="0"/>
                </a:rPr>
                <a:t> to client. </a:t>
              </a:r>
              <a:endParaRPr lang="en-US" altLang="en-US" sz="900" dirty="0">
                <a:latin typeface="Times New Roman" pitchFamily="18" charset="0"/>
              </a:endParaRPr>
            </a:p>
          </p:txBody>
        </p:sp>
        <p:sp>
          <p:nvSpPr>
            <p:cNvPr id="20519" name="Rectangle 69"/>
            <p:cNvSpPr>
              <a:spLocks noChangeArrowheads="1"/>
            </p:cNvSpPr>
            <p:nvPr/>
          </p:nvSpPr>
          <p:spPr bwMode="auto">
            <a:xfrm>
              <a:off x="4030" y="2865"/>
              <a:ext cx="56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Helvetica" charset="0"/>
                </a:rPr>
                <a:t>For each build:</a:t>
              </a:r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20520" name="Group 70"/>
            <p:cNvGrpSpPr>
              <a:grpSpLocks/>
            </p:cNvGrpSpPr>
            <p:nvPr/>
          </p:nvGrpSpPr>
          <p:grpSpPr bwMode="auto">
            <a:xfrm rot="-5400000">
              <a:off x="4039" y="2721"/>
              <a:ext cx="232" cy="56"/>
              <a:chOff x="2400" y="1960"/>
              <a:chExt cx="232" cy="56"/>
            </a:xfrm>
          </p:grpSpPr>
          <p:sp>
            <p:nvSpPr>
              <p:cNvPr id="40" name="Freeform 71"/>
              <p:cNvSpPr>
                <a:spLocks/>
              </p:cNvSpPr>
              <p:nvPr/>
            </p:nvSpPr>
            <p:spPr bwMode="auto">
              <a:xfrm>
                <a:off x="2400" y="1958"/>
                <a:ext cx="112" cy="5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112" y="0"/>
                  </a:cxn>
                  <a:cxn ang="0">
                    <a:pos x="112" y="32"/>
                  </a:cxn>
                  <a:cxn ang="0">
                    <a:pos x="112" y="56"/>
                  </a:cxn>
                  <a:cxn ang="0">
                    <a:pos x="0" y="32"/>
                  </a:cxn>
                </a:cxnLst>
                <a:rect l="0" t="0" r="r" b="b"/>
                <a:pathLst>
                  <a:path w="112" h="56">
                    <a:moveTo>
                      <a:pt x="0" y="32"/>
                    </a:moveTo>
                    <a:lnTo>
                      <a:pt x="112" y="0"/>
                    </a:lnTo>
                    <a:lnTo>
                      <a:pt x="112" y="32"/>
                    </a:lnTo>
                    <a:lnTo>
                      <a:pt x="112" y="56"/>
                    </a:lnTo>
                    <a:lnTo>
                      <a:pt x="0" y="32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" name="Line 72"/>
              <p:cNvSpPr>
                <a:spLocks noChangeShapeType="1"/>
              </p:cNvSpPr>
              <p:nvPr/>
            </p:nvSpPr>
            <p:spPr bwMode="auto">
              <a:xfrm>
                <a:off x="2512" y="1992"/>
                <a:ext cx="120" cy="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74" name="Line 52"/>
          <p:cNvSpPr>
            <a:spLocks noChangeShapeType="1"/>
          </p:cNvSpPr>
          <p:nvPr/>
        </p:nvSpPr>
        <p:spPr bwMode="auto">
          <a:xfrm rot="16200000">
            <a:off x="5310982" y="5741194"/>
            <a:ext cx="1587" cy="377825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2050" name="Picture 2" descr="http://istqbexamcertification.com/wp-content/uploads/2012/01/Incremental-model_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709" y="1184767"/>
            <a:ext cx="30480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05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Incremental Model cont…</a:t>
            </a:r>
          </a:p>
        </p:txBody>
      </p:sp>
      <p:sp>
        <p:nvSpPr>
          <p:cNvPr id="151555" name="Rectangle 3"/>
          <p:cNvSpPr>
            <a:spLocks noGrp="1"/>
          </p:cNvSpPr>
          <p:nvPr>
            <p:ph idx="1"/>
          </p:nvPr>
        </p:nvSpPr>
        <p:spPr>
          <a:xfrm>
            <a:off x="838200" y="1600200"/>
            <a:ext cx="5257800" cy="4800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 smtClean="0">
                <a:solidFill>
                  <a:srgbClr val="92D050"/>
                </a:solidFill>
              </a:rPr>
              <a:t>Advantages 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 smtClean="0"/>
              <a:t>Parts available for user evaluation at an early stage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 smtClean="0"/>
              <a:t>Slow transition for user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 smtClean="0"/>
              <a:t>Supports the requirements definition for the remainder of the project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 smtClean="0"/>
              <a:t>Pay for product in installments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 smtClean="0"/>
              <a:t>Reduces the risk of overall project failure, less bugs with the final system</a:t>
            </a:r>
          </a:p>
          <a:p>
            <a:pPr lvl="1">
              <a:lnSpc>
                <a:spcPct val="90000"/>
              </a:lnSpc>
            </a:pPr>
            <a:endParaRPr lang="en-US" altLang="en-US" sz="2200" dirty="0" smtClean="0"/>
          </a:p>
          <a:p>
            <a:pPr>
              <a:lnSpc>
                <a:spcPct val="90000"/>
              </a:lnSpc>
            </a:pPr>
            <a:r>
              <a:rPr lang="en-US" altLang="en-US" sz="2000" dirty="0" smtClean="0">
                <a:solidFill>
                  <a:srgbClr val="FF0000"/>
                </a:solidFill>
              </a:rPr>
              <a:t>Disadvantages</a:t>
            </a:r>
            <a:endParaRPr lang="en-US" altLang="en-US" sz="1600" dirty="0" smtClean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sz="2200" dirty="0" smtClean="0"/>
              <a:t>Difficult to integrate without regressing (faults)</a:t>
            </a:r>
          </a:p>
        </p:txBody>
      </p:sp>
      <p:sp>
        <p:nvSpPr>
          <p:cNvPr id="7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35A15A-4998-4E7B-BC1A-A145A44BCC13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1687513" y="1154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1511" name="Picture 4" descr="sca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63" y="3200400"/>
            <a:ext cx="1879600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7506298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1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1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Iterative Model (Prototyping)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5334000" cy="4800600"/>
          </a:xfrm>
        </p:spPr>
        <p:txBody>
          <a:bodyPr/>
          <a:lstStyle/>
          <a:p>
            <a:r>
              <a:rPr lang="en-US" b="0" dirty="0" smtClean="0"/>
              <a:t>In an </a:t>
            </a:r>
            <a:r>
              <a:rPr lang="en-US" dirty="0">
                <a:solidFill>
                  <a:srgbClr val="0070C0"/>
                </a:solidFill>
              </a:rPr>
              <a:t>iterative life cycle model</a:t>
            </a:r>
            <a:r>
              <a:rPr lang="en-US" b="0" dirty="0"/>
              <a:t> </a:t>
            </a:r>
            <a:r>
              <a:rPr lang="en-US" b="0" dirty="0" smtClean="0"/>
              <a:t>one does </a:t>
            </a:r>
            <a:r>
              <a:rPr lang="en-US" b="0" dirty="0"/>
              <a:t>not </a:t>
            </a:r>
            <a:r>
              <a:rPr lang="en-US" b="0" dirty="0" smtClean="0"/>
              <a:t>gather </a:t>
            </a:r>
            <a:r>
              <a:rPr lang="en-US" b="0" dirty="0"/>
              <a:t>full </a:t>
            </a:r>
            <a:r>
              <a:rPr lang="en-US" b="0" dirty="0" smtClean="0"/>
              <a:t> requirements, but specifies </a:t>
            </a:r>
            <a:r>
              <a:rPr lang="en-US" b="0" dirty="0"/>
              <a:t>and </a:t>
            </a:r>
            <a:r>
              <a:rPr lang="en-US" b="0" dirty="0" smtClean="0"/>
              <a:t>implements </a:t>
            </a:r>
            <a:r>
              <a:rPr lang="en-US" b="0" dirty="0"/>
              <a:t>just </a:t>
            </a:r>
            <a:r>
              <a:rPr lang="en-US" i="1" dirty="0"/>
              <a:t>part of the </a:t>
            </a:r>
            <a:r>
              <a:rPr lang="en-US" i="1" dirty="0" smtClean="0"/>
              <a:t>software </a:t>
            </a:r>
            <a:r>
              <a:rPr lang="en-US" b="0" dirty="0"/>
              <a:t>(</a:t>
            </a:r>
            <a:r>
              <a:rPr lang="en-US" dirty="0">
                <a:solidFill>
                  <a:srgbClr val="0070C0"/>
                </a:solidFill>
              </a:rPr>
              <a:t>prototype</a:t>
            </a:r>
            <a:r>
              <a:rPr lang="en-US" b="0" dirty="0"/>
              <a:t>) </a:t>
            </a:r>
            <a:r>
              <a:rPr lang="en-US" b="0" dirty="0" smtClean="0"/>
              <a:t>, </a:t>
            </a:r>
            <a:r>
              <a:rPr lang="en-US" b="0" dirty="0"/>
              <a:t>which can then be reviewed </a:t>
            </a:r>
            <a:r>
              <a:rPr lang="en-US" b="0" dirty="0" smtClean="0"/>
              <a:t>together with the client in </a:t>
            </a:r>
            <a:r>
              <a:rPr lang="en-US" b="0" dirty="0"/>
              <a:t>order to identify further requirements. </a:t>
            </a:r>
            <a:endParaRPr lang="en-US" b="0" dirty="0" smtClean="0"/>
          </a:p>
          <a:p>
            <a:pPr lvl="1"/>
            <a:r>
              <a:rPr lang="en-GB" altLang="en-US" dirty="0"/>
              <a:t>Client reviews the product and makes suggestions for improvement</a:t>
            </a:r>
          </a:p>
          <a:p>
            <a:pPr lvl="1"/>
            <a:r>
              <a:rPr lang="en-GB" altLang="en-US" dirty="0"/>
              <a:t>Prototype is altered accordingly</a:t>
            </a:r>
          </a:p>
          <a:p>
            <a:pPr lvl="1"/>
            <a:r>
              <a:rPr lang="en-US" b="0" dirty="0" smtClean="0"/>
              <a:t>This </a:t>
            </a:r>
            <a:r>
              <a:rPr lang="en-US" b="0" dirty="0"/>
              <a:t>process is then repeated, producing a new </a:t>
            </a:r>
            <a:r>
              <a:rPr lang="en-US" b="0" dirty="0" smtClean="0"/>
              <a:t>version of </a:t>
            </a:r>
            <a:r>
              <a:rPr lang="en-US" b="0" dirty="0"/>
              <a:t>the software for each cycle of the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396" y="1524000"/>
            <a:ext cx="2849563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istqbexamcertification.com/wp-content/uploads/2012/01/Iterative-model-exampl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419600"/>
            <a:ext cx="30480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438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F86BAF-44CD-4CCA-83C2-B00BA2C9CE9A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1741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Prototyping Types</a:t>
            </a:r>
          </a:p>
        </p:txBody>
      </p:sp>
      <p:sp>
        <p:nvSpPr>
          <p:cNvPr id="17412" name="Rectangle 3"/>
          <p:cNvSpPr>
            <a:spLocks noGrp="1"/>
          </p:cNvSpPr>
          <p:nvPr>
            <p:ph type="body" idx="1"/>
          </p:nvPr>
        </p:nvSpPr>
        <p:spPr>
          <a:xfrm>
            <a:off x="914401" y="1447800"/>
            <a:ext cx="4876800" cy="4191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000" dirty="0" smtClean="0"/>
              <a:t>Prototypes</a:t>
            </a:r>
            <a:r>
              <a:rPr lang="en-US" altLang="en-US" sz="2000" b="0" dirty="0" smtClean="0"/>
              <a:t> - early versions of the software are for demonstration and requirements purposes</a:t>
            </a:r>
          </a:p>
          <a:p>
            <a:pPr lvl="2">
              <a:lnSpc>
                <a:spcPct val="80000"/>
              </a:lnSpc>
            </a:pPr>
            <a:endParaRPr lang="en-US" altLang="en-US" sz="1800" dirty="0" smtClean="0"/>
          </a:p>
          <a:p>
            <a:pPr lvl="1">
              <a:lnSpc>
                <a:spcPct val="80000"/>
              </a:lnSpc>
            </a:pPr>
            <a:r>
              <a:rPr lang="en-US" altLang="en-US" sz="2000" b="1" dirty="0" smtClean="0">
                <a:solidFill>
                  <a:srgbClr val="0070C0"/>
                </a:solidFill>
              </a:rPr>
              <a:t>Evolutionary prototype </a:t>
            </a:r>
            <a:r>
              <a:rPr lang="en-US" altLang="en-US" sz="2000" dirty="0" smtClean="0"/>
              <a:t>– Working model, functionally equivalent to a subset of the product.</a:t>
            </a:r>
          </a:p>
          <a:p>
            <a:pPr lvl="1">
              <a:lnSpc>
                <a:spcPct val="80000"/>
              </a:lnSpc>
            </a:pPr>
            <a:endParaRPr lang="en-US" altLang="en-US" sz="2000" dirty="0" smtClean="0"/>
          </a:p>
          <a:p>
            <a:pPr lvl="1">
              <a:lnSpc>
                <a:spcPct val="80000"/>
              </a:lnSpc>
            </a:pPr>
            <a:r>
              <a:rPr lang="en-US" altLang="en-US" b="1" dirty="0">
                <a:solidFill>
                  <a:srgbClr val="0070C0"/>
                </a:solidFill>
              </a:rPr>
              <a:t>Throwaway prototype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/>
              <a:t>(rapid prototype) </a:t>
            </a:r>
          </a:p>
          <a:p>
            <a:pPr lvl="2">
              <a:lnSpc>
                <a:spcPct val="80000"/>
              </a:lnSpc>
            </a:pPr>
            <a:r>
              <a:rPr lang="en-US" altLang="en-US" dirty="0"/>
              <a:t>usually only interface</a:t>
            </a:r>
          </a:p>
          <a:p>
            <a:pPr lvl="2">
              <a:lnSpc>
                <a:spcPct val="80000"/>
              </a:lnSpc>
            </a:pPr>
            <a:r>
              <a:rPr lang="en-US" altLang="en-US" dirty="0"/>
              <a:t>Used for collecting requirements</a:t>
            </a:r>
          </a:p>
          <a:p>
            <a:pPr lvl="2">
              <a:lnSpc>
                <a:spcPct val="80000"/>
              </a:lnSpc>
            </a:pPr>
            <a:r>
              <a:rPr lang="en-US" altLang="en-US" dirty="0"/>
              <a:t>Afterwards discarded and system is designed and developed with quality in mind</a:t>
            </a:r>
          </a:p>
          <a:p>
            <a:pPr lvl="1">
              <a:lnSpc>
                <a:spcPct val="80000"/>
              </a:lnSpc>
            </a:pPr>
            <a:endParaRPr lang="en-US" altLang="en-US" sz="2000" dirty="0" smtClean="0"/>
          </a:p>
          <a:p>
            <a:pPr lvl="1">
              <a:lnSpc>
                <a:spcPct val="80000"/>
              </a:lnSpc>
            </a:pPr>
            <a:endParaRPr lang="en-US" altLang="en-US" sz="2000" dirty="0" smtClean="0"/>
          </a:p>
          <a:p>
            <a:pPr marL="114300" indent="0">
              <a:lnSpc>
                <a:spcPct val="80000"/>
              </a:lnSpc>
              <a:buNone/>
            </a:pPr>
            <a:endParaRPr lang="en-US" altLang="en-US" sz="2000" dirty="0" smtClean="0"/>
          </a:p>
          <a:p>
            <a:pPr>
              <a:lnSpc>
                <a:spcPct val="80000"/>
              </a:lnSpc>
            </a:pPr>
            <a:endParaRPr lang="en-US" altLang="en-US" sz="2000" dirty="0" smtClean="0"/>
          </a:p>
        </p:txBody>
      </p:sp>
      <p:pic>
        <p:nvPicPr>
          <p:cNvPr id="17413" name="Picture 5" descr="fig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380" y="2667911"/>
            <a:ext cx="2611810" cy="193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946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0D9A78-C9E4-4D63-A5DF-D78E9EB996B2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843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Assessment of Prototyping</a:t>
            </a:r>
          </a:p>
        </p:txBody>
      </p:sp>
      <p:sp>
        <p:nvSpPr>
          <p:cNvPr id="150531" name="Rectangle 3"/>
          <p:cNvSpPr>
            <a:spLocks noGrp="1"/>
          </p:cNvSpPr>
          <p:nvPr>
            <p:ph type="body" idx="1"/>
          </p:nvPr>
        </p:nvSpPr>
        <p:spPr>
          <a:xfrm>
            <a:off x="914400" y="1357313"/>
            <a:ext cx="6157913" cy="5060950"/>
          </a:xfrm>
        </p:spPr>
        <p:txBody>
          <a:bodyPr>
            <a:normAutofit/>
          </a:bodyPr>
          <a:lstStyle/>
          <a:p>
            <a:r>
              <a:rPr lang="en-US" altLang="en-US" sz="2400" dirty="0" smtClean="0">
                <a:solidFill>
                  <a:srgbClr val="00B050"/>
                </a:solidFill>
              </a:rPr>
              <a:t>Advantages </a:t>
            </a:r>
            <a:endParaRPr lang="en-US" altLang="en-US" sz="1600" dirty="0" smtClean="0">
              <a:solidFill>
                <a:srgbClr val="00B050"/>
              </a:solidFill>
            </a:endParaRPr>
          </a:p>
          <a:p>
            <a:pPr lvl="1"/>
            <a:r>
              <a:rPr lang="en-US" altLang="en-US" sz="1800" dirty="0" smtClean="0"/>
              <a:t>the prototype helps to detail user’s requirements; </a:t>
            </a:r>
          </a:p>
          <a:p>
            <a:pPr lvl="1"/>
            <a:r>
              <a:rPr lang="en-US" altLang="en-US" sz="1800" dirty="0" smtClean="0"/>
              <a:t>users get the feeling about the future system</a:t>
            </a:r>
          </a:p>
          <a:p>
            <a:pPr lvl="1"/>
            <a:r>
              <a:rPr lang="en-US" altLang="en-US" sz="1800" dirty="0" smtClean="0"/>
              <a:t>less chance of system rejected, since clients are involved in the development</a:t>
            </a:r>
          </a:p>
          <a:p>
            <a:pPr lvl="1"/>
            <a:endParaRPr lang="en-US" altLang="en-US" sz="2200" dirty="0" smtClean="0"/>
          </a:p>
          <a:p>
            <a:r>
              <a:rPr lang="en-US" altLang="en-US" sz="2400" dirty="0" smtClean="0">
                <a:solidFill>
                  <a:srgbClr val="FF0000"/>
                </a:solidFill>
              </a:rPr>
              <a:t>Disadvantages</a:t>
            </a:r>
          </a:p>
          <a:p>
            <a:pPr lvl="1"/>
            <a:r>
              <a:rPr lang="en-US" altLang="en-US" sz="1800" dirty="0" smtClean="0"/>
              <a:t>expectation management</a:t>
            </a:r>
          </a:p>
          <a:p>
            <a:pPr lvl="2"/>
            <a:r>
              <a:rPr lang="en-US" altLang="en-US" sz="1800" dirty="0" smtClean="0"/>
              <a:t>delivering “everything” properly takes time</a:t>
            </a:r>
          </a:p>
          <a:p>
            <a:pPr lvl="2"/>
            <a:r>
              <a:rPr lang="en-US" altLang="en-US" sz="1800" dirty="0" smtClean="0"/>
              <a:t>there is no clear indication when the prototyping should stop</a:t>
            </a:r>
          </a:p>
          <a:p>
            <a:pPr lvl="1"/>
            <a:r>
              <a:rPr lang="en-US" altLang="en-US" sz="1800" dirty="0" smtClean="0"/>
              <a:t>turning prototypes into production code</a:t>
            </a:r>
          </a:p>
          <a:p>
            <a:pPr lvl="2"/>
            <a:r>
              <a:rPr lang="en-US" altLang="en-US" sz="1800" dirty="0" smtClean="0"/>
              <a:t>Not always well documented...</a:t>
            </a:r>
          </a:p>
          <a:p>
            <a:pPr lvl="2"/>
            <a:r>
              <a:rPr lang="en-US" altLang="en-US" sz="1800" dirty="0" smtClean="0"/>
              <a:t>Tends not to be “well designed”</a:t>
            </a:r>
          </a:p>
        </p:txBody>
      </p:sp>
      <p:pic>
        <p:nvPicPr>
          <p:cNvPr id="18437" name="Picture 4" descr="sca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819400"/>
            <a:ext cx="1879600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8818078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0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50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50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50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50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build="p" bldLvl="2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3329</TotalTime>
  <Words>1634</Words>
  <Application>Microsoft Office PowerPoint</Application>
  <PresentationFormat>On-screen Show (4:3)</PresentationFormat>
  <Paragraphs>297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Cambria</vt:lpstr>
      <vt:lpstr>Franklin Gothic Book</vt:lpstr>
      <vt:lpstr>Helvetica</vt:lpstr>
      <vt:lpstr>Times New Roman</vt:lpstr>
      <vt:lpstr>Wingdings</vt:lpstr>
      <vt:lpstr>Wingdings 2</vt:lpstr>
      <vt:lpstr>Adjacency</vt:lpstr>
      <vt:lpstr>Software Engineering</vt:lpstr>
      <vt:lpstr>Last Time we covered…</vt:lpstr>
      <vt:lpstr>Let’s summarize the material you’ve presented:</vt:lpstr>
      <vt:lpstr>Incremental Model</vt:lpstr>
      <vt:lpstr>Incremental Development</vt:lpstr>
      <vt:lpstr>Incremental Model cont…</vt:lpstr>
      <vt:lpstr>Iterative Model (Prototyping)</vt:lpstr>
      <vt:lpstr>Prototyping Types</vt:lpstr>
      <vt:lpstr>Assessment of Prototyping</vt:lpstr>
      <vt:lpstr>Spiral Model</vt:lpstr>
      <vt:lpstr>Spiral Model</vt:lpstr>
      <vt:lpstr>Spiral Model steps within an iteration</vt:lpstr>
      <vt:lpstr>Assessment of the Spiral Model</vt:lpstr>
      <vt:lpstr>Rapid Application Development</vt:lpstr>
      <vt:lpstr>RAD: Time boxing</vt:lpstr>
      <vt:lpstr>RAD: Assumptions</vt:lpstr>
      <vt:lpstr>RAD: Cost of Application</vt:lpstr>
      <vt:lpstr>Assessment of the RAD</vt:lpstr>
      <vt:lpstr>The PRINCE 2 Methodology</vt:lpstr>
      <vt:lpstr>The PRINCE 2 Methodology</vt:lpstr>
      <vt:lpstr>The PRINCE 2 Methodology</vt:lpstr>
      <vt:lpstr>The PRINCE 2 Assessment</vt:lpstr>
      <vt:lpstr>Sort into Single vs Multiple Release Models </vt:lpstr>
      <vt:lpstr>Single vs Multiple Release Models</vt:lpstr>
      <vt:lpstr>Next time</vt:lpstr>
      <vt:lpstr>End of Lesson 4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Kassandra Calleja</dc:creator>
  <cp:lastModifiedBy>Kassandra Calleja</cp:lastModifiedBy>
  <cp:revision>34</cp:revision>
  <dcterms:created xsi:type="dcterms:W3CDTF">2006-08-16T00:00:00Z</dcterms:created>
  <dcterms:modified xsi:type="dcterms:W3CDTF">2016-09-15T11:37:29Z</dcterms:modified>
</cp:coreProperties>
</file>