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62" r:id="rId3"/>
    <p:sldId id="266" r:id="rId4"/>
    <p:sldId id="267" r:id="rId5"/>
    <p:sldId id="268" r:id="rId6"/>
    <p:sldId id="269" r:id="rId7"/>
    <p:sldId id="270" r:id="rId8"/>
    <p:sldId id="271" r:id="rId9"/>
    <p:sldId id="273" r:id="rId10"/>
    <p:sldId id="274" r:id="rId11"/>
    <p:sldId id="272" r:id="rId12"/>
    <p:sldId id="275" r:id="rId13"/>
    <p:sldId id="277" r:id="rId14"/>
    <p:sldId id="276" r:id="rId15"/>
    <p:sldId id="278" r:id="rId16"/>
    <p:sldId id="280" r:id="rId17"/>
    <p:sldId id="279" r:id="rId18"/>
    <p:sldId id="281" r:id="rId19"/>
    <p:sldId id="282" r:id="rId20"/>
    <p:sldId id="26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32C422-30B8-4778-BFF7-BCE4EBC50644}">
          <p14:sldIdLst>
            <p14:sldId id="256"/>
            <p14:sldId id="262"/>
            <p14:sldId id="266"/>
            <p14:sldId id="267"/>
            <p14:sldId id="268"/>
            <p14:sldId id="269"/>
            <p14:sldId id="270"/>
            <p14:sldId id="271"/>
            <p14:sldId id="273"/>
            <p14:sldId id="274"/>
            <p14:sldId id="272"/>
            <p14:sldId id="275"/>
            <p14:sldId id="277"/>
            <p14:sldId id="276"/>
            <p14:sldId id="278"/>
            <p14:sldId id="280"/>
            <p14:sldId id="279"/>
            <p14:sldId id="281"/>
            <p14:sldId id="28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996" autoAdjust="0"/>
  </p:normalViewPr>
  <p:slideViewPr>
    <p:cSldViewPr>
      <p:cViewPr varScale="1">
        <p:scale>
          <a:sx n="93" d="100"/>
          <a:sy n="93" d="100"/>
        </p:scale>
        <p:origin x="42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7C419-1DBB-405B-8CC2-AF1BE3D689C4}" type="datetimeFigureOut">
              <a:rPr lang="en-GB" smtClean="0"/>
              <a:pPr/>
              <a:t>16/09/2016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26F68-C18C-45C4-B03C-281DBF245C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5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Note :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492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Note :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467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Note :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434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Note :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833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602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epics are known as Themes</a:t>
            </a:r>
          </a:p>
          <a:p>
            <a:r>
              <a:rPr lang="en-US" dirty="0" smtClean="0"/>
              <a:t>User stories can be further split into 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26F68-C18C-45C4-B03C-281DBF245CA2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976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911225"/>
            <a:ext cx="7543800" cy="2593975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040" y="35052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160" y="63855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8580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305800" cy="4800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911225"/>
            <a:ext cx="7543800" cy="2593975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3440" y="35052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160" y="63855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2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640080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oleObject" Target="../embeddings/Microsoft_Word_97_-_2003_Document1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835025"/>
            <a:ext cx="7543800" cy="2593975"/>
          </a:xfrm>
        </p:spPr>
        <p:txBody>
          <a:bodyPr/>
          <a:lstStyle/>
          <a:p>
            <a:pPr algn="ctr"/>
            <a:r>
              <a:rPr lang="en-US" dirty="0" smtClean="0"/>
              <a:t>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040" y="3429000"/>
            <a:ext cx="646176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Lesson 1 – Different Ways of Presenting Requirements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90600" y="4572000"/>
            <a:ext cx="8001000" cy="106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LO2 : </a:t>
            </a:r>
            <a:r>
              <a:rPr lang="en-GB" sz="1600" dirty="0"/>
              <a:t>Carry out a requirements acquisition exercise in order to identify the main functional and non-functional requirements of a proposed software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2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6858000" cy="1143000"/>
          </a:xfrm>
        </p:spPr>
        <p:txBody>
          <a:bodyPr/>
          <a:lstStyle/>
          <a:p>
            <a:r>
              <a:rPr lang="en-GB" sz="4800" dirty="0"/>
              <a:t>Best Practises for Specifying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8305800" cy="5486400"/>
          </a:xfrm>
        </p:spPr>
        <p:txBody>
          <a:bodyPr>
            <a:normAutofit/>
          </a:bodyPr>
          <a:lstStyle/>
          <a:p>
            <a:pPr marL="114300" indent="0">
              <a:lnSpc>
                <a:spcPct val="160000"/>
              </a:lnSpc>
              <a:buNone/>
            </a:pPr>
            <a:r>
              <a:rPr lang="en-US" sz="1900" dirty="0" smtClean="0">
                <a:solidFill>
                  <a:srgbClr val="CC6600"/>
                </a:solidFill>
              </a:rPr>
              <a:t>Specifying Non - Functional Requirements</a:t>
            </a:r>
          </a:p>
          <a:p>
            <a:pPr marL="114300" indent="0">
              <a:lnSpc>
                <a:spcPct val="160000"/>
              </a:lnSpc>
              <a:buNone/>
            </a:pPr>
            <a:endParaRPr lang="en-US" sz="700" b="0" dirty="0"/>
          </a:p>
          <a:p>
            <a:pPr marL="68580" indent="0">
              <a:lnSpc>
                <a:spcPct val="150000"/>
              </a:lnSpc>
              <a:buNone/>
            </a:pPr>
            <a:r>
              <a:rPr lang="en-GB" sz="1800" b="0" dirty="0"/>
              <a:t>In order to specify Non-Functional </a:t>
            </a:r>
            <a:r>
              <a:rPr lang="en-GB" sz="1800" b="0" dirty="0" smtClean="0"/>
              <a:t>Requirements correctly</a:t>
            </a:r>
            <a:r>
              <a:rPr lang="en-GB" sz="1800" b="0" dirty="0"/>
              <a:t>, these  should be written using some form of </a:t>
            </a:r>
            <a:r>
              <a:rPr lang="en-GB" sz="1800" dirty="0">
                <a:solidFill>
                  <a:srgbClr val="CC6600"/>
                </a:solidFill>
              </a:rPr>
              <a:t>quantification so that they can be tested “objectively”</a:t>
            </a:r>
            <a:endParaRPr lang="en-US" sz="1800" dirty="0">
              <a:solidFill>
                <a:srgbClr val="CC6600"/>
              </a:solidFill>
            </a:endParaRPr>
          </a:p>
          <a:p>
            <a:pPr marL="114300" indent="0">
              <a:buNone/>
            </a:pPr>
            <a:endParaRPr lang="en-US" sz="800" b="0" dirty="0" smtClean="0"/>
          </a:p>
          <a:p>
            <a:pPr marL="114300" indent="0">
              <a:buNone/>
            </a:pPr>
            <a:endParaRPr lang="en-US" sz="800" b="0" dirty="0"/>
          </a:p>
          <a:p>
            <a:pPr marL="114300" indent="0">
              <a:buNone/>
            </a:pPr>
            <a:endParaRPr lang="en-US" sz="800" b="0" dirty="0" smtClean="0"/>
          </a:p>
          <a:p>
            <a:pPr marL="114300" indent="0">
              <a:buNone/>
            </a:pPr>
            <a:endParaRPr lang="en-US" sz="800" b="0" dirty="0"/>
          </a:p>
          <a:p>
            <a:pPr marL="114300" indent="0">
              <a:buNone/>
            </a:pPr>
            <a:endParaRPr lang="en-US" sz="800" b="0" dirty="0" smtClean="0"/>
          </a:p>
          <a:p>
            <a:pPr marL="114300" indent="0">
              <a:buNone/>
            </a:pPr>
            <a:endParaRPr lang="en-US" sz="800" b="0" dirty="0"/>
          </a:p>
          <a:p>
            <a:pPr marL="114300" indent="0">
              <a:buNone/>
            </a:pPr>
            <a:endParaRPr lang="en-US" sz="800" b="0" dirty="0" smtClean="0"/>
          </a:p>
          <a:p>
            <a:pPr marL="114300" indent="0">
              <a:buNone/>
            </a:pPr>
            <a:endParaRPr lang="en-US" sz="800" b="0" dirty="0"/>
          </a:p>
          <a:p>
            <a:pPr marL="114300" indent="0">
              <a:buNone/>
            </a:pPr>
            <a:endParaRPr lang="en-US" sz="800" b="0" dirty="0" smtClean="0"/>
          </a:p>
          <a:p>
            <a:pPr marL="114300" indent="0">
              <a:buNone/>
            </a:pPr>
            <a:endParaRPr lang="en-US" sz="800" b="0" dirty="0"/>
          </a:p>
          <a:p>
            <a:pPr marL="114300" indent="0">
              <a:buNone/>
            </a:pPr>
            <a:endParaRPr lang="en-US" sz="800" b="0" dirty="0" smtClean="0"/>
          </a:p>
          <a:p>
            <a:pPr marL="114300" indent="0">
              <a:buNone/>
            </a:pPr>
            <a:endParaRPr lang="en-US" sz="800" b="0" dirty="0"/>
          </a:p>
          <a:p>
            <a:pPr marL="114300" indent="0">
              <a:buNone/>
            </a:pPr>
            <a:endParaRPr lang="en-US" sz="800" b="0" dirty="0" smtClean="0"/>
          </a:p>
          <a:p>
            <a:pPr marL="114300" indent="0">
              <a:buNone/>
            </a:pPr>
            <a:endParaRPr lang="en-US" sz="800" b="0" dirty="0"/>
          </a:p>
          <a:p>
            <a:pPr marL="114300" indent="0">
              <a:buNone/>
            </a:pPr>
            <a:endParaRPr lang="en-US" sz="800" b="0" dirty="0" smtClean="0"/>
          </a:p>
          <a:p>
            <a:pPr marL="114300" indent="0">
              <a:buNone/>
            </a:pPr>
            <a:endParaRPr lang="en-US" sz="800" b="0" dirty="0"/>
          </a:p>
          <a:p>
            <a:pPr marL="114300" indent="0">
              <a:buNone/>
            </a:pPr>
            <a:endParaRPr lang="en-US" sz="800" b="0" dirty="0" smtClean="0"/>
          </a:p>
          <a:p>
            <a:pPr marL="114300" indent="0">
              <a:buNone/>
            </a:pPr>
            <a:endParaRPr lang="en-US" sz="800" b="0" dirty="0"/>
          </a:p>
          <a:p>
            <a:pPr marL="114300" indent="0">
              <a:buNone/>
            </a:pPr>
            <a:endParaRPr lang="en-US" sz="800" b="0" dirty="0" smtClean="0"/>
          </a:p>
          <a:p>
            <a:pPr marL="114300" indent="0">
              <a:buNone/>
            </a:pPr>
            <a:endParaRPr lang="en-US" sz="800" b="0" dirty="0"/>
          </a:p>
          <a:p>
            <a:pPr marL="114300" indent="0">
              <a:buNone/>
            </a:pPr>
            <a:endParaRPr lang="en-US" sz="800" b="0" dirty="0"/>
          </a:p>
          <a:p>
            <a:pPr marL="114300" indent="0">
              <a:buNone/>
            </a:pPr>
            <a:endParaRPr lang="en-US" sz="1800" b="0" dirty="0" smtClean="0"/>
          </a:p>
          <a:p>
            <a:pPr marL="114300" indent="0">
              <a:buNone/>
            </a:pPr>
            <a:endParaRPr lang="en-US" sz="1800" b="0" dirty="0"/>
          </a:p>
          <a:p>
            <a:pPr marL="114300" indent="0">
              <a:buNone/>
            </a:pPr>
            <a:endParaRPr lang="en-US" sz="1800" b="0" dirty="0" smtClean="0"/>
          </a:p>
          <a:p>
            <a:pPr marL="114300" indent="0">
              <a:buNone/>
            </a:pPr>
            <a:endParaRPr lang="en-US" sz="1800" b="0" dirty="0"/>
          </a:p>
          <a:p>
            <a:pPr marL="114300" indent="0">
              <a:buNone/>
            </a:pPr>
            <a:endParaRPr lang="en-US" sz="1800" b="0" dirty="0" smtClean="0"/>
          </a:p>
          <a:p>
            <a:pPr marL="114300" indent="0">
              <a:buNone/>
            </a:pPr>
            <a:endParaRPr lang="en-US" sz="1800" b="0" dirty="0"/>
          </a:p>
          <a:p>
            <a:pPr marL="114300" indent="0">
              <a:buNone/>
            </a:pPr>
            <a:endParaRPr lang="en-US" sz="1800" b="0" dirty="0" smtClean="0"/>
          </a:p>
          <a:p>
            <a:pPr marL="114300" indent="0">
              <a:buNone/>
            </a:pPr>
            <a:endParaRPr lang="en-US" sz="1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479192"/>
            <a:ext cx="7541196" cy="311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2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Best Practises for Specifying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600"/>
            <a:ext cx="8305800" cy="4800600"/>
          </a:xfrm>
        </p:spPr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CC6600"/>
                </a:solidFill>
              </a:rPr>
              <a:t>Specifying Non - Functional </a:t>
            </a:r>
            <a:r>
              <a:rPr lang="en-US" sz="1800" dirty="0" smtClean="0">
                <a:solidFill>
                  <a:srgbClr val="CC6600"/>
                </a:solidFill>
              </a:rPr>
              <a:t>Requirements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sz="700" dirty="0">
              <a:solidFill>
                <a:srgbClr val="CC6600"/>
              </a:solidFill>
            </a:endParaRPr>
          </a:p>
          <a:p>
            <a:pPr marL="114300" indent="0" algn="ctr">
              <a:lnSpc>
                <a:spcPct val="150000"/>
              </a:lnSpc>
              <a:buNone/>
            </a:pPr>
            <a:r>
              <a:rPr lang="en-US" sz="1800" i="1" dirty="0" smtClean="0"/>
              <a:t>Ways of Quantifying Different Non-Functional Requirements</a:t>
            </a:r>
            <a:endParaRPr lang="en-US" sz="1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44034"/>
            <a:ext cx="6120914" cy="385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2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Requirements for Agile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305800" cy="5105400"/>
          </a:xfrm>
        </p:spPr>
        <p:txBody>
          <a:bodyPr>
            <a:normAutofit/>
          </a:bodyPr>
          <a:lstStyle/>
          <a:p>
            <a:endParaRPr lang="en-US" sz="2000" b="0" dirty="0" smtClean="0"/>
          </a:p>
          <a:p>
            <a:pPr marL="114300" indent="0" algn="ctr">
              <a:buNone/>
            </a:pPr>
            <a:r>
              <a:rPr lang="en-US" sz="2000" b="0" dirty="0" smtClean="0"/>
              <a:t>In Agile Development, requirements are specified in a different way to :</a:t>
            </a:r>
          </a:p>
          <a:p>
            <a:pPr marL="114300" indent="0" algn="ctr">
              <a:buNone/>
            </a:pPr>
            <a:r>
              <a:rPr lang="en-US" sz="2000" b="0" dirty="0" smtClean="0"/>
              <a:t>Put more focus on the individuals rather then the system</a:t>
            </a:r>
          </a:p>
          <a:p>
            <a:pPr marL="114300" indent="0" algn="ctr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(Core Value No 1 : Individuals vs Processes)</a:t>
            </a:r>
          </a:p>
          <a:p>
            <a:pPr marL="114300" indent="0" algn="ctr">
              <a:buNone/>
            </a:pPr>
            <a:r>
              <a:rPr lang="en-US" sz="2000" b="0" dirty="0"/>
              <a:t>Emphasize more on the actual system to be produced rather than paper work</a:t>
            </a:r>
          </a:p>
          <a:p>
            <a:pPr marL="114300" indent="0" algn="ctr">
              <a:buNone/>
            </a:pPr>
            <a:r>
              <a:rPr lang="en-US" sz="2000" dirty="0">
                <a:solidFill>
                  <a:srgbClr val="0070C0"/>
                </a:solidFill>
              </a:rPr>
              <a:t>(Core Value No </a:t>
            </a:r>
            <a:r>
              <a:rPr lang="en-US" sz="2000" dirty="0" smtClean="0">
                <a:solidFill>
                  <a:srgbClr val="0070C0"/>
                </a:solidFill>
              </a:rPr>
              <a:t>2 :Working Software </a:t>
            </a:r>
            <a:r>
              <a:rPr lang="en-US" sz="2000" dirty="0">
                <a:solidFill>
                  <a:srgbClr val="0070C0"/>
                </a:solidFill>
              </a:rPr>
              <a:t>vs </a:t>
            </a:r>
            <a:r>
              <a:rPr lang="en-US" sz="2000" dirty="0" smtClean="0">
                <a:solidFill>
                  <a:srgbClr val="0070C0"/>
                </a:solidFill>
              </a:rPr>
              <a:t>Documentation)</a:t>
            </a:r>
            <a:endParaRPr lang="en-US" sz="2000" dirty="0">
              <a:solidFill>
                <a:srgbClr val="0070C0"/>
              </a:solidFill>
            </a:endParaRPr>
          </a:p>
          <a:p>
            <a:pPr marL="114300" indent="0" algn="ctr">
              <a:buNone/>
            </a:pPr>
            <a:endParaRPr lang="en-US" sz="2000" b="0" dirty="0"/>
          </a:p>
          <a:p>
            <a:pPr marL="114300" indent="0" algn="ctr">
              <a:buNone/>
            </a:pPr>
            <a:r>
              <a:rPr lang="en-US" sz="2000" dirty="0" smtClean="0"/>
              <a:t>Requirements are specified as User Stories in the Product Backlog</a:t>
            </a:r>
          </a:p>
          <a:p>
            <a:pPr marL="114300" indent="0" algn="ctr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114300" indent="0" algn="ctr">
              <a:buNone/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50" name="Picture 2" descr="Image result for sample product back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592591"/>
            <a:ext cx="3845103" cy="207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18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Requirements for Agile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305800" cy="5105400"/>
          </a:xfrm>
        </p:spPr>
        <p:txBody>
          <a:bodyPr>
            <a:normAutofit/>
          </a:bodyPr>
          <a:lstStyle/>
          <a:p>
            <a:endParaRPr lang="en-US" sz="2000" b="0" dirty="0" smtClean="0"/>
          </a:p>
          <a:p>
            <a:pPr marL="114300" indent="0" algn="ctr">
              <a:buNone/>
            </a:pPr>
            <a:r>
              <a:rPr lang="en-US" sz="2000" dirty="0" smtClean="0"/>
              <a:t>What are User Stories?</a:t>
            </a:r>
          </a:p>
          <a:p>
            <a:pPr marL="114300" indent="0" algn="ctr">
              <a:buNone/>
            </a:pPr>
            <a:r>
              <a:rPr lang="en-US" sz="2000" b="0" dirty="0"/>
              <a:t>U</a:t>
            </a:r>
            <a:r>
              <a:rPr lang="en-US" sz="2000" b="0" dirty="0" smtClean="0"/>
              <a:t>ser </a:t>
            </a:r>
            <a:r>
              <a:rPr lang="en-US" sz="2000" b="0" dirty="0"/>
              <a:t>S</a:t>
            </a:r>
            <a:r>
              <a:rPr lang="en-US" sz="2000" b="0" dirty="0" smtClean="0"/>
              <a:t>tories </a:t>
            </a:r>
            <a:r>
              <a:rPr lang="en-US" sz="2000" b="0" dirty="0"/>
              <a:t>include a written sentence or two and, </a:t>
            </a:r>
            <a:r>
              <a:rPr lang="en-US" sz="2000" b="0" dirty="0" smtClean="0"/>
              <a:t>based on </a:t>
            </a:r>
            <a:r>
              <a:rPr lang="en-US" sz="2000" b="0" dirty="0"/>
              <a:t>a series of conversations </a:t>
            </a:r>
            <a:r>
              <a:rPr lang="en-US" sz="2000" b="0" dirty="0" smtClean="0"/>
              <a:t>between all team members, about a </a:t>
            </a:r>
            <a:r>
              <a:rPr lang="en-US" sz="2000" b="0" dirty="0"/>
              <a:t>desired functionality</a:t>
            </a:r>
            <a:r>
              <a:rPr lang="en-US" sz="2000" b="0" dirty="0" smtClean="0"/>
              <a:t>.</a:t>
            </a:r>
            <a:r>
              <a:rPr lang="en-US" sz="2000" b="0" dirty="0"/>
              <a:t> </a:t>
            </a:r>
            <a:endParaRPr lang="en-US" sz="2000" b="0" dirty="0" smtClean="0"/>
          </a:p>
          <a:p>
            <a:pPr marL="114300" indent="0" algn="ctr">
              <a:buNone/>
            </a:pPr>
            <a:endParaRPr lang="en-US" sz="2000" b="0" dirty="0"/>
          </a:p>
          <a:p>
            <a:pPr marL="114300" indent="0" algn="ctr">
              <a:buNone/>
            </a:pPr>
            <a:r>
              <a:rPr lang="en-US" sz="2000" b="0" dirty="0" smtClean="0"/>
              <a:t>This approach </a:t>
            </a:r>
            <a:r>
              <a:rPr lang="en-US" sz="2000" b="0" dirty="0"/>
              <a:t>helps shift the focus from writing about requirements to talking about </a:t>
            </a:r>
            <a:r>
              <a:rPr lang="en-US" sz="2000" b="0" dirty="0" smtClean="0"/>
              <a:t>them.</a:t>
            </a:r>
          </a:p>
          <a:p>
            <a:pPr marL="114300" indent="0" algn="ctr">
              <a:buNone/>
            </a:pPr>
            <a:r>
              <a:rPr lang="en-US" sz="2000" dirty="0">
                <a:solidFill>
                  <a:srgbClr val="0070C0"/>
                </a:solidFill>
              </a:rPr>
              <a:t>(Core Value No 3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 smtClean="0">
                <a:solidFill>
                  <a:srgbClr val="0070C0"/>
                </a:solidFill>
              </a:rPr>
              <a:t>Collaboration </a:t>
            </a:r>
            <a:r>
              <a:rPr lang="en-US" sz="2000" dirty="0">
                <a:solidFill>
                  <a:srgbClr val="0070C0"/>
                </a:solidFill>
              </a:rPr>
              <a:t>vs </a:t>
            </a:r>
            <a:r>
              <a:rPr lang="en-US" sz="2000" dirty="0" smtClean="0">
                <a:solidFill>
                  <a:srgbClr val="0070C0"/>
                </a:solidFill>
              </a:rPr>
              <a:t>Negotiation)</a:t>
            </a:r>
            <a:endParaRPr lang="en-US" sz="2000" dirty="0">
              <a:solidFill>
                <a:srgbClr val="0070C0"/>
              </a:solidFill>
            </a:endParaRPr>
          </a:p>
          <a:p>
            <a:pPr marL="114300" indent="0" algn="ctr">
              <a:buNone/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6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Requirements for Agile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600"/>
            <a:ext cx="83058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How Should a </a:t>
            </a:r>
            <a:r>
              <a:rPr lang="en-US" u="sng" dirty="0" smtClean="0"/>
              <a:t>Good</a:t>
            </a:r>
            <a:r>
              <a:rPr lang="en-US" dirty="0" smtClean="0"/>
              <a:t> User Story be written?</a:t>
            </a:r>
          </a:p>
          <a:p>
            <a:pPr marL="114300" indent="0">
              <a:buNone/>
            </a:pPr>
            <a:endParaRPr lang="en-US" sz="1600" dirty="0" smtClean="0"/>
          </a:p>
          <a:p>
            <a:r>
              <a:rPr lang="en-US" dirty="0" smtClean="0"/>
              <a:t>A User story should be :</a:t>
            </a:r>
            <a:r>
              <a:rPr lang="en-US" b="0" dirty="0"/>
              <a:t> </a:t>
            </a:r>
            <a:endParaRPr lang="en-US" b="0" dirty="0" smtClean="0"/>
          </a:p>
          <a:p>
            <a:pPr marL="411480" lvl="1" indent="0">
              <a:buNone/>
            </a:pPr>
            <a:r>
              <a:rPr lang="en-US" dirty="0" smtClean="0"/>
              <a:t>1. </a:t>
            </a:r>
            <a:r>
              <a:rPr lang="en-US" b="0" dirty="0" smtClean="0"/>
              <a:t>Short</a:t>
            </a:r>
          </a:p>
          <a:p>
            <a:pPr marL="411480" lvl="1" indent="0">
              <a:buNone/>
            </a:pPr>
            <a:r>
              <a:rPr lang="en-US" dirty="0" smtClean="0"/>
              <a:t>2. </a:t>
            </a:r>
            <a:r>
              <a:rPr lang="en-US" b="0" dirty="0" smtClean="0"/>
              <a:t>Simple </a:t>
            </a:r>
          </a:p>
          <a:p>
            <a:pPr marL="411480" lvl="1" indent="0">
              <a:buNone/>
            </a:pPr>
            <a:r>
              <a:rPr lang="en-US" dirty="0" smtClean="0"/>
              <a:t>3. </a:t>
            </a:r>
            <a:r>
              <a:rPr lang="en-US" b="0" dirty="0" smtClean="0"/>
              <a:t>From </a:t>
            </a:r>
            <a:r>
              <a:rPr lang="en-US" b="0" dirty="0"/>
              <a:t>the perspective of the person who desires the new </a:t>
            </a:r>
            <a:r>
              <a:rPr lang="en-US" b="0" dirty="0" smtClean="0"/>
              <a:t>capability.</a:t>
            </a:r>
          </a:p>
          <a:p>
            <a:pPr marL="411480" lvl="1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5562600" y="4516496"/>
            <a:ext cx="3428928" cy="22745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09" b="14847"/>
          <a:stretch/>
        </p:blipFill>
        <p:spPr>
          <a:xfrm>
            <a:off x="914400" y="4114800"/>
            <a:ext cx="4648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0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Requirements for Agile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305800" cy="5105400"/>
          </a:xfrm>
        </p:spPr>
        <p:txBody>
          <a:bodyPr>
            <a:normAutofit/>
          </a:bodyPr>
          <a:lstStyle/>
          <a:p>
            <a:endParaRPr lang="en-US" sz="2000" b="0" dirty="0" smtClean="0"/>
          </a:p>
          <a:p>
            <a:pPr marL="114300" indent="0">
              <a:buNone/>
            </a:pPr>
            <a:r>
              <a:rPr lang="en-US" sz="2000" dirty="0" smtClean="0"/>
              <a:t>Epics Vs Stories</a:t>
            </a:r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b="0" dirty="0" smtClean="0"/>
              <a:t>Some user stories may </a:t>
            </a:r>
            <a:r>
              <a:rPr lang="en-US" sz="2000" b="0" dirty="0"/>
              <a:t>cover large amounts of </a:t>
            </a:r>
            <a:r>
              <a:rPr lang="en-US" sz="2000" b="0" dirty="0" smtClean="0"/>
              <a:t>functionality making them:</a:t>
            </a:r>
          </a:p>
          <a:p>
            <a:pPr marL="571500" indent="-457200">
              <a:buAutoNum type="arabicPeriod"/>
            </a:pPr>
            <a:r>
              <a:rPr lang="en-US" sz="2000" b="0" dirty="0" smtClean="0"/>
              <a:t>Complex to understand and develop</a:t>
            </a:r>
          </a:p>
          <a:p>
            <a:pPr marL="571500" indent="-457200">
              <a:buAutoNum type="arabicPeriod"/>
            </a:pPr>
            <a:r>
              <a:rPr lang="en-US" sz="2000" b="0" dirty="0" smtClean="0"/>
              <a:t>Too Large to complete in 1 iteration</a:t>
            </a:r>
          </a:p>
          <a:p>
            <a:pPr marL="114300" indent="0">
              <a:buNone/>
            </a:pPr>
            <a:endParaRPr lang="en-US" sz="2000" b="0" dirty="0"/>
          </a:p>
          <a:p>
            <a:pPr marL="114300" indent="0" algn="ctr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These </a:t>
            </a:r>
            <a:r>
              <a:rPr lang="en-US" sz="2000" dirty="0">
                <a:solidFill>
                  <a:srgbClr val="0070C0"/>
                </a:solidFill>
              </a:rPr>
              <a:t>large user stories are generally known as </a:t>
            </a:r>
            <a:r>
              <a:rPr lang="en-US" sz="2000" dirty="0" smtClean="0">
                <a:solidFill>
                  <a:srgbClr val="0070C0"/>
                </a:solidFill>
              </a:rPr>
              <a:t>EPICS. </a:t>
            </a:r>
          </a:p>
          <a:p>
            <a:pPr marL="114300" indent="0">
              <a:buNone/>
            </a:pPr>
            <a:endParaRPr lang="en-US" sz="20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0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Requirements for Agile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305800" cy="5105400"/>
          </a:xfrm>
        </p:spPr>
        <p:txBody>
          <a:bodyPr>
            <a:normAutofit/>
          </a:bodyPr>
          <a:lstStyle/>
          <a:p>
            <a:endParaRPr lang="en-US" sz="2000" b="0" dirty="0" smtClean="0"/>
          </a:p>
          <a:p>
            <a:pPr marL="114300" indent="0">
              <a:buNone/>
            </a:pPr>
            <a:r>
              <a:rPr lang="en-US" sz="2000" dirty="0" smtClean="0"/>
              <a:t>Epics Vs Stories</a:t>
            </a:r>
          </a:p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b="0" dirty="0" smtClean="0"/>
              <a:t>Epics need to be split </a:t>
            </a:r>
            <a:r>
              <a:rPr lang="en-US" sz="2000" b="0" dirty="0"/>
              <a:t>into multiple smaller user </a:t>
            </a:r>
            <a:r>
              <a:rPr lang="en-US" sz="2000" b="0" dirty="0" smtClean="0"/>
              <a:t>stories to:</a:t>
            </a:r>
          </a:p>
          <a:p>
            <a:pPr marL="571500" indent="-457200">
              <a:buAutoNum type="arabicPeriod"/>
            </a:pPr>
            <a:r>
              <a:rPr lang="en-US" sz="2000" b="0" dirty="0" smtClean="0"/>
              <a:t>Make them simpler to understand</a:t>
            </a:r>
          </a:p>
          <a:p>
            <a:pPr marL="571500" indent="-457200">
              <a:buAutoNum type="arabicPeriod"/>
            </a:pPr>
            <a:r>
              <a:rPr lang="en-US" sz="2000" b="0" dirty="0" smtClean="0"/>
              <a:t>Easier to develop by adding more detail to each specific story</a:t>
            </a:r>
          </a:p>
          <a:p>
            <a:pPr marL="571500" indent="-457200">
              <a:buAutoNum type="arabicPeriod"/>
            </a:pPr>
            <a:r>
              <a:rPr lang="en-US" sz="2000" b="0" dirty="0" smtClean="0"/>
              <a:t>Reduce risk of oversights e.g. missing out functionality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495800"/>
            <a:ext cx="52959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3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Requirements for Agile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074" name="Picture 2" descr="Image result for epics vs storie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98320"/>
            <a:ext cx="6457682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81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Requirements for Agile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170" name="Picture 2" descr="Image result for epics s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793" y="1944078"/>
            <a:ext cx="7918807" cy="483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78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Requirements for Agile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Class Exercise : Reword the following requirements as user stories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1800" b="0" dirty="0" smtClean="0"/>
              <a:t>The system must allow new users to register a new email account by entering their username, password, personal details, security question and answer, alternate email address.</a:t>
            </a:r>
          </a:p>
          <a:p>
            <a:pPr marL="114300" indent="0">
              <a:buNone/>
            </a:pPr>
            <a:endParaRPr lang="en-US" sz="1800" b="0" dirty="0" smtClean="0"/>
          </a:p>
          <a:p>
            <a:pPr marL="114300" indent="0">
              <a:buNone/>
            </a:pPr>
            <a:r>
              <a:rPr lang="en-US" sz="1800" b="0" dirty="0" smtClean="0"/>
              <a:t>The system must allow existing users to log in to their account by supplying a correct username and password</a:t>
            </a:r>
          </a:p>
          <a:p>
            <a:pPr marL="114300" indent="0">
              <a:buNone/>
            </a:pPr>
            <a:endParaRPr lang="en-US" sz="1800" b="0" dirty="0" smtClean="0"/>
          </a:p>
          <a:p>
            <a:pPr marL="114300" indent="0">
              <a:buNone/>
            </a:pPr>
            <a:r>
              <a:rPr lang="en-US" sz="1800" b="0" dirty="0" smtClean="0"/>
              <a:t>The system should allow users to recover their password by sending a new password to their alternate email address if the security question is answered correctly.</a:t>
            </a:r>
          </a:p>
          <a:p>
            <a:pPr marL="114300" indent="0">
              <a:buNone/>
            </a:pPr>
            <a:endParaRPr lang="en-US" sz="1800" b="0" dirty="0"/>
          </a:p>
          <a:p>
            <a:pPr marL="114300" indent="0">
              <a:buNone/>
            </a:pPr>
            <a:r>
              <a:rPr lang="en-US" sz="1800" b="0" dirty="0" smtClean="0"/>
              <a:t>The system must allow users to manage their emails i.e. compose, view, send, receive, forward, save to drafts, </a:t>
            </a:r>
            <a:r>
              <a:rPr lang="en-US" sz="1800" b="0" dirty="0" err="1" smtClean="0"/>
              <a:t>archeive</a:t>
            </a:r>
            <a:r>
              <a:rPr lang="en-US" sz="1800" b="0" dirty="0" smtClean="0"/>
              <a:t>.</a:t>
            </a:r>
            <a:endParaRPr lang="en-US" sz="1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8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Understanding </a:t>
            </a:r>
            <a:r>
              <a:rPr lang="en-US" sz="1800" dirty="0" smtClean="0"/>
              <a:t>the Different Ways of Presenting Requirements.</a:t>
            </a:r>
          </a:p>
          <a:p>
            <a:pPr lvl="1"/>
            <a:r>
              <a:rPr lang="en-US" sz="1800" dirty="0" smtClean="0"/>
              <a:t>Formal Documentation</a:t>
            </a:r>
          </a:p>
          <a:p>
            <a:pPr lvl="1"/>
            <a:r>
              <a:rPr lang="en-US" sz="1800" dirty="0" smtClean="0"/>
              <a:t>Semi-Formal Documentation</a:t>
            </a:r>
          </a:p>
          <a:p>
            <a:pPr lvl="1"/>
            <a:r>
              <a:rPr lang="en-US" sz="1800" dirty="0" smtClean="0"/>
              <a:t>Informal Documentation</a:t>
            </a:r>
          </a:p>
          <a:p>
            <a:endParaRPr lang="en-US" sz="1800" dirty="0"/>
          </a:p>
          <a:p>
            <a:r>
              <a:rPr lang="en-US" sz="1800" dirty="0" smtClean="0"/>
              <a:t>Best Practices for Documenting</a:t>
            </a:r>
            <a:endParaRPr lang="en-US" sz="1800" dirty="0"/>
          </a:p>
          <a:p>
            <a:pPr lvl="1"/>
            <a:r>
              <a:rPr lang="en-US" sz="1800" dirty="0" smtClean="0"/>
              <a:t>Functional Requirements</a:t>
            </a:r>
          </a:p>
          <a:p>
            <a:pPr lvl="1"/>
            <a:r>
              <a:rPr lang="en-US" sz="1800" dirty="0" smtClean="0"/>
              <a:t>Non Functional </a:t>
            </a:r>
            <a:r>
              <a:rPr lang="en-US" sz="1800" dirty="0" smtClean="0"/>
              <a:t>Requirements</a:t>
            </a:r>
          </a:p>
          <a:p>
            <a:pPr lvl="1"/>
            <a:endParaRPr lang="en-US" sz="1800" dirty="0" smtClean="0"/>
          </a:p>
          <a:p>
            <a:r>
              <a:rPr lang="en-US" sz="1800" dirty="0"/>
              <a:t>Specifying Requirements for Agile Development</a:t>
            </a:r>
          </a:p>
          <a:p>
            <a:pPr lvl="1"/>
            <a:r>
              <a:rPr lang="en-US" sz="1800" dirty="0"/>
              <a:t>User Stories</a:t>
            </a:r>
          </a:p>
          <a:p>
            <a:pPr lvl="1"/>
            <a:r>
              <a:rPr lang="en-US" sz="1800" dirty="0"/>
              <a:t>Epics</a:t>
            </a:r>
          </a:p>
          <a:p>
            <a:pPr lvl="1"/>
            <a:endParaRPr lang="en-US" sz="1800" dirty="0"/>
          </a:p>
          <a:p>
            <a:pPr marL="411480" lvl="1" indent="0">
              <a:buNone/>
            </a:pP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2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Lesson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8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382000" cy="1143000"/>
          </a:xfrm>
        </p:spPr>
        <p:txBody>
          <a:bodyPr/>
          <a:lstStyle/>
          <a:p>
            <a:r>
              <a:rPr lang="en-GB" dirty="0" smtClean="0"/>
              <a:t>Ways of Presenting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8077200" cy="5029200"/>
          </a:xfrm>
        </p:spPr>
        <p:txBody>
          <a:bodyPr>
            <a:noAutofit/>
          </a:bodyPr>
          <a:lstStyle/>
          <a:p>
            <a:pPr marL="68580" indent="0" algn="ctr">
              <a:lnSpc>
                <a:spcPct val="150000"/>
              </a:lnSpc>
              <a:buNone/>
            </a:pPr>
            <a:r>
              <a:rPr lang="en-GB" sz="1800" dirty="0">
                <a:solidFill>
                  <a:srgbClr val="CC6600"/>
                </a:solidFill>
              </a:rPr>
              <a:t>Requirements specify </a:t>
            </a:r>
            <a:r>
              <a:rPr lang="en-GB" sz="1800" u="sng" dirty="0">
                <a:solidFill>
                  <a:srgbClr val="CC6600"/>
                </a:solidFill>
              </a:rPr>
              <a:t>WHAT</a:t>
            </a:r>
            <a:r>
              <a:rPr lang="en-GB" sz="1800" dirty="0">
                <a:solidFill>
                  <a:srgbClr val="CC6600"/>
                </a:solidFill>
              </a:rPr>
              <a:t> the </a:t>
            </a:r>
            <a:r>
              <a:rPr lang="en-GB" sz="1800" u="sng" dirty="0" smtClean="0">
                <a:solidFill>
                  <a:srgbClr val="CC6600"/>
                </a:solidFill>
              </a:rPr>
              <a:t>SYSTEM</a:t>
            </a:r>
            <a:r>
              <a:rPr lang="en-GB" sz="1800" dirty="0" smtClean="0">
                <a:solidFill>
                  <a:srgbClr val="CC6600"/>
                </a:solidFill>
              </a:rPr>
              <a:t> </a:t>
            </a:r>
            <a:r>
              <a:rPr lang="en-GB" sz="1800" dirty="0">
                <a:solidFill>
                  <a:srgbClr val="CC6600"/>
                </a:solidFill>
              </a:rPr>
              <a:t>should </a:t>
            </a:r>
            <a:r>
              <a:rPr lang="en-GB" sz="1800" u="sng" dirty="0" smtClean="0">
                <a:solidFill>
                  <a:srgbClr val="CC6600"/>
                </a:solidFill>
              </a:rPr>
              <a:t>DO</a:t>
            </a:r>
            <a:r>
              <a:rPr lang="en-GB" sz="1800" dirty="0" smtClean="0">
                <a:solidFill>
                  <a:srgbClr val="CC6600"/>
                </a:solidFill>
              </a:rPr>
              <a:t>.</a:t>
            </a:r>
            <a:endParaRPr lang="en-GB" sz="1800" dirty="0">
              <a:solidFill>
                <a:srgbClr val="CC6600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GB" sz="700" b="0" dirty="0" smtClean="0"/>
          </a:p>
          <a:p>
            <a:pPr marL="114300" indent="0" algn="ctr">
              <a:lnSpc>
                <a:spcPct val="150000"/>
              </a:lnSpc>
              <a:buNone/>
            </a:pPr>
            <a:r>
              <a:rPr lang="en-GB" sz="1800" b="0" dirty="0" smtClean="0"/>
              <a:t>Getting requirements </a:t>
            </a:r>
            <a:r>
              <a:rPr lang="en-GB" sz="1800" b="0" dirty="0"/>
              <a:t>specified in the clearest way possible is of vital importance to the success of the </a:t>
            </a:r>
            <a:r>
              <a:rPr lang="en-GB" sz="1800" b="0" dirty="0" smtClean="0"/>
              <a:t>system – get the wrong requirements and you develop the wrong system!</a:t>
            </a:r>
          </a:p>
          <a:p>
            <a:pPr marL="114300" indent="0" algn="ctr">
              <a:lnSpc>
                <a:spcPct val="150000"/>
              </a:lnSpc>
              <a:buNone/>
            </a:pPr>
            <a:endParaRPr lang="en-GB" sz="700" b="0" dirty="0"/>
          </a:p>
          <a:p>
            <a:pPr marL="114300" indent="0">
              <a:lnSpc>
                <a:spcPct val="150000"/>
              </a:lnSpc>
              <a:buNone/>
            </a:pPr>
            <a:r>
              <a:rPr lang="en-GB" sz="1800" b="0" dirty="0" smtClean="0"/>
              <a:t>To ensure that requirements are specified in a way which is understood by everyone – clients, end users and developers alike – usually requirements are presented using a combination of the following 3 methods:</a:t>
            </a:r>
          </a:p>
          <a:p>
            <a:pPr marL="114300" indent="0">
              <a:lnSpc>
                <a:spcPct val="150000"/>
              </a:lnSpc>
              <a:buNone/>
            </a:pPr>
            <a:endParaRPr lang="en-GB" sz="700" b="0" dirty="0" smtClean="0"/>
          </a:p>
          <a:p>
            <a:pPr>
              <a:lnSpc>
                <a:spcPct val="150000"/>
              </a:lnSpc>
            </a:pPr>
            <a:r>
              <a:rPr lang="en-GB" sz="1800" dirty="0" smtClean="0">
                <a:solidFill>
                  <a:srgbClr val="CC6600"/>
                </a:solidFill>
              </a:rPr>
              <a:t>Formal Specification</a:t>
            </a:r>
          </a:p>
          <a:p>
            <a:pPr>
              <a:lnSpc>
                <a:spcPct val="150000"/>
              </a:lnSpc>
            </a:pPr>
            <a:r>
              <a:rPr lang="en-GB" sz="1800" dirty="0" smtClean="0">
                <a:solidFill>
                  <a:srgbClr val="CC6600"/>
                </a:solidFill>
              </a:rPr>
              <a:t>Semi Formal Specification</a:t>
            </a:r>
          </a:p>
          <a:p>
            <a:pPr>
              <a:lnSpc>
                <a:spcPct val="150000"/>
              </a:lnSpc>
            </a:pPr>
            <a:r>
              <a:rPr lang="en-GB" sz="1800" dirty="0" smtClean="0">
                <a:solidFill>
                  <a:srgbClr val="CC6600"/>
                </a:solidFill>
              </a:rPr>
              <a:t>Informal Specification</a:t>
            </a:r>
            <a:endParaRPr lang="en-US" sz="1800" dirty="0">
              <a:solidFill>
                <a:srgbClr val="CC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373" y="4800600"/>
            <a:ext cx="2602695" cy="189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305800" cy="1143000"/>
          </a:xfrm>
        </p:spPr>
        <p:txBody>
          <a:bodyPr/>
          <a:lstStyle/>
          <a:p>
            <a:r>
              <a:rPr lang="en-GB" dirty="0"/>
              <a:t>Ways of Presenting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8305800" cy="5562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 smtClean="0">
                <a:solidFill>
                  <a:srgbClr val="CC6600"/>
                </a:solidFill>
              </a:rPr>
              <a:t>Formal Specification</a:t>
            </a:r>
            <a:endParaRPr lang="en-GB" sz="1800" dirty="0">
              <a:solidFill>
                <a:srgbClr val="CC6600"/>
              </a:solidFill>
            </a:endParaRPr>
          </a:p>
          <a:p>
            <a:pPr marL="411480" lvl="1" indent="0">
              <a:lnSpc>
                <a:spcPct val="150000"/>
              </a:lnSpc>
              <a:buNone/>
            </a:pPr>
            <a:r>
              <a:rPr lang="en-GB" sz="1800" b="0" dirty="0"/>
              <a:t>Uses Mathematical Notation to specify exactly what we need. These leave very little room for ambiguity and misinterpretations but are often hard to understand.</a:t>
            </a:r>
          </a:p>
          <a:p>
            <a:pPr>
              <a:lnSpc>
                <a:spcPct val="150000"/>
              </a:lnSpc>
            </a:pPr>
            <a:endParaRPr lang="en-GB" sz="700" b="0" dirty="0"/>
          </a:p>
          <a:p>
            <a:pPr>
              <a:lnSpc>
                <a:spcPct val="150000"/>
              </a:lnSpc>
            </a:pPr>
            <a:r>
              <a:rPr lang="en-GB" sz="1800" dirty="0" smtClean="0">
                <a:solidFill>
                  <a:srgbClr val="CC6600"/>
                </a:solidFill>
              </a:rPr>
              <a:t>Semiformal Specification</a:t>
            </a:r>
            <a:endParaRPr lang="en-GB" sz="1800" dirty="0">
              <a:solidFill>
                <a:srgbClr val="CC6600"/>
              </a:solidFill>
            </a:endParaRPr>
          </a:p>
          <a:p>
            <a:pPr marL="411480" lvl="1" indent="0">
              <a:lnSpc>
                <a:spcPct val="150000"/>
              </a:lnSpc>
              <a:buNone/>
            </a:pPr>
            <a:r>
              <a:rPr lang="en-GB" sz="1800" b="0" dirty="0"/>
              <a:t>Natural Language with diagrams and tables. This might include Data Flow Diagrams, ERDs, UML Diagrams, etc.  If used properly, this can be a very effective way of communicating clear, consistent requirements</a:t>
            </a:r>
            <a:r>
              <a:rPr lang="en-GB" sz="1800" b="0" dirty="0" smtClean="0"/>
              <a:t>.</a:t>
            </a:r>
          </a:p>
          <a:p>
            <a:pPr marL="114300" indent="0">
              <a:lnSpc>
                <a:spcPct val="150000"/>
              </a:lnSpc>
              <a:buNone/>
            </a:pPr>
            <a:endParaRPr lang="en-GB" sz="700" b="0" dirty="0" smtClean="0"/>
          </a:p>
          <a:p>
            <a:pPr>
              <a:lnSpc>
                <a:spcPct val="150000"/>
              </a:lnSpc>
            </a:pPr>
            <a:r>
              <a:rPr lang="en-GB" sz="1800" dirty="0">
                <a:solidFill>
                  <a:srgbClr val="CC6600"/>
                </a:solidFill>
              </a:rPr>
              <a:t>Informal Specification</a:t>
            </a:r>
          </a:p>
          <a:p>
            <a:pPr marL="411480" lvl="1" indent="0">
              <a:lnSpc>
                <a:spcPct val="150000"/>
              </a:lnSpc>
              <a:buNone/>
            </a:pPr>
            <a:r>
              <a:rPr lang="en-GB" sz="1800" dirty="0"/>
              <a:t>Written in Natural Language (English) as carefully as possible. Natural Language may be inadequate  to write precise, consistent and unambiguous specifications as they leave room for different interpretations.</a:t>
            </a:r>
          </a:p>
          <a:p>
            <a:pPr marL="114300" indent="0">
              <a:lnSpc>
                <a:spcPct val="150000"/>
              </a:lnSpc>
              <a:buNone/>
            </a:pPr>
            <a:endParaRPr lang="en-GB" sz="1800" b="0" dirty="0"/>
          </a:p>
          <a:p>
            <a:pPr>
              <a:lnSpc>
                <a:spcPct val="150000"/>
              </a:lnSpc>
            </a:pPr>
            <a:endParaRPr lang="en-GB" sz="1800" b="0" dirty="0"/>
          </a:p>
          <a:p>
            <a:pPr>
              <a:lnSpc>
                <a:spcPct val="150000"/>
              </a:lnSpc>
            </a:pPr>
            <a:endParaRPr lang="en-GB" sz="1800" b="0" dirty="0"/>
          </a:p>
          <a:p>
            <a:pPr>
              <a:lnSpc>
                <a:spcPct val="150000"/>
              </a:lnSpc>
            </a:pPr>
            <a:endParaRPr lang="en-GB" sz="1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8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4814668"/>
            <a:ext cx="2438400" cy="21195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305800" cy="1143000"/>
          </a:xfrm>
        </p:spPr>
        <p:txBody>
          <a:bodyPr/>
          <a:lstStyle/>
          <a:p>
            <a:r>
              <a:rPr lang="en-GB" dirty="0"/>
              <a:t>Ways of Presenting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382000" cy="4800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1800" b="0" dirty="0" smtClean="0"/>
              <a:t>Requirement Specifications are usually documented in a </a:t>
            </a:r>
            <a:r>
              <a:rPr lang="en-GB" sz="1800" b="0" dirty="0"/>
              <a:t>vital piece of documentation </a:t>
            </a:r>
            <a:r>
              <a:rPr lang="en-GB" sz="1800" b="0" dirty="0" smtClean="0"/>
              <a:t>known as the </a:t>
            </a:r>
            <a:r>
              <a:rPr lang="en-GB" sz="1800" dirty="0" smtClean="0">
                <a:solidFill>
                  <a:srgbClr val="CC6600"/>
                </a:solidFill>
              </a:rPr>
              <a:t>Software Requirement Specification Document (SRS).</a:t>
            </a:r>
            <a:endParaRPr lang="en-GB" sz="1800" dirty="0">
              <a:solidFill>
                <a:srgbClr val="CC6600"/>
              </a:solidFill>
            </a:endParaRPr>
          </a:p>
          <a:p>
            <a:pPr>
              <a:lnSpc>
                <a:spcPct val="150000"/>
              </a:lnSpc>
            </a:pPr>
            <a:endParaRPr lang="en-GB" sz="700" b="0" dirty="0"/>
          </a:p>
          <a:p>
            <a:pPr>
              <a:lnSpc>
                <a:spcPct val="150000"/>
              </a:lnSpc>
            </a:pPr>
            <a:r>
              <a:rPr lang="en-GB" sz="1800" b="0" dirty="0"/>
              <a:t>A very common approach to creating Requirements Specification Documentations is to create one </a:t>
            </a:r>
            <a:r>
              <a:rPr lang="en-GB" sz="1800" dirty="0">
                <a:solidFill>
                  <a:srgbClr val="CC6600"/>
                </a:solidFill>
              </a:rPr>
              <a:t>informal document for the users and one (semi)formal document for the developers</a:t>
            </a:r>
            <a:r>
              <a:rPr lang="en-GB" sz="1800" b="0" dirty="0"/>
              <a:t>.</a:t>
            </a:r>
          </a:p>
          <a:p>
            <a:pPr>
              <a:lnSpc>
                <a:spcPct val="150000"/>
              </a:lnSpc>
            </a:pPr>
            <a:endParaRPr lang="en-GB" sz="700" b="0" dirty="0"/>
          </a:p>
          <a:p>
            <a:pPr>
              <a:lnSpc>
                <a:spcPct val="150000"/>
              </a:lnSpc>
            </a:pPr>
            <a:r>
              <a:rPr lang="en-GB" sz="1800" b="0" dirty="0"/>
              <a:t>It is important, however, to </a:t>
            </a:r>
            <a:r>
              <a:rPr lang="en-GB" sz="1800" dirty="0">
                <a:solidFill>
                  <a:srgbClr val="CC6600"/>
                </a:solidFill>
              </a:rPr>
              <a:t>ensure that these are consistent with each other</a:t>
            </a:r>
            <a:r>
              <a:rPr lang="en-GB" sz="1800" b="0" dirty="0"/>
              <a:t> and that the meaning of each requirement is the same in </a:t>
            </a:r>
            <a:r>
              <a:rPr lang="en-GB" sz="1800" b="0" dirty="0" smtClean="0"/>
              <a:t>both documents!</a:t>
            </a:r>
          </a:p>
          <a:p>
            <a:pPr>
              <a:lnSpc>
                <a:spcPct val="150000"/>
              </a:lnSpc>
            </a:pPr>
            <a:endParaRPr lang="en-GB" sz="700" b="0" dirty="0" smtClean="0"/>
          </a:p>
          <a:p>
            <a:pPr>
              <a:lnSpc>
                <a:spcPct val="150000"/>
              </a:lnSpc>
            </a:pPr>
            <a:r>
              <a:rPr lang="en-GB" sz="1800" b="0" dirty="0" smtClean="0"/>
              <a:t>Also, all stakeholders – clients and development team alike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GB" sz="1800" b="0" dirty="0"/>
              <a:t> </a:t>
            </a:r>
            <a:r>
              <a:rPr lang="en-GB" sz="1800" b="0" dirty="0" smtClean="0"/>
              <a:t>  must be in full agreement about these requirements and their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GB" sz="1800" b="0" dirty="0"/>
              <a:t> </a:t>
            </a:r>
            <a:r>
              <a:rPr lang="en-GB" sz="1800" b="0" dirty="0" smtClean="0"/>
              <a:t>  meaning as they represent what the new system will do/achieve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GB" sz="1800" b="0" dirty="0"/>
              <a:t> </a:t>
            </a:r>
            <a:r>
              <a:rPr lang="en-GB" sz="1800" b="0" dirty="0" smtClean="0"/>
              <a:t>  and what developers will program!</a:t>
            </a:r>
            <a:endParaRPr lang="en-GB" sz="1800" b="0" dirty="0"/>
          </a:p>
          <a:p>
            <a:pPr>
              <a:lnSpc>
                <a:spcPct val="150000"/>
              </a:lnSpc>
            </a:pPr>
            <a:endParaRPr lang="en-US" sz="1800" b="0" dirty="0"/>
          </a:p>
          <a:p>
            <a:pPr>
              <a:lnSpc>
                <a:spcPct val="150000"/>
              </a:lnSpc>
            </a:pPr>
            <a:endParaRPr lang="en-GB" sz="1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2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1143000"/>
          </a:xfrm>
        </p:spPr>
        <p:txBody>
          <a:bodyPr/>
          <a:lstStyle/>
          <a:p>
            <a:r>
              <a:rPr lang="en-GB" sz="4000" dirty="0" smtClean="0"/>
              <a:t>Best Practises for Specifying Requirements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848600" cy="4800600"/>
          </a:xfrm>
        </p:spPr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GB" sz="1800" dirty="0"/>
              <a:t>Requirements Specification Documents should always:</a:t>
            </a:r>
          </a:p>
          <a:p>
            <a:pPr>
              <a:lnSpc>
                <a:spcPct val="150000"/>
              </a:lnSpc>
            </a:pPr>
            <a:r>
              <a:rPr lang="en-GB" sz="1800" b="0" dirty="0">
                <a:solidFill>
                  <a:srgbClr val="CC6600"/>
                </a:solidFill>
              </a:rPr>
              <a:t>Specify Functionality </a:t>
            </a:r>
            <a:r>
              <a:rPr lang="en-GB" sz="1800" b="0" dirty="0"/>
              <a:t>without going into Implementation Details.</a:t>
            </a:r>
          </a:p>
          <a:p>
            <a:pPr>
              <a:lnSpc>
                <a:spcPct val="150000"/>
              </a:lnSpc>
            </a:pPr>
            <a:r>
              <a:rPr lang="en-GB" sz="1800" b="0" dirty="0"/>
              <a:t>Develop a </a:t>
            </a:r>
            <a:r>
              <a:rPr lang="en-GB" sz="1800" b="0" dirty="0">
                <a:solidFill>
                  <a:srgbClr val="CC6600"/>
                </a:solidFill>
              </a:rPr>
              <a:t>Model of the System Behaviour</a:t>
            </a:r>
            <a:r>
              <a:rPr lang="en-GB" sz="1800" b="0" dirty="0"/>
              <a:t>.</a:t>
            </a:r>
          </a:p>
          <a:p>
            <a:pPr>
              <a:lnSpc>
                <a:spcPct val="150000"/>
              </a:lnSpc>
            </a:pPr>
            <a:r>
              <a:rPr lang="en-GB" sz="1800" b="0" dirty="0"/>
              <a:t>Develop a </a:t>
            </a:r>
            <a:r>
              <a:rPr lang="en-GB" sz="1800" b="0" dirty="0">
                <a:solidFill>
                  <a:srgbClr val="CC6600"/>
                </a:solidFill>
              </a:rPr>
              <a:t>Model for Data </a:t>
            </a:r>
            <a:r>
              <a:rPr lang="en-GB" sz="1800" b="0" dirty="0"/>
              <a:t>/ Paperwork/Settings </a:t>
            </a:r>
            <a:r>
              <a:rPr lang="en-GB" sz="1800" b="0" dirty="0" smtClean="0"/>
              <a:t>of </a:t>
            </a:r>
            <a:r>
              <a:rPr lang="en-GB" sz="1800" b="0" dirty="0"/>
              <a:t>the System.</a:t>
            </a:r>
          </a:p>
          <a:p>
            <a:pPr>
              <a:lnSpc>
                <a:spcPct val="150000"/>
              </a:lnSpc>
            </a:pPr>
            <a:r>
              <a:rPr lang="en-GB" sz="1800" b="0" dirty="0" smtClean="0"/>
              <a:t>Establish </a:t>
            </a:r>
            <a:r>
              <a:rPr lang="en-GB" sz="1800" b="0" dirty="0"/>
              <a:t>the </a:t>
            </a:r>
            <a:r>
              <a:rPr lang="en-GB" sz="1800" b="0" dirty="0">
                <a:solidFill>
                  <a:srgbClr val="CC6600"/>
                </a:solidFill>
              </a:rPr>
              <a:t>System Context </a:t>
            </a:r>
          </a:p>
          <a:p>
            <a:pPr>
              <a:lnSpc>
                <a:spcPct val="150000"/>
              </a:lnSpc>
            </a:pPr>
            <a:r>
              <a:rPr lang="en-GB" sz="1800" b="0" dirty="0"/>
              <a:t>Establish any </a:t>
            </a:r>
            <a:r>
              <a:rPr lang="en-GB" sz="1800" b="0" dirty="0">
                <a:solidFill>
                  <a:srgbClr val="CC6600"/>
                </a:solidFill>
              </a:rPr>
              <a:t>Environments that Interact </a:t>
            </a:r>
            <a:r>
              <a:rPr lang="en-GB" sz="1800" b="0" dirty="0" smtClean="0"/>
              <a:t>with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GB" sz="1800" b="0" dirty="0"/>
              <a:t> </a:t>
            </a:r>
            <a:r>
              <a:rPr lang="en-GB" sz="1800" b="0" dirty="0" smtClean="0"/>
              <a:t>    the </a:t>
            </a:r>
            <a:r>
              <a:rPr lang="en-GB" sz="1800" b="0" dirty="0"/>
              <a:t>System.</a:t>
            </a:r>
          </a:p>
          <a:p>
            <a:pPr>
              <a:lnSpc>
                <a:spcPct val="150000"/>
              </a:lnSpc>
            </a:pPr>
            <a:r>
              <a:rPr lang="en-GB" sz="1800" b="0" dirty="0">
                <a:solidFill>
                  <a:srgbClr val="CC6600"/>
                </a:solidFill>
              </a:rPr>
              <a:t>Allow for modifications</a:t>
            </a:r>
            <a:r>
              <a:rPr lang="en-GB" sz="1800" b="0" dirty="0"/>
              <a:t>, new additions and  </a:t>
            </a:r>
            <a:endParaRPr lang="en-GB" sz="1800" b="0" dirty="0" smtClean="0"/>
          </a:p>
          <a:p>
            <a:pPr marL="114300" indent="0">
              <a:lnSpc>
                <a:spcPct val="150000"/>
              </a:lnSpc>
              <a:buNone/>
            </a:pPr>
            <a:r>
              <a:rPr lang="en-GB" sz="1800" b="0" dirty="0"/>
              <a:t> </a:t>
            </a:r>
            <a:r>
              <a:rPr lang="en-GB" sz="1800" b="0" dirty="0" smtClean="0"/>
              <a:t>    incomplete </a:t>
            </a:r>
            <a:r>
              <a:rPr lang="en-GB" sz="1800" b="0" dirty="0"/>
              <a:t>requirements.</a:t>
            </a:r>
          </a:p>
          <a:p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240" y="4000500"/>
            <a:ext cx="26670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6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6858000" cy="1143000"/>
          </a:xfrm>
        </p:spPr>
        <p:txBody>
          <a:bodyPr/>
          <a:lstStyle/>
          <a:p>
            <a:r>
              <a:rPr lang="en-GB" sz="4800" dirty="0"/>
              <a:t>Best Practises for Specifying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8305800" cy="5486400"/>
          </a:xfrm>
        </p:spPr>
        <p:txBody>
          <a:bodyPr>
            <a:normAutofit lnSpcReduction="10000"/>
          </a:bodyPr>
          <a:lstStyle/>
          <a:p>
            <a:pPr marL="114300" indent="0">
              <a:lnSpc>
                <a:spcPct val="160000"/>
              </a:lnSpc>
              <a:buNone/>
            </a:pPr>
            <a:r>
              <a:rPr lang="en-US" sz="1900" b="0" dirty="0" smtClean="0"/>
              <a:t>In </a:t>
            </a:r>
            <a:r>
              <a:rPr lang="en-US" sz="1900" b="0" dirty="0"/>
              <a:t>order to make sure that all necessary details have been included in a requirement </a:t>
            </a:r>
            <a:r>
              <a:rPr lang="en-US" sz="1900" b="0" dirty="0" smtClean="0"/>
              <a:t>specification, the following information is usually recorded for every requirement.</a:t>
            </a:r>
          </a:p>
          <a:p>
            <a:pPr marL="114300" indent="0">
              <a:lnSpc>
                <a:spcPct val="160000"/>
              </a:lnSpc>
              <a:buNone/>
            </a:pPr>
            <a:endParaRPr lang="en-US" sz="1900" b="0" dirty="0" smtClean="0"/>
          </a:p>
          <a:p>
            <a:pPr marL="114300" indent="0">
              <a:buNone/>
            </a:pPr>
            <a:endParaRPr lang="en-US" sz="800" b="0" dirty="0"/>
          </a:p>
          <a:p>
            <a:pPr marL="114300" indent="0">
              <a:buNone/>
            </a:pPr>
            <a:endParaRPr lang="en-US" sz="1800" b="0" dirty="0" smtClean="0"/>
          </a:p>
          <a:p>
            <a:pPr marL="114300" indent="0">
              <a:buNone/>
            </a:pPr>
            <a:endParaRPr lang="en-US" sz="1800" b="0" dirty="0"/>
          </a:p>
          <a:p>
            <a:pPr marL="114300" indent="0">
              <a:buNone/>
            </a:pPr>
            <a:endParaRPr lang="en-US" sz="1800" b="0" dirty="0" smtClean="0"/>
          </a:p>
          <a:p>
            <a:pPr marL="114300" indent="0">
              <a:buNone/>
            </a:pPr>
            <a:endParaRPr lang="en-US" sz="1800" b="0" dirty="0"/>
          </a:p>
          <a:p>
            <a:pPr marL="114300" indent="0">
              <a:buNone/>
            </a:pPr>
            <a:endParaRPr lang="en-US" sz="1800" b="0" dirty="0" smtClean="0"/>
          </a:p>
          <a:p>
            <a:pPr marL="114300" indent="0">
              <a:buNone/>
            </a:pPr>
            <a:endParaRPr lang="en-US" sz="1800" b="0" dirty="0"/>
          </a:p>
          <a:p>
            <a:pPr marL="114300" indent="0">
              <a:buNone/>
            </a:pPr>
            <a:endParaRPr lang="en-US" sz="1800" b="0" dirty="0" smtClean="0"/>
          </a:p>
          <a:p>
            <a:pPr marL="114300" indent="0">
              <a:buNone/>
            </a:pPr>
            <a:endParaRPr lang="en-US" sz="1400" b="0" dirty="0" smtClean="0"/>
          </a:p>
          <a:p>
            <a:pPr marL="114300" indent="0" algn="ctr">
              <a:lnSpc>
                <a:spcPct val="170000"/>
              </a:lnSpc>
              <a:buNone/>
            </a:pPr>
            <a:r>
              <a:rPr lang="en-US" sz="1900" i="1" dirty="0" smtClean="0"/>
              <a:t>Many </a:t>
            </a:r>
            <a:r>
              <a:rPr lang="en-US" sz="1900" i="1" dirty="0" smtClean="0"/>
              <a:t>Project Management Systems </a:t>
            </a:r>
            <a:r>
              <a:rPr lang="en-US" sz="1900" i="1" dirty="0" smtClean="0"/>
              <a:t>have </a:t>
            </a:r>
            <a:r>
              <a:rPr lang="en-US" sz="1900" i="1" dirty="0" smtClean="0"/>
              <a:t>built-in templates which will allow you to document all/most of these details for each </a:t>
            </a:r>
            <a:r>
              <a:rPr lang="en-US" sz="1900" i="1" dirty="0" smtClean="0"/>
              <a:t>requirement created</a:t>
            </a:r>
            <a:r>
              <a:rPr lang="en-US" sz="1800" i="1" dirty="0" smtClean="0"/>
              <a:t>.</a:t>
            </a:r>
            <a:endParaRPr lang="en-GB" sz="1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916017"/>
            <a:ext cx="7280472" cy="295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0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6858000" cy="1143000"/>
          </a:xfrm>
        </p:spPr>
        <p:txBody>
          <a:bodyPr/>
          <a:lstStyle/>
          <a:p>
            <a:r>
              <a:rPr lang="en-GB" sz="4800" dirty="0"/>
              <a:t>Best Practises for Specifying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305800" cy="5486400"/>
          </a:xfrm>
        </p:spPr>
        <p:txBody>
          <a:bodyPr>
            <a:normAutofit/>
          </a:bodyPr>
          <a:lstStyle/>
          <a:p>
            <a:pPr marL="114300" indent="0">
              <a:lnSpc>
                <a:spcPct val="160000"/>
              </a:lnSpc>
              <a:buNone/>
            </a:pPr>
            <a:r>
              <a:rPr lang="en-US" sz="1900" dirty="0" smtClean="0">
                <a:solidFill>
                  <a:srgbClr val="CC6600"/>
                </a:solidFill>
              </a:rPr>
              <a:t>Specifying Functional Requirements</a:t>
            </a:r>
          </a:p>
          <a:p>
            <a:pPr marL="114300" indent="0">
              <a:lnSpc>
                <a:spcPct val="160000"/>
              </a:lnSpc>
              <a:buNone/>
            </a:pPr>
            <a:endParaRPr lang="en-US" sz="700" b="0" dirty="0"/>
          </a:p>
          <a:p>
            <a:pPr marL="114300" indent="0">
              <a:lnSpc>
                <a:spcPct val="160000"/>
              </a:lnSpc>
              <a:buNone/>
            </a:pPr>
            <a:r>
              <a:rPr lang="en-US" sz="1900" i="1" dirty="0" smtClean="0"/>
              <a:t>An Example….</a:t>
            </a:r>
          </a:p>
          <a:p>
            <a:pPr marL="114300" indent="0">
              <a:buNone/>
            </a:pPr>
            <a:endParaRPr lang="en-US" sz="800" b="0" dirty="0"/>
          </a:p>
          <a:p>
            <a:pPr marL="114300" indent="0">
              <a:buNone/>
            </a:pPr>
            <a:endParaRPr lang="en-US" sz="1800" b="0" dirty="0" smtClean="0"/>
          </a:p>
          <a:p>
            <a:pPr marL="114300" indent="0">
              <a:buNone/>
            </a:pPr>
            <a:endParaRPr lang="en-US" sz="1800" b="0" dirty="0"/>
          </a:p>
          <a:p>
            <a:pPr marL="114300" indent="0">
              <a:buNone/>
            </a:pPr>
            <a:endParaRPr lang="en-US" sz="1800" b="0" dirty="0" smtClean="0"/>
          </a:p>
          <a:p>
            <a:pPr marL="114300" indent="0">
              <a:buNone/>
            </a:pPr>
            <a:endParaRPr lang="en-US" sz="1800" b="0" dirty="0"/>
          </a:p>
          <a:p>
            <a:pPr marL="114300" indent="0">
              <a:buNone/>
            </a:pPr>
            <a:endParaRPr lang="en-US" sz="1800" b="0" dirty="0" smtClean="0"/>
          </a:p>
          <a:p>
            <a:pPr marL="114300" indent="0">
              <a:buNone/>
            </a:pPr>
            <a:endParaRPr lang="en-US" sz="1800" b="0" dirty="0"/>
          </a:p>
          <a:p>
            <a:pPr marL="114300" indent="0">
              <a:buNone/>
            </a:pPr>
            <a:endParaRPr lang="en-US" sz="1800" b="0" dirty="0" smtClean="0"/>
          </a:p>
          <a:p>
            <a:pPr marL="114300" indent="0">
              <a:buNone/>
            </a:pPr>
            <a:endParaRPr lang="en-US" sz="1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173" y="2992285"/>
            <a:ext cx="6489854" cy="380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7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6858000" cy="1143000"/>
          </a:xfrm>
        </p:spPr>
        <p:txBody>
          <a:bodyPr/>
          <a:lstStyle/>
          <a:p>
            <a:r>
              <a:rPr lang="en-GB" sz="4800" dirty="0"/>
              <a:t>Best Practises for Specifying Requirements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8305800" cy="5486400"/>
          </a:xfrm>
        </p:spPr>
        <p:txBody>
          <a:bodyPr>
            <a:normAutofit/>
          </a:bodyPr>
          <a:lstStyle/>
          <a:p>
            <a:pPr marL="114300" indent="0">
              <a:lnSpc>
                <a:spcPct val="160000"/>
              </a:lnSpc>
              <a:buNone/>
            </a:pPr>
            <a:r>
              <a:rPr lang="en-US" sz="1900" dirty="0" smtClean="0">
                <a:solidFill>
                  <a:srgbClr val="CC6600"/>
                </a:solidFill>
              </a:rPr>
              <a:t>Specifying Non - Functional Requirements</a:t>
            </a:r>
          </a:p>
          <a:p>
            <a:pPr marL="114300" indent="0">
              <a:lnSpc>
                <a:spcPct val="160000"/>
              </a:lnSpc>
              <a:buNone/>
            </a:pPr>
            <a:endParaRPr lang="en-US" sz="700" b="0" dirty="0"/>
          </a:p>
          <a:p>
            <a:pPr marL="114300" indent="0">
              <a:lnSpc>
                <a:spcPct val="160000"/>
              </a:lnSpc>
              <a:buNone/>
            </a:pPr>
            <a:r>
              <a:rPr lang="en-US" sz="1800" i="1" dirty="0" smtClean="0"/>
              <a:t>Take a Look at the following Specification …….</a:t>
            </a:r>
            <a:endParaRPr lang="en-US" sz="1800" i="1" dirty="0"/>
          </a:p>
          <a:p>
            <a:pPr marL="114300" indent="0">
              <a:buNone/>
            </a:pPr>
            <a:endParaRPr lang="en-US" sz="800" b="0" dirty="0" smtClean="0"/>
          </a:p>
          <a:p>
            <a:pPr marL="114300" indent="0">
              <a:buNone/>
            </a:pPr>
            <a:endParaRPr lang="en-US" sz="800" b="0" dirty="0"/>
          </a:p>
          <a:p>
            <a:pPr marL="114300" indent="0">
              <a:buNone/>
            </a:pPr>
            <a:endParaRPr lang="en-US" sz="800" b="0" dirty="0" smtClean="0"/>
          </a:p>
          <a:p>
            <a:pPr marL="114300" indent="0">
              <a:buNone/>
            </a:pPr>
            <a:endParaRPr lang="en-US" sz="800" b="0" dirty="0"/>
          </a:p>
          <a:p>
            <a:pPr marL="114300" indent="0">
              <a:buNone/>
            </a:pPr>
            <a:endParaRPr lang="en-US" sz="800" b="0" dirty="0" smtClean="0"/>
          </a:p>
          <a:p>
            <a:pPr marL="114300" indent="0">
              <a:buNone/>
            </a:pPr>
            <a:endParaRPr lang="en-US" sz="800" b="0" dirty="0"/>
          </a:p>
          <a:p>
            <a:pPr marL="114300" indent="0">
              <a:buNone/>
            </a:pPr>
            <a:endParaRPr lang="en-US" sz="800" b="0" dirty="0" smtClean="0"/>
          </a:p>
          <a:p>
            <a:pPr marL="114300" indent="0">
              <a:buNone/>
            </a:pPr>
            <a:endParaRPr lang="en-US" sz="800" b="0" dirty="0"/>
          </a:p>
          <a:p>
            <a:pPr marL="114300" indent="0">
              <a:buNone/>
            </a:pPr>
            <a:endParaRPr lang="en-US" sz="800" b="0" dirty="0" smtClean="0"/>
          </a:p>
          <a:p>
            <a:pPr marL="114300" indent="0">
              <a:buNone/>
            </a:pPr>
            <a:endParaRPr lang="en-US" sz="800" b="0" dirty="0"/>
          </a:p>
          <a:p>
            <a:pPr marL="114300" indent="0">
              <a:buNone/>
            </a:pPr>
            <a:endParaRPr lang="en-US" sz="800" b="0" dirty="0" smtClean="0"/>
          </a:p>
          <a:p>
            <a:pPr marL="114300" indent="0">
              <a:buNone/>
            </a:pPr>
            <a:endParaRPr lang="en-US" sz="800" b="0" dirty="0"/>
          </a:p>
          <a:p>
            <a:pPr marL="114300" indent="0">
              <a:buNone/>
            </a:pPr>
            <a:endParaRPr lang="en-US" sz="800" b="0" dirty="0" smtClean="0"/>
          </a:p>
          <a:p>
            <a:pPr marL="114300" indent="0">
              <a:buNone/>
            </a:pPr>
            <a:endParaRPr lang="en-US" sz="800" b="0" dirty="0"/>
          </a:p>
          <a:p>
            <a:pPr marL="114300" indent="0">
              <a:buNone/>
            </a:pPr>
            <a:endParaRPr lang="en-US" sz="800" b="0" dirty="0" smtClean="0"/>
          </a:p>
          <a:p>
            <a:pPr marL="114300" indent="0">
              <a:buNone/>
            </a:pPr>
            <a:endParaRPr lang="en-US" sz="800" b="0" dirty="0"/>
          </a:p>
          <a:p>
            <a:pPr marL="114300" indent="0">
              <a:buNone/>
            </a:pPr>
            <a:endParaRPr lang="en-US" sz="800" b="0" dirty="0" smtClean="0"/>
          </a:p>
          <a:p>
            <a:pPr marL="114300" indent="0">
              <a:buNone/>
            </a:pPr>
            <a:endParaRPr lang="en-US" sz="800" b="0" dirty="0"/>
          </a:p>
          <a:p>
            <a:pPr marL="114300" indent="0">
              <a:buNone/>
            </a:pPr>
            <a:endParaRPr lang="en-US" sz="800" b="0" dirty="0" smtClean="0"/>
          </a:p>
          <a:p>
            <a:pPr marL="114300" indent="0">
              <a:buNone/>
            </a:pPr>
            <a:endParaRPr lang="en-US" sz="800" b="0" dirty="0"/>
          </a:p>
          <a:p>
            <a:pPr marL="68580" indent="0" algn="ctr">
              <a:buNone/>
            </a:pPr>
            <a:r>
              <a:rPr lang="en-GB" sz="1800" i="1" dirty="0">
                <a:solidFill>
                  <a:srgbClr val="CC6600"/>
                </a:solidFill>
              </a:rPr>
              <a:t>Is this specification adequate enough</a:t>
            </a:r>
            <a:r>
              <a:rPr lang="en-GB" sz="1800" i="1" dirty="0" smtClean="0">
                <a:solidFill>
                  <a:srgbClr val="CC6600"/>
                </a:solidFill>
              </a:rPr>
              <a:t>?</a:t>
            </a:r>
          </a:p>
          <a:p>
            <a:pPr marL="68580" indent="0" algn="ctr">
              <a:buNone/>
            </a:pPr>
            <a:r>
              <a:rPr lang="en-GB" sz="1800" i="1" dirty="0">
                <a:solidFill>
                  <a:srgbClr val="CC6600"/>
                </a:solidFill>
              </a:rPr>
              <a:t>What problems could arise due to inadequately specified requirements?</a:t>
            </a:r>
          </a:p>
          <a:p>
            <a:pPr marL="68580" indent="0" algn="ctr">
              <a:buNone/>
            </a:pPr>
            <a:r>
              <a:rPr lang="en-GB" sz="1800" i="1" dirty="0" smtClean="0">
                <a:solidFill>
                  <a:srgbClr val="CC6600"/>
                </a:solidFill>
              </a:rPr>
              <a:t>What </a:t>
            </a:r>
            <a:r>
              <a:rPr lang="en-GB" sz="1800" i="1" dirty="0">
                <a:solidFill>
                  <a:srgbClr val="CC6600"/>
                </a:solidFill>
              </a:rPr>
              <a:t>can be done to improve it?</a:t>
            </a:r>
          </a:p>
          <a:p>
            <a:pPr marL="114300" indent="0">
              <a:buNone/>
            </a:pPr>
            <a:endParaRPr lang="en-US" sz="800" b="0" dirty="0"/>
          </a:p>
          <a:p>
            <a:pPr marL="114300" indent="0">
              <a:buNone/>
            </a:pPr>
            <a:endParaRPr lang="en-US" sz="1800" b="0" dirty="0" smtClean="0"/>
          </a:p>
          <a:p>
            <a:pPr marL="114300" indent="0">
              <a:buNone/>
            </a:pPr>
            <a:endParaRPr lang="en-US" sz="1800" b="0" dirty="0"/>
          </a:p>
          <a:p>
            <a:pPr marL="114300" indent="0">
              <a:buNone/>
            </a:pPr>
            <a:endParaRPr lang="en-US" sz="1800" b="0" dirty="0" smtClean="0"/>
          </a:p>
          <a:p>
            <a:pPr marL="114300" indent="0">
              <a:buNone/>
            </a:pPr>
            <a:endParaRPr lang="en-US" sz="1800" b="0" dirty="0"/>
          </a:p>
          <a:p>
            <a:pPr marL="114300" indent="0">
              <a:buNone/>
            </a:pPr>
            <a:endParaRPr lang="en-US" sz="1800" b="0" dirty="0" smtClean="0"/>
          </a:p>
          <a:p>
            <a:pPr marL="114300" indent="0">
              <a:buNone/>
            </a:pPr>
            <a:endParaRPr lang="en-US" sz="1800" b="0" dirty="0"/>
          </a:p>
          <a:p>
            <a:pPr marL="114300" indent="0">
              <a:buNone/>
            </a:pPr>
            <a:endParaRPr lang="en-US" sz="1800" b="0" dirty="0" smtClean="0"/>
          </a:p>
          <a:p>
            <a:pPr marL="114300" indent="0">
              <a:buNone/>
            </a:pPr>
            <a:endParaRPr lang="en-US" sz="1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40661280"/>
              </p:ext>
            </p:extLst>
          </p:nvPr>
        </p:nvGraphicFramePr>
        <p:xfrm>
          <a:off x="990600" y="2889250"/>
          <a:ext cx="7620000" cy="290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Document" r:id="rId4" imgW="6225165" imgH="2544574" progId="Word.Document.8">
                  <p:embed/>
                </p:oleObj>
              </mc:Choice>
              <mc:Fallback>
                <p:oleObj name="Document" r:id="rId4" imgW="6225165" imgH="2544574" progId="Word.Documen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89250"/>
                        <a:ext cx="7620000" cy="290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76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1295</TotalTime>
  <Words>1025</Words>
  <Application>Microsoft Office PowerPoint</Application>
  <PresentationFormat>On-screen Show (4:3)</PresentationFormat>
  <Paragraphs>238</Paragraphs>
  <Slides>20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</vt:lpstr>
      <vt:lpstr>Adjacency</vt:lpstr>
      <vt:lpstr>Document</vt:lpstr>
      <vt:lpstr>Software Engineering</vt:lpstr>
      <vt:lpstr>Lesson Objectives</vt:lpstr>
      <vt:lpstr>Ways of Presenting Requirements</vt:lpstr>
      <vt:lpstr>Ways of Presenting Requirements</vt:lpstr>
      <vt:lpstr>Ways of Presenting Requirements</vt:lpstr>
      <vt:lpstr>Best Practises for Specifying Requirements</vt:lpstr>
      <vt:lpstr>Best Practises for Specifying Requirements</vt:lpstr>
      <vt:lpstr>Best Practises for Specifying Requirements</vt:lpstr>
      <vt:lpstr>Best Practises for Specifying Requirements</vt:lpstr>
      <vt:lpstr>Best Practises for Specifying Requirements</vt:lpstr>
      <vt:lpstr>Best Practises for Specifying Requirements</vt:lpstr>
      <vt:lpstr>Specifying Requirements for Agile Development</vt:lpstr>
      <vt:lpstr>Specifying Requirements for Agile Development</vt:lpstr>
      <vt:lpstr>Specifying Requirements for Agile Development</vt:lpstr>
      <vt:lpstr>Specifying Requirements for Agile Development</vt:lpstr>
      <vt:lpstr>Specifying Requirements for Agile Development</vt:lpstr>
      <vt:lpstr>Specifying Requirements for Agile Development</vt:lpstr>
      <vt:lpstr>Specifying Requirements for Agile Development</vt:lpstr>
      <vt:lpstr>Specifying Requirements for Agile Development</vt:lpstr>
      <vt:lpstr>End of Lesson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Kassandra Calleja</dc:creator>
  <cp:lastModifiedBy>Kassandra Calleja</cp:lastModifiedBy>
  <cp:revision>71</cp:revision>
  <dcterms:created xsi:type="dcterms:W3CDTF">2006-08-16T00:00:00Z</dcterms:created>
  <dcterms:modified xsi:type="dcterms:W3CDTF">2016-09-16T10:01:28Z</dcterms:modified>
</cp:coreProperties>
</file>