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64" r:id="rId3"/>
    <p:sldId id="306" r:id="rId4"/>
    <p:sldId id="294" r:id="rId5"/>
    <p:sldId id="295" r:id="rId6"/>
    <p:sldId id="298" r:id="rId7"/>
    <p:sldId id="300" r:id="rId8"/>
    <p:sldId id="301" r:id="rId9"/>
    <p:sldId id="302" r:id="rId10"/>
    <p:sldId id="303" r:id="rId11"/>
    <p:sldId id="304" r:id="rId12"/>
    <p:sldId id="311" r:id="rId13"/>
    <p:sldId id="305" r:id="rId14"/>
    <p:sldId id="310" r:id="rId15"/>
    <p:sldId id="307" r:id="rId16"/>
    <p:sldId id="267" r:id="rId17"/>
    <p:sldId id="268" r:id="rId18"/>
    <p:sldId id="269" r:id="rId19"/>
    <p:sldId id="270" r:id="rId20"/>
    <p:sldId id="271" r:id="rId21"/>
    <p:sldId id="272" r:id="rId22"/>
    <p:sldId id="278" r:id="rId23"/>
    <p:sldId id="279" r:id="rId24"/>
    <p:sldId id="280" r:id="rId25"/>
    <p:sldId id="281" r:id="rId26"/>
    <p:sldId id="309" r:id="rId27"/>
    <p:sldId id="282" r:id="rId28"/>
    <p:sldId id="283" r:id="rId29"/>
    <p:sldId id="308" r:id="rId30"/>
    <p:sldId id="285" r:id="rId31"/>
    <p:sldId id="286" r:id="rId32"/>
    <p:sldId id="287" r:id="rId33"/>
    <p:sldId id="288" r:id="rId34"/>
    <p:sldId id="293" r:id="rId35"/>
    <p:sldId id="2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sammut" initials="o" lastIdx="3" clrIdx="0"/>
  <p:cmAuthor id="1" name="Olena Sammut" initials="O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42" autoAdjust="0"/>
  </p:normalViewPr>
  <p:slideViewPr>
    <p:cSldViewPr>
      <p:cViewPr>
        <p:scale>
          <a:sx n="73" d="100"/>
          <a:sy n="73" d="100"/>
        </p:scale>
        <p:origin x="-1074" y="-4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8-07-28T15:21:14.450" idx="3">
    <p:pos x="2660" y="1565"/>
    <p:text>In real life coding examples, the difference between inheritance and aggregation can be confusing. If you have an aggregation relationship, the aggregate (the whole) can access only the PUBLIC functions of the part class. On the other hand, inheritance allows the inheriting class to access both the PUBLIC and PROTECTED functions of the superclass.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04/09/2015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16</a:t>
            </a:fld>
            <a:endParaRPr lang="en-GB"/>
          </a:p>
        </p:txBody>
      </p:sp>
    </p:spTree>
    <p:extLst>
      <p:ext uri="{BB962C8B-B14F-4D97-AF65-F5344CB8AC3E}">
        <p14:creationId xmlns:p14="http://schemas.microsoft.com/office/powerpoint/2010/main" val="1125293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2249488"/>
            <a:ext cx="4038600" cy="4324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49488"/>
            <a:ext cx="4038600" cy="4324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29E3337B-DA18-4FFE-A6A6-509F6ACE6170}" type="datetime1">
              <a:rPr lang="en-US"/>
              <a:pPr>
                <a:defRPr/>
              </a:pPr>
              <a:t>9/4/2015</a:t>
            </a:fld>
            <a:endParaRPr lang="en-US"/>
          </a:p>
        </p:txBody>
      </p:sp>
      <p:sp>
        <p:nvSpPr>
          <p:cNvPr id="6"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D27D65D0-FF02-4DD9-AC37-794B5AD2B116}" type="slidenum">
              <a:rPr lang="en-US"/>
              <a:pPr>
                <a:defRPr/>
              </a:pPr>
              <a:t>‹#›</a:t>
            </a:fld>
            <a:endParaRPr lang="en-US"/>
          </a:p>
        </p:txBody>
      </p:sp>
    </p:spTree>
    <p:extLst>
      <p:ext uri="{BB962C8B-B14F-4D97-AF65-F5344CB8AC3E}">
        <p14:creationId xmlns:p14="http://schemas.microsoft.com/office/powerpoint/2010/main" val="230417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2249488"/>
            <a:ext cx="8229600" cy="4324350"/>
          </a:xfrm>
        </p:spPr>
        <p:txBody>
          <a:bodyPr/>
          <a:lstStyle/>
          <a:p>
            <a:pPr lvl="0"/>
            <a:endParaRPr lang="en-US" noProof="0"/>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137A506E-015E-45DC-8250-E1730329D39A}" type="datetime1">
              <a:rPr lang="en-US"/>
              <a:pPr>
                <a:defRPr/>
              </a:pPr>
              <a:t>9/4/2015</a:t>
            </a:fld>
            <a:endParaRPr lang="en-US"/>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8C8CF6CF-CFCE-4D9F-9697-572073798D18}" type="slidenum">
              <a:rPr lang="en-US"/>
              <a:pPr>
                <a:defRPr/>
              </a:pPr>
              <a:t>‹#›</a:t>
            </a:fld>
            <a:endParaRPr lang="en-US"/>
          </a:p>
        </p:txBody>
      </p:sp>
    </p:spTree>
    <p:extLst>
      <p:ext uri="{BB962C8B-B14F-4D97-AF65-F5344CB8AC3E}">
        <p14:creationId xmlns:p14="http://schemas.microsoft.com/office/powerpoint/2010/main" val="227342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4513002B-B7B2-4223-8826-2EE7B84B2F8F}" type="datetime1">
              <a:rPr lang="en-US"/>
              <a:pPr>
                <a:defRPr/>
              </a:pPr>
              <a:t>9/4/2015</a:t>
            </a:fld>
            <a:endParaRPr lang="en-US"/>
          </a:p>
        </p:txBody>
      </p:sp>
      <p:sp>
        <p:nvSpPr>
          <p:cNvPr id="3"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GB"/>
          </a:p>
        </p:txBody>
      </p:sp>
      <p:sp>
        <p:nvSpPr>
          <p:cNvPr id="4" name="Slide Number Placeholder 22"/>
          <p:cNvSpPr>
            <a:spLocks noGrp="1"/>
          </p:cNvSpPr>
          <p:nvPr>
            <p:ph type="sldNum" sz="quarter" idx="12"/>
          </p:nvPr>
        </p:nvSpPr>
        <p:spPr/>
        <p:txBody>
          <a:bodyPr/>
          <a:lstStyle>
            <a:lvl1pPr>
              <a:defRPr/>
            </a:lvl1pPr>
          </a:lstStyle>
          <a:p>
            <a:pPr>
              <a:defRPr/>
            </a:pPr>
            <a:fld id="{A583D640-71AF-4795-8159-C4863E19C7E7}" type="slidenum">
              <a:rPr lang="en-US"/>
              <a:pPr>
                <a:defRPr/>
              </a:pPr>
              <a:t>‹#›</a:t>
            </a:fld>
            <a:endParaRPr lang="en-US"/>
          </a:p>
        </p:txBody>
      </p:sp>
    </p:spTree>
    <p:extLst>
      <p:ext uri="{BB962C8B-B14F-4D97-AF65-F5344CB8AC3E}">
        <p14:creationId xmlns:p14="http://schemas.microsoft.com/office/powerpoint/2010/main" val="301379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2249488"/>
            <a:ext cx="4038600" cy="4324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249488"/>
            <a:ext cx="4038600" cy="2085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487863"/>
            <a:ext cx="4038600" cy="2085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586538" y="612775"/>
            <a:ext cx="957262" cy="457200"/>
          </a:xfrm>
          <a:prstGeom prst="rect">
            <a:avLst/>
          </a:prstGeom>
        </p:spPr>
        <p:txBody>
          <a:bodyPr/>
          <a:lstStyle>
            <a:lvl1pPr>
              <a:defRPr/>
            </a:lvl1pPr>
          </a:lstStyle>
          <a:p>
            <a:pPr>
              <a:defRPr/>
            </a:pPr>
            <a:fld id="{4A3062F0-A185-41C8-9AAE-DE65096E39B6}" type="datetime1">
              <a:rPr lang="en-US"/>
              <a:pPr>
                <a:defRPr/>
              </a:pPr>
              <a:t>9/4/2015</a:t>
            </a:fld>
            <a:endParaRPr lang="en-US"/>
          </a:p>
        </p:txBody>
      </p:sp>
      <p:sp>
        <p:nvSpPr>
          <p:cNvPr id="7" name="Footer Placeholder 6"/>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GB"/>
          </a:p>
        </p:txBody>
      </p:sp>
      <p:sp>
        <p:nvSpPr>
          <p:cNvPr id="8" name="Slide Number Placeholder 7"/>
          <p:cNvSpPr>
            <a:spLocks noGrp="1"/>
          </p:cNvSpPr>
          <p:nvPr>
            <p:ph type="sldNum" sz="quarter" idx="12"/>
          </p:nvPr>
        </p:nvSpPr>
        <p:spPr>
          <a:xfrm>
            <a:off x="8174038" y="1588"/>
            <a:ext cx="762000" cy="366712"/>
          </a:xfrm>
        </p:spPr>
        <p:txBody>
          <a:bodyPr/>
          <a:lstStyle>
            <a:lvl1pPr>
              <a:defRPr/>
            </a:lvl1pPr>
          </a:lstStyle>
          <a:p>
            <a:pPr>
              <a:defRPr/>
            </a:pPr>
            <a:fld id="{536FD3FB-9860-4B18-A833-2FE199BF6568}" type="slidenum">
              <a:rPr lang="en-US"/>
              <a:pPr>
                <a:defRPr/>
              </a:pPr>
              <a:t>‹#›</a:t>
            </a:fld>
            <a:endParaRPr lang="en-US"/>
          </a:p>
        </p:txBody>
      </p:sp>
    </p:spTree>
    <p:extLst>
      <p:ext uri="{BB962C8B-B14F-4D97-AF65-F5344CB8AC3E}">
        <p14:creationId xmlns:p14="http://schemas.microsoft.com/office/powerpoint/2010/main" val="134428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2249488"/>
            <a:ext cx="4038600" cy="4324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2249488"/>
            <a:ext cx="4038600" cy="4324350"/>
          </a:xfrm>
        </p:spPr>
        <p:txBody>
          <a:bodyPr/>
          <a:lstStyle/>
          <a:p>
            <a:pPr lvl="0"/>
            <a:endParaRPr lang="en-US" noProof="0"/>
          </a:p>
        </p:txBody>
      </p:sp>
      <p:sp>
        <p:nvSpPr>
          <p:cNvPr id="5" name="Date Placeholder 4"/>
          <p:cNvSpPr>
            <a:spLocks noGrp="1"/>
          </p:cNvSpPr>
          <p:nvPr>
            <p:ph type="dt" sz="half" idx="10"/>
          </p:nvPr>
        </p:nvSpPr>
        <p:spPr>
          <a:xfrm>
            <a:off x="6586538" y="612775"/>
            <a:ext cx="957262" cy="457200"/>
          </a:xfrm>
          <a:prstGeom prst="rect">
            <a:avLst/>
          </a:prstGeom>
        </p:spPr>
        <p:txBody>
          <a:bodyPr/>
          <a:lstStyle>
            <a:lvl1pPr>
              <a:defRPr/>
            </a:lvl1pPr>
          </a:lstStyle>
          <a:p>
            <a:pPr>
              <a:defRPr/>
            </a:pPr>
            <a:fld id="{66A0A34F-4FFB-4DBF-BE08-C6101A1CBCC8}" type="datetime1">
              <a:rPr lang="en-US"/>
              <a:pPr>
                <a:defRPr/>
              </a:pPr>
              <a:t>9/4/2015</a:t>
            </a:fld>
            <a:endParaRPr lang="en-US"/>
          </a:p>
        </p:txBody>
      </p:sp>
      <p:sp>
        <p:nvSpPr>
          <p:cNvPr id="6" name="Footer Placeholder 5"/>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8174038" y="1588"/>
            <a:ext cx="762000" cy="366712"/>
          </a:xfrm>
        </p:spPr>
        <p:txBody>
          <a:bodyPr/>
          <a:lstStyle>
            <a:lvl1pPr>
              <a:defRPr/>
            </a:lvl1pPr>
          </a:lstStyle>
          <a:p>
            <a:pPr>
              <a:defRPr/>
            </a:pPr>
            <a:fld id="{0615DBE7-0A67-4CBD-82EA-5289394DEDB3}" type="slidenum">
              <a:rPr lang="en-US"/>
              <a:pPr>
                <a:defRPr/>
              </a:pPr>
              <a:t>‹#›</a:t>
            </a:fld>
            <a:endParaRPr lang="en-US"/>
          </a:p>
        </p:txBody>
      </p:sp>
    </p:spTree>
    <p:extLst>
      <p:ext uri="{BB962C8B-B14F-4D97-AF65-F5344CB8AC3E}">
        <p14:creationId xmlns:p14="http://schemas.microsoft.com/office/powerpoint/2010/main" val="102150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images.google.com.mt/imgres?imgurl=http://www.easy-cake-ideas.com/image-files/flower-birthday-cake.jpg&amp;imgrefurl=http://www.easy-cake-ideas.com/&amp;h=334&amp;w=350&amp;sz=60&amp;hl=mt&amp;start=14&amp;um=1&amp;tbnid=-5UO_XxLo-kryM:&amp;tbnh=115&amp;tbnw=120&amp;prev=/images?q%3Dcake%26um%3D1%26hl%3Dmt"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hyperlink" Target="http://images.google.com.mt/imgres?imgurl=http://www.autounleashed.com/images/wallpapers/audi_locus_concept_car.jpg&amp;imgrefurl=http://fastcars-sportscars.blogspot.com/2008/07/car-wallpapers_12.html&amp;h=960&amp;w=1280&amp;sz=142&amp;hl=mt&amp;start=15&amp;um=1&amp;tbnid=v8f-FRxooV795M:&amp;tbnh=113&amp;tbnw=150&amp;prev=/images?q%3Dcar%26um%3D1%26hl%3Dmt"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bp1.blogger.com/_cf9ZNaFBCrc/RmXpSCw6ciI/AAAAAAAABLU/IucbOx3gVJw/s1600-h/encapsulation.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a:xfrm>
            <a:off x="1463040" y="3505200"/>
            <a:ext cx="6995160" cy="1066800"/>
          </a:xfrm>
        </p:spPr>
        <p:txBody>
          <a:bodyPr/>
          <a:lstStyle/>
          <a:p>
            <a:r>
              <a:rPr lang="en-US" dirty="0" smtClean="0"/>
              <a:t>Lesson  – UML Class Diagrams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56327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p:txBody>
          <a:bodyPr/>
          <a:lstStyle/>
          <a:p>
            <a:pPr eaLnBrk="1" hangingPunct="1"/>
            <a:r>
              <a:rPr lang="en-GB" altLang="en-US" sz="3600" smtClean="0"/>
              <a:t>Superclass / Subclass</a:t>
            </a:r>
          </a:p>
        </p:txBody>
      </p:sp>
      <p:sp>
        <p:nvSpPr>
          <p:cNvPr id="23556" name="Rectangle 3"/>
          <p:cNvSpPr>
            <a:spLocks noGrp="1"/>
          </p:cNvSpPr>
          <p:nvPr>
            <p:ph idx="1"/>
          </p:nvPr>
        </p:nvSpPr>
        <p:spPr>
          <a:xfrm>
            <a:off x="838200" y="1600200"/>
            <a:ext cx="5181600" cy="4800600"/>
          </a:xfrm>
        </p:spPr>
        <p:txBody>
          <a:bodyPr/>
          <a:lstStyle/>
          <a:p>
            <a:pPr marL="452438" indent="-342900" eaLnBrk="1" hangingPunct="1">
              <a:lnSpc>
                <a:spcPct val="80000"/>
              </a:lnSpc>
              <a:buFont typeface="Georgia" pitchFamily="18" charset="0"/>
              <a:buAutoNum type="arabicPeriod"/>
            </a:pPr>
            <a:r>
              <a:rPr lang="en-GB" altLang="en-US" sz="1600" dirty="0" smtClean="0"/>
              <a:t>A subclass can </a:t>
            </a:r>
            <a:r>
              <a:rPr lang="en-GB" altLang="en-US" sz="1600" b="1" dirty="0" smtClean="0">
                <a:solidFill>
                  <a:srgbClr val="0070C0"/>
                </a:solidFill>
              </a:rPr>
              <a:t>inherit </a:t>
            </a:r>
            <a:r>
              <a:rPr lang="en-GB" altLang="en-US" sz="1600" b="1" dirty="0" smtClean="0"/>
              <a:t>all of the </a:t>
            </a:r>
            <a:r>
              <a:rPr lang="en-GB" altLang="en-US" sz="1600" b="1" i="1" dirty="0" smtClean="0"/>
              <a:t>public</a:t>
            </a:r>
            <a:r>
              <a:rPr lang="en-GB" altLang="en-US" sz="1600" b="1" dirty="0" smtClean="0"/>
              <a:t> and </a:t>
            </a:r>
            <a:r>
              <a:rPr lang="en-GB" altLang="en-US" sz="1600" b="1" i="1" dirty="0" smtClean="0"/>
              <a:t>protected</a:t>
            </a:r>
            <a:r>
              <a:rPr lang="en-GB" altLang="en-US" sz="1600" b="1" dirty="0" smtClean="0"/>
              <a:t> attributes and operations from its superclass</a:t>
            </a:r>
          </a:p>
          <a:p>
            <a:pPr marL="735013" lvl="1" indent="-323850" eaLnBrk="1" hangingPunct="1">
              <a:lnSpc>
                <a:spcPct val="80000"/>
              </a:lnSpc>
              <a:buFont typeface="Georgia" pitchFamily="18" charset="0"/>
              <a:buAutoNum type="arabicPeriod"/>
            </a:pPr>
            <a:r>
              <a:rPr lang="en-GB" altLang="en-US" sz="1500" dirty="0" smtClean="0"/>
              <a:t>The inherited fields can be used directly, just like any other fields. </a:t>
            </a:r>
          </a:p>
          <a:p>
            <a:pPr marL="735013" lvl="1" indent="-323850" eaLnBrk="1" hangingPunct="1">
              <a:lnSpc>
                <a:spcPct val="80000"/>
              </a:lnSpc>
              <a:buFont typeface="Georgia" pitchFamily="18" charset="0"/>
              <a:buAutoNum type="arabicPeriod"/>
            </a:pPr>
            <a:endParaRPr lang="en-GB" altLang="en-US" sz="1500" b="1" dirty="0" smtClean="0"/>
          </a:p>
          <a:p>
            <a:pPr marL="452438" indent="-342900" eaLnBrk="1" hangingPunct="1">
              <a:lnSpc>
                <a:spcPct val="80000"/>
              </a:lnSpc>
              <a:buFont typeface="Georgia" pitchFamily="18" charset="0"/>
              <a:buAutoNum type="arabicPeriod"/>
            </a:pPr>
            <a:r>
              <a:rPr lang="en-GB" altLang="en-US" sz="1600" dirty="0" smtClean="0"/>
              <a:t>A subclass </a:t>
            </a:r>
            <a:r>
              <a:rPr lang="en-GB" altLang="en-US" sz="1600" b="1" dirty="0" smtClean="0"/>
              <a:t>can </a:t>
            </a:r>
            <a:r>
              <a:rPr lang="en-GB" altLang="en-US" sz="1600" b="1" dirty="0" smtClean="0">
                <a:solidFill>
                  <a:srgbClr val="0070C0"/>
                </a:solidFill>
              </a:rPr>
              <a:t>add </a:t>
            </a:r>
            <a:r>
              <a:rPr lang="en-GB" altLang="en-US" sz="1600" b="1" dirty="0" smtClean="0"/>
              <a:t>extra attributes and operations</a:t>
            </a:r>
          </a:p>
          <a:p>
            <a:pPr marL="452438" indent="-342900" eaLnBrk="1" hangingPunct="1">
              <a:lnSpc>
                <a:spcPct val="80000"/>
              </a:lnSpc>
              <a:buFont typeface="Georgia" pitchFamily="18" charset="0"/>
              <a:buAutoNum type="arabicPeriod"/>
            </a:pPr>
            <a:endParaRPr lang="en-GB" altLang="en-US" sz="1600" b="1" dirty="0" smtClean="0"/>
          </a:p>
          <a:p>
            <a:pPr marL="452438" indent="-342900" eaLnBrk="1" hangingPunct="1">
              <a:lnSpc>
                <a:spcPct val="80000"/>
              </a:lnSpc>
              <a:buFont typeface="Georgia" pitchFamily="18" charset="0"/>
              <a:buAutoNum type="arabicPeriod"/>
            </a:pPr>
            <a:r>
              <a:rPr lang="en-GB" altLang="en-US" sz="1600" dirty="0" smtClean="0"/>
              <a:t>You can </a:t>
            </a:r>
            <a:r>
              <a:rPr lang="en-GB" altLang="en-US" sz="1600" b="1" dirty="0" smtClean="0"/>
              <a:t>declare a field in the subclass with the same name as the one in the superclass</a:t>
            </a:r>
            <a:r>
              <a:rPr lang="en-GB" altLang="en-US" sz="1600" dirty="0" smtClean="0"/>
              <a:t>, thus </a:t>
            </a:r>
            <a:r>
              <a:rPr lang="en-GB" altLang="en-US" sz="1600" b="1" i="1" dirty="0" smtClean="0">
                <a:solidFill>
                  <a:srgbClr val="0070C0"/>
                </a:solidFill>
              </a:rPr>
              <a:t>hiding</a:t>
            </a:r>
            <a:r>
              <a:rPr lang="en-GB" altLang="en-US" sz="1600" b="1" dirty="0" smtClean="0">
                <a:solidFill>
                  <a:srgbClr val="0070C0"/>
                </a:solidFill>
              </a:rPr>
              <a:t> it</a:t>
            </a:r>
            <a:r>
              <a:rPr lang="en-GB" altLang="en-US" sz="1600" dirty="0" smtClean="0">
                <a:solidFill>
                  <a:srgbClr val="0070C0"/>
                </a:solidFill>
              </a:rPr>
              <a:t> </a:t>
            </a:r>
            <a:r>
              <a:rPr lang="en-GB" altLang="en-US" sz="1600" dirty="0" smtClean="0"/>
              <a:t>(not recommended). </a:t>
            </a:r>
          </a:p>
          <a:p>
            <a:pPr marL="452438" indent="-342900" eaLnBrk="1" hangingPunct="1">
              <a:lnSpc>
                <a:spcPct val="80000"/>
              </a:lnSpc>
              <a:buFont typeface="Georgia" pitchFamily="18" charset="0"/>
              <a:buAutoNum type="arabicPeriod"/>
            </a:pPr>
            <a:endParaRPr lang="en-GB" altLang="en-US" sz="1600" dirty="0" smtClean="0"/>
          </a:p>
          <a:p>
            <a:pPr marL="452438" indent="-342900" eaLnBrk="1" hangingPunct="1">
              <a:lnSpc>
                <a:spcPct val="80000"/>
              </a:lnSpc>
              <a:buFont typeface="Georgia" pitchFamily="18" charset="0"/>
              <a:buAutoNum type="arabicPeriod"/>
            </a:pPr>
            <a:endParaRPr lang="en-GB" altLang="en-US" sz="1600" dirty="0" smtClean="0"/>
          </a:p>
          <a:p>
            <a:pPr marL="452438" indent="-342900" eaLnBrk="1" hangingPunct="1">
              <a:lnSpc>
                <a:spcPct val="80000"/>
              </a:lnSpc>
              <a:buFont typeface="Georgia" pitchFamily="18" charset="0"/>
              <a:buAutoNum type="arabicPeriod"/>
            </a:pPr>
            <a:r>
              <a:rPr lang="en-GB" altLang="en-US" sz="1600" dirty="0" smtClean="0"/>
              <a:t>You can write a subclass constructor that </a:t>
            </a:r>
            <a:r>
              <a:rPr lang="en-GB" altLang="en-US" sz="1600" b="1" dirty="0" smtClean="0">
                <a:solidFill>
                  <a:srgbClr val="0070C0"/>
                </a:solidFill>
              </a:rPr>
              <a:t>invokes</a:t>
            </a:r>
            <a:r>
              <a:rPr lang="en-GB" altLang="en-US" sz="1600" dirty="0" smtClean="0">
                <a:solidFill>
                  <a:srgbClr val="0070C0"/>
                </a:solidFill>
              </a:rPr>
              <a:t> </a:t>
            </a:r>
            <a:r>
              <a:rPr lang="en-GB" altLang="en-US" sz="1600" dirty="0" smtClean="0"/>
              <a:t>the constructor of the superclass, either implicitly or by using the keyword super(). </a:t>
            </a:r>
          </a:p>
          <a:p>
            <a:pPr marL="452438" indent="-342900" eaLnBrk="1" hangingPunct="1">
              <a:lnSpc>
                <a:spcPct val="80000"/>
              </a:lnSpc>
            </a:pPr>
            <a:endParaRPr lang="en-GB" altLang="en-US" sz="1600" dirty="0" smtClean="0"/>
          </a:p>
          <a:p>
            <a:pPr marL="452438" indent="-342900" eaLnBrk="1" hangingPunct="1">
              <a:lnSpc>
                <a:spcPct val="80000"/>
              </a:lnSpc>
            </a:pPr>
            <a:endParaRPr lang="en-GB" altLang="en-US" sz="1600" baseline="30000" dirty="0" smtClean="0">
              <a:solidFill>
                <a:schemeClr val="accent2"/>
              </a:solidFill>
            </a:endParaRPr>
          </a:p>
        </p:txBody>
      </p:sp>
      <p:sp>
        <p:nvSpPr>
          <p:cNvPr id="5" name="Slide Number Placeholder 22"/>
          <p:cNvSpPr>
            <a:spLocks noGrp="1"/>
          </p:cNvSpPr>
          <p:nvPr>
            <p:ph type="sldNum" sz="quarter" idx="12"/>
          </p:nvPr>
        </p:nvSpPr>
        <p:spPr/>
        <p:txBody>
          <a:bodyPr/>
          <a:lstStyle/>
          <a:p>
            <a:pPr>
              <a:defRPr/>
            </a:pPr>
            <a:fld id="{5C5808A8-2331-4128-B7C1-F52684512078}" type="slidenum">
              <a:rPr lang="en-US"/>
              <a:pPr>
                <a:defRPr/>
              </a:pPr>
              <a:t>10</a:t>
            </a:fld>
            <a:endParaRPr lang="en-US"/>
          </a:p>
        </p:txBody>
      </p:sp>
      <p:pic>
        <p:nvPicPr>
          <p:cNvPr id="23557" name="Picture 4" descr="figure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209800"/>
            <a:ext cx="2836364" cy="245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1711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p:cNvSpPr>
          <p:nvPr>
            <p:ph type="title"/>
          </p:nvPr>
        </p:nvSpPr>
        <p:spPr/>
        <p:txBody>
          <a:bodyPr/>
          <a:lstStyle/>
          <a:p>
            <a:pPr eaLnBrk="1" hangingPunct="1"/>
            <a:r>
              <a:rPr lang="en-GB" altLang="en-US" smtClean="0"/>
              <a:t>Polymorphism</a:t>
            </a:r>
          </a:p>
        </p:txBody>
      </p:sp>
      <p:sp>
        <p:nvSpPr>
          <p:cNvPr id="24580" name="Rectangle 3"/>
          <p:cNvSpPr>
            <a:spLocks noGrp="1"/>
          </p:cNvSpPr>
          <p:nvPr>
            <p:ph idx="1"/>
          </p:nvPr>
        </p:nvSpPr>
        <p:spPr>
          <a:xfrm>
            <a:off x="838200" y="1600200"/>
            <a:ext cx="5486400" cy="4800600"/>
          </a:xfrm>
        </p:spPr>
        <p:txBody>
          <a:bodyPr/>
          <a:lstStyle/>
          <a:p>
            <a:pPr eaLnBrk="1" hangingPunct="1">
              <a:lnSpc>
                <a:spcPct val="90000"/>
              </a:lnSpc>
            </a:pPr>
            <a:r>
              <a:rPr lang="en-GB" altLang="en-US" sz="2000" dirty="0" smtClean="0"/>
              <a:t>The term Polymorphism comes from a Greek word meaning ‘having many shapes’. </a:t>
            </a:r>
          </a:p>
          <a:p>
            <a:pPr eaLnBrk="1" hangingPunct="1"/>
            <a:r>
              <a:rPr lang="en-GB" altLang="en-US" sz="2000" b="1" i="1" dirty="0" smtClean="0">
                <a:solidFill>
                  <a:srgbClr val="0070C0"/>
                </a:solidFill>
              </a:rPr>
              <a:t>Polymorphism</a:t>
            </a:r>
            <a:r>
              <a:rPr lang="en-GB" altLang="en-US" sz="2000" dirty="0" smtClean="0">
                <a:solidFill>
                  <a:srgbClr val="0070C0"/>
                </a:solidFill>
              </a:rPr>
              <a:t> </a:t>
            </a:r>
            <a:r>
              <a:rPr lang="en-GB" altLang="en-US" sz="2000" dirty="0" smtClean="0"/>
              <a:t>is the idea of allowing operations of different object classes to have the same name, although the details of the actual operations may be different</a:t>
            </a:r>
          </a:p>
          <a:p>
            <a:pPr eaLnBrk="1" hangingPunct="1"/>
            <a:endParaRPr lang="en-GB" altLang="en-US" sz="2000" dirty="0" smtClean="0"/>
          </a:p>
          <a:p>
            <a:pPr lvl="1" eaLnBrk="1" hangingPunct="1"/>
            <a:r>
              <a:rPr lang="en-GB" altLang="en-US" sz="1600" dirty="0" smtClean="0">
                <a:solidFill>
                  <a:srgbClr val="0070C0"/>
                </a:solidFill>
              </a:rPr>
              <a:t>Overloading </a:t>
            </a:r>
            <a:r>
              <a:rPr lang="en-GB" altLang="en-US" sz="1600" dirty="0" smtClean="0"/>
              <a:t>and </a:t>
            </a:r>
            <a:r>
              <a:rPr lang="en-GB" altLang="en-US" sz="1600" dirty="0" smtClean="0">
                <a:solidFill>
                  <a:srgbClr val="0070C0"/>
                </a:solidFill>
              </a:rPr>
              <a:t>overriding </a:t>
            </a:r>
            <a:r>
              <a:rPr lang="en-GB" altLang="en-US" sz="1600" dirty="0" smtClean="0"/>
              <a:t>are two types of polymorphism </a:t>
            </a:r>
          </a:p>
          <a:p>
            <a:pPr lvl="1" eaLnBrk="1" hangingPunct="1"/>
            <a:r>
              <a:rPr lang="en-GB" altLang="en-US" sz="1600" dirty="0" smtClean="0"/>
              <a:t>A subclass may </a:t>
            </a:r>
            <a:r>
              <a:rPr lang="en-GB" altLang="en-US" sz="1600" b="1" dirty="0" smtClean="0">
                <a:solidFill>
                  <a:srgbClr val="0070C0"/>
                </a:solidFill>
              </a:rPr>
              <a:t>override</a:t>
            </a:r>
            <a:r>
              <a:rPr lang="en-GB" altLang="en-US" sz="1600" dirty="0" smtClean="0">
                <a:solidFill>
                  <a:srgbClr val="0070C0"/>
                </a:solidFill>
              </a:rPr>
              <a:t> </a:t>
            </a:r>
            <a:r>
              <a:rPr lang="en-GB" altLang="en-US" sz="1600" dirty="0" smtClean="0"/>
              <a:t>(replace)/</a:t>
            </a:r>
            <a:r>
              <a:rPr lang="en-GB" altLang="en-US" sz="1600" b="1" dirty="0" smtClean="0">
                <a:solidFill>
                  <a:srgbClr val="0070C0"/>
                </a:solidFill>
              </a:rPr>
              <a:t>overload</a:t>
            </a:r>
            <a:r>
              <a:rPr lang="en-GB" altLang="en-US" sz="1600" dirty="0" smtClean="0">
                <a:solidFill>
                  <a:srgbClr val="0070C0"/>
                </a:solidFill>
              </a:rPr>
              <a:t> </a:t>
            </a:r>
            <a:r>
              <a:rPr lang="en-GB" altLang="en-US" sz="1600" dirty="0" smtClean="0"/>
              <a:t>(add with same name but different arguments) some superclass methods </a:t>
            </a:r>
          </a:p>
          <a:p>
            <a:pPr lvl="1" eaLnBrk="1" hangingPunct="1">
              <a:buFont typeface="Wingdings 2" pitchFamily="18" charset="2"/>
              <a:buNone/>
            </a:pPr>
            <a:endParaRPr lang="en-GB" altLang="en-US" dirty="0" smtClean="0"/>
          </a:p>
        </p:txBody>
      </p:sp>
      <p:sp>
        <p:nvSpPr>
          <p:cNvPr id="4" name="Slide Number Placeholder 22"/>
          <p:cNvSpPr>
            <a:spLocks noGrp="1"/>
          </p:cNvSpPr>
          <p:nvPr>
            <p:ph type="sldNum" sz="quarter" idx="12"/>
          </p:nvPr>
        </p:nvSpPr>
        <p:spPr/>
        <p:txBody>
          <a:bodyPr/>
          <a:lstStyle/>
          <a:p>
            <a:pPr>
              <a:defRPr/>
            </a:pPr>
            <a:fld id="{A7AA363F-1795-49DC-A223-171DB83745D0}" type="slidenum">
              <a:rPr lang="en-US"/>
              <a:pPr>
                <a:defRPr/>
              </a:pPr>
              <a:t>11</a:t>
            </a:fld>
            <a:endParaRPr lang="en-US"/>
          </a:p>
        </p:txBody>
      </p:sp>
      <p:pic>
        <p:nvPicPr>
          <p:cNvPr id="24581" name="Picture 2" descr="http://www.iec.org/online/tutorials/int_bus/images/figure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0" y="2428875"/>
            <a:ext cx="320675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730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315200" cy="1143000"/>
          </a:xfrm>
        </p:spPr>
        <p:txBody>
          <a:bodyPr/>
          <a:lstStyle/>
          <a:p>
            <a:r>
              <a:rPr lang="en-US" dirty="0" smtClean="0"/>
              <a:t>Object Oriented Analysis Flow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905000" y="1905000"/>
            <a:ext cx="6096000" cy="4351283"/>
          </a:xfrm>
          <a:prstGeom prst="rect">
            <a:avLst/>
          </a:prstGeom>
          <a:ln>
            <a:solidFill>
              <a:schemeClr val="hlink"/>
            </a:solidFill>
            <a:miter lim="800000"/>
            <a:headEnd/>
            <a:tailEnd/>
          </a:ln>
        </p:spPr>
      </p:pic>
    </p:spTree>
    <p:extLst>
      <p:ext uri="{BB962C8B-B14F-4D97-AF65-F5344CB8AC3E}">
        <p14:creationId xmlns:p14="http://schemas.microsoft.com/office/powerpoint/2010/main" val="144761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p:cNvSpPr>
          <p:nvPr>
            <p:ph type="title"/>
          </p:nvPr>
        </p:nvSpPr>
        <p:spPr/>
        <p:txBody>
          <a:bodyPr/>
          <a:lstStyle/>
          <a:p>
            <a:pPr eaLnBrk="1" hangingPunct="1"/>
            <a:r>
              <a:rPr lang="en-US" altLang="en-US" sz="3600" smtClean="0"/>
              <a:t>The benefits of object-oriented analysis and design</a:t>
            </a:r>
          </a:p>
        </p:txBody>
      </p:sp>
      <p:sp>
        <p:nvSpPr>
          <p:cNvPr id="25604" name="Rectangle 3"/>
          <p:cNvSpPr>
            <a:spLocks noGrp="1"/>
          </p:cNvSpPr>
          <p:nvPr>
            <p:ph idx="1"/>
          </p:nvPr>
        </p:nvSpPr>
        <p:spPr>
          <a:xfrm>
            <a:off x="838200" y="1600200"/>
            <a:ext cx="5791200" cy="4800600"/>
          </a:xfrm>
        </p:spPr>
        <p:txBody>
          <a:bodyPr/>
          <a:lstStyle/>
          <a:p>
            <a:pPr eaLnBrk="1" hangingPunct="1">
              <a:lnSpc>
                <a:spcPct val="80000"/>
              </a:lnSpc>
            </a:pPr>
            <a:r>
              <a:rPr lang="en-US" altLang="en-US" sz="1800" dirty="0" smtClean="0">
                <a:solidFill>
                  <a:srgbClr val="0070C0"/>
                </a:solidFill>
              </a:rPr>
              <a:t>Possibility of smooth transition</a:t>
            </a:r>
            <a:r>
              <a:rPr lang="en-US" altLang="en-US" sz="1800" dirty="0" smtClean="0">
                <a:solidFill>
                  <a:srgbClr val="FFFF00"/>
                </a:solidFill>
              </a:rPr>
              <a:t> </a:t>
            </a:r>
            <a:r>
              <a:rPr lang="en-US" altLang="en-US" sz="1800" b="0" dirty="0" smtClean="0"/>
              <a:t>and backtracking (forward and backward engineering)</a:t>
            </a:r>
          </a:p>
          <a:p>
            <a:pPr lvl="1" eaLnBrk="1" hangingPunct="1">
              <a:lnSpc>
                <a:spcPct val="80000"/>
              </a:lnSpc>
            </a:pPr>
            <a:r>
              <a:rPr lang="en-GB" altLang="en-US" sz="1700" dirty="0" smtClean="0"/>
              <a:t>Tools which assist both forward and reverse engineering are called a </a:t>
            </a:r>
            <a:r>
              <a:rPr lang="en-GB" altLang="en-US" sz="1700" dirty="0" smtClean="0">
                <a:solidFill>
                  <a:srgbClr val="0070C0"/>
                </a:solidFill>
              </a:rPr>
              <a:t>round-trip </a:t>
            </a:r>
            <a:r>
              <a:rPr lang="en-GB" altLang="en-US" sz="1700" dirty="0" smtClean="0"/>
              <a:t>tools</a:t>
            </a:r>
          </a:p>
          <a:p>
            <a:pPr lvl="1" eaLnBrk="1" hangingPunct="1">
              <a:lnSpc>
                <a:spcPct val="80000"/>
              </a:lnSpc>
            </a:pPr>
            <a:endParaRPr lang="en-US" altLang="en-US" sz="1700" dirty="0" smtClean="0"/>
          </a:p>
          <a:p>
            <a:pPr eaLnBrk="1" hangingPunct="1">
              <a:lnSpc>
                <a:spcPct val="80000"/>
              </a:lnSpc>
            </a:pPr>
            <a:r>
              <a:rPr lang="en-US" altLang="en-US" sz="1800" dirty="0" smtClean="0">
                <a:solidFill>
                  <a:srgbClr val="0070C0"/>
                </a:solidFill>
              </a:rPr>
              <a:t>Objects correspond more closely to the entities </a:t>
            </a:r>
            <a:r>
              <a:rPr lang="en-US" altLang="en-US" sz="1800" b="0" dirty="0" smtClean="0"/>
              <a:t>in the conceptual worlds of the designer and user, leading to greater seamlessness and traceability;</a:t>
            </a:r>
          </a:p>
          <a:p>
            <a:pPr eaLnBrk="1" hangingPunct="1">
              <a:lnSpc>
                <a:spcPct val="80000"/>
              </a:lnSpc>
            </a:pPr>
            <a:endParaRPr lang="en-US" altLang="en-US" sz="1800" dirty="0" smtClean="0"/>
          </a:p>
          <a:p>
            <a:pPr eaLnBrk="1" hangingPunct="1">
              <a:lnSpc>
                <a:spcPct val="80000"/>
              </a:lnSpc>
            </a:pPr>
            <a:r>
              <a:rPr lang="en-US" altLang="en-US" sz="1800" dirty="0" smtClean="0">
                <a:solidFill>
                  <a:srgbClr val="0070C0"/>
                </a:solidFill>
              </a:rPr>
              <a:t>Data is encapsulated</a:t>
            </a:r>
            <a:r>
              <a:rPr lang="en-US" altLang="en-US" sz="1800" b="0" dirty="0" smtClean="0"/>
              <a:t>, reducing the possibility of unexpected modifications</a:t>
            </a:r>
          </a:p>
          <a:p>
            <a:pPr eaLnBrk="1" hangingPunct="1">
              <a:lnSpc>
                <a:spcPct val="80000"/>
              </a:lnSpc>
            </a:pPr>
            <a:endParaRPr lang="en-US" altLang="en-US" sz="1800" b="0" dirty="0" smtClean="0"/>
          </a:p>
          <a:p>
            <a:pPr eaLnBrk="1" hangingPunct="1">
              <a:lnSpc>
                <a:spcPct val="80000"/>
              </a:lnSpc>
            </a:pPr>
            <a:r>
              <a:rPr lang="en-US" altLang="en-US" sz="1800" b="0" dirty="0" smtClean="0"/>
              <a:t>Object-based design is suitable for </a:t>
            </a:r>
            <a:r>
              <a:rPr lang="en-US" altLang="en-US" sz="1800" dirty="0" smtClean="0">
                <a:solidFill>
                  <a:srgbClr val="0070C0"/>
                </a:solidFill>
              </a:rPr>
              <a:t>distributed, parallel or sequential development</a:t>
            </a:r>
            <a:r>
              <a:rPr lang="en-US" altLang="en-US" sz="1800" dirty="0" smtClean="0"/>
              <a:t>;</a:t>
            </a:r>
          </a:p>
          <a:p>
            <a:pPr eaLnBrk="1" hangingPunct="1">
              <a:lnSpc>
                <a:spcPct val="80000"/>
              </a:lnSpc>
            </a:pPr>
            <a:endParaRPr lang="en-US" altLang="en-US" sz="1800" b="0" dirty="0" smtClean="0"/>
          </a:p>
          <a:p>
            <a:pPr eaLnBrk="1" hangingPunct="1">
              <a:lnSpc>
                <a:spcPct val="80000"/>
              </a:lnSpc>
            </a:pPr>
            <a:r>
              <a:rPr lang="en-US" altLang="en-US" sz="1800" b="0" dirty="0" smtClean="0"/>
              <a:t>Inheritance and polymorphism make OO systems more extensible, contributing thus to more rapid development.</a:t>
            </a:r>
          </a:p>
        </p:txBody>
      </p:sp>
      <p:sp>
        <p:nvSpPr>
          <p:cNvPr id="5" name="Slide Number Placeholder 22"/>
          <p:cNvSpPr>
            <a:spLocks noGrp="1"/>
          </p:cNvSpPr>
          <p:nvPr>
            <p:ph type="sldNum" sz="quarter" idx="12"/>
          </p:nvPr>
        </p:nvSpPr>
        <p:spPr/>
        <p:txBody>
          <a:bodyPr/>
          <a:lstStyle/>
          <a:p>
            <a:pPr>
              <a:defRPr/>
            </a:pPr>
            <a:fld id="{C876BCE0-1C1A-4AEF-A1CE-86564A2B145A}" type="slidenum">
              <a:rPr lang="en-US"/>
              <a:pPr>
                <a:defRPr/>
              </a:pPr>
              <a:t>13</a:t>
            </a:fld>
            <a:endParaRPr lang="en-US"/>
          </a:p>
        </p:txBody>
      </p:sp>
      <p:pic>
        <p:nvPicPr>
          <p:cNvPr id="25605" name="Picture 5" descr="Backward-and-Forw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038" y="2787243"/>
            <a:ext cx="2511962"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091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Class Diagrams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58371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p:txBody>
          <a:bodyPr/>
          <a:lstStyle/>
          <a:p>
            <a:pPr eaLnBrk="1" hangingPunct="1"/>
            <a:r>
              <a:rPr lang="en-GB" altLang="en-US" smtClean="0"/>
              <a:t>Class Diagrams</a:t>
            </a:r>
          </a:p>
        </p:txBody>
      </p:sp>
      <p:sp>
        <p:nvSpPr>
          <p:cNvPr id="17412" name="Rectangle 3"/>
          <p:cNvSpPr>
            <a:spLocks noGrp="1"/>
          </p:cNvSpPr>
          <p:nvPr>
            <p:ph idx="1"/>
          </p:nvPr>
        </p:nvSpPr>
        <p:spPr>
          <a:xfrm>
            <a:off x="838200" y="1600200"/>
            <a:ext cx="4648200" cy="4800600"/>
          </a:xfrm>
        </p:spPr>
        <p:txBody>
          <a:bodyPr/>
          <a:lstStyle/>
          <a:p>
            <a:pPr eaLnBrk="1" hangingPunct="1">
              <a:lnSpc>
                <a:spcPct val="80000"/>
              </a:lnSpc>
            </a:pPr>
            <a:r>
              <a:rPr lang="en-GB" altLang="en-US" sz="1600" dirty="0" smtClean="0"/>
              <a:t>Humans love to classify and organize to help their understanding. </a:t>
            </a:r>
          </a:p>
          <a:p>
            <a:pPr lvl="1" eaLnBrk="1" hangingPunct="1">
              <a:lnSpc>
                <a:spcPct val="80000"/>
              </a:lnSpc>
            </a:pPr>
            <a:r>
              <a:rPr lang="en-GB" altLang="en-US" sz="1500" dirty="0" smtClean="0">
                <a:solidFill>
                  <a:srgbClr val="0070C0"/>
                </a:solidFill>
              </a:rPr>
              <a:t>Classes </a:t>
            </a:r>
            <a:r>
              <a:rPr lang="en-GB" altLang="en-US" sz="1500" dirty="0" smtClean="0"/>
              <a:t>are a way of grouping lots of related objects from the perspective of structure [2]</a:t>
            </a:r>
          </a:p>
          <a:p>
            <a:pPr lvl="1" eaLnBrk="1" hangingPunct="1">
              <a:lnSpc>
                <a:spcPct val="80000"/>
              </a:lnSpc>
            </a:pPr>
            <a:endParaRPr lang="en-GB" altLang="en-US" sz="1500" dirty="0" smtClean="0"/>
          </a:p>
          <a:p>
            <a:pPr eaLnBrk="1" hangingPunct="1">
              <a:lnSpc>
                <a:spcPct val="80000"/>
              </a:lnSpc>
            </a:pPr>
            <a:r>
              <a:rPr lang="en-US" altLang="en-US" sz="1700" b="1" dirty="0" smtClean="0"/>
              <a:t>A diagram that shows the </a:t>
            </a:r>
            <a:r>
              <a:rPr lang="en-US" altLang="en-US" sz="1700" b="1" dirty="0" smtClean="0">
                <a:solidFill>
                  <a:srgbClr val="0070C0"/>
                </a:solidFill>
              </a:rPr>
              <a:t>classes </a:t>
            </a:r>
            <a:r>
              <a:rPr lang="en-US" altLang="en-US" sz="1700" b="1" dirty="0" smtClean="0"/>
              <a:t>of the system, their </a:t>
            </a:r>
            <a:r>
              <a:rPr lang="en-US" altLang="en-US" sz="1700" b="1" dirty="0" smtClean="0">
                <a:solidFill>
                  <a:srgbClr val="0070C0"/>
                </a:solidFill>
              </a:rPr>
              <a:t>inter-relationships,</a:t>
            </a:r>
            <a:r>
              <a:rPr lang="en-US" altLang="en-US" sz="1700" b="1" dirty="0" smtClean="0"/>
              <a:t> and the </a:t>
            </a:r>
            <a:r>
              <a:rPr lang="en-US" altLang="en-US" sz="1700" b="1" dirty="0" smtClean="0">
                <a:solidFill>
                  <a:srgbClr val="0070C0"/>
                </a:solidFill>
              </a:rPr>
              <a:t>operations and attributes </a:t>
            </a:r>
            <a:r>
              <a:rPr lang="en-US" altLang="en-US" sz="1700" b="1" dirty="0" smtClean="0"/>
              <a:t>of the classes.</a:t>
            </a:r>
          </a:p>
          <a:p>
            <a:pPr lvl="1" eaLnBrk="1" hangingPunct="1">
              <a:lnSpc>
                <a:spcPct val="80000"/>
              </a:lnSpc>
            </a:pPr>
            <a:r>
              <a:rPr lang="en-US" altLang="en-US" sz="1600" b="1" u="sng" dirty="0" smtClean="0"/>
              <a:t>Similar to ERD</a:t>
            </a:r>
          </a:p>
          <a:p>
            <a:pPr eaLnBrk="1" hangingPunct="1">
              <a:lnSpc>
                <a:spcPct val="80000"/>
              </a:lnSpc>
            </a:pPr>
            <a:endParaRPr lang="en-US" altLang="en-US" sz="1700" b="1" dirty="0" smtClean="0"/>
          </a:p>
          <a:p>
            <a:pPr eaLnBrk="1" hangingPunct="1">
              <a:lnSpc>
                <a:spcPct val="80000"/>
              </a:lnSpc>
            </a:pPr>
            <a:r>
              <a:rPr lang="en-US" altLang="en-US" sz="1700" b="1" dirty="0" smtClean="0"/>
              <a:t>It is the </a:t>
            </a:r>
            <a:r>
              <a:rPr lang="en-US" altLang="en-US" sz="1700" b="1" dirty="0" smtClean="0">
                <a:solidFill>
                  <a:srgbClr val="0070C0"/>
                </a:solidFill>
              </a:rPr>
              <a:t>most common diagram</a:t>
            </a:r>
            <a:r>
              <a:rPr lang="en-US" altLang="en-US" sz="1700" dirty="0" smtClean="0">
                <a:solidFill>
                  <a:srgbClr val="0070C0"/>
                </a:solidFill>
              </a:rPr>
              <a:t> </a:t>
            </a:r>
            <a:r>
              <a:rPr lang="en-US" altLang="en-US" sz="1700" dirty="0" smtClean="0"/>
              <a:t>found in modeling of Object-Oriented Systems</a:t>
            </a:r>
          </a:p>
          <a:p>
            <a:pPr lvl="1" eaLnBrk="1" hangingPunct="1">
              <a:lnSpc>
                <a:spcPct val="80000"/>
              </a:lnSpc>
            </a:pPr>
            <a:r>
              <a:rPr lang="en-US" altLang="en-US" sz="1600" dirty="0" smtClean="0"/>
              <a:t>Models a vocabulary of a system</a:t>
            </a:r>
          </a:p>
          <a:p>
            <a:pPr lvl="1" eaLnBrk="1" hangingPunct="1">
              <a:lnSpc>
                <a:spcPct val="80000"/>
              </a:lnSpc>
            </a:pPr>
            <a:r>
              <a:rPr lang="en-US" altLang="en-US" sz="1600" dirty="0" smtClean="0"/>
              <a:t>Important not only for visualizing, specifying, and documenting structural models, but also for constructing executable systems through forward and reverse engineering</a:t>
            </a:r>
            <a:endParaRPr lang="en-GB" altLang="en-US" sz="1600" dirty="0" smtClean="0"/>
          </a:p>
        </p:txBody>
      </p:sp>
      <p:sp>
        <p:nvSpPr>
          <p:cNvPr id="5" name="Slide Number Placeholder 22"/>
          <p:cNvSpPr>
            <a:spLocks noGrp="1"/>
          </p:cNvSpPr>
          <p:nvPr>
            <p:ph type="sldNum" sz="quarter" idx="12"/>
          </p:nvPr>
        </p:nvSpPr>
        <p:spPr/>
        <p:txBody>
          <a:bodyPr/>
          <a:lstStyle/>
          <a:p>
            <a:pPr>
              <a:defRPr/>
            </a:pPr>
            <a:fld id="{632484EF-3425-45BE-8216-27B56064E6D9}" type="slidenum">
              <a:rPr lang="en-US"/>
              <a:pPr>
                <a:defRPr/>
              </a:pPr>
              <a:t>15</a:t>
            </a:fld>
            <a:endParaRPr lang="en-US"/>
          </a:p>
        </p:txBody>
      </p:sp>
      <p:pic>
        <p:nvPicPr>
          <p:cNvPr id="17413" name="Picture 4" descr="classDiagramAggregationCom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447800"/>
            <a:ext cx="3481251" cy="2047529"/>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5" descr="UML04T0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6423257" y="4114800"/>
            <a:ext cx="2189747" cy="1981200"/>
          </a:xfrm>
          <a:prstGeom prst="rect">
            <a:avLst/>
          </a:prstGeom>
          <a:noFill/>
        </p:spPr>
      </p:pic>
    </p:spTree>
    <p:extLst>
      <p:ext uri="{BB962C8B-B14F-4D97-AF65-F5344CB8AC3E}">
        <p14:creationId xmlns:p14="http://schemas.microsoft.com/office/powerpoint/2010/main" val="2876613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a:lstStyle/>
          <a:p>
            <a:r>
              <a:rPr lang="en-US" altLang="en-US" smtClean="0"/>
              <a:t>Class Style Guidelines</a:t>
            </a:r>
          </a:p>
        </p:txBody>
      </p:sp>
      <p:graphicFrame>
        <p:nvGraphicFramePr>
          <p:cNvPr id="311338" name="Group 42"/>
          <p:cNvGraphicFramePr>
            <a:graphicFrameLocks noGrp="1"/>
          </p:cNvGraphicFramePr>
          <p:nvPr>
            <p:ph idx="1"/>
            <p:extLst>
              <p:ext uri="{D42A27DB-BD31-4B8C-83A1-F6EECF244321}">
                <p14:modId xmlns:p14="http://schemas.microsoft.com/office/powerpoint/2010/main" val="1474511750"/>
              </p:ext>
            </p:extLst>
          </p:nvPr>
        </p:nvGraphicFramePr>
        <p:xfrm>
          <a:off x="914400" y="3810000"/>
          <a:ext cx="8077200" cy="2286070"/>
        </p:xfrm>
        <a:graphic>
          <a:graphicData uri="http://schemas.openxmlformats.org/drawingml/2006/table">
            <a:tbl>
              <a:tblPr/>
              <a:tblGrid>
                <a:gridCol w="1628009"/>
                <a:gridCol w="1629506"/>
                <a:gridCol w="1696840"/>
                <a:gridCol w="3122845"/>
              </a:tblGrid>
              <a:tr h="258417">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Initial Name </a:t>
                      </a:r>
                      <a:endParaRPr kumimoji="0" lang="en-US" sz="1800" b="0" i="0" u="none" strike="noStrike" cap="none" normalizeH="0" baseline="0" dirty="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Good Analysis Name</a:t>
                      </a:r>
                      <a:endParaRPr kumimoji="0" lang="en-US" sz="1800" b="1" i="0" u="none" strike="noStrike" cap="none" normalizeH="0" baseline="0" dirty="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Good Design Name</a:t>
                      </a:r>
                      <a:endParaRPr kumimoji="0" lang="en-US" sz="1800" b="1" i="0" u="none" strike="noStrike" cap="none" normalizeH="0" baseline="0" dirty="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Issue </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696">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Open </a:t>
                      </a:r>
                      <a:r>
                        <a:rPr kumimoji="0" lang="en-US" sz="1200" b="0" i="0" u="none" strike="noStrike" cap="none" normalizeH="0" baseline="0" dirty="0" err="1" smtClean="0">
                          <a:ln>
                            <a:noFill/>
                          </a:ln>
                          <a:solidFill>
                            <a:schemeClr val="tx1"/>
                          </a:solidFill>
                          <a:effectLst/>
                          <a:latin typeface="Times New Roman" pitchFamily="18" charset="0"/>
                          <a:cs typeface="Times New Roman" pitchFamily="18" charset="0"/>
                        </a:rPr>
                        <a:t>Acc</a:t>
                      </a:r>
                      <a:endParaRPr kumimoji="0" lang="en-US" sz="1800" b="0" i="0" u="none" strike="noStrike" cap="none" normalizeH="0" baseline="0" dirty="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Open Account</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imes New Roman" pitchFamily="18" charset="0"/>
                          <a:cs typeface="Times New Roman" pitchFamily="18" charset="0"/>
                        </a:rPr>
                        <a:t>openAccount</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An abbreviation was replaced with the full word to make it clear what is meant.</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696">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Mailing Label Print</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Print Mailing Label </a:t>
                      </a:r>
                      <a:endParaRPr kumimoji="0" lang="en-US" sz="1800" b="0" i="0" u="none" strike="noStrike" cap="none" normalizeH="0" baseline="0" dirty="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printMailingLabel() </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The verb was moved to the beginning of the name to make it active.</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696">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purchaseparkingpass()</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Purchase Parking Pass</a:t>
                      </a:r>
                      <a:endParaRPr kumimoji="0" lang="en-US" sz="1800" b="0" i="0" u="none" strike="noStrike" cap="none" normalizeH="0" baseline="0" dirty="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purchaseParkingPass()</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Mixed case was applied to increase the readability of the design-level name.</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696">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Save the Object</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Save</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save()</a:t>
                      </a:r>
                      <a:endParaRPr kumimoji="0" lang="en-US" sz="1800" b="0" i="0" u="none" strike="noStrike" cap="none" normalizeH="0" baseline="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The name was shortened because the term </a:t>
                      </a:r>
                      <a:r>
                        <a:rPr kumimoji="0" lang="en-US" sz="1200" b="0" i="0" u="none" strike="noStrike" cap="none" normalizeH="0" baseline="0" dirty="0" smtClean="0">
                          <a:ln>
                            <a:noFill/>
                          </a:ln>
                          <a:solidFill>
                            <a:schemeClr val="tx1"/>
                          </a:solidFill>
                          <a:effectLst/>
                          <a:latin typeface="Georgia"/>
                          <a:cs typeface="Times New Roman" pitchFamily="18" charset="0"/>
                        </a:rPr>
                        <a:t>“</a:t>
                      </a:r>
                      <a:r>
                        <a:rPr kumimoji="0" lang="en-US" sz="1200" b="0" i="0" u="none" strike="noStrike" cap="none" normalizeH="0" baseline="0" dirty="0" err="1" smtClean="0">
                          <a:ln>
                            <a:noFill/>
                          </a:ln>
                          <a:solidFill>
                            <a:schemeClr val="tx1"/>
                          </a:solidFill>
                          <a:effectLst/>
                          <a:latin typeface="Times New Roman" pitchFamily="18" charset="0"/>
                          <a:cs typeface="Times New Roman" pitchFamily="18" charset="0"/>
                        </a:rPr>
                        <a:t>TheObject</a:t>
                      </a:r>
                      <a:r>
                        <a:rPr kumimoji="0" lang="en-US" sz="1200" b="0" i="0" u="none" strike="noStrike" cap="none" normalizeH="0" baseline="0" dirty="0" smtClean="0">
                          <a:ln>
                            <a:noFill/>
                          </a:ln>
                          <a:solidFill>
                            <a:schemeClr val="tx1"/>
                          </a:solidFill>
                          <a:effectLst/>
                          <a:latin typeface="Georgia"/>
                          <a:cs typeface="Times New Roman" pitchFamily="18" charset="0"/>
                        </a:rPr>
                        <a:t>”</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did not add any value.</a:t>
                      </a:r>
                      <a:endParaRPr kumimoji="0" lang="en-US" sz="1800" b="0" i="0" u="none" strike="noStrike" cap="none" normalizeH="0" baseline="0" dirty="0" smtClean="0">
                        <a:ln>
                          <a:noFill/>
                        </a:ln>
                        <a:solidFill>
                          <a:schemeClr val="tx1"/>
                        </a:solidFill>
                        <a:effectLst/>
                        <a:latin typeface="Georgia" pitchFamily="18" charset="0"/>
                      </a:endParaRPr>
                    </a:p>
                  </a:txBody>
                  <a:tcPr marL="88628" marR="886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6" name="Slide Number Placeholder 6"/>
          <p:cNvSpPr>
            <a:spLocks noGrp="1"/>
          </p:cNvSpPr>
          <p:nvPr>
            <p:ph type="sldNum" sz="quarter" idx="12"/>
          </p:nvPr>
        </p:nvSpPr>
        <p:spPr/>
        <p:txBody>
          <a:bodyPr/>
          <a:lstStyle/>
          <a:p>
            <a:pPr>
              <a:defRPr/>
            </a:pPr>
            <a:fld id="{86B58B2C-8DD3-4E19-89D6-B8E52F1011FD}" type="slidenum">
              <a:rPr lang="en-US"/>
              <a:pPr>
                <a:defRPr/>
              </a:pPr>
              <a:t>16</a:t>
            </a:fld>
            <a:endParaRPr lang="en-US"/>
          </a:p>
        </p:txBody>
      </p:sp>
      <p:sp>
        <p:nvSpPr>
          <p:cNvPr id="15364" name="Rectangle 3"/>
          <p:cNvSpPr>
            <a:spLocks noGrp="1"/>
          </p:cNvSpPr>
          <p:nvPr>
            <p:ph type="body" sz="half" idx="4294967295"/>
          </p:nvPr>
        </p:nvSpPr>
        <p:spPr>
          <a:xfrm>
            <a:off x="829491" y="1371600"/>
            <a:ext cx="8305800" cy="2073275"/>
          </a:xfrm>
        </p:spPr>
        <p:txBody>
          <a:bodyPr/>
          <a:lstStyle/>
          <a:p>
            <a:pPr>
              <a:lnSpc>
                <a:spcPct val="90000"/>
              </a:lnSpc>
            </a:pPr>
            <a:r>
              <a:rPr lang="en-US" altLang="en-US" sz="2400" dirty="0" smtClean="0"/>
              <a:t>Use Common Terminology for Names</a:t>
            </a:r>
          </a:p>
          <a:p>
            <a:pPr>
              <a:lnSpc>
                <a:spcPct val="90000"/>
              </a:lnSpc>
            </a:pPr>
            <a:r>
              <a:rPr lang="en-US" altLang="en-US" sz="2400" dirty="0" smtClean="0"/>
              <a:t>Prefer Complete Singular Nouns for Class Names</a:t>
            </a:r>
          </a:p>
          <a:p>
            <a:pPr>
              <a:lnSpc>
                <a:spcPct val="90000"/>
              </a:lnSpc>
            </a:pPr>
            <a:r>
              <a:rPr lang="en-US" altLang="en-US" sz="2400" dirty="0" smtClean="0"/>
              <a:t>Name Operations with a Strong Verb</a:t>
            </a:r>
          </a:p>
          <a:p>
            <a:pPr>
              <a:lnSpc>
                <a:spcPct val="90000"/>
              </a:lnSpc>
            </a:pPr>
            <a:r>
              <a:rPr lang="en-US" altLang="en-US" sz="2400" dirty="0" smtClean="0"/>
              <a:t>Name Attributes With a Domain-Based Noun</a:t>
            </a:r>
          </a:p>
        </p:txBody>
      </p:sp>
    </p:spTree>
    <p:extLst>
      <p:ext uri="{BB962C8B-B14F-4D97-AF65-F5344CB8AC3E}">
        <p14:creationId xmlns:p14="http://schemas.microsoft.com/office/powerpoint/2010/main" val="82218440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p:txBody>
          <a:bodyPr/>
          <a:lstStyle/>
          <a:p>
            <a:r>
              <a:rPr lang="en-US" altLang="en-US" smtClean="0"/>
              <a:t>How To Find Classes</a:t>
            </a:r>
          </a:p>
        </p:txBody>
      </p:sp>
      <p:sp>
        <p:nvSpPr>
          <p:cNvPr id="16388" name="Rectangle 3"/>
          <p:cNvSpPr>
            <a:spLocks noGrp="1"/>
          </p:cNvSpPr>
          <p:nvPr>
            <p:ph idx="1"/>
          </p:nvPr>
        </p:nvSpPr>
        <p:spPr/>
        <p:txBody>
          <a:bodyPr/>
          <a:lstStyle/>
          <a:p>
            <a:r>
              <a:rPr lang="en-US" altLang="en-US" smtClean="0"/>
              <a:t>Begin by listing Candidate object classes found in the problem statement or use case description</a:t>
            </a:r>
          </a:p>
        </p:txBody>
      </p:sp>
      <p:sp>
        <p:nvSpPr>
          <p:cNvPr id="12" name="Slide Number Placeholder 22"/>
          <p:cNvSpPr>
            <a:spLocks noGrp="1"/>
          </p:cNvSpPr>
          <p:nvPr>
            <p:ph type="sldNum" sz="quarter" idx="12"/>
          </p:nvPr>
        </p:nvSpPr>
        <p:spPr/>
        <p:txBody>
          <a:bodyPr/>
          <a:lstStyle/>
          <a:p>
            <a:pPr>
              <a:defRPr/>
            </a:pPr>
            <a:fld id="{F9A17FE1-9A1A-455A-A62D-66FFA4DCC015}" type="slidenum">
              <a:rPr lang="en-US"/>
              <a:pPr>
                <a:defRPr/>
              </a:pPr>
              <a:t>17</a:t>
            </a:fld>
            <a:endParaRPr lang="en-US"/>
          </a:p>
        </p:txBody>
      </p:sp>
      <p:grpSp>
        <p:nvGrpSpPr>
          <p:cNvPr id="2" name="Group 4"/>
          <p:cNvGrpSpPr>
            <a:grpSpLocks/>
          </p:cNvGrpSpPr>
          <p:nvPr/>
        </p:nvGrpSpPr>
        <p:grpSpPr bwMode="auto">
          <a:xfrm>
            <a:off x="971550" y="3141663"/>
            <a:ext cx="7864476" cy="1439862"/>
            <a:chOff x="612" y="1979"/>
            <a:chExt cx="4954" cy="907"/>
          </a:xfrm>
          <a:solidFill>
            <a:schemeClr val="accent2">
              <a:lumMod val="50000"/>
            </a:schemeClr>
          </a:solidFill>
        </p:grpSpPr>
        <p:sp>
          <p:nvSpPr>
            <p:cNvPr id="312325" name="AutoShape 5"/>
            <p:cNvSpPr>
              <a:spLocks noChangeArrowheads="1"/>
            </p:cNvSpPr>
            <p:nvPr/>
          </p:nvSpPr>
          <p:spPr bwMode="auto">
            <a:xfrm>
              <a:off x="612" y="2206"/>
              <a:ext cx="1225" cy="680"/>
            </a:xfrm>
            <a:prstGeom prst="flowChartAlternateProcess">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0" hangingPunct="0">
                <a:defRPr/>
              </a:pPr>
              <a:r>
                <a:rPr lang="en-US" dirty="0">
                  <a:latin typeface="Arial" charset="0"/>
                </a:rPr>
                <a:t>Problem </a:t>
              </a:r>
            </a:p>
            <a:p>
              <a:pPr algn="ctr" eaLnBrk="0" hangingPunct="0">
                <a:defRPr/>
              </a:pPr>
              <a:r>
                <a:rPr lang="en-US" dirty="0">
                  <a:latin typeface="Arial" charset="0"/>
                </a:rPr>
                <a:t>Statement</a:t>
              </a:r>
            </a:p>
          </p:txBody>
        </p:sp>
        <p:sp>
          <p:nvSpPr>
            <p:cNvPr id="312326" name="AutoShape 6"/>
            <p:cNvSpPr>
              <a:spLocks noChangeArrowheads="1"/>
            </p:cNvSpPr>
            <p:nvPr/>
          </p:nvSpPr>
          <p:spPr bwMode="auto">
            <a:xfrm>
              <a:off x="2472" y="2206"/>
              <a:ext cx="1225" cy="680"/>
            </a:xfrm>
            <a:prstGeom prst="flowChartAlternateProcess">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0" hangingPunct="0">
                <a:defRPr/>
              </a:pPr>
              <a:r>
                <a:rPr lang="en-US">
                  <a:latin typeface="Arial" charset="0"/>
                </a:rPr>
                <a:t>Potential</a:t>
              </a:r>
            </a:p>
            <a:p>
              <a:pPr algn="ctr" eaLnBrk="0" hangingPunct="0">
                <a:defRPr/>
              </a:pPr>
              <a:r>
                <a:rPr lang="en-US">
                  <a:latin typeface="Arial" charset="0"/>
                </a:rPr>
                <a:t>Candidate </a:t>
              </a:r>
            </a:p>
            <a:p>
              <a:pPr algn="ctr" eaLnBrk="0" hangingPunct="0">
                <a:defRPr/>
              </a:pPr>
              <a:r>
                <a:rPr lang="en-US">
                  <a:latin typeface="Arial" charset="0"/>
                </a:rPr>
                <a:t>Classes</a:t>
              </a:r>
            </a:p>
          </p:txBody>
        </p:sp>
        <p:sp>
          <p:nvSpPr>
            <p:cNvPr id="312327" name="AutoShape 7"/>
            <p:cNvSpPr>
              <a:spLocks noChangeArrowheads="1"/>
            </p:cNvSpPr>
            <p:nvPr/>
          </p:nvSpPr>
          <p:spPr bwMode="auto">
            <a:xfrm>
              <a:off x="4341" y="2158"/>
              <a:ext cx="1225" cy="680"/>
            </a:xfrm>
            <a:prstGeom prst="flowChartAlternateProcess">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0" hangingPunct="0">
                <a:defRPr/>
              </a:pPr>
              <a:r>
                <a:rPr lang="en-US" dirty="0">
                  <a:latin typeface="Arial" charset="0"/>
                </a:rPr>
                <a:t>Good</a:t>
              </a:r>
            </a:p>
            <a:p>
              <a:pPr algn="ctr" eaLnBrk="0" hangingPunct="0">
                <a:defRPr/>
              </a:pPr>
              <a:r>
                <a:rPr lang="en-US" dirty="0">
                  <a:latin typeface="Arial" charset="0"/>
                </a:rPr>
                <a:t>Classes</a:t>
              </a:r>
            </a:p>
          </p:txBody>
        </p:sp>
        <p:sp>
          <p:nvSpPr>
            <p:cNvPr id="312328" name="Line 8"/>
            <p:cNvSpPr>
              <a:spLocks noChangeShapeType="1"/>
            </p:cNvSpPr>
            <p:nvPr/>
          </p:nvSpPr>
          <p:spPr bwMode="auto">
            <a:xfrm>
              <a:off x="1837" y="2523"/>
              <a:ext cx="635" cy="0"/>
            </a:xfrm>
            <a:prstGeom prst="line">
              <a:avLst/>
            </a:prstGeom>
            <a:grpFill/>
            <a:ln w="9525">
              <a:solidFill>
                <a:schemeClr val="tx1"/>
              </a:solidFill>
              <a:round/>
              <a:headEnd/>
              <a:tailEnd type="triangle" w="med" len="med"/>
            </a:ln>
            <a:effectLst/>
          </p:spPr>
          <p:txBody>
            <a:bodyPr/>
            <a:lstStyle/>
            <a:p>
              <a:pPr>
                <a:defRPr/>
              </a:pPr>
              <a:endParaRPr lang="en-US">
                <a:latin typeface="Arial" charset="0"/>
              </a:endParaRPr>
            </a:p>
          </p:txBody>
        </p:sp>
        <p:sp>
          <p:nvSpPr>
            <p:cNvPr id="312329" name="Line 9"/>
            <p:cNvSpPr>
              <a:spLocks noChangeShapeType="1"/>
            </p:cNvSpPr>
            <p:nvPr/>
          </p:nvSpPr>
          <p:spPr bwMode="auto">
            <a:xfrm>
              <a:off x="3696" y="2523"/>
              <a:ext cx="590" cy="0"/>
            </a:xfrm>
            <a:prstGeom prst="line">
              <a:avLst/>
            </a:prstGeom>
            <a:grpFill/>
            <a:ln w="9525">
              <a:solidFill>
                <a:schemeClr val="tx1"/>
              </a:solidFill>
              <a:round/>
              <a:headEnd/>
              <a:tailEnd type="triangle" w="med" len="med"/>
            </a:ln>
            <a:effectLst/>
          </p:spPr>
          <p:txBody>
            <a:bodyPr/>
            <a:lstStyle/>
            <a:p>
              <a:pPr>
                <a:defRPr/>
              </a:pPr>
              <a:endParaRPr lang="en-US">
                <a:latin typeface="Arial" charset="0"/>
              </a:endParaRPr>
            </a:p>
          </p:txBody>
        </p:sp>
        <p:sp>
          <p:nvSpPr>
            <p:cNvPr id="312330" name="Text Box 10"/>
            <p:cNvSpPr txBox="1">
              <a:spLocks noChangeArrowheads="1"/>
            </p:cNvSpPr>
            <p:nvPr/>
          </p:nvSpPr>
          <p:spPr bwMode="auto">
            <a:xfrm>
              <a:off x="1869" y="2143"/>
              <a:ext cx="515" cy="366"/>
            </a:xfrm>
            <a:prstGeom prst="rect">
              <a:avLst/>
            </a:prstGeom>
            <a:solidFill>
              <a:schemeClr val="bg1"/>
            </a:solidFill>
            <a:ln w="9525">
              <a:noFill/>
              <a:miter lim="800000"/>
              <a:headEnd/>
              <a:tailEnd/>
            </a:ln>
            <a:effectLst/>
          </p:spPr>
          <p:txBody>
            <a:bodyPr wrap="none">
              <a:spAutoFit/>
            </a:bodyPr>
            <a:lstStyle/>
            <a:p>
              <a:pPr eaLnBrk="0" hangingPunct="0">
                <a:defRPr/>
              </a:pPr>
              <a:r>
                <a:rPr lang="en-US" sz="1600" i="1" dirty="0">
                  <a:latin typeface="Arial" charset="0"/>
                </a:rPr>
                <a:t>Extract</a:t>
              </a:r>
            </a:p>
            <a:p>
              <a:pPr eaLnBrk="0" hangingPunct="0">
                <a:defRPr/>
              </a:pPr>
              <a:r>
                <a:rPr lang="en-US" sz="1600" i="1" dirty="0">
                  <a:latin typeface="Arial" charset="0"/>
                </a:rPr>
                <a:t>Nouns</a:t>
              </a:r>
            </a:p>
          </p:txBody>
        </p:sp>
        <p:sp>
          <p:nvSpPr>
            <p:cNvPr id="312331" name="Text Box 11"/>
            <p:cNvSpPr txBox="1">
              <a:spLocks noChangeArrowheads="1"/>
            </p:cNvSpPr>
            <p:nvPr/>
          </p:nvSpPr>
          <p:spPr bwMode="auto">
            <a:xfrm>
              <a:off x="3696" y="1979"/>
              <a:ext cx="641" cy="520"/>
            </a:xfrm>
            <a:prstGeom prst="rect">
              <a:avLst/>
            </a:prstGeom>
            <a:solidFill>
              <a:schemeClr val="bg1"/>
            </a:solidFill>
            <a:ln w="9525">
              <a:noFill/>
              <a:miter lim="800000"/>
              <a:headEnd/>
              <a:tailEnd/>
            </a:ln>
            <a:effectLst/>
          </p:spPr>
          <p:txBody>
            <a:bodyPr wrap="none">
              <a:spAutoFit/>
            </a:bodyPr>
            <a:lstStyle/>
            <a:p>
              <a:pPr eaLnBrk="0" hangingPunct="0">
                <a:defRPr/>
              </a:pPr>
              <a:r>
                <a:rPr lang="en-US" sz="1600" i="1" dirty="0">
                  <a:latin typeface="Arial" charset="0"/>
                </a:rPr>
                <a:t>Eliminate</a:t>
              </a:r>
            </a:p>
            <a:p>
              <a:pPr eaLnBrk="0" hangingPunct="0">
                <a:defRPr/>
              </a:pPr>
              <a:r>
                <a:rPr lang="en-US" sz="1600" i="1" dirty="0">
                  <a:latin typeface="Arial" charset="0"/>
                </a:rPr>
                <a:t>Bad</a:t>
              </a:r>
            </a:p>
            <a:p>
              <a:pPr eaLnBrk="0" hangingPunct="0">
                <a:defRPr/>
              </a:pPr>
              <a:r>
                <a:rPr lang="en-US" sz="1600" i="1" dirty="0">
                  <a:latin typeface="Arial" charset="0"/>
                </a:rPr>
                <a:t>Classes</a:t>
              </a:r>
            </a:p>
          </p:txBody>
        </p:sp>
      </p:grpSp>
    </p:spTree>
    <p:extLst>
      <p:ext uri="{BB962C8B-B14F-4D97-AF65-F5344CB8AC3E}">
        <p14:creationId xmlns:p14="http://schemas.microsoft.com/office/powerpoint/2010/main" val="67694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p:txBody>
          <a:bodyPr/>
          <a:lstStyle/>
          <a:p>
            <a:r>
              <a:rPr lang="en-US" altLang="en-US" smtClean="0"/>
              <a:t>Underlining Nouns</a:t>
            </a:r>
          </a:p>
        </p:txBody>
      </p:sp>
      <p:sp>
        <p:nvSpPr>
          <p:cNvPr id="17412" name="Rectangle 3"/>
          <p:cNvSpPr>
            <a:spLocks noGrp="1"/>
          </p:cNvSpPr>
          <p:nvPr>
            <p:ph idx="1"/>
          </p:nvPr>
        </p:nvSpPr>
        <p:spPr/>
        <p:txBody>
          <a:bodyPr/>
          <a:lstStyle/>
          <a:p>
            <a:pPr>
              <a:lnSpc>
                <a:spcPct val="90000"/>
              </a:lnSpc>
            </a:pPr>
            <a:r>
              <a:rPr lang="en-US" altLang="en-US" sz="2400" b="0" dirty="0" smtClean="0"/>
              <a:t>An </a:t>
            </a:r>
            <a:r>
              <a:rPr lang="en-US" altLang="en-US" sz="2400" b="0" u="sng" dirty="0" smtClean="0"/>
              <a:t>automatic teller machine</a:t>
            </a:r>
            <a:r>
              <a:rPr lang="en-US" altLang="en-US" sz="2400" b="0" dirty="0" smtClean="0"/>
              <a:t> accepts a </a:t>
            </a:r>
            <a:r>
              <a:rPr lang="en-US" altLang="en-US" sz="2400" b="0" u="sng" dirty="0" smtClean="0"/>
              <a:t>cash card</a:t>
            </a:r>
            <a:r>
              <a:rPr lang="en-US" altLang="en-US" sz="2400" b="0" dirty="0" smtClean="0"/>
              <a:t>, interacts with the </a:t>
            </a:r>
            <a:r>
              <a:rPr lang="en-US" altLang="en-US" sz="2400" b="0" u="sng" dirty="0" smtClean="0"/>
              <a:t>user</a:t>
            </a:r>
            <a:r>
              <a:rPr lang="en-US" altLang="en-US" sz="2400" b="0" dirty="0" smtClean="0"/>
              <a:t>, communicates with the </a:t>
            </a:r>
            <a:r>
              <a:rPr lang="en-US" altLang="en-US" sz="2400" b="0" u="sng" dirty="0" smtClean="0"/>
              <a:t>central system</a:t>
            </a:r>
            <a:r>
              <a:rPr lang="en-US" altLang="en-US" sz="2400" b="0" dirty="0" smtClean="0"/>
              <a:t> to carry out the </a:t>
            </a:r>
            <a:r>
              <a:rPr lang="en-US" altLang="en-US" sz="2400" b="0" u="sng" dirty="0" smtClean="0"/>
              <a:t>transaction</a:t>
            </a:r>
            <a:r>
              <a:rPr lang="en-US" altLang="en-US" sz="2400" b="0" dirty="0" smtClean="0"/>
              <a:t>, dispenses </a:t>
            </a:r>
            <a:r>
              <a:rPr lang="en-US" altLang="en-US" sz="2400" b="0" u="sng" dirty="0" smtClean="0"/>
              <a:t>cash</a:t>
            </a:r>
            <a:r>
              <a:rPr lang="en-US" altLang="en-US" sz="2400" b="0" dirty="0" smtClean="0"/>
              <a:t>, and prints </a:t>
            </a:r>
            <a:r>
              <a:rPr lang="en-US" altLang="en-US" sz="2400" b="0" u="sng" dirty="0" smtClean="0"/>
              <a:t>receipts</a:t>
            </a:r>
            <a:r>
              <a:rPr lang="en-US" altLang="en-US" sz="2400" b="0" dirty="0" smtClean="0"/>
              <a:t>. The </a:t>
            </a:r>
            <a:r>
              <a:rPr lang="en-US" altLang="en-US" sz="2400" b="0" u="sng" dirty="0" smtClean="0"/>
              <a:t>system</a:t>
            </a:r>
            <a:r>
              <a:rPr lang="en-US" altLang="en-US" sz="2400" b="0" dirty="0" smtClean="0"/>
              <a:t> requires appropriate </a:t>
            </a:r>
            <a:r>
              <a:rPr lang="en-US" altLang="en-US" sz="2400" b="0" u="sng" dirty="0" smtClean="0"/>
              <a:t>record keeping</a:t>
            </a:r>
            <a:r>
              <a:rPr lang="en-US" altLang="en-US" sz="2400" b="0" dirty="0" smtClean="0"/>
              <a:t> and </a:t>
            </a:r>
            <a:r>
              <a:rPr lang="en-US" altLang="en-US" sz="2400" b="0" u="sng" dirty="0" smtClean="0"/>
              <a:t>security provisions</a:t>
            </a:r>
            <a:r>
              <a:rPr lang="en-US" altLang="en-US" sz="2400" b="0" dirty="0" smtClean="0"/>
              <a:t>. The system must handle concurrent </a:t>
            </a:r>
            <a:r>
              <a:rPr lang="en-US" altLang="en-US" sz="2400" b="0" u="sng" dirty="0" smtClean="0"/>
              <a:t>accesses</a:t>
            </a:r>
            <a:r>
              <a:rPr lang="en-US" altLang="en-US" sz="2400" b="0" dirty="0" smtClean="0"/>
              <a:t> to the same </a:t>
            </a:r>
            <a:r>
              <a:rPr lang="en-US" altLang="en-US" sz="2400" b="0" u="sng" dirty="0" smtClean="0"/>
              <a:t>account</a:t>
            </a:r>
            <a:r>
              <a:rPr lang="en-US" altLang="en-US" sz="2400" b="0" dirty="0" smtClean="0"/>
              <a:t> correctly. The </a:t>
            </a:r>
            <a:r>
              <a:rPr lang="en-US" altLang="en-US" sz="2400" b="0" u="sng" dirty="0" smtClean="0"/>
              <a:t>banks</a:t>
            </a:r>
            <a:r>
              <a:rPr lang="en-US" altLang="en-US" sz="2400" b="0" dirty="0" smtClean="0"/>
              <a:t> will provide their own </a:t>
            </a:r>
            <a:r>
              <a:rPr lang="en-US" altLang="en-US" sz="2400" b="0" u="sng" dirty="0" smtClean="0"/>
              <a:t>software</a:t>
            </a:r>
            <a:r>
              <a:rPr lang="en-US" altLang="en-US" sz="2400" b="0" dirty="0" smtClean="0"/>
              <a:t> for their own </a:t>
            </a:r>
            <a:r>
              <a:rPr lang="en-US" altLang="en-US" sz="2400" b="0" u="sng" dirty="0" smtClean="0"/>
              <a:t>computers</a:t>
            </a:r>
            <a:r>
              <a:rPr lang="en-US" altLang="en-US" sz="2400" b="0" dirty="0" smtClean="0"/>
              <a:t>; you are to design the </a:t>
            </a:r>
            <a:r>
              <a:rPr lang="en-US" altLang="en-US" sz="2400" b="0" u="sng" dirty="0" smtClean="0"/>
              <a:t>software</a:t>
            </a:r>
            <a:r>
              <a:rPr lang="en-US" altLang="en-US" sz="2400" b="0" dirty="0" smtClean="0"/>
              <a:t> for the ATMs and the </a:t>
            </a:r>
            <a:r>
              <a:rPr lang="en-US" altLang="en-US" sz="2400" b="0" u="sng" dirty="0" smtClean="0"/>
              <a:t>network</a:t>
            </a:r>
            <a:r>
              <a:rPr lang="en-US" altLang="en-US" sz="2400" b="0" dirty="0" smtClean="0"/>
              <a:t>. The </a:t>
            </a:r>
            <a:r>
              <a:rPr lang="en-US" altLang="en-US" sz="2400" b="0" u="sng" dirty="0" smtClean="0"/>
              <a:t>cost</a:t>
            </a:r>
            <a:r>
              <a:rPr lang="en-US" altLang="en-US" sz="2400" b="0" dirty="0" smtClean="0"/>
              <a:t> of the shared </a:t>
            </a:r>
            <a:r>
              <a:rPr lang="en-US" altLang="en-US" sz="2400" b="0" u="sng" dirty="0" smtClean="0"/>
              <a:t>system</a:t>
            </a:r>
            <a:r>
              <a:rPr lang="en-US" altLang="en-US" sz="2400" b="0" dirty="0" smtClean="0"/>
              <a:t> will be apportioned to the banks according to the number of </a:t>
            </a:r>
            <a:r>
              <a:rPr lang="en-US" altLang="en-US" sz="2400" b="0" u="sng" dirty="0" smtClean="0"/>
              <a:t>customers</a:t>
            </a:r>
            <a:r>
              <a:rPr lang="en-US" altLang="en-US" sz="2400" b="0" dirty="0" smtClean="0"/>
              <a:t> with </a:t>
            </a:r>
            <a:r>
              <a:rPr lang="en-US" altLang="en-US" sz="2400" b="0" u="sng" dirty="0" smtClean="0"/>
              <a:t>cash cards</a:t>
            </a:r>
            <a:r>
              <a:rPr lang="en-US" altLang="en-US" sz="2400" b="0" dirty="0" smtClean="0"/>
              <a:t>.</a:t>
            </a:r>
          </a:p>
        </p:txBody>
      </p:sp>
      <p:sp>
        <p:nvSpPr>
          <p:cNvPr id="4" name="Slide Number Placeholder 22"/>
          <p:cNvSpPr>
            <a:spLocks noGrp="1"/>
          </p:cNvSpPr>
          <p:nvPr>
            <p:ph type="sldNum" sz="quarter" idx="12"/>
          </p:nvPr>
        </p:nvSpPr>
        <p:spPr/>
        <p:txBody>
          <a:bodyPr/>
          <a:lstStyle/>
          <a:p>
            <a:pPr>
              <a:defRPr/>
            </a:pPr>
            <a:fld id="{84910D8E-86CF-4935-98C6-12B8D965E2F0}" type="slidenum">
              <a:rPr lang="en-US"/>
              <a:pPr>
                <a:defRPr/>
              </a:pPr>
              <a:t>18</a:t>
            </a:fld>
            <a:endParaRPr lang="en-US"/>
          </a:p>
        </p:txBody>
      </p:sp>
    </p:spTree>
    <p:extLst>
      <p:ext uri="{BB962C8B-B14F-4D97-AF65-F5344CB8AC3E}">
        <p14:creationId xmlns:p14="http://schemas.microsoft.com/office/powerpoint/2010/main" val="211827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p:txBody>
          <a:bodyPr/>
          <a:lstStyle/>
          <a:p>
            <a:r>
              <a:rPr lang="en-US" altLang="en-US" smtClean="0"/>
              <a:t>Candidate Classes</a:t>
            </a:r>
          </a:p>
        </p:txBody>
      </p:sp>
      <p:sp>
        <p:nvSpPr>
          <p:cNvPr id="18436" name="Rectangle 3"/>
          <p:cNvSpPr>
            <a:spLocks noGrp="1"/>
          </p:cNvSpPr>
          <p:nvPr>
            <p:ph idx="1"/>
          </p:nvPr>
        </p:nvSpPr>
        <p:spPr/>
        <p:txBody>
          <a:bodyPr/>
          <a:lstStyle/>
          <a:p>
            <a:r>
              <a:rPr lang="en-US" altLang="en-US" smtClean="0"/>
              <a:t>From Problem Statement</a:t>
            </a:r>
          </a:p>
          <a:p>
            <a:endParaRPr lang="en-US" altLang="en-US" smtClean="0"/>
          </a:p>
        </p:txBody>
      </p:sp>
      <p:sp>
        <p:nvSpPr>
          <p:cNvPr id="22" name="Slide Number Placeholder 22"/>
          <p:cNvSpPr>
            <a:spLocks noGrp="1"/>
          </p:cNvSpPr>
          <p:nvPr>
            <p:ph type="sldNum" sz="quarter" idx="12"/>
          </p:nvPr>
        </p:nvSpPr>
        <p:spPr/>
        <p:txBody>
          <a:bodyPr/>
          <a:lstStyle/>
          <a:p>
            <a:pPr>
              <a:defRPr/>
            </a:pPr>
            <a:fld id="{474948C3-9F70-412F-B183-A864E9507312}" type="slidenum">
              <a:rPr lang="en-US"/>
              <a:pPr>
                <a:defRPr/>
              </a:pPr>
              <a:t>19</a:t>
            </a:fld>
            <a:endParaRPr lang="en-US"/>
          </a:p>
        </p:txBody>
      </p:sp>
      <p:sp>
        <p:nvSpPr>
          <p:cNvPr id="314372" name="Rectangle 4"/>
          <p:cNvSpPr>
            <a:spLocks noChangeArrowheads="1"/>
          </p:cNvSpPr>
          <p:nvPr/>
        </p:nvSpPr>
        <p:spPr bwMode="auto">
          <a:xfrm>
            <a:off x="1335858" y="2407875"/>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dirty="0">
                <a:solidFill>
                  <a:schemeClr val="bg1"/>
                </a:solidFill>
                <a:latin typeface="Arial" charset="0"/>
              </a:rPr>
              <a:t>ATM</a:t>
            </a:r>
          </a:p>
        </p:txBody>
      </p:sp>
      <p:sp>
        <p:nvSpPr>
          <p:cNvPr id="314373" name="Rectangle 5"/>
          <p:cNvSpPr>
            <a:spLocks noChangeArrowheads="1"/>
          </p:cNvSpPr>
          <p:nvPr/>
        </p:nvSpPr>
        <p:spPr bwMode="auto">
          <a:xfrm>
            <a:off x="3203575" y="2420938"/>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Cash Card</a:t>
            </a:r>
          </a:p>
        </p:txBody>
      </p:sp>
      <p:sp>
        <p:nvSpPr>
          <p:cNvPr id="314374" name="Rectangle 6"/>
          <p:cNvSpPr>
            <a:spLocks noChangeArrowheads="1"/>
          </p:cNvSpPr>
          <p:nvPr/>
        </p:nvSpPr>
        <p:spPr bwMode="auto">
          <a:xfrm>
            <a:off x="4859338" y="2420938"/>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User</a:t>
            </a:r>
          </a:p>
        </p:txBody>
      </p:sp>
      <p:sp>
        <p:nvSpPr>
          <p:cNvPr id="314375" name="Rectangle 7"/>
          <p:cNvSpPr>
            <a:spLocks noChangeArrowheads="1"/>
          </p:cNvSpPr>
          <p:nvPr/>
        </p:nvSpPr>
        <p:spPr bwMode="auto">
          <a:xfrm>
            <a:off x="6804025" y="2420938"/>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Central </a:t>
            </a:r>
          </a:p>
          <a:p>
            <a:pPr algn="ctr" eaLnBrk="0" hangingPunct="0">
              <a:defRPr/>
            </a:pPr>
            <a:r>
              <a:rPr lang="en-US">
                <a:solidFill>
                  <a:schemeClr val="bg1"/>
                </a:solidFill>
                <a:latin typeface="Arial" charset="0"/>
              </a:rPr>
              <a:t>Computer</a:t>
            </a:r>
          </a:p>
        </p:txBody>
      </p:sp>
      <p:sp>
        <p:nvSpPr>
          <p:cNvPr id="314376" name="Rectangle 8"/>
          <p:cNvSpPr>
            <a:spLocks noChangeArrowheads="1"/>
          </p:cNvSpPr>
          <p:nvPr/>
        </p:nvSpPr>
        <p:spPr bwMode="auto">
          <a:xfrm>
            <a:off x="6877050" y="5949950"/>
            <a:ext cx="1368425" cy="503238"/>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Customer</a:t>
            </a:r>
          </a:p>
        </p:txBody>
      </p:sp>
      <p:sp>
        <p:nvSpPr>
          <p:cNvPr id="314377" name="Rectangle 9"/>
          <p:cNvSpPr>
            <a:spLocks noChangeArrowheads="1"/>
          </p:cNvSpPr>
          <p:nvPr/>
        </p:nvSpPr>
        <p:spPr bwMode="auto">
          <a:xfrm>
            <a:off x="6877050" y="3357563"/>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System</a:t>
            </a:r>
          </a:p>
        </p:txBody>
      </p:sp>
      <p:sp>
        <p:nvSpPr>
          <p:cNvPr id="314378" name="Rectangle 10"/>
          <p:cNvSpPr>
            <a:spLocks noChangeArrowheads="1"/>
          </p:cNvSpPr>
          <p:nvPr/>
        </p:nvSpPr>
        <p:spPr bwMode="auto">
          <a:xfrm>
            <a:off x="1403349" y="6092825"/>
            <a:ext cx="1368425" cy="503238"/>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dirty="0">
                <a:solidFill>
                  <a:schemeClr val="bg1"/>
                </a:solidFill>
                <a:latin typeface="Arial" charset="0"/>
              </a:rPr>
              <a:t>Network</a:t>
            </a:r>
          </a:p>
        </p:txBody>
      </p:sp>
      <p:sp>
        <p:nvSpPr>
          <p:cNvPr id="314379" name="Rectangle 11"/>
          <p:cNvSpPr>
            <a:spLocks noChangeArrowheads="1"/>
          </p:cNvSpPr>
          <p:nvPr/>
        </p:nvSpPr>
        <p:spPr bwMode="auto">
          <a:xfrm>
            <a:off x="6804025" y="4437063"/>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Account</a:t>
            </a:r>
          </a:p>
        </p:txBody>
      </p:sp>
      <p:sp>
        <p:nvSpPr>
          <p:cNvPr id="314380" name="Rectangle 12"/>
          <p:cNvSpPr>
            <a:spLocks noChangeArrowheads="1"/>
          </p:cNvSpPr>
          <p:nvPr/>
        </p:nvSpPr>
        <p:spPr bwMode="auto">
          <a:xfrm>
            <a:off x="6877050" y="5229225"/>
            <a:ext cx="1368425" cy="503238"/>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Cost</a:t>
            </a:r>
          </a:p>
        </p:txBody>
      </p:sp>
      <p:sp>
        <p:nvSpPr>
          <p:cNvPr id="314381" name="Rectangle 13"/>
          <p:cNvSpPr>
            <a:spLocks noChangeArrowheads="1"/>
          </p:cNvSpPr>
          <p:nvPr/>
        </p:nvSpPr>
        <p:spPr bwMode="auto">
          <a:xfrm>
            <a:off x="5076825" y="5229225"/>
            <a:ext cx="1368425" cy="503238"/>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Bank </a:t>
            </a:r>
          </a:p>
          <a:p>
            <a:pPr algn="ctr" eaLnBrk="0" hangingPunct="0">
              <a:defRPr/>
            </a:pPr>
            <a:r>
              <a:rPr lang="en-US">
                <a:solidFill>
                  <a:schemeClr val="bg1"/>
                </a:solidFill>
                <a:latin typeface="Arial" charset="0"/>
              </a:rPr>
              <a:t>Computer</a:t>
            </a:r>
          </a:p>
        </p:txBody>
      </p:sp>
      <p:sp>
        <p:nvSpPr>
          <p:cNvPr id="314382" name="Rectangle 14"/>
          <p:cNvSpPr>
            <a:spLocks noChangeArrowheads="1"/>
          </p:cNvSpPr>
          <p:nvPr/>
        </p:nvSpPr>
        <p:spPr bwMode="auto">
          <a:xfrm>
            <a:off x="3203575" y="5300663"/>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Software</a:t>
            </a:r>
          </a:p>
        </p:txBody>
      </p:sp>
      <p:sp>
        <p:nvSpPr>
          <p:cNvPr id="314383" name="Rectangle 15"/>
          <p:cNvSpPr>
            <a:spLocks noChangeArrowheads="1"/>
          </p:cNvSpPr>
          <p:nvPr/>
        </p:nvSpPr>
        <p:spPr bwMode="auto">
          <a:xfrm>
            <a:off x="1331913" y="5300663"/>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Bank</a:t>
            </a:r>
          </a:p>
        </p:txBody>
      </p:sp>
      <p:sp>
        <p:nvSpPr>
          <p:cNvPr id="314384" name="Rectangle 16"/>
          <p:cNvSpPr>
            <a:spLocks noChangeArrowheads="1"/>
          </p:cNvSpPr>
          <p:nvPr/>
        </p:nvSpPr>
        <p:spPr bwMode="auto">
          <a:xfrm>
            <a:off x="5076825" y="4437063"/>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Access</a:t>
            </a:r>
          </a:p>
        </p:txBody>
      </p:sp>
      <p:sp>
        <p:nvSpPr>
          <p:cNvPr id="314385" name="Rectangle 17"/>
          <p:cNvSpPr>
            <a:spLocks noChangeArrowheads="1"/>
          </p:cNvSpPr>
          <p:nvPr/>
        </p:nvSpPr>
        <p:spPr bwMode="auto">
          <a:xfrm>
            <a:off x="3203575" y="4437063"/>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Security</a:t>
            </a:r>
          </a:p>
          <a:p>
            <a:pPr algn="ctr" eaLnBrk="0" hangingPunct="0">
              <a:defRPr/>
            </a:pPr>
            <a:r>
              <a:rPr lang="en-US">
                <a:solidFill>
                  <a:schemeClr val="bg1"/>
                </a:solidFill>
                <a:latin typeface="Arial" charset="0"/>
              </a:rPr>
              <a:t>Provision</a:t>
            </a:r>
          </a:p>
        </p:txBody>
      </p:sp>
      <p:sp>
        <p:nvSpPr>
          <p:cNvPr id="314386" name="Rectangle 18"/>
          <p:cNvSpPr>
            <a:spLocks noChangeArrowheads="1"/>
          </p:cNvSpPr>
          <p:nvPr/>
        </p:nvSpPr>
        <p:spPr bwMode="auto">
          <a:xfrm>
            <a:off x="1331913" y="4292600"/>
            <a:ext cx="1655762" cy="649288"/>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Recordkeeping</a:t>
            </a:r>
          </a:p>
          <a:p>
            <a:pPr algn="ctr" eaLnBrk="0" hangingPunct="0">
              <a:defRPr/>
            </a:pPr>
            <a:r>
              <a:rPr lang="en-US">
                <a:solidFill>
                  <a:schemeClr val="bg1"/>
                </a:solidFill>
                <a:latin typeface="Arial" charset="0"/>
              </a:rPr>
              <a:t>Provision</a:t>
            </a:r>
          </a:p>
        </p:txBody>
      </p:sp>
      <p:sp>
        <p:nvSpPr>
          <p:cNvPr id="314387" name="Rectangle 19"/>
          <p:cNvSpPr>
            <a:spLocks noChangeArrowheads="1"/>
          </p:cNvSpPr>
          <p:nvPr/>
        </p:nvSpPr>
        <p:spPr bwMode="auto">
          <a:xfrm>
            <a:off x="5003800" y="3357563"/>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Receipt</a:t>
            </a:r>
          </a:p>
        </p:txBody>
      </p:sp>
      <p:sp>
        <p:nvSpPr>
          <p:cNvPr id="314388" name="Rectangle 20"/>
          <p:cNvSpPr>
            <a:spLocks noChangeArrowheads="1"/>
          </p:cNvSpPr>
          <p:nvPr/>
        </p:nvSpPr>
        <p:spPr bwMode="auto">
          <a:xfrm>
            <a:off x="3203575" y="3357563"/>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a:solidFill>
                  <a:schemeClr val="bg1"/>
                </a:solidFill>
                <a:latin typeface="Arial" charset="0"/>
              </a:rPr>
              <a:t>Cash</a:t>
            </a:r>
          </a:p>
        </p:txBody>
      </p:sp>
      <p:sp>
        <p:nvSpPr>
          <p:cNvPr id="314389" name="Rectangle 21"/>
          <p:cNvSpPr>
            <a:spLocks noChangeArrowheads="1"/>
          </p:cNvSpPr>
          <p:nvPr/>
        </p:nvSpPr>
        <p:spPr bwMode="auto">
          <a:xfrm>
            <a:off x="1347153" y="3357563"/>
            <a:ext cx="1368425" cy="503237"/>
          </a:xfrm>
          <a:prstGeom prst="rect">
            <a:avLst/>
          </a:prstGeom>
          <a:solidFill>
            <a:schemeClr val="tx2">
              <a:lumMod val="25000"/>
            </a:schemeClr>
          </a:solidFill>
          <a:ln w="9525">
            <a:solidFill>
              <a:schemeClr val="tx1"/>
            </a:solidFill>
            <a:miter lim="800000"/>
            <a:headEnd/>
            <a:tailEnd/>
          </a:ln>
          <a:effectLst/>
        </p:spPr>
        <p:txBody>
          <a:bodyPr wrap="none" anchor="ctr"/>
          <a:lstStyle/>
          <a:p>
            <a:pPr algn="ctr" eaLnBrk="0" hangingPunct="0">
              <a:defRPr/>
            </a:pPr>
            <a:r>
              <a:rPr lang="en-US" dirty="0">
                <a:solidFill>
                  <a:schemeClr val="bg1"/>
                </a:solidFill>
                <a:latin typeface="Arial" charset="0"/>
              </a:rPr>
              <a:t>Transaction</a:t>
            </a:r>
          </a:p>
        </p:txBody>
      </p:sp>
    </p:spTree>
    <p:extLst>
      <p:ext uri="{BB962C8B-B14F-4D97-AF65-F5344CB8AC3E}">
        <p14:creationId xmlns:p14="http://schemas.microsoft.com/office/powerpoint/2010/main" val="4017628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Content</a:t>
            </a:r>
            <a:endParaRPr lang="en-GB" dirty="0"/>
          </a:p>
        </p:txBody>
      </p:sp>
      <p:sp>
        <p:nvSpPr>
          <p:cNvPr id="3" name="Content Placeholder 2"/>
          <p:cNvSpPr>
            <a:spLocks noGrp="1"/>
          </p:cNvSpPr>
          <p:nvPr>
            <p:ph idx="1"/>
          </p:nvPr>
        </p:nvSpPr>
        <p:spPr/>
        <p:txBody>
          <a:bodyPr/>
          <a:lstStyle/>
          <a:p>
            <a:r>
              <a:rPr lang="en-GB" altLang="en-US" dirty="0"/>
              <a:t>What is </a:t>
            </a:r>
            <a:r>
              <a:rPr lang="en-GB" altLang="en-US" dirty="0" smtClean="0"/>
              <a:t>an object?</a:t>
            </a:r>
            <a:endParaRPr lang="en-GB" altLang="en-US" dirty="0"/>
          </a:p>
          <a:p>
            <a:r>
              <a:rPr lang="en-GB" altLang="en-US" dirty="0" smtClean="0"/>
              <a:t>What is a class?</a:t>
            </a:r>
            <a:endParaRPr lang="en-GB" altLang="en-US" dirty="0"/>
          </a:p>
          <a:p>
            <a:r>
              <a:rPr lang="en-GB" altLang="en-US" dirty="0" smtClean="0"/>
              <a:t>OO principles: Encapsulation, inheritance, polymorphism </a:t>
            </a:r>
            <a:endParaRPr lang="en-GB" altLang="en-US" dirty="0"/>
          </a:p>
          <a:p>
            <a:r>
              <a:rPr lang="en-GB" altLang="en-US" dirty="0" smtClean="0"/>
              <a:t>Class Diagram Notation</a:t>
            </a:r>
            <a:endParaRPr lang="en-GB" altLang="en-US"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955489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p:txBody>
          <a:bodyPr/>
          <a:lstStyle/>
          <a:p>
            <a:r>
              <a:rPr lang="fi-FI" altLang="en-US" smtClean="0"/>
              <a:t>Eliminating Bad Candidates.</a:t>
            </a:r>
            <a:endParaRPr lang="en-US" altLang="en-US" smtClean="0"/>
          </a:p>
        </p:txBody>
      </p:sp>
      <p:sp>
        <p:nvSpPr>
          <p:cNvPr id="19460" name="Rectangle 3"/>
          <p:cNvSpPr>
            <a:spLocks noGrp="1"/>
          </p:cNvSpPr>
          <p:nvPr>
            <p:ph idx="1"/>
          </p:nvPr>
        </p:nvSpPr>
        <p:spPr/>
        <p:txBody>
          <a:bodyPr/>
          <a:lstStyle/>
          <a:p>
            <a:r>
              <a:rPr lang="en-US" altLang="en-US" dirty="0" smtClean="0"/>
              <a:t>Has this class a </a:t>
            </a:r>
            <a:r>
              <a:rPr lang="en-US" altLang="en-US" dirty="0" smtClean="0">
                <a:solidFill>
                  <a:srgbClr val="0070C0"/>
                </a:solidFill>
              </a:rPr>
              <a:t>state </a:t>
            </a:r>
            <a:r>
              <a:rPr lang="en-US" altLang="en-US" dirty="0" smtClean="0"/>
              <a:t>(set of properties), behavior (set of operations) and identity?</a:t>
            </a:r>
          </a:p>
          <a:p>
            <a:r>
              <a:rPr lang="en-US" altLang="en-US" dirty="0" smtClean="0"/>
              <a:t>Is it an </a:t>
            </a:r>
            <a:r>
              <a:rPr lang="en-US" altLang="en-US" dirty="0" smtClean="0">
                <a:solidFill>
                  <a:srgbClr val="0070C0"/>
                </a:solidFill>
              </a:rPr>
              <a:t>attribute</a:t>
            </a:r>
            <a:r>
              <a:rPr lang="en-US" altLang="en-US" dirty="0" smtClean="0"/>
              <a:t>?</a:t>
            </a:r>
          </a:p>
          <a:p>
            <a:r>
              <a:rPr lang="en-US" altLang="en-US" dirty="0" smtClean="0"/>
              <a:t>Is it an </a:t>
            </a:r>
            <a:r>
              <a:rPr lang="en-US" altLang="en-US" dirty="0" smtClean="0">
                <a:solidFill>
                  <a:srgbClr val="0070C0"/>
                </a:solidFill>
              </a:rPr>
              <a:t>operation</a:t>
            </a:r>
            <a:r>
              <a:rPr lang="en-US" altLang="en-US" dirty="0" smtClean="0"/>
              <a:t>?</a:t>
            </a:r>
          </a:p>
          <a:p>
            <a:r>
              <a:rPr lang="en-US" altLang="en-US" dirty="0" smtClean="0"/>
              <a:t>Is it an </a:t>
            </a:r>
            <a:r>
              <a:rPr lang="en-US" altLang="en-US" dirty="0" smtClean="0">
                <a:solidFill>
                  <a:srgbClr val="0070C0"/>
                </a:solidFill>
              </a:rPr>
              <a:t>association</a:t>
            </a:r>
            <a:r>
              <a:rPr lang="en-US" altLang="en-US" dirty="0" smtClean="0"/>
              <a:t>?</a:t>
            </a:r>
          </a:p>
          <a:p>
            <a:r>
              <a:rPr lang="en-US" altLang="en-US" dirty="0" smtClean="0"/>
              <a:t>Is the class </a:t>
            </a:r>
            <a:r>
              <a:rPr lang="en-US" altLang="en-US" dirty="0" smtClean="0">
                <a:solidFill>
                  <a:srgbClr val="0070C0"/>
                </a:solidFill>
              </a:rPr>
              <a:t>redundant</a:t>
            </a:r>
            <a:r>
              <a:rPr lang="en-US" altLang="en-US" dirty="0" smtClean="0"/>
              <a:t>? (unnecessary, not relevant for the system under development)</a:t>
            </a:r>
          </a:p>
          <a:p>
            <a:r>
              <a:rPr lang="en-US" altLang="en-US" dirty="0" smtClean="0"/>
              <a:t>Is the class </a:t>
            </a:r>
            <a:r>
              <a:rPr lang="en-US" altLang="en-US" dirty="0" smtClean="0">
                <a:solidFill>
                  <a:srgbClr val="0070C0"/>
                </a:solidFill>
              </a:rPr>
              <a:t>unclear </a:t>
            </a:r>
            <a:r>
              <a:rPr lang="en-US" altLang="en-US" dirty="0" smtClean="0"/>
              <a:t>or </a:t>
            </a:r>
            <a:r>
              <a:rPr lang="en-US" altLang="en-US" dirty="0" smtClean="0">
                <a:solidFill>
                  <a:srgbClr val="0070C0"/>
                </a:solidFill>
              </a:rPr>
              <a:t>too specific </a:t>
            </a:r>
            <a:r>
              <a:rPr lang="en-US" altLang="en-US" dirty="0" smtClean="0"/>
              <a:t>(concerned about the implementation details)?</a:t>
            </a:r>
          </a:p>
          <a:p>
            <a:endParaRPr lang="en-US" altLang="en-US" dirty="0" smtClean="0"/>
          </a:p>
        </p:txBody>
      </p:sp>
      <p:sp>
        <p:nvSpPr>
          <p:cNvPr id="4" name="Slide Number Placeholder 22"/>
          <p:cNvSpPr>
            <a:spLocks noGrp="1"/>
          </p:cNvSpPr>
          <p:nvPr>
            <p:ph type="sldNum" sz="quarter" idx="12"/>
          </p:nvPr>
        </p:nvSpPr>
        <p:spPr/>
        <p:txBody>
          <a:bodyPr/>
          <a:lstStyle/>
          <a:p>
            <a:pPr>
              <a:defRPr/>
            </a:pPr>
            <a:fld id="{FB2D47A0-2627-4780-AD3E-7E312A02A7A5}" type="slidenum">
              <a:rPr lang="en-US"/>
              <a:pPr>
                <a:defRPr/>
              </a:pPr>
              <a:t>20</a:t>
            </a:fld>
            <a:endParaRPr lang="en-US"/>
          </a:p>
        </p:txBody>
      </p:sp>
    </p:spTree>
    <p:extLst>
      <p:ext uri="{BB962C8B-B14F-4D97-AF65-F5344CB8AC3E}">
        <p14:creationId xmlns:p14="http://schemas.microsoft.com/office/powerpoint/2010/main" val="31459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p:txBody>
          <a:bodyPr/>
          <a:lstStyle/>
          <a:p>
            <a:r>
              <a:rPr lang="en-US" altLang="en-US" smtClean="0"/>
              <a:t>Eliminating Bad Classes</a:t>
            </a:r>
          </a:p>
        </p:txBody>
      </p:sp>
      <p:sp>
        <p:nvSpPr>
          <p:cNvPr id="20484" name="Rectangle 3"/>
          <p:cNvSpPr>
            <a:spLocks noGrp="1"/>
          </p:cNvSpPr>
          <p:nvPr>
            <p:ph idx="1"/>
          </p:nvPr>
        </p:nvSpPr>
        <p:spPr/>
        <p:txBody>
          <a:bodyPr/>
          <a:lstStyle/>
          <a:p>
            <a:pPr>
              <a:lnSpc>
                <a:spcPct val="80000"/>
              </a:lnSpc>
            </a:pPr>
            <a:r>
              <a:rPr lang="en-US" altLang="en-US" sz="2400" b="1" dirty="0" smtClean="0"/>
              <a:t>Good Classes</a:t>
            </a:r>
          </a:p>
          <a:p>
            <a:pPr lvl="1">
              <a:lnSpc>
                <a:spcPct val="80000"/>
              </a:lnSpc>
            </a:pPr>
            <a:r>
              <a:rPr lang="en-US" altLang="en-US" sz="2000" dirty="0" smtClean="0"/>
              <a:t>Account</a:t>
            </a:r>
          </a:p>
          <a:p>
            <a:pPr lvl="1">
              <a:lnSpc>
                <a:spcPct val="80000"/>
              </a:lnSpc>
            </a:pPr>
            <a:r>
              <a:rPr lang="en-US" altLang="en-US" sz="2000" dirty="0" smtClean="0"/>
              <a:t>ATM</a:t>
            </a:r>
          </a:p>
          <a:p>
            <a:pPr lvl="1">
              <a:lnSpc>
                <a:spcPct val="80000"/>
              </a:lnSpc>
            </a:pPr>
            <a:r>
              <a:rPr lang="en-US" altLang="en-US" sz="2000" dirty="0" smtClean="0"/>
              <a:t>Bank</a:t>
            </a:r>
          </a:p>
          <a:p>
            <a:pPr lvl="1">
              <a:lnSpc>
                <a:spcPct val="80000"/>
              </a:lnSpc>
            </a:pPr>
            <a:r>
              <a:rPr lang="en-US" altLang="en-US" sz="2000" dirty="0" smtClean="0"/>
              <a:t>Cash Card</a:t>
            </a:r>
          </a:p>
          <a:p>
            <a:pPr lvl="1">
              <a:lnSpc>
                <a:spcPct val="80000"/>
              </a:lnSpc>
            </a:pPr>
            <a:r>
              <a:rPr lang="en-US" altLang="en-US" sz="2000" dirty="0" smtClean="0"/>
              <a:t>Customer</a:t>
            </a:r>
          </a:p>
          <a:p>
            <a:pPr lvl="1">
              <a:lnSpc>
                <a:spcPct val="80000"/>
              </a:lnSpc>
            </a:pPr>
            <a:r>
              <a:rPr lang="en-US" altLang="en-US" sz="2000" dirty="0" smtClean="0"/>
              <a:t>Transaction</a:t>
            </a:r>
          </a:p>
          <a:p>
            <a:pPr>
              <a:lnSpc>
                <a:spcPct val="80000"/>
              </a:lnSpc>
            </a:pPr>
            <a:endParaRPr lang="en-US" altLang="en-US" sz="2000" dirty="0" smtClean="0"/>
          </a:p>
          <a:p>
            <a:pPr>
              <a:lnSpc>
                <a:spcPct val="80000"/>
              </a:lnSpc>
            </a:pPr>
            <a:r>
              <a:rPr lang="en-US" altLang="en-US" sz="2400" b="1" dirty="0" smtClean="0"/>
              <a:t>Bad Classes</a:t>
            </a:r>
          </a:p>
          <a:p>
            <a:pPr lvl="1">
              <a:lnSpc>
                <a:spcPct val="80000"/>
              </a:lnSpc>
            </a:pPr>
            <a:r>
              <a:rPr lang="en-US" altLang="en-US" sz="2000" dirty="0" smtClean="0">
                <a:solidFill>
                  <a:srgbClr val="0070C0"/>
                </a:solidFill>
              </a:rPr>
              <a:t>Attribute</a:t>
            </a:r>
            <a:r>
              <a:rPr lang="en-US" altLang="en-US" sz="2000" dirty="0" smtClean="0"/>
              <a:t>: receipt (of transaction), cash (of account)</a:t>
            </a:r>
          </a:p>
          <a:p>
            <a:pPr lvl="1">
              <a:lnSpc>
                <a:spcPct val="80000"/>
              </a:lnSpc>
            </a:pPr>
            <a:r>
              <a:rPr lang="en-US" altLang="en-US" sz="2000" dirty="0" smtClean="0">
                <a:solidFill>
                  <a:srgbClr val="0070C0"/>
                </a:solidFill>
              </a:rPr>
              <a:t>Redundant</a:t>
            </a:r>
            <a:r>
              <a:rPr lang="en-US" altLang="en-US" sz="2000" dirty="0" smtClean="0"/>
              <a:t>: user</a:t>
            </a:r>
          </a:p>
          <a:p>
            <a:pPr lvl="1">
              <a:lnSpc>
                <a:spcPct val="80000"/>
              </a:lnSpc>
            </a:pPr>
            <a:r>
              <a:rPr lang="en-US" altLang="en-US" sz="2000" dirty="0" smtClean="0">
                <a:solidFill>
                  <a:srgbClr val="0070C0"/>
                </a:solidFill>
              </a:rPr>
              <a:t>Irrelevant</a:t>
            </a:r>
            <a:r>
              <a:rPr lang="en-US" altLang="en-US" sz="2000" dirty="0" smtClean="0"/>
              <a:t>: cost</a:t>
            </a:r>
          </a:p>
          <a:p>
            <a:pPr lvl="1">
              <a:lnSpc>
                <a:spcPct val="80000"/>
              </a:lnSpc>
            </a:pPr>
            <a:r>
              <a:rPr lang="en-US" altLang="en-US" sz="2000" dirty="0" smtClean="0">
                <a:solidFill>
                  <a:srgbClr val="0070C0"/>
                </a:solidFill>
              </a:rPr>
              <a:t>Vague (unclear): </a:t>
            </a:r>
            <a:r>
              <a:rPr lang="en-US" altLang="en-US" sz="2000" dirty="0" smtClean="0"/>
              <a:t>banking network, system</a:t>
            </a:r>
          </a:p>
          <a:p>
            <a:pPr lvl="1">
              <a:lnSpc>
                <a:spcPct val="80000"/>
              </a:lnSpc>
            </a:pPr>
            <a:r>
              <a:rPr lang="en-US" altLang="en-US" sz="2000" dirty="0" smtClean="0">
                <a:solidFill>
                  <a:srgbClr val="0070C0"/>
                </a:solidFill>
              </a:rPr>
              <a:t>Implementation</a:t>
            </a:r>
            <a:r>
              <a:rPr lang="en-US" altLang="en-US" sz="2000" dirty="0" smtClean="0">
                <a:solidFill>
                  <a:schemeClr val="hlink"/>
                </a:solidFill>
              </a:rPr>
              <a:t>: </a:t>
            </a:r>
            <a:r>
              <a:rPr lang="en-US" altLang="en-US" sz="2000" dirty="0" smtClean="0"/>
              <a:t>software, access,</a:t>
            </a:r>
          </a:p>
        </p:txBody>
      </p:sp>
      <p:sp>
        <p:nvSpPr>
          <p:cNvPr id="4" name="Slide Number Placeholder 22"/>
          <p:cNvSpPr>
            <a:spLocks noGrp="1"/>
          </p:cNvSpPr>
          <p:nvPr>
            <p:ph type="sldNum" sz="quarter" idx="12"/>
          </p:nvPr>
        </p:nvSpPr>
        <p:spPr/>
        <p:txBody>
          <a:bodyPr/>
          <a:lstStyle/>
          <a:p>
            <a:pPr>
              <a:defRPr/>
            </a:pPr>
            <a:fld id="{B85D7CCF-ECA7-456B-A6FD-2DBA004F8BC9}" type="slidenum">
              <a:rPr lang="en-US"/>
              <a:pPr>
                <a:defRPr/>
              </a:pPr>
              <a:t>21</a:t>
            </a:fld>
            <a:endParaRPr lang="en-US"/>
          </a:p>
        </p:txBody>
      </p:sp>
    </p:spTree>
    <p:extLst>
      <p:ext uri="{BB962C8B-B14F-4D97-AF65-F5344CB8AC3E}">
        <p14:creationId xmlns:p14="http://schemas.microsoft.com/office/powerpoint/2010/main" val="285575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p:cNvSpPr>
          <p:nvPr>
            <p:ph type="title"/>
          </p:nvPr>
        </p:nvSpPr>
        <p:spPr/>
        <p:txBody>
          <a:bodyPr/>
          <a:lstStyle/>
          <a:p>
            <a:r>
              <a:rPr lang="en-US" altLang="en-US" smtClean="0"/>
              <a:t>Relationships </a:t>
            </a:r>
          </a:p>
        </p:txBody>
      </p:sp>
      <p:sp>
        <p:nvSpPr>
          <p:cNvPr id="25604" name="Rectangle 3"/>
          <p:cNvSpPr>
            <a:spLocks noGrp="1"/>
          </p:cNvSpPr>
          <p:nvPr>
            <p:ph idx="1"/>
          </p:nvPr>
        </p:nvSpPr>
        <p:spPr/>
        <p:txBody>
          <a:bodyPr/>
          <a:lstStyle/>
          <a:p>
            <a:pPr>
              <a:buFont typeface="Georgia" pitchFamily="18" charset="0"/>
              <a:buNone/>
            </a:pPr>
            <a:r>
              <a:rPr lang="en-US" altLang="en-US" dirty="0" smtClean="0"/>
              <a:t>There are several </a:t>
            </a:r>
            <a:r>
              <a:rPr lang="en-US" altLang="en-US" dirty="0" smtClean="0">
                <a:solidFill>
                  <a:srgbClr val="0070C0"/>
                </a:solidFill>
              </a:rPr>
              <a:t>types of relationships </a:t>
            </a:r>
            <a:r>
              <a:rPr lang="en-US" altLang="en-US" dirty="0" smtClean="0"/>
              <a:t>that may appear on a class diagram:</a:t>
            </a:r>
          </a:p>
          <a:p>
            <a:pPr lvl="1"/>
            <a:r>
              <a:rPr lang="en-US" altLang="en-US" dirty="0" smtClean="0"/>
              <a:t>An association</a:t>
            </a:r>
          </a:p>
          <a:p>
            <a:pPr lvl="1"/>
            <a:r>
              <a:rPr lang="en-US" altLang="en-US" dirty="0" smtClean="0"/>
              <a:t>An inheritance </a:t>
            </a:r>
          </a:p>
          <a:p>
            <a:pPr lvl="1"/>
            <a:r>
              <a:rPr lang="en-US" altLang="en-US" dirty="0" smtClean="0"/>
              <a:t>An aggregation </a:t>
            </a:r>
          </a:p>
          <a:p>
            <a:pPr lvl="1"/>
            <a:r>
              <a:rPr lang="en-US" altLang="en-US" dirty="0" smtClean="0"/>
              <a:t>A composition </a:t>
            </a:r>
          </a:p>
          <a:p>
            <a:endParaRPr lang="en-US" altLang="en-US" dirty="0" smtClean="0"/>
          </a:p>
        </p:txBody>
      </p:sp>
      <p:sp>
        <p:nvSpPr>
          <p:cNvPr id="4" name="Slide Number Placeholder 22"/>
          <p:cNvSpPr>
            <a:spLocks noGrp="1"/>
          </p:cNvSpPr>
          <p:nvPr>
            <p:ph type="sldNum" sz="quarter" idx="12"/>
          </p:nvPr>
        </p:nvSpPr>
        <p:spPr/>
        <p:txBody>
          <a:bodyPr/>
          <a:lstStyle/>
          <a:p>
            <a:pPr>
              <a:defRPr/>
            </a:pPr>
            <a:fld id="{42643D89-FA04-466E-BB33-F2493046589B}" type="slidenum">
              <a:rPr lang="en-US"/>
              <a:pPr>
                <a:defRPr/>
              </a:pPr>
              <a:t>22</a:t>
            </a:fld>
            <a:endParaRPr lang="en-US"/>
          </a:p>
        </p:txBody>
      </p:sp>
    </p:spTree>
    <p:extLst>
      <p:ext uri="{BB962C8B-B14F-4D97-AF65-F5344CB8AC3E}">
        <p14:creationId xmlns:p14="http://schemas.microsoft.com/office/powerpoint/2010/main" val="1121872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p:cNvSpPr>
          <p:nvPr>
            <p:ph type="title"/>
          </p:nvPr>
        </p:nvSpPr>
        <p:spPr/>
        <p:txBody>
          <a:bodyPr/>
          <a:lstStyle/>
          <a:p>
            <a:r>
              <a:rPr lang="en-US" altLang="en-US" smtClean="0"/>
              <a:t>Association guidelines</a:t>
            </a:r>
          </a:p>
        </p:txBody>
      </p:sp>
      <p:pic>
        <p:nvPicPr>
          <p:cNvPr id="26630" name="Picture 5" descr="UML04T01"/>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423257" y="4114800"/>
            <a:ext cx="2189747" cy="1981200"/>
          </a:xfrm>
          <a:noFill/>
        </p:spPr>
      </p:pic>
      <p:sp>
        <p:nvSpPr>
          <p:cNvPr id="6" name="Slide Number Placeholder 6"/>
          <p:cNvSpPr>
            <a:spLocks noGrp="1"/>
          </p:cNvSpPr>
          <p:nvPr>
            <p:ph type="sldNum" sz="quarter" idx="12"/>
          </p:nvPr>
        </p:nvSpPr>
        <p:spPr/>
        <p:txBody>
          <a:bodyPr/>
          <a:lstStyle/>
          <a:p>
            <a:pPr>
              <a:defRPr/>
            </a:pPr>
            <a:fld id="{1B3FB221-093D-4738-9FCE-5BB570C13D47}" type="slidenum">
              <a:rPr lang="en-US"/>
              <a:pPr>
                <a:defRPr/>
              </a:pPr>
              <a:t>23</a:t>
            </a:fld>
            <a:endParaRPr lang="en-US"/>
          </a:p>
        </p:txBody>
      </p:sp>
      <p:sp>
        <p:nvSpPr>
          <p:cNvPr id="26628" name="Rectangle 3"/>
          <p:cNvSpPr>
            <a:spLocks noGrp="1"/>
          </p:cNvSpPr>
          <p:nvPr>
            <p:ph type="body" sz="half" idx="4294967295"/>
          </p:nvPr>
        </p:nvSpPr>
        <p:spPr>
          <a:xfrm>
            <a:off x="838200" y="1285875"/>
            <a:ext cx="4813300" cy="5572125"/>
          </a:xfrm>
        </p:spPr>
        <p:txBody>
          <a:bodyPr>
            <a:normAutofit/>
          </a:bodyPr>
          <a:lstStyle/>
          <a:p>
            <a:pPr marL="457200" indent="-457200">
              <a:lnSpc>
                <a:spcPct val="80000"/>
              </a:lnSpc>
              <a:buFont typeface="Georgia" pitchFamily="18" charset="0"/>
              <a:buNone/>
            </a:pPr>
            <a:r>
              <a:rPr lang="en-US" altLang="en-US" sz="2400" b="1" dirty="0" smtClean="0">
                <a:solidFill>
                  <a:srgbClr val="0070C0"/>
                </a:solidFill>
              </a:rPr>
              <a:t>Associations</a:t>
            </a:r>
            <a:r>
              <a:rPr lang="en-US" altLang="en-US" sz="2400" dirty="0" smtClean="0">
                <a:solidFill>
                  <a:srgbClr val="0070C0"/>
                </a:solidFill>
              </a:rPr>
              <a:t> </a:t>
            </a:r>
            <a:r>
              <a:rPr lang="en-US" altLang="en-US" sz="2400" dirty="0" smtClean="0"/>
              <a:t>represent important static relationships between classes.</a:t>
            </a:r>
          </a:p>
          <a:p>
            <a:pPr marL="457200" indent="-457200">
              <a:lnSpc>
                <a:spcPct val="80000"/>
              </a:lnSpc>
              <a:buFont typeface="Georgia" pitchFamily="18" charset="0"/>
              <a:buNone/>
            </a:pPr>
            <a:endParaRPr lang="en-US" altLang="en-US" sz="2400" dirty="0" smtClean="0"/>
          </a:p>
          <a:p>
            <a:pPr marL="457200" indent="-457200">
              <a:lnSpc>
                <a:spcPct val="80000"/>
              </a:lnSpc>
            </a:pPr>
            <a:r>
              <a:rPr lang="en-US" altLang="en-US" sz="1800" dirty="0" smtClean="0"/>
              <a:t>Place association name in the center above the association line. </a:t>
            </a:r>
          </a:p>
          <a:p>
            <a:pPr marL="457200" indent="-457200">
              <a:lnSpc>
                <a:spcPct val="80000"/>
              </a:lnSpc>
            </a:pPr>
            <a:endParaRPr lang="en-US" altLang="en-US" sz="1800" dirty="0" smtClean="0"/>
          </a:p>
          <a:p>
            <a:pPr marL="457200" indent="-457200">
              <a:lnSpc>
                <a:spcPct val="80000"/>
              </a:lnSpc>
            </a:pPr>
            <a:r>
              <a:rPr lang="en-US" altLang="en-US" sz="1800" dirty="0" smtClean="0"/>
              <a:t>Use a filled arrow to indicate the direction of the relationship. </a:t>
            </a:r>
          </a:p>
          <a:p>
            <a:pPr marL="457200" indent="-457200">
              <a:lnSpc>
                <a:spcPct val="80000"/>
              </a:lnSpc>
            </a:pPr>
            <a:endParaRPr lang="en-US" altLang="en-US" sz="1800" dirty="0" smtClean="0"/>
          </a:p>
          <a:p>
            <a:pPr marL="457200" indent="-457200">
              <a:lnSpc>
                <a:spcPct val="80000"/>
              </a:lnSpc>
            </a:pPr>
            <a:r>
              <a:rPr lang="en-US" altLang="en-US" sz="1800" dirty="0" smtClean="0"/>
              <a:t>Place roles near the end of an association. </a:t>
            </a:r>
          </a:p>
          <a:p>
            <a:pPr marL="457200" indent="-457200">
              <a:lnSpc>
                <a:spcPct val="80000"/>
              </a:lnSpc>
            </a:pPr>
            <a:endParaRPr lang="en-US" altLang="en-US" sz="1800" dirty="0" smtClean="0"/>
          </a:p>
          <a:p>
            <a:pPr marL="457200" indent="-457200">
              <a:lnSpc>
                <a:spcPct val="80000"/>
              </a:lnSpc>
            </a:pPr>
            <a:r>
              <a:rPr lang="en-US" altLang="en-US" sz="1800" dirty="0" smtClean="0"/>
              <a:t>Roles represent the way the two classes see each other.</a:t>
            </a:r>
            <a:br>
              <a:rPr lang="en-US" altLang="en-US" sz="1800" dirty="0" smtClean="0"/>
            </a:br>
            <a:endParaRPr lang="en-US" altLang="en-US" sz="1800" dirty="0" smtClean="0"/>
          </a:p>
          <a:p>
            <a:pPr marL="876300" lvl="1" indent="-419100">
              <a:lnSpc>
                <a:spcPct val="80000"/>
              </a:lnSpc>
            </a:pPr>
            <a:r>
              <a:rPr lang="en-US" altLang="en-US" sz="1800" b="1" i="1" dirty="0" smtClean="0"/>
              <a:t>Note: </a:t>
            </a:r>
            <a:r>
              <a:rPr lang="en-US" altLang="en-US" sz="1800" dirty="0" smtClean="0"/>
              <a:t>It's uncommon to name both the association and the class roles. </a:t>
            </a:r>
            <a:br>
              <a:rPr lang="en-US" altLang="en-US" sz="1800" dirty="0" smtClean="0"/>
            </a:br>
            <a:endParaRPr lang="en-US" altLang="en-US" sz="1800" dirty="0" smtClean="0"/>
          </a:p>
        </p:txBody>
      </p:sp>
      <p:pic>
        <p:nvPicPr>
          <p:cNvPr id="26629" name="Picture 4" descr="associationl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916113"/>
            <a:ext cx="2970213" cy="171608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37970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p:nvPr>
        </p:nvSpPr>
        <p:spPr/>
        <p:txBody>
          <a:bodyPr/>
          <a:lstStyle/>
          <a:p>
            <a:r>
              <a:rPr lang="en-US" altLang="en-US" sz="3600" smtClean="0"/>
              <a:t>Associations guidelines: Multiplicity</a:t>
            </a:r>
          </a:p>
        </p:txBody>
      </p:sp>
      <p:pic>
        <p:nvPicPr>
          <p:cNvPr id="27653" name="Picture 4" descr="multiplicity"/>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867399" y="2590800"/>
            <a:ext cx="3291155" cy="2362200"/>
          </a:xfrm>
          <a:noFill/>
          <a:ln>
            <a:solidFill>
              <a:schemeClr val="hlink"/>
            </a:solidFill>
            <a:miter lim="800000"/>
            <a:headEnd/>
            <a:tailEnd/>
          </a:ln>
        </p:spPr>
      </p:pic>
      <p:sp>
        <p:nvSpPr>
          <p:cNvPr id="5" name="Slide Number Placeholder 6"/>
          <p:cNvSpPr>
            <a:spLocks noGrp="1"/>
          </p:cNvSpPr>
          <p:nvPr>
            <p:ph type="sldNum" sz="quarter" idx="12"/>
          </p:nvPr>
        </p:nvSpPr>
        <p:spPr/>
        <p:txBody>
          <a:bodyPr/>
          <a:lstStyle/>
          <a:p>
            <a:pPr>
              <a:defRPr/>
            </a:pPr>
            <a:fld id="{4DB9284A-DE89-4759-914C-60E1B549BFCF}" type="slidenum">
              <a:rPr lang="en-US"/>
              <a:pPr>
                <a:defRPr/>
              </a:pPr>
              <a:t>24</a:t>
            </a:fld>
            <a:endParaRPr lang="en-US"/>
          </a:p>
        </p:txBody>
      </p:sp>
      <p:sp>
        <p:nvSpPr>
          <p:cNvPr id="27652" name="Rectangle 3"/>
          <p:cNvSpPr>
            <a:spLocks noGrp="1"/>
          </p:cNvSpPr>
          <p:nvPr>
            <p:ph type="body" sz="half" idx="4294967295"/>
          </p:nvPr>
        </p:nvSpPr>
        <p:spPr>
          <a:xfrm>
            <a:off x="838200" y="1371600"/>
            <a:ext cx="4876800" cy="4987925"/>
          </a:xfrm>
        </p:spPr>
        <p:txBody>
          <a:bodyPr/>
          <a:lstStyle/>
          <a:p>
            <a:r>
              <a:rPr lang="en-US" altLang="en-US" sz="2400" b="1" dirty="0" smtClean="0">
                <a:solidFill>
                  <a:srgbClr val="0070C0"/>
                </a:solidFill>
              </a:rPr>
              <a:t>Multiplicity </a:t>
            </a:r>
            <a:r>
              <a:rPr lang="en-US" altLang="en-US" sz="2400" b="1" dirty="0" smtClean="0"/>
              <a:t>(Cardinality) </a:t>
            </a:r>
            <a:r>
              <a:rPr lang="en-US" altLang="en-US" sz="2400" dirty="0" smtClean="0"/>
              <a:t/>
            </a:r>
            <a:br>
              <a:rPr lang="en-US" altLang="en-US" sz="2400" dirty="0" smtClean="0"/>
            </a:br>
            <a:r>
              <a:rPr lang="en-US" altLang="en-US" sz="2400" dirty="0" smtClean="0"/>
              <a:t>For each class involved in a relationship there will always be a multiplicity for it. </a:t>
            </a:r>
          </a:p>
          <a:p>
            <a:endParaRPr lang="en-US" altLang="en-US" sz="2400" dirty="0" smtClean="0"/>
          </a:p>
          <a:p>
            <a:r>
              <a:rPr lang="en-US" altLang="en-US" sz="2000" dirty="0" smtClean="0"/>
              <a:t>Place multiplicity notations near the ends of an association. </a:t>
            </a:r>
          </a:p>
          <a:p>
            <a:r>
              <a:rPr lang="en-US" altLang="en-US" sz="2000" dirty="0" smtClean="0"/>
              <a:t>These symbols indicate the number of instances of one class linked to </a:t>
            </a:r>
            <a:r>
              <a:rPr lang="en-US" altLang="en-US" sz="2000" i="1" dirty="0" smtClean="0"/>
              <a:t>one</a:t>
            </a:r>
            <a:r>
              <a:rPr lang="en-US" altLang="en-US" sz="2000" dirty="0" smtClean="0"/>
              <a:t> instance of the other class. </a:t>
            </a:r>
          </a:p>
          <a:p>
            <a:pPr lvl="1"/>
            <a:r>
              <a:rPr lang="en-US" altLang="en-US" sz="1800" dirty="0" smtClean="0"/>
              <a:t>For example, one company will have one or more employees, but each employee works for one company only. </a:t>
            </a:r>
          </a:p>
        </p:txBody>
      </p:sp>
    </p:spTree>
    <p:extLst>
      <p:ext uri="{BB962C8B-B14F-4D97-AF65-F5344CB8AC3E}">
        <p14:creationId xmlns:p14="http://schemas.microsoft.com/office/powerpoint/2010/main" val="190174300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p:cNvSpPr>
          <p:nvPr>
            <p:ph type="title"/>
          </p:nvPr>
        </p:nvSpPr>
        <p:spPr/>
        <p:txBody>
          <a:bodyPr/>
          <a:lstStyle/>
          <a:p>
            <a:r>
              <a:rPr lang="en-US" altLang="en-US" sz="3600" smtClean="0"/>
              <a:t>Aggregation and Composition</a:t>
            </a:r>
          </a:p>
        </p:txBody>
      </p:sp>
      <p:pic>
        <p:nvPicPr>
          <p:cNvPr id="28677" name="Picture 4" descr="associ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400800" y="1752600"/>
            <a:ext cx="1771650" cy="1933575"/>
          </a:xfrm>
          <a:ln>
            <a:solidFill>
              <a:schemeClr val="hlink"/>
            </a:solidFill>
            <a:miter lim="800000"/>
            <a:headEnd/>
            <a:tailEnd/>
          </a:ln>
        </p:spPr>
      </p:pic>
      <p:sp>
        <p:nvSpPr>
          <p:cNvPr id="8" name="Slide Number Placeholder 7"/>
          <p:cNvSpPr>
            <a:spLocks noGrp="1"/>
          </p:cNvSpPr>
          <p:nvPr>
            <p:ph type="sldNum" sz="quarter" idx="12"/>
          </p:nvPr>
        </p:nvSpPr>
        <p:spPr/>
        <p:txBody>
          <a:bodyPr/>
          <a:lstStyle/>
          <a:p>
            <a:pPr>
              <a:defRPr/>
            </a:pPr>
            <a:fld id="{EF47B11F-64EF-4B3D-AAFD-38F603CBD0CC}" type="slidenum">
              <a:rPr lang="en-US"/>
              <a:pPr>
                <a:defRPr/>
              </a:pPr>
              <a:t>25</a:t>
            </a:fld>
            <a:endParaRPr lang="en-US"/>
          </a:p>
        </p:txBody>
      </p:sp>
      <p:sp>
        <p:nvSpPr>
          <p:cNvPr id="28676" name="Rectangle 3"/>
          <p:cNvSpPr>
            <a:spLocks noGrp="1"/>
          </p:cNvSpPr>
          <p:nvPr>
            <p:ph type="body" sz="half" idx="4294967295"/>
          </p:nvPr>
        </p:nvSpPr>
        <p:spPr>
          <a:xfrm>
            <a:off x="0" y="2249488"/>
            <a:ext cx="4033838" cy="4324350"/>
          </a:xfrm>
        </p:spPr>
        <p:txBody>
          <a:bodyPr/>
          <a:lstStyle/>
          <a:p>
            <a:endParaRPr lang="en-US" altLang="en-US" sz="2400" dirty="0" smtClean="0"/>
          </a:p>
          <a:p>
            <a:pPr>
              <a:buFont typeface="Georgia" pitchFamily="18" charset="0"/>
              <a:buNone/>
            </a:pPr>
            <a:endParaRPr lang="en-US" altLang="en-US" sz="2400" dirty="0" smtClean="0"/>
          </a:p>
        </p:txBody>
      </p:sp>
      <p:pic>
        <p:nvPicPr>
          <p:cNvPr id="28680" name="Picture 7" descr="classDiagramAggregationComposition"/>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5444399" y="3970338"/>
            <a:ext cx="3673475" cy="2160587"/>
          </a:xfrm>
          <a:noFill/>
          <a:ln>
            <a:solidFill>
              <a:schemeClr val="hlink"/>
            </a:solidFill>
            <a:miter lim="800000"/>
            <a:headEnd/>
            <a:tailEnd/>
          </a:ln>
        </p:spPr>
      </p:pic>
      <p:sp>
        <p:nvSpPr>
          <p:cNvPr id="28678" name="Rectangle 5"/>
          <p:cNvSpPr>
            <a:spLocks noChangeArrowheads="1"/>
          </p:cNvSpPr>
          <p:nvPr/>
        </p:nvSpPr>
        <p:spPr bwMode="auto">
          <a:xfrm>
            <a:off x="611188" y="1600200"/>
            <a:ext cx="4392612"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00"/>
              </a:spcBef>
              <a:buClr>
                <a:srgbClr val="A04DA3"/>
              </a:buClr>
              <a:buFont typeface="Georgia" pitchFamily="18" charset="0"/>
              <a:buChar char="•"/>
            </a:pPr>
            <a:endParaRPr lang="en-US" altLang="en-US" sz="2400">
              <a:latin typeface="Georgia" pitchFamily="18" charset="0"/>
            </a:endParaRPr>
          </a:p>
          <a:p>
            <a:pPr eaLnBrk="1" hangingPunct="1">
              <a:spcBef>
                <a:spcPts val="300"/>
              </a:spcBef>
              <a:buClr>
                <a:srgbClr val="A04DA3"/>
              </a:buClr>
              <a:buFont typeface="Georgia" pitchFamily="18" charset="0"/>
              <a:buChar char="•"/>
            </a:pPr>
            <a:endParaRPr lang="en-US" altLang="en-US" sz="2400">
              <a:latin typeface="Georgia" pitchFamily="18" charset="0"/>
            </a:endParaRPr>
          </a:p>
        </p:txBody>
      </p:sp>
      <p:sp>
        <p:nvSpPr>
          <p:cNvPr id="28679" name="Rectangle 6"/>
          <p:cNvSpPr>
            <a:spLocks noChangeArrowheads="1"/>
          </p:cNvSpPr>
          <p:nvPr/>
        </p:nvSpPr>
        <p:spPr bwMode="auto">
          <a:xfrm>
            <a:off x="914399" y="1298870"/>
            <a:ext cx="4681537"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a:solidFill>
                  <a:schemeClr val="tx1"/>
                </a:solidFill>
                <a:latin typeface="Arial" pitchFamily="34" charset="0"/>
              </a:defRPr>
            </a:lvl1pPr>
            <a:lvl2pPr marL="657225" indent="-246063"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00"/>
              </a:spcBef>
              <a:buClr>
                <a:srgbClr val="A04DA3"/>
              </a:buClr>
              <a:buFont typeface="Georgia" pitchFamily="18" charset="0"/>
              <a:buChar char="•"/>
            </a:pPr>
            <a:r>
              <a:rPr lang="en-US" altLang="en-US" sz="2000" dirty="0">
                <a:latin typeface="Georgia" pitchFamily="18" charset="0"/>
              </a:rPr>
              <a:t>When a class is formed as a collection of other classes, it is called an </a:t>
            </a:r>
            <a:r>
              <a:rPr lang="en-US" altLang="en-US" sz="2000" b="1" dirty="0">
                <a:solidFill>
                  <a:srgbClr val="0070C0"/>
                </a:solidFill>
                <a:latin typeface="Georgia" pitchFamily="18" charset="0"/>
              </a:rPr>
              <a:t>Aggregation</a:t>
            </a:r>
            <a:r>
              <a:rPr lang="en-US" altLang="en-US" sz="2000" dirty="0">
                <a:solidFill>
                  <a:srgbClr val="0070C0"/>
                </a:solidFill>
                <a:latin typeface="Georgia" pitchFamily="18" charset="0"/>
              </a:rPr>
              <a:t> </a:t>
            </a:r>
            <a:r>
              <a:rPr lang="en-US" altLang="en-US" sz="2000" dirty="0">
                <a:latin typeface="Georgia" pitchFamily="18" charset="0"/>
              </a:rPr>
              <a:t>relationship between these classes. It is also called a "</a:t>
            </a:r>
            <a:r>
              <a:rPr lang="en-US" altLang="en-US" sz="2000" b="1" dirty="0">
                <a:latin typeface="Georgia" pitchFamily="18" charset="0"/>
              </a:rPr>
              <a:t>has a</a:t>
            </a:r>
            <a:r>
              <a:rPr lang="en-US" altLang="en-US" sz="2000" dirty="0">
                <a:latin typeface="Georgia" pitchFamily="18" charset="0"/>
              </a:rPr>
              <a:t>" relationship </a:t>
            </a:r>
          </a:p>
          <a:p>
            <a:pPr eaLnBrk="1" hangingPunct="1">
              <a:spcBef>
                <a:spcPts val="300"/>
              </a:spcBef>
              <a:buClr>
                <a:srgbClr val="A04DA3"/>
              </a:buClr>
              <a:buFont typeface="Georgia" pitchFamily="18" charset="0"/>
              <a:buChar char="•"/>
            </a:pPr>
            <a:r>
              <a:rPr lang="en-US" altLang="en-US" sz="2000" b="1" dirty="0">
                <a:solidFill>
                  <a:srgbClr val="0070C0"/>
                </a:solidFill>
                <a:latin typeface="Georgia" pitchFamily="18" charset="0"/>
              </a:rPr>
              <a:t>Composition</a:t>
            </a:r>
            <a:r>
              <a:rPr lang="en-US" altLang="en-US" sz="2000" dirty="0">
                <a:solidFill>
                  <a:srgbClr val="0070C0"/>
                </a:solidFill>
                <a:latin typeface="Georgia" pitchFamily="18" charset="0"/>
              </a:rPr>
              <a:t> </a:t>
            </a:r>
            <a:r>
              <a:rPr lang="en-US" altLang="en-US" sz="2000" dirty="0">
                <a:latin typeface="Georgia" pitchFamily="18" charset="0"/>
              </a:rPr>
              <a:t>is a special type of aggregation that denotes a </a:t>
            </a:r>
            <a:r>
              <a:rPr lang="en-US" altLang="en-US" sz="2000" u="sng" dirty="0">
                <a:latin typeface="Georgia" pitchFamily="18" charset="0"/>
              </a:rPr>
              <a:t>strong ownership</a:t>
            </a:r>
            <a:r>
              <a:rPr lang="en-US" altLang="en-US" sz="2000" dirty="0">
                <a:latin typeface="Georgia" pitchFamily="18" charset="0"/>
              </a:rPr>
              <a:t> between Class A, the whole, and Class B, its part. Illustrate composition with a filled diamond.</a:t>
            </a:r>
          </a:p>
          <a:p>
            <a:pPr lvl="1" eaLnBrk="1" hangingPunct="1">
              <a:spcBef>
                <a:spcPts val="300"/>
              </a:spcBef>
              <a:buClr>
                <a:schemeClr val="accent2"/>
              </a:buClr>
              <a:buFont typeface="Georgia" pitchFamily="18" charset="0"/>
              <a:buChar char="▫"/>
            </a:pPr>
            <a:r>
              <a:rPr lang="en-US" altLang="en-US" sz="1500" dirty="0">
                <a:solidFill>
                  <a:schemeClr val="tx1">
                    <a:lumMod val="90000"/>
                    <a:lumOff val="10000"/>
                  </a:schemeClr>
                </a:solidFill>
                <a:latin typeface="Georgia" pitchFamily="18" charset="0"/>
              </a:rPr>
              <a:t>Note</a:t>
            </a:r>
            <a:r>
              <a:rPr lang="en-US" altLang="en-US" sz="1500" b="1" dirty="0">
                <a:solidFill>
                  <a:schemeClr val="tx1">
                    <a:lumMod val="90000"/>
                    <a:lumOff val="10000"/>
                  </a:schemeClr>
                </a:solidFill>
                <a:latin typeface="Georgia" pitchFamily="18" charset="0"/>
              </a:rPr>
              <a:t>:</a:t>
            </a:r>
            <a:r>
              <a:rPr lang="en-US" altLang="en-US" sz="1500" dirty="0">
                <a:solidFill>
                  <a:schemeClr val="tx1">
                    <a:lumMod val="90000"/>
                    <a:lumOff val="10000"/>
                  </a:schemeClr>
                </a:solidFill>
                <a:latin typeface="Georgia" pitchFamily="18" charset="0"/>
              </a:rPr>
              <a:t> Apply </a:t>
            </a:r>
            <a:r>
              <a:rPr lang="en-US" altLang="en-US" sz="1500" dirty="0">
                <a:solidFill>
                  <a:srgbClr val="0070C0"/>
                </a:solidFill>
                <a:latin typeface="Georgia" pitchFamily="18" charset="0"/>
              </a:rPr>
              <a:t>Composition</a:t>
            </a:r>
            <a:r>
              <a:rPr lang="en-US" altLang="en-US" sz="1500" dirty="0">
                <a:solidFill>
                  <a:schemeClr val="tx1">
                    <a:lumMod val="90000"/>
                    <a:lumOff val="10000"/>
                  </a:schemeClr>
                </a:solidFill>
                <a:latin typeface="Georgia" pitchFamily="18" charset="0"/>
              </a:rPr>
              <a:t> to Aggregates of </a:t>
            </a:r>
            <a:r>
              <a:rPr lang="en-US" altLang="en-US" sz="1500" dirty="0">
                <a:solidFill>
                  <a:srgbClr val="0070C0"/>
                </a:solidFill>
                <a:latin typeface="Georgia" pitchFamily="18" charset="0"/>
              </a:rPr>
              <a:t>Physical Items </a:t>
            </a:r>
          </a:p>
          <a:p>
            <a:pPr lvl="1" eaLnBrk="1" hangingPunct="1">
              <a:spcBef>
                <a:spcPts val="300"/>
              </a:spcBef>
              <a:buClr>
                <a:schemeClr val="accent2"/>
              </a:buClr>
              <a:buFont typeface="Georgia" pitchFamily="18" charset="0"/>
              <a:buChar char="▫"/>
            </a:pPr>
            <a:r>
              <a:rPr lang="en-US" altLang="en-US" sz="1500" dirty="0">
                <a:solidFill>
                  <a:schemeClr val="tx1">
                    <a:lumMod val="90000"/>
                    <a:lumOff val="10000"/>
                  </a:schemeClr>
                </a:solidFill>
                <a:latin typeface="Georgia" pitchFamily="18" charset="0"/>
              </a:rPr>
              <a:t>Apply Composition When the Parts Share The </a:t>
            </a:r>
            <a:r>
              <a:rPr lang="en-US" altLang="en-US" sz="1500" b="1" dirty="0">
                <a:solidFill>
                  <a:schemeClr val="tx1">
                    <a:lumMod val="90000"/>
                    <a:lumOff val="10000"/>
                  </a:schemeClr>
                </a:solidFill>
                <a:latin typeface="Georgia" pitchFamily="18" charset="0"/>
              </a:rPr>
              <a:t>Persistence Lifecycle With the Whole </a:t>
            </a:r>
          </a:p>
        </p:txBody>
      </p:sp>
    </p:spTree>
    <p:extLst>
      <p:ext uri="{BB962C8B-B14F-4D97-AF65-F5344CB8AC3E}">
        <p14:creationId xmlns:p14="http://schemas.microsoft.com/office/powerpoint/2010/main" val="195414639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p:cNvSpPr>
          <p:nvPr>
            <p:ph type="title"/>
          </p:nvPr>
        </p:nvSpPr>
        <p:spPr/>
        <p:txBody>
          <a:bodyPr/>
          <a:lstStyle/>
          <a:p>
            <a:r>
              <a:rPr lang="en-US" altLang="en-US" smtClean="0"/>
              <a:t>Building a Class Diagram</a:t>
            </a:r>
          </a:p>
        </p:txBody>
      </p:sp>
      <p:sp>
        <p:nvSpPr>
          <p:cNvPr id="36868" name="Rectangle 3"/>
          <p:cNvSpPr>
            <a:spLocks noGrp="1"/>
          </p:cNvSpPr>
          <p:nvPr>
            <p:ph idx="1"/>
          </p:nvPr>
        </p:nvSpPr>
        <p:spPr/>
        <p:txBody>
          <a:bodyPr/>
          <a:lstStyle/>
          <a:p>
            <a:pPr marL="342900" indent="-342900">
              <a:buFont typeface="Wingdings" pitchFamily="2" charset="2"/>
              <a:buAutoNum type="arabicPeriod"/>
            </a:pPr>
            <a:r>
              <a:rPr lang="en-US" altLang="en-US" sz="2400" b="1" dirty="0" smtClean="0">
                <a:solidFill>
                  <a:srgbClr val="0070C0"/>
                </a:solidFill>
              </a:rPr>
              <a:t>Identify the classes</a:t>
            </a:r>
            <a:r>
              <a:rPr lang="en-US" altLang="en-US" sz="2400" dirty="0" smtClean="0"/>
              <a:t>, name them, and define them so you know why they are part of the model. </a:t>
            </a:r>
          </a:p>
          <a:p>
            <a:pPr marL="342900" indent="-342900">
              <a:buFont typeface="Wingdings" pitchFamily="2" charset="2"/>
              <a:buAutoNum type="arabicPeriod"/>
            </a:pPr>
            <a:r>
              <a:rPr lang="en-US" altLang="en-US" sz="2400" b="1" dirty="0" smtClean="0">
                <a:solidFill>
                  <a:srgbClr val="0070C0"/>
                </a:solidFill>
              </a:rPr>
              <a:t>Identify</a:t>
            </a:r>
            <a:r>
              <a:rPr lang="en-US" altLang="en-US" sz="2400" dirty="0" smtClean="0">
                <a:solidFill>
                  <a:srgbClr val="0070C0"/>
                </a:solidFill>
              </a:rPr>
              <a:t>, name, and define the </a:t>
            </a:r>
            <a:r>
              <a:rPr lang="en-US" altLang="en-US" sz="2400" b="1" dirty="0" smtClean="0">
                <a:solidFill>
                  <a:srgbClr val="0070C0"/>
                </a:solidFill>
              </a:rPr>
              <a:t>associations</a:t>
            </a:r>
            <a:r>
              <a:rPr lang="en-US" altLang="en-US" sz="2400" dirty="0" smtClean="0">
                <a:solidFill>
                  <a:srgbClr val="0070C0"/>
                </a:solidFill>
              </a:rPr>
              <a:t> </a:t>
            </a:r>
            <a:r>
              <a:rPr lang="en-US" altLang="en-US" sz="2400" dirty="0" smtClean="0"/>
              <a:t>between pairs of classes. Assign multiplicity and constraints where needed. </a:t>
            </a:r>
          </a:p>
          <a:p>
            <a:pPr marL="342900" indent="-342900">
              <a:buFont typeface="Wingdings" pitchFamily="2" charset="2"/>
              <a:buAutoNum type="arabicPeriod"/>
            </a:pPr>
            <a:r>
              <a:rPr lang="en-US" altLang="en-US" sz="2400" b="1" dirty="0" smtClean="0"/>
              <a:t>Evaluate each association</a:t>
            </a:r>
            <a:r>
              <a:rPr lang="en-US" altLang="en-US" sz="2400" dirty="0" smtClean="0"/>
              <a:t> to determine whether it should be defined as </a:t>
            </a:r>
            <a:r>
              <a:rPr lang="en-US" altLang="en-US" sz="2400" i="1" dirty="0" smtClean="0">
                <a:solidFill>
                  <a:srgbClr val="0070C0"/>
                </a:solidFill>
              </a:rPr>
              <a:t>aggregation</a:t>
            </a:r>
            <a:r>
              <a:rPr lang="en-US" altLang="en-US" sz="2400" dirty="0" smtClean="0"/>
              <a:t>.</a:t>
            </a:r>
          </a:p>
          <a:p>
            <a:pPr marL="742950" lvl="1" indent="-285750">
              <a:buFont typeface="Wingdings" pitchFamily="2" charset="2"/>
              <a:buAutoNum type="arabicPeriod"/>
            </a:pPr>
            <a:r>
              <a:rPr lang="en-US" altLang="en-US" sz="2200" dirty="0" smtClean="0"/>
              <a:t>If it is aggregation, then could it be composition? </a:t>
            </a:r>
          </a:p>
          <a:p>
            <a:pPr marL="342900" indent="-342900">
              <a:buFont typeface="Wingdings" pitchFamily="2" charset="2"/>
              <a:buAutoNum type="arabicPeriod"/>
            </a:pPr>
            <a:r>
              <a:rPr lang="en-US" altLang="en-US" sz="2400" dirty="0" smtClean="0"/>
              <a:t>Evaluate the classes for possible specialization or </a:t>
            </a:r>
            <a:r>
              <a:rPr lang="en-US" altLang="en-US" sz="2400" i="1" dirty="0" smtClean="0">
                <a:solidFill>
                  <a:srgbClr val="0070C0"/>
                </a:solidFill>
              </a:rPr>
              <a:t>generalization</a:t>
            </a:r>
            <a:r>
              <a:rPr lang="en-US" altLang="en-US" sz="2400" dirty="0" smtClean="0"/>
              <a:t>. </a:t>
            </a:r>
          </a:p>
        </p:txBody>
      </p:sp>
      <p:sp>
        <p:nvSpPr>
          <p:cNvPr id="4" name="Slide Number Placeholder 22"/>
          <p:cNvSpPr>
            <a:spLocks noGrp="1"/>
          </p:cNvSpPr>
          <p:nvPr>
            <p:ph type="sldNum" sz="quarter" idx="12"/>
          </p:nvPr>
        </p:nvSpPr>
        <p:spPr/>
        <p:txBody>
          <a:bodyPr/>
          <a:lstStyle/>
          <a:p>
            <a:pPr>
              <a:defRPr/>
            </a:pPr>
            <a:fld id="{899F6C77-5D4D-4465-9200-FECEF7CD4477}" type="slidenum">
              <a:rPr lang="en-US"/>
              <a:pPr>
                <a:defRPr/>
              </a:pPr>
              <a:t>26</a:t>
            </a:fld>
            <a:endParaRPr lang="en-US"/>
          </a:p>
        </p:txBody>
      </p:sp>
    </p:spTree>
    <p:extLst>
      <p:ext uri="{BB962C8B-B14F-4D97-AF65-F5344CB8AC3E}">
        <p14:creationId xmlns:p14="http://schemas.microsoft.com/office/powerpoint/2010/main" val="336394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p:cNvSpPr>
          <p:nvPr>
            <p:ph type="title"/>
          </p:nvPr>
        </p:nvSpPr>
        <p:spPr/>
        <p:txBody>
          <a:bodyPr/>
          <a:lstStyle/>
          <a:p>
            <a:r>
              <a:rPr lang="en-US" altLang="en-US" sz="3600" smtClean="0"/>
              <a:t>Inheritance (Generalization) guidelines</a:t>
            </a:r>
          </a:p>
        </p:txBody>
      </p:sp>
      <p:pic>
        <p:nvPicPr>
          <p:cNvPr id="29702" name="Picture 5" descr="generalizatio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324600" y="1981200"/>
            <a:ext cx="2826774" cy="1752600"/>
          </a:xfrm>
          <a:noFill/>
          <a:ln>
            <a:solidFill>
              <a:schemeClr val="hlink"/>
            </a:solidFill>
            <a:miter lim="800000"/>
            <a:headEnd/>
            <a:tailEnd/>
          </a:ln>
        </p:spPr>
      </p:pic>
      <p:sp>
        <p:nvSpPr>
          <p:cNvPr id="6" name="Slide Number Placeholder 6"/>
          <p:cNvSpPr>
            <a:spLocks noGrp="1"/>
          </p:cNvSpPr>
          <p:nvPr>
            <p:ph type="sldNum" sz="quarter" idx="12"/>
          </p:nvPr>
        </p:nvSpPr>
        <p:spPr/>
        <p:txBody>
          <a:bodyPr/>
          <a:lstStyle/>
          <a:p>
            <a:pPr>
              <a:defRPr/>
            </a:pPr>
            <a:fld id="{29B9A1E3-554A-4B61-8CFD-781868E50A6B}" type="slidenum">
              <a:rPr lang="en-US"/>
              <a:pPr>
                <a:defRPr/>
              </a:pPr>
              <a:t>27</a:t>
            </a:fld>
            <a:endParaRPr lang="en-US"/>
          </a:p>
        </p:txBody>
      </p:sp>
      <p:sp>
        <p:nvSpPr>
          <p:cNvPr id="29700" name="Rectangle 3"/>
          <p:cNvSpPr>
            <a:spLocks noGrp="1"/>
          </p:cNvSpPr>
          <p:nvPr>
            <p:ph type="body" sz="half" idx="4294967295"/>
          </p:nvPr>
        </p:nvSpPr>
        <p:spPr>
          <a:xfrm>
            <a:off x="838200" y="1524000"/>
            <a:ext cx="4464050" cy="4773612"/>
          </a:xfrm>
        </p:spPr>
        <p:txBody>
          <a:bodyPr/>
          <a:lstStyle/>
          <a:p>
            <a:pPr>
              <a:lnSpc>
                <a:spcPct val="80000"/>
              </a:lnSpc>
            </a:pPr>
            <a:r>
              <a:rPr lang="en-US" altLang="en-US" sz="2400" b="1" dirty="0" smtClean="0"/>
              <a:t>Inheritance</a:t>
            </a:r>
            <a:r>
              <a:rPr lang="en-US" altLang="en-US" sz="2400" dirty="0" smtClean="0"/>
              <a:t> models </a:t>
            </a:r>
            <a:r>
              <a:rPr lang="en-US" altLang="en-US" sz="2400" b="1" dirty="0" smtClean="0">
                <a:solidFill>
                  <a:srgbClr val="0070C0"/>
                </a:solidFill>
              </a:rPr>
              <a:t>“is a</a:t>
            </a:r>
            <a:r>
              <a:rPr lang="en-US" altLang="en-US" sz="2400" dirty="0" smtClean="0">
                <a:solidFill>
                  <a:srgbClr val="0070C0"/>
                </a:solidFill>
              </a:rPr>
              <a:t>” </a:t>
            </a:r>
            <a:r>
              <a:rPr lang="en-US" altLang="en-US" sz="2400" dirty="0" smtClean="0"/>
              <a:t>and </a:t>
            </a:r>
            <a:r>
              <a:rPr lang="en-US" altLang="en-US" sz="2400" b="1" dirty="0" smtClean="0">
                <a:solidFill>
                  <a:srgbClr val="0070C0"/>
                </a:solidFill>
              </a:rPr>
              <a:t>“is like</a:t>
            </a:r>
            <a:r>
              <a:rPr lang="en-US" altLang="en-US" sz="2400" dirty="0" smtClean="0">
                <a:solidFill>
                  <a:srgbClr val="0070C0"/>
                </a:solidFill>
              </a:rPr>
              <a:t>” </a:t>
            </a:r>
            <a:r>
              <a:rPr lang="en-US" altLang="en-US" sz="2400" dirty="0" smtClean="0"/>
              <a:t>relationships, enabling you to easily reuse existing data and code. </a:t>
            </a:r>
          </a:p>
          <a:p>
            <a:pPr>
              <a:lnSpc>
                <a:spcPct val="80000"/>
              </a:lnSpc>
            </a:pPr>
            <a:endParaRPr lang="en-US" altLang="en-US" sz="2400" dirty="0" smtClean="0"/>
          </a:p>
          <a:p>
            <a:pPr>
              <a:lnSpc>
                <a:spcPct val="80000"/>
              </a:lnSpc>
            </a:pPr>
            <a:r>
              <a:rPr lang="en-US" altLang="en-US" sz="2000" dirty="0" smtClean="0"/>
              <a:t>When </a:t>
            </a:r>
            <a:r>
              <a:rPr lang="en-US" altLang="en-US" sz="2000" i="1" dirty="0" smtClean="0"/>
              <a:t>“A” inherits from “B”</a:t>
            </a:r>
            <a:r>
              <a:rPr lang="en-US" altLang="en-US" sz="2000" dirty="0" smtClean="0"/>
              <a:t> we say that </a:t>
            </a:r>
            <a:r>
              <a:rPr lang="en-US" altLang="en-US" sz="2000" u="sng" dirty="0" smtClean="0"/>
              <a:t>“A” is the subclass of “B”</a:t>
            </a:r>
            <a:r>
              <a:rPr lang="en-US" altLang="en-US" sz="2000" dirty="0" smtClean="0"/>
              <a:t> and that </a:t>
            </a:r>
            <a:r>
              <a:rPr lang="en-US" altLang="en-US" sz="2000" u="sng" dirty="0" smtClean="0"/>
              <a:t>“B” is the superclass of “A.”</a:t>
            </a:r>
            <a:r>
              <a:rPr lang="en-US" altLang="en-US" sz="2000" dirty="0" smtClean="0"/>
              <a:t> </a:t>
            </a:r>
          </a:p>
          <a:p>
            <a:pPr>
              <a:lnSpc>
                <a:spcPct val="80000"/>
              </a:lnSpc>
            </a:pPr>
            <a:endParaRPr lang="en-US" altLang="en-US" sz="2000" dirty="0" smtClean="0"/>
          </a:p>
          <a:p>
            <a:pPr>
              <a:lnSpc>
                <a:spcPct val="80000"/>
              </a:lnSpc>
            </a:pPr>
            <a:r>
              <a:rPr lang="en-US" altLang="en-US" sz="2000" dirty="0" smtClean="0"/>
              <a:t>Furthermore, we say that we have “pure inheritance” when “A” inherits all of the attributes and methods of “B.” </a:t>
            </a:r>
          </a:p>
        </p:txBody>
      </p:sp>
      <p:pic>
        <p:nvPicPr>
          <p:cNvPr id="29701" name="Picture 4" descr="UML04T03"/>
          <p:cNvPicPr>
            <a:picLocks noGrp="1" noChangeAspect="1" noChangeArrowheads="1"/>
          </p:cNvPicPr>
          <p:nvPr>
            <p:ph type="clipArt" sz="half" idx="4294967295"/>
          </p:nvPr>
        </p:nvPicPr>
        <p:blipFill>
          <a:blip r:embed="rId3">
            <a:extLst>
              <a:ext uri="{28A0092B-C50C-407E-A947-70E740481C1C}">
                <a14:useLocalDpi xmlns:a14="http://schemas.microsoft.com/office/drawing/2010/main" val="0"/>
              </a:ext>
            </a:extLst>
          </a:blip>
          <a:srcRect/>
          <a:stretch>
            <a:fillRect/>
          </a:stretch>
        </p:blipFill>
        <p:spPr>
          <a:xfrm>
            <a:off x="6246813" y="4338638"/>
            <a:ext cx="2897187" cy="1603375"/>
          </a:xfrm>
          <a:noFill/>
        </p:spPr>
      </p:pic>
    </p:spTree>
    <p:extLst>
      <p:ext uri="{BB962C8B-B14F-4D97-AF65-F5344CB8AC3E}">
        <p14:creationId xmlns:p14="http://schemas.microsoft.com/office/powerpoint/2010/main" val="305422799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p:cNvSpPr>
          <p:nvPr>
            <p:ph type="title"/>
          </p:nvPr>
        </p:nvSpPr>
        <p:spPr/>
        <p:txBody>
          <a:bodyPr/>
          <a:lstStyle/>
          <a:p>
            <a:r>
              <a:rPr lang="en-GB" altLang="en-US" smtClean="0"/>
              <a:t>Class Diagram Example</a:t>
            </a:r>
          </a:p>
        </p:txBody>
      </p:sp>
      <p:pic>
        <p:nvPicPr>
          <p:cNvPr id="30724" name="Picture 4" descr="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86000" y="1523999"/>
            <a:ext cx="5257800" cy="5362957"/>
          </a:xfrm>
          <a:noFill/>
        </p:spPr>
      </p:pic>
      <p:sp>
        <p:nvSpPr>
          <p:cNvPr id="4" name="Slide Number Placeholder 22"/>
          <p:cNvSpPr>
            <a:spLocks noGrp="1"/>
          </p:cNvSpPr>
          <p:nvPr>
            <p:ph type="sldNum" sz="quarter" idx="12"/>
          </p:nvPr>
        </p:nvSpPr>
        <p:spPr/>
        <p:txBody>
          <a:bodyPr/>
          <a:lstStyle/>
          <a:p>
            <a:pPr>
              <a:defRPr/>
            </a:pPr>
            <a:fld id="{BE37F13C-AB1C-43CB-B185-B412D80BC21B}" type="slidenum">
              <a:rPr lang="en-US"/>
              <a:pPr>
                <a:defRPr/>
              </a:pPr>
              <a:t>28</a:t>
            </a:fld>
            <a:endParaRPr lang="en-US"/>
          </a:p>
        </p:txBody>
      </p:sp>
    </p:spTree>
    <p:extLst>
      <p:ext uri="{BB962C8B-B14F-4D97-AF65-F5344CB8AC3E}">
        <p14:creationId xmlns:p14="http://schemas.microsoft.com/office/powerpoint/2010/main" val="3043516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p:txBody>
          <a:bodyPr/>
          <a:lstStyle/>
          <a:p>
            <a:r>
              <a:rPr lang="en-US" altLang="en-US" sz="3600" dirty="0" smtClean="0"/>
              <a:t>Enhancing the Class </a:t>
            </a:r>
            <a:r>
              <a:rPr lang="en-US" altLang="en-US" sz="3600" dirty="0"/>
              <a:t>Diagram during the Design Stage</a:t>
            </a:r>
            <a:endParaRPr lang="en-US" altLang="en-US" sz="3600" dirty="0" smtClean="0"/>
          </a:p>
        </p:txBody>
      </p:sp>
      <p:pic>
        <p:nvPicPr>
          <p:cNvPr id="19460"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95399" y="1752600"/>
            <a:ext cx="7113211" cy="3962400"/>
          </a:xfrm>
        </p:spPr>
      </p:pic>
      <p:sp>
        <p:nvSpPr>
          <p:cNvPr id="4" name="Slide Number Placeholder 22"/>
          <p:cNvSpPr>
            <a:spLocks noGrp="1"/>
          </p:cNvSpPr>
          <p:nvPr>
            <p:ph type="sldNum" sz="quarter" idx="12"/>
          </p:nvPr>
        </p:nvSpPr>
        <p:spPr/>
        <p:txBody>
          <a:bodyPr/>
          <a:lstStyle/>
          <a:p>
            <a:pPr>
              <a:defRPr/>
            </a:pPr>
            <a:fld id="{01DB3B15-9D99-47E8-8BE3-B55EAA4A94E3}" type="slidenum">
              <a:rPr lang="en-US"/>
              <a:pPr>
                <a:defRPr/>
              </a:pPr>
              <a:t>29</a:t>
            </a:fld>
            <a:endParaRPr lang="en-US"/>
          </a:p>
        </p:txBody>
      </p:sp>
    </p:spTree>
    <p:extLst>
      <p:ext uri="{BB962C8B-B14F-4D97-AF65-F5344CB8AC3E}">
        <p14:creationId xmlns:p14="http://schemas.microsoft.com/office/powerpoint/2010/main" val="161350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Concepts</a:t>
            </a:r>
            <a:endParaRPr lang="en-US" dirty="0"/>
          </a:p>
        </p:txBody>
      </p:sp>
      <p:sp>
        <p:nvSpPr>
          <p:cNvPr id="5" name="Subtitle 4"/>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285423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p:txBody>
          <a:bodyPr/>
          <a:lstStyle/>
          <a:p>
            <a:r>
              <a:rPr lang="en-US" altLang="en-US" smtClean="0"/>
              <a:t>Attribute Visibility</a:t>
            </a:r>
          </a:p>
        </p:txBody>
      </p:sp>
      <p:sp>
        <p:nvSpPr>
          <p:cNvPr id="32772" name="Rectangle 3"/>
          <p:cNvSpPr>
            <a:spLocks noGrp="1"/>
          </p:cNvSpPr>
          <p:nvPr>
            <p:ph idx="1"/>
          </p:nvPr>
        </p:nvSpPr>
        <p:spPr/>
        <p:txBody>
          <a:bodyPr/>
          <a:lstStyle/>
          <a:p>
            <a:pPr>
              <a:lnSpc>
                <a:spcPct val="80000"/>
              </a:lnSpc>
            </a:pPr>
            <a:r>
              <a:rPr lang="en-US" altLang="en-US" sz="2000" dirty="0" smtClean="0"/>
              <a:t>Each attribute definition must also specify what other objects are allowed to see the attribute—that is its </a:t>
            </a:r>
            <a:r>
              <a:rPr lang="en-US" altLang="en-US" sz="2000" b="1" i="1" dirty="0" smtClean="0">
                <a:solidFill>
                  <a:srgbClr val="0070C0"/>
                </a:solidFill>
              </a:rPr>
              <a:t>visibility</a:t>
            </a:r>
            <a:r>
              <a:rPr lang="en-US" altLang="en-US" sz="2000" i="1" dirty="0" smtClean="0"/>
              <a:t>. </a:t>
            </a:r>
          </a:p>
          <a:p>
            <a:pPr lvl="1">
              <a:lnSpc>
                <a:spcPct val="80000"/>
              </a:lnSpc>
            </a:pPr>
            <a:r>
              <a:rPr lang="en-US" altLang="en-US" sz="2000" dirty="0" smtClean="0"/>
              <a:t>Required before code generation</a:t>
            </a:r>
          </a:p>
          <a:p>
            <a:pPr lvl="1">
              <a:lnSpc>
                <a:spcPct val="80000"/>
              </a:lnSpc>
              <a:buFont typeface="Georgia" pitchFamily="18" charset="0"/>
              <a:buNone/>
            </a:pPr>
            <a:endParaRPr lang="en-US" altLang="en-US" sz="2000" dirty="0" smtClean="0"/>
          </a:p>
          <a:p>
            <a:pPr>
              <a:lnSpc>
                <a:spcPct val="80000"/>
              </a:lnSpc>
            </a:pPr>
            <a:r>
              <a:rPr lang="en-US" altLang="en-US" sz="2000" dirty="0" smtClean="0"/>
              <a:t>Visibility is defined as follows:</a:t>
            </a:r>
          </a:p>
          <a:p>
            <a:pPr lvl="1">
              <a:lnSpc>
                <a:spcPct val="80000"/>
              </a:lnSpc>
            </a:pPr>
            <a:r>
              <a:rPr lang="en-US" altLang="en-US" sz="2000" b="1" dirty="0" smtClean="0">
                <a:solidFill>
                  <a:srgbClr val="0070C0"/>
                </a:solidFill>
              </a:rPr>
              <a:t>Public</a:t>
            </a:r>
            <a:r>
              <a:rPr lang="en-US" altLang="en-US" sz="2000" dirty="0" smtClean="0">
                <a:solidFill>
                  <a:srgbClr val="0070C0"/>
                </a:solidFill>
              </a:rPr>
              <a:t> </a:t>
            </a:r>
            <a:r>
              <a:rPr lang="en-US" altLang="en-US" sz="2000" dirty="0" smtClean="0"/>
              <a:t>(+) visibility allows access to objects of all other classes.</a:t>
            </a:r>
          </a:p>
          <a:p>
            <a:pPr lvl="1">
              <a:lnSpc>
                <a:spcPct val="80000"/>
              </a:lnSpc>
            </a:pPr>
            <a:r>
              <a:rPr lang="en-US" altLang="en-US" sz="2000" b="1" dirty="0" smtClean="0">
                <a:solidFill>
                  <a:srgbClr val="0070C0"/>
                </a:solidFill>
              </a:rPr>
              <a:t>Private</a:t>
            </a:r>
            <a:r>
              <a:rPr lang="en-US" altLang="en-US" sz="2000" dirty="0" smtClean="0">
                <a:solidFill>
                  <a:srgbClr val="0070C0"/>
                </a:solidFill>
              </a:rPr>
              <a:t> </a:t>
            </a:r>
            <a:r>
              <a:rPr lang="en-US" altLang="en-US" sz="2000" dirty="0" smtClean="0"/>
              <a:t>(-) visibility limits access to within the class itself. For example, only operations of the class have access to a private attribute.</a:t>
            </a:r>
          </a:p>
          <a:p>
            <a:pPr lvl="1">
              <a:lnSpc>
                <a:spcPct val="80000"/>
              </a:lnSpc>
            </a:pPr>
            <a:r>
              <a:rPr lang="en-US" altLang="en-US" sz="2000" b="1" dirty="0" smtClean="0">
                <a:solidFill>
                  <a:srgbClr val="0070C0"/>
                </a:solidFill>
              </a:rPr>
              <a:t>Protected</a:t>
            </a:r>
            <a:r>
              <a:rPr lang="en-US" altLang="en-US" sz="2000" dirty="0" smtClean="0">
                <a:solidFill>
                  <a:srgbClr val="0070C0"/>
                </a:solidFill>
              </a:rPr>
              <a:t> </a:t>
            </a:r>
            <a:r>
              <a:rPr lang="en-US" altLang="en-US" sz="2000" dirty="0" smtClean="0"/>
              <a:t>(#) visibility allows access by subclasses. In the case of </a:t>
            </a:r>
            <a:r>
              <a:rPr lang="en-US" altLang="en-US" sz="2000" i="1" dirty="0" smtClean="0"/>
              <a:t>generalizations </a:t>
            </a:r>
            <a:r>
              <a:rPr lang="en-US" altLang="en-US" sz="2000" dirty="0" smtClean="0"/>
              <a:t>(inheritance), subclasses must have access to the attributes and operations of the superclass or they cannot be inherited.</a:t>
            </a:r>
          </a:p>
          <a:p>
            <a:pPr lvl="1">
              <a:lnSpc>
                <a:spcPct val="80000"/>
              </a:lnSpc>
            </a:pPr>
            <a:r>
              <a:rPr lang="en-US" altLang="en-US" sz="2000" b="1" dirty="0" smtClean="0">
                <a:solidFill>
                  <a:srgbClr val="0070C0"/>
                </a:solidFill>
              </a:rPr>
              <a:t>Package</a:t>
            </a:r>
            <a:r>
              <a:rPr lang="en-US" altLang="en-US" sz="2000" dirty="0" smtClean="0">
                <a:solidFill>
                  <a:srgbClr val="0070C0"/>
                </a:solidFill>
              </a:rPr>
              <a:t> </a:t>
            </a:r>
            <a:r>
              <a:rPr lang="en-US" altLang="en-US" sz="2000" dirty="0" smtClean="0"/>
              <a:t>(~) visibility allows access to other objects in the same package.</a:t>
            </a:r>
          </a:p>
        </p:txBody>
      </p:sp>
      <p:sp>
        <p:nvSpPr>
          <p:cNvPr id="4" name="Slide Number Placeholder 22"/>
          <p:cNvSpPr>
            <a:spLocks noGrp="1"/>
          </p:cNvSpPr>
          <p:nvPr>
            <p:ph type="sldNum" sz="quarter" idx="12"/>
          </p:nvPr>
        </p:nvSpPr>
        <p:spPr/>
        <p:txBody>
          <a:bodyPr/>
          <a:lstStyle/>
          <a:p>
            <a:pPr>
              <a:defRPr/>
            </a:pPr>
            <a:fld id="{A074EFD3-4CB1-405B-A540-A0CDC698C8C1}" type="slidenum">
              <a:rPr lang="en-US"/>
              <a:pPr>
                <a:defRPr/>
              </a:pPr>
              <a:t>30</a:t>
            </a:fld>
            <a:endParaRPr lang="en-US"/>
          </a:p>
        </p:txBody>
      </p:sp>
    </p:spTree>
    <p:extLst>
      <p:ext uri="{BB962C8B-B14F-4D97-AF65-F5344CB8AC3E}">
        <p14:creationId xmlns:p14="http://schemas.microsoft.com/office/powerpoint/2010/main" val="2989737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type="title"/>
          </p:nvPr>
        </p:nvSpPr>
        <p:spPr/>
        <p:txBody>
          <a:bodyPr/>
          <a:lstStyle/>
          <a:p>
            <a:r>
              <a:rPr lang="en-US" altLang="en-US" smtClean="0"/>
              <a:t>Attribute Specification</a:t>
            </a:r>
          </a:p>
        </p:txBody>
      </p:sp>
      <p:pic>
        <p:nvPicPr>
          <p:cNvPr id="33797" name="Picture 4"/>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a:xfrm>
            <a:off x="2133600" y="1524000"/>
            <a:ext cx="5079844" cy="2688772"/>
          </a:xfrm>
          <a:noFill/>
        </p:spPr>
      </p:pic>
      <p:sp>
        <p:nvSpPr>
          <p:cNvPr id="5" name="Slide Number Placeholder 6"/>
          <p:cNvSpPr>
            <a:spLocks noGrp="1"/>
          </p:cNvSpPr>
          <p:nvPr>
            <p:ph type="sldNum" sz="quarter" idx="12"/>
          </p:nvPr>
        </p:nvSpPr>
        <p:spPr/>
        <p:txBody>
          <a:bodyPr/>
          <a:lstStyle/>
          <a:p>
            <a:pPr>
              <a:defRPr/>
            </a:pPr>
            <a:fld id="{3EE17BFD-5921-455F-88FB-BB4803E319A3}" type="slidenum">
              <a:rPr lang="en-US"/>
              <a:pPr>
                <a:defRPr/>
              </a:pPr>
              <a:t>31</a:t>
            </a:fld>
            <a:endParaRPr lang="en-US"/>
          </a:p>
        </p:txBody>
      </p:sp>
      <p:sp>
        <p:nvSpPr>
          <p:cNvPr id="33796" name="Rectangle 3"/>
          <p:cNvSpPr>
            <a:spLocks noGrp="1"/>
          </p:cNvSpPr>
          <p:nvPr>
            <p:ph type="body" sz="half" idx="4294967295"/>
          </p:nvPr>
        </p:nvSpPr>
        <p:spPr>
          <a:xfrm>
            <a:off x="1295400" y="4724400"/>
            <a:ext cx="7315200" cy="1676400"/>
          </a:xfrm>
        </p:spPr>
        <p:txBody>
          <a:bodyPr/>
          <a:lstStyle/>
          <a:p>
            <a:pPr>
              <a:lnSpc>
                <a:spcPct val="80000"/>
              </a:lnSpc>
            </a:pPr>
            <a:r>
              <a:rPr lang="en-US" altLang="en-US" sz="2000" dirty="0" smtClean="0"/>
              <a:t>The field has to handle characters and punctuation marks commonly found in company names, limited to 30 positions.</a:t>
            </a:r>
          </a:p>
          <a:p>
            <a:pPr>
              <a:lnSpc>
                <a:spcPct val="80000"/>
              </a:lnSpc>
            </a:pPr>
            <a:r>
              <a:rPr lang="en-US" altLang="en-US" sz="2000" dirty="0" smtClean="0"/>
              <a:t>The default value will be initialized the field to spaces.</a:t>
            </a:r>
          </a:p>
        </p:txBody>
      </p:sp>
    </p:spTree>
    <p:extLst>
      <p:ext uri="{BB962C8B-B14F-4D97-AF65-F5344CB8AC3E}">
        <p14:creationId xmlns:p14="http://schemas.microsoft.com/office/powerpoint/2010/main" val="2267192566"/>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p:txBody>
          <a:bodyPr/>
          <a:lstStyle/>
          <a:p>
            <a:r>
              <a:rPr lang="en-US" altLang="en-US" smtClean="0"/>
              <a:t>Modeling a Method</a:t>
            </a:r>
          </a:p>
        </p:txBody>
      </p:sp>
      <p:sp>
        <p:nvSpPr>
          <p:cNvPr id="34820" name="Rectangle 3"/>
          <p:cNvSpPr>
            <a:spLocks noGrp="1"/>
          </p:cNvSpPr>
          <p:nvPr>
            <p:ph idx="1"/>
          </p:nvPr>
        </p:nvSpPr>
        <p:spPr/>
        <p:txBody>
          <a:bodyPr/>
          <a:lstStyle/>
          <a:p>
            <a:r>
              <a:rPr lang="en-US" altLang="en-US" sz="2400" b="0" dirty="0" smtClean="0"/>
              <a:t>Methods require a </a:t>
            </a:r>
            <a:r>
              <a:rPr lang="en-US" altLang="en-US" sz="2400" b="0" dirty="0" smtClean="0">
                <a:solidFill>
                  <a:srgbClr val="0070C0"/>
                </a:solidFill>
              </a:rPr>
              <a:t>name, arguments, and sometimes a return</a:t>
            </a:r>
            <a:r>
              <a:rPr lang="en-US" altLang="en-US" sz="2400" b="0" dirty="0" smtClean="0">
                <a:solidFill>
                  <a:srgbClr val="FFFF00"/>
                </a:solidFill>
              </a:rPr>
              <a:t>. </a:t>
            </a:r>
          </a:p>
          <a:p>
            <a:r>
              <a:rPr lang="en-US" altLang="en-US" sz="2400" b="0" dirty="0" smtClean="0"/>
              <a:t>Arguments, or input parameters, are simply attributes, so they are specified using the attribute notation (name, data type, [constraints, and default])</a:t>
            </a:r>
          </a:p>
          <a:p>
            <a:r>
              <a:rPr lang="en-US" altLang="en-US" sz="2400" b="0" dirty="0" smtClean="0"/>
              <a:t>Example</a:t>
            </a:r>
          </a:p>
          <a:p>
            <a:pPr lvl="1"/>
            <a:r>
              <a:rPr lang="en-US" altLang="en-US" sz="2200" b="1" i="1" dirty="0" err="1" smtClean="0"/>
              <a:t>totalOrderAmount</a:t>
            </a:r>
            <a:r>
              <a:rPr lang="en-US" altLang="en-US" sz="2200" dirty="0" smtClean="0"/>
              <a:t> (order : Order) : Dollar </a:t>
            </a:r>
          </a:p>
          <a:p>
            <a:pPr lvl="1"/>
            <a:r>
              <a:rPr lang="en-US" altLang="en-US" sz="2200" dirty="0" smtClean="0"/>
              <a:t>{The total is the sum of all line items less the volume discount. Each line item is the product of the unit price and quantity.}</a:t>
            </a:r>
          </a:p>
        </p:txBody>
      </p:sp>
      <p:sp>
        <p:nvSpPr>
          <p:cNvPr id="4" name="Slide Number Placeholder 22"/>
          <p:cNvSpPr>
            <a:spLocks noGrp="1"/>
          </p:cNvSpPr>
          <p:nvPr>
            <p:ph type="sldNum" sz="quarter" idx="12"/>
          </p:nvPr>
        </p:nvSpPr>
        <p:spPr/>
        <p:txBody>
          <a:bodyPr/>
          <a:lstStyle/>
          <a:p>
            <a:pPr>
              <a:defRPr/>
            </a:pPr>
            <a:fld id="{270FCA96-7648-46AE-850E-E60A030D737D}" type="slidenum">
              <a:rPr lang="en-US"/>
              <a:pPr>
                <a:defRPr/>
              </a:pPr>
              <a:t>32</a:t>
            </a:fld>
            <a:endParaRPr lang="en-US"/>
          </a:p>
        </p:txBody>
      </p:sp>
    </p:spTree>
    <p:extLst>
      <p:ext uri="{BB962C8B-B14F-4D97-AF65-F5344CB8AC3E}">
        <p14:creationId xmlns:p14="http://schemas.microsoft.com/office/powerpoint/2010/main" val="231443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p:txBody>
          <a:bodyPr/>
          <a:lstStyle/>
          <a:p>
            <a:r>
              <a:rPr lang="en-GB" altLang="en-US" smtClean="0"/>
              <a:t>Types of Operations</a:t>
            </a:r>
          </a:p>
        </p:txBody>
      </p:sp>
      <p:sp>
        <p:nvSpPr>
          <p:cNvPr id="35844" name="Rectangle 3"/>
          <p:cNvSpPr>
            <a:spLocks noGrp="1"/>
          </p:cNvSpPr>
          <p:nvPr>
            <p:ph idx="1"/>
          </p:nvPr>
        </p:nvSpPr>
        <p:spPr/>
        <p:txBody>
          <a:bodyPr/>
          <a:lstStyle/>
          <a:p>
            <a:pPr>
              <a:buFont typeface="Georgia" pitchFamily="18" charset="0"/>
              <a:buNone/>
            </a:pPr>
            <a:r>
              <a:rPr lang="en-GB" altLang="en-US" dirty="0" smtClean="0"/>
              <a:t>	It is also possible to distinguish between:</a:t>
            </a:r>
          </a:p>
          <a:p>
            <a:pPr lvl="1"/>
            <a:r>
              <a:rPr lang="en-GB" altLang="en-US" b="1" dirty="0" smtClean="0">
                <a:solidFill>
                  <a:srgbClr val="0070C0"/>
                </a:solidFill>
              </a:rPr>
              <a:t>Query</a:t>
            </a:r>
            <a:r>
              <a:rPr lang="en-GB" altLang="en-US" dirty="0" smtClean="0">
                <a:solidFill>
                  <a:srgbClr val="0070C0"/>
                </a:solidFill>
              </a:rPr>
              <a:t> operations </a:t>
            </a:r>
            <a:r>
              <a:rPr lang="en-GB" altLang="en-US" dirty="0" smtClean="0"/>
              <a:t>– do not change the observable state of an object</a:t>
            </a:r>
          </a:p>
          <a:p>
            <a:pPr lvl="2"/>
            <a:r>
              <a:rPr lang="en-GB" altLang="en-US" dirty="0" err="1" smtClean="0"/>
              <a:t>getName</a:t>
            </a:r>
            <a:r>
              <a:rPr lang="en-GB" altLang="en-US" dirty="0" smtClean="0"/>
              <a:t>():String</a:t>
            </a:r>
          </a:p>
          <a:p>
            <a:pPr lvl="1"/>
            <a:r>
              <a:rPr lang="en-GB" altLang="en-US" b="1" dirty="0" smtClean="0">
                <a:solidFill>
                  <a:srgbClr val="0070C0"/>
                </a:solidFill>
              </a:rPr>
              <a:t>Command</a:t>
            </a:r>
            <a:r>
              <a:rPr lang="en-GB" altLang="en-US" dirty="0" smtClean="0">
                <a:solidFill>
                  <a:srgbClr val="0070C0"/>
                </a:solidFill>
              </a:rPr>
              <a:t> operations </a:t>
            </a:r>
            <a:r>
              <a:rPr lang="en-GB" altLang="en-US" dirty="0" smtClean="0"/>
              <a:t>– do change the state of an object; usually have no return value (not necessarily!)</a:t>
            </a:r>
          </a:p>
          <a:p>
            <a:pPr lvl="2"/>
            <a:r>
              <a:rPr lang="en-GB" altLang="en-US" dirty="0" err="1" smtClean="0"/>
              <a:t>setName</a:t>
            </a:r>
            <a:r>
              <a:rPr lang="en-GB" altLang="en-US" dirty="0" smtClean="0"/>
              <a:t>(</a:t>
            </a:r>
            <a:r>
              <a:rPr lang="en-GB" altLang="en-US" dirty="0" err="1" smtClean="0"/>
              <a:t>name:String</a:t>
            </a:r>
            <a:r>
              <a:rPr lang="en-GB" altLang="en-US" dirty="0" smtClean="0"/>
              <a:t>)</a:t>
            </a:r>
          </a:p>
        </p:txBody>
      </p:sp>
      <p:sp>
        <p:nvSpPr>
          <p:cNvPr id="4" name="Slide Number Placeholder 22"/>
          <p:cNvSpPr>
            <a:spLocks noGrp="1"/>
          </p:cNvSpPr>
          <p:nvPr>
            <p:ph type="sldNum" sz="quarter" idx="12"/>
          </p:nvPr>
        </p:nvSpPr>
        <p:spPr/>
        <p:txBody>
          <a:bodyPr/>
          <a:lstStyle/>
          <a:p>
            <a:pPr>
              <a:defRPr/>
            </a:pPr>
            <a:fld id="{90137A51-A69C-4131-9C9E-0A6A36C7D76E}" type="slidenum">
              <a:rPr lang="en-US"/>
              <a:pPr>
                <a:defRPr/>
              </a:pPr>
              <a:t>33</a:t>
            </a:fld>
            <a:endParaRPr lang="en-US"/>
          </a:p>
        </p:txBody>
      </p:sp>
    </p:spTree>
    <p:extLst>
      <p:ext uri="{BB962C8B-B14F-4D97-AF65-F5344CB8AC3E}">
        <p14:creationId xmlns:p14="http://schemas.microsoft.com/office/powerpoint/2010/main" val="420287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p:cNvSpPr>
            <a:spLocks noGrp="1"/>
          </p:cNvSpPr>
          <p:nvPr>
            <p:ph type="title"/>
          </p:nvPr>
        </p:nvSpPr>
        <p:spPr/>
        <p:txBody>
          <a:bodyPr/>
          <a:lstStyle/>
          <a:p>
            <a:r>
              <a:rPr lang="en-GB" altLang="en-US" sz="3600" smtClean="0"/>
              <a:t>Reference List</a:t>
            </a:r>
          </a:p>
        </p:txBody>
      </p:sp>
      <p:sp>
        <p:nvSpPr>
          <p:cNvPr id="40964" name="Content Placeholder 2"/>
          <p:cNvSpPr>
            <a:spLocks noGrp="1"/>
          </p:cNvSpPr>
          <p:nvPr>
            <p:ph idx="1"/>
          </p:nvPr>
        </p:nvSpPr>
        <p:spPr/>
        <p:txBody>
          <a:bodyPr/>
          <a:lstStyle/>
          <a:p>
            <a:r>
              <a:rPr lang="en-GB" altLang="en-US" sz="1400" smtClean="0"/>
              <a:t>[1] Venters W, 2008, </a:t>
            </a:r>
            <a:r>
              <a:rPr lang="en-GB" altLang="en-US" sz="1400" b="1" i="1" smtClean="0"/>
              <a:t>Software engineering: theory and application: chapter 7</a:t>
            </a:r>
            <a:r>
              <a:rPr lang="en-GB" altLang="en-US" sz="1400" smtClean="0"/>
              <a:t>, pp 56-58, LSE, University of London</a:t>
            </a:r>
          </a:p>
          <a:p>
            <a:r>
              <a:rPr lang="en-US" altLang="en-US" sz="1400" smtClean="0"/>
              <a:t>[2] </a:t>
            </a:r>
            <a:r>
              <a:rPr lang="en-GB" altLang="en-US" sz="1400" smtClean="0"/>
              <a:t>Fowler M, 2003</a:t>
            </a:r>
            <a:r>
              <a:rPr lang="en-GB" altLang="en-US" sz="1400" b="1" i="1" smtClean="0"/>
              <a:t>, UML Distilled. A Brief Guide to Standard Object Modelling Language, </a:t>
            </a:r>
            <a:r>
              <a:rPr lang="en-GB" altLang="en-US" sz="1400" smtClean="0"/>
              <a:t>Addison Wesley, 3rd edition</a:t>
            </a:r>
            <a:r>
              <a:rPr lang="en-GB" altLang="en-US" sz="1400" b="1" i="1" smtClean="0"/>
              <a:t> </a:t>
            </a:r>
          </a:p>
        </p:txBody>
      </p:sp>
      <p:sp>
        <p:nvSpPr>
          <p:cNvPr id="4" name="Slide Number Placeholder 22"/>
          <p:cNvSpPr>
            <a:spLocks noGrp="1"/>
          </p:cNvSpPr>
          <p:nvPr>
            <p:ph type="sldNum" sz="quarter" idx="12"/>
          </p:nvPr>
        </p:nvSpPr>
        <p:spPr/>
        <p:txBody>
          <a:bodyPr/>
          <a:lstStyle/>
          <a:p>
            <a:pPr>
              <a:defRPr/>
            </a:pPr>
            <a:fld id="{17762D04-6AF7-4D19-807D-21EE823FCE99}" type="slidenum">
              <a:rPr lang="en-US"/>
              <a:pPr>
                <a:defRPr/>
              </a:pPr>
              <a:t>34</a:t>
            </a:fld>
            <a:endParaRPr lang="en-US"/>
          </a:p>
        </p:txBody>
      </p:sp>
    </p:spTree>
    <p:extLst>
      <p:ext uri="{BB962C8B-B14F-4D97-AF65-F5344CB8AC3E}">
        <p14:creationId xmlns:p14="http://schemas.microsoft.com/office/powerpoint/2010/main" val="4062543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of Lesson </a:t>
            </a:r>
            <a:endParaRPr lang="en-US" dirty="0"/>
          </a:p>
        </p:txBody>
      </p:sp>
      <p:sp>
        <p:nvSpPr>
          <p:cNvPr id="3" name="Subtitle 2"/>
          <p:cNvSpPr>
            <a:spLocks noGrp="1"/>
          </p:cNvSpPr>
          <p:nvPr>
            <p:ph type="subTitle" idx="1"/>
          </p:nvPr>
        </p:nvSpPr>
        <p:spPr/>
        <p:txBody>
          <a:bodyPr/>
          <a:lstStyle/>
          <a:p>
            <a:r>
              <a:rPr lang="en-US" dirty="0" smtClean="0"/>
              <a:t>Any 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Picture 4" descr="http://www.acct.org/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712" y="1676400"/>
            <a:ext cx="3697288"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3480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a:lstStyle/>
          <a:p>
            <a:pPr eaLnBrk="1" hangingPunct="1"/>
            <a:r>
              <a:rPr lang="en-GB" altLang="en-US" smtClean="0"/>
              <a:t>What is an object?</a:t>
            </a:r>
          </a:p>
        </p:txBody>
      </p:sp>
      <p:sp>
        <p:nvSpPr>
          <p:cNvPr id="14340" name="Rectangle 3"/>
          <p:cNvSpPr>
            <a:spLocks noGrp="1"/>
          </p:cNvSpPr>
          <p:nvPr>
            <p:ph idx="1"/>
          </p:nvPr>
        </p:nvSpPr>
        <p:spPr>
          <a:xfrm>
            <a:off x="838200" y="1600200"/>
            <a:ext cx="5410200" cy="4800600"/>
          </a:xfrm>
        </p:spPr>
        <p:txBody>
          <a:bodyPr/>
          <a:lstStyle/>
          <a:p>
            <a:pPr eaLnBrk="1" hangingPunct="1">
              <a:lnSpc>
                <a:spcPct val="90000"/>
              </a:lnSpc>
            </a:pPr>
            <a:r>
              <a:rPr lang="en-US" altLang="en-US" sz="2000" dirty="0" smtClean="0"/>
              <a:t>An </a:t>
            </a:r>
            <a:r>
              <a:rPr lang="en-US" altLang="en-US" sz="2000" b="1" dirty="0" smtClean="0">
                <a:solidFill>
                  <a:srgbClr val="0070C0"/>
                </a:solidFill>
              </a:rPr>
              <a:t>object </a:t>
            </a:r>
            <a:r>
              <a:rPr lang="en-US" altLang="en-US" sz="2000" dirty="0" smtClean="0"/>
              <a:t>is any entity which is complex enough to have data attributes and certain behavior</a:t>
            </a:r>
          </a:p>
          <a:p>
            <a:pPr eaLnBrk="1" hangingPunct="1">
              <a:lnSpc>
                <a:spcPct val="90000"/>
              </a:lnSpc>
            </a:pPr>
            <a:endParaRPr lang="en-US" altLang="en-US" sz="2000" dirty="0" smtClean="0"/>
          </a:p>
          <a:p>
            <a:pPr eaLnBrk="1" hangingPunct="1">
              <a:lnSpc>
                <a:spcPct val="90000"/>
              </a:lnSpc>
            </a:pPr>
            <a:r>
              <a:rPr lang="en-US" altLang="en-US" sz="2000" dirty="0" smtClean="0"/>
              <a:t>3 characteristics: </a:t>
            </a:r>
            <a:r>
              <a:rPr lang="en-US" altLang="en-US" sz="2000" b="1" dirty="0" smtClean="0"/>
              <a:t> </a:t>
            </a:r>
            <a:r>
              <a:rPr lang="en-US" altLang="en-US" sz="2000" b="1" dirty="0" smtClean="0">
                <a:solidFill>
                  <a:srgbClr val="0070C0"/>
                </a:solidFill>
              </a:rPr>
              <a:t>state</a:t>
            </a:r>
            <a:r>
              <a:rPr lang="en-US" altLang="en-US" sz="2000" dirty="0" smtClean="0">
                <a:solidFill>
                  <a:srgbClr val="0070C0"/>
                </a:solidFill>
              </a:rPr>
              <a:t>, </a:t>
            </a:r>
            <a:r>
              <a:rPr lang="en-US" altLang="en-US" sz="2000" b="1" dirty="0" smtClean="0">
                <a:solidFill>
                  <a:srgbClr val="0070C0"/>
                </a:solidFill>
              </a:rPr>
              <a:t>behavior </a:t>
            </a:r>
            <a:r>
              <a:rPr lang="en-US" altLang="en-US" sz="2000" dirty="0" smtClean="0">
                <a:solidFill>
                  <a:srgbClr val="0070C0"/>
                </a:solidFill>
              </a:rPr>
              <a:t>and </a:t>
            </a:r>
            <a:r>
              <a:rPr lang="en-US" altLang="en-US" sz="2000" b="1" dirty="0" smtClean="0">
                <a:solidFill>
                  <a:srgbClr val="0070C0"/>
                </a:solidFill>
              </a:rPr>
              <a:t>a unique id</a:t>
            </a:r>
            <a:r>
              <a:rPr lang="en-US" altLang="en-US" sz="2000" dirty="0" smtClean="0">
                <a:solidFill>
                  <a:srgbClr val="0070C0"/>
                </a:solidFill>
              </a:rPr>
              <a:t>.</a:t>
            </a:r>
          </a:p>
          <a:p>
            <a:pPr lvl="1" eaLnBrk="1" hangingPunct="1">
              <a:lnSpc>
                <a:spcPct val="90000"/>
              </a:lnSpc>
              <a:buFontTx/>
              <a:buChar char="▫"/>
            </a:pPr>
            <a:r>
              <a:rPr lang="en-GB" altLang="en-US" sz="1300" dirty="0" smtClean="0"/>
              <a:t>The </a:t>
            </a:r>
            <a:r>
              <a:rPr lang="en-GB" altLang="en-US" sz="1300" b="1" u="sng" dirty="0" smtClean="0">
                <a:solidFill>
                  <a:srgbClr val="0070C0"/>
                </a:solidFill>
              </a:rPr>
              <a:t>state</a:t>
            </a:r>
            <a:r>
              <a:rPr lang="en-GB" altLang="en-US" sz="1300" dirty="0" smtClean="0">
                <a:solidFill>
                  <a:srgbClr val="0070C0"/>
                </a:solidFill>
              </a:rPr>
              <a:t> </a:t>
            </a:r>
            <a:r>
              <a:rPr lang="en-GB" altLang="en-US" sz="1300" dirty="0" smtClean="0"/>
              <a:t>of an object is all the data which it currently holds. This is stored in named </a:t>
            </a:r>
            <a:r>
              <a:rPr lang="en-GB" altLang="en-US" sz="1300" b="1" dirty="0" smtClean="0"/>
              <a:t>attributes </a:t>
            </a:r>
            <a:r>
              <a:rPr lang="en-GB" altLang="en-US" sz="1300" dirty="0" smtClean="0"/>
              <a:t>or</a:t>
            </a:r>
            <a:r>
              <a:rPr lang="en-GB" altLang="en-US" sz="1300" b="1" dirty="0" smtClean="0"/>
              <a:t> fields</a:t>
            </a:r>
          </a:p>
          <a:p>
            <a:pPr lvl="1" eaLnBrk="1" hangingPunct="1">
              <a:lnSpc>
                <a:spcPct val="90000"/>
              </a:lnSpc>
            </a:pPr>
            <a:r>
              <a:rPr lang="en-GB" altLang="en-US" sz="1300" b="1" u="sng" dirty="0" smtClean="0">
                <a:solidFill>
                  <a:srgbClr val="0070C0"/>
                </a:solidFill>
              </a:rPr>
              <a:t>Behaviour</a:t>
            </a:r>
            <a:r>
              <a:rPr lang="en-GB" altLang="en-US" sz="1300" b="1" dirty="0" smtClean="0">
                <a:solidFill>
                  <a:srgbClr val="0070C0"/>
                </a:solidFill>
              </a:rPr>
              <a:t> </a:t>
            </a:r>
            <a:r>
              <a:rPr lang="en-GB" altLang="en-US" sz="1300" dirty="0" smtClean="0"/>
              <a:t>is the way an object acts and reacts as a result of messages received, and based on its state. This is achieved through </a:t>
            </a:r>
            <a:r>
              <a:rPr lang="en-GB" altLang="en-US" sz="1300" b="1" dirty="0" smtClean="0"/>
              <a:t>methods</a:t>
            </a:r>
          </a:p>
          <a:p>
            <a:pPr lvl="1" eaLnBrk="1" hangingPunct="1">
              <a:lnSpc>
                <a:spcPct val="90000"/>
              </a:lnSpc>
            </a:pPr>
            <a:r>
              <a:rPr lang="en-GB" altLang="en-US" sz="1300" dirty="0" smtClean="0"/>
              <a:t>Every object is </a:t>
            </a:r>
            <a:r>
              <a:rPr lang="en-GB" altLang="en-US" sz="1300" b="1" u="sng" dirty="0" smtClean="0">
                <a:solidFill>
                  <a:srgbClr val="0070C0"/>
                </a:solidFill>
              </a:rPr>
              <a:t>unique</a:t>
            </a:r>
            <a:r>
              <a:rPr lang="en-GB" altLang="en-US" sz="1300" dirty="0" smtClean="0"/>
              <a:t>, even if they belong to the same group (class) and were built using same template</a:t>
            </a:r>
          </a:p>
          <a:p>
            <a:pPr lvl="1" eaLnBrk="1" hangingPunct="1">
              <a:lnSpc>
                <a:spcPct val="90000"/>
              </a:lnSpc>
            </a:pPr>
            <a:endParaRPr lang="en-GB" altLang="en-US" sz="1300" dirty="0" smtClean="0"/>
          </a:p>
          <a:p>
            <a:pPr eaLnBrk="1" hangingPunct="1">
              <a:lnSpc>
                <a:spcPct val="90000"/>
              </a:lnSpc>
            </a:pPr>
            <a:r>
              <a:rPr lang="en-GB" altLang="en-US" sz="2000" b="1" dirty="0" smtClean="0">
                <a:solidFill>
                  <a:srgbClr val="0070C0"/>
                </a:solidFill>
              </a:rPr>
              <a:t>Object-oriented system</a:t>
            </a:r>
            <a:r>
              <a:rPr lang="en-GB" altLang="en-US" sz="2000" dirty="0" smtClean="0">
                <a:solidFill>
                  <a:srgbClr val="0070C0"/>
                </a:solidFill>
              </a:rPr>
              <a:t> </a:t>
            </a:r>
            <a:r>
              <a:rPr lang="en-GB" altLang="en-US" sz="2000" dirty="0" smtClean="0"/>
              <a:t>is a collection of objects which are sending messages to each other (calling each others methods) in order to accomplish a certain task [1]</a:t>
            </a:r>
          </a:p>
          <a:p>
            <a:pPr eaLnBrk="1" hangingPunct="1">
              <a:lnSpc>
                <a:spcPct val="90000"/>
              </a:lnSpc>
            </a:pPr>
            <a:endParaRPr lang="en-GB" altLang="en-US" sz="2000" dirty="0" smtClean="0">
              <a:solidFill>
                <a:schemeClr val="accent2"/>
              </a:solidFill>
            </a:endParaRPr>
          </a:p>
        </p:txBody>
      </p:sp>
      <p:sp>
        <p:nvSpPr>
          <p:cNvPr id="7" name="Slide Number Placeholder 22"/>
          <p:cNvSpPr>
            <a:spLocks noGrp="1"/>
          </p:cNvSpPr>
          <p:nvPr>
            <p:ph type="sldNum" sz="quarter" idx="12"/>
          </p:nvPr>
        </p:nvSpPr>
        <p:spPr/>
        <p:txBody>
          <a:bodyPr/>
          <a:lstStyle/>
          <a:p>
            <a:pPr>
              <a:defRPr/>
            </a:pPr>
            <a:fld id="{9367515C-79A6-4609-8AE5-706355315856}" type="slidenum">
              <a:rPr lang="en-US"/>
              <a:pPr>
                <a:defRPr/>
              </a:pPr>
              <a:t>4</a:t>
            </a:fld>
            <a:endParaRPr lang="en-US"/>
          </a:p>
        </p:txBody>
      </p:sp>
      <p:pic>
        <p:nvPicPr>
          <p:cNvPr id="14342" name="Picture 7" descr="flower-birthday-cak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093" y="1524000"/>
            <a:ext cx="114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9" descr="cat-bree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3414" y="3276600"/>
            <a:ext cx="290671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70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Example of Objects</a:t>
            </a:r>
          </a:p>
        </p:txBody>
      </p:sp>
      <p:sp>
        <p:nvSpPr>
          <p:cNvPr id="15363" name="Content Placeholder 2"/>
          <p:cNvSpPr>
            <a:spLocks noGrp="1"/>
          </p:cNvSpPr>
          <p:nvPr>
            <p:ph idx="1"/>
          </p:nvPr>
        </p:nvSpPr>
        <p:spPr/>
        <p:txBody>
          <a:bodyPr/>
          <a:lstStyle/>
          <a:p>
            <a:r>
              <a:rPr lang="en-US" altLang="en-US" dirty="0" smtClean="0">
                <a:solidFill>
                  <a:srgbClr val="0070C0"/>
                </a:solidFill>
              </a:rPr>
              <a:t>Tangible things</a:t>
            </a:r>
          </a:p>
          <a:p>
            <a:pPr lvl="1"/>
            <a:r>
              <a:rPr lang="en-US" altLang="en-US" sz="1600" dirty="0" smtClean="0"/>
              <a:t>Car, plane, boat</a:t>
            </a:r>
          </a:p>
          <a:p>
            <a:r>
              <a:rPr lang="en-US" altLang="en-US" dirty="0" smtClean="0">
                <a:solidFill>
                  <a:srgbClr val="0070C0"/>
                </a:solidFill>
              </a:rPr>
              <a:t>Roles</a:t>
            </a:r>
          </a:p>
          <a:p>
            <a:pPr lvl="1"/>
            <a:r>
              <a:rPr lang="en-US" altLang="en-US" sz="1600" dirty="0" smtClean="0"/>
              <a:t>Student, customer, inspector</a:t>
            </a:r>
          </a:p>
          <a:p>
            <a:r>
              <a:rPr lang="en-US" altLang="en-US" dirty="0" smtClean="0">
                <a:solidFill>
                  <a:srgbClr val="0070C0"/>
                </a:solidFill>
              </a:rPr>
              <a:t>Incidents</a:t>
            </a:r>
          </a:p>
          <a:p>
            <a:pPr lvl="1"/>
            <a:r>
              <a:rPr lang="en-US" altLang="en-US" sz="1600" dirty="0" smtClean="0"/>
              <a:t>Booking, arrival</a:t>
            </a:r>
          </a:p>
          <a:p>
            <a:r>
              <a:rPr lang="en-US" altLang="en-US" dirty="0" smtClean="0">
                <a:solidFill>
                  <a:srgbClr val="0070C0"/>
                </a:solidFill>
              </a:rPr>
              <a:t>Interactions</a:t>
            </a:r>
          </a:p>
          <a:p>
            <a:pPr lvl="1"/>
            <a:r>
              <a:rPr lang="en-US" altLang="en-US" sz="1600" dirty="0" smtClean="0"/>
              <a:t>Contract, marriage</a:t>
            </a:r>
          </a:p>
          <a:p>
            <a:r>
              <a:rPr lang="en-US" altLang="en-US" dirty="0" smtClean="0">
                <a:solidFill>
                  <a:srgbClr val="0070C0"/>
                </a:solidFill>
              </a:rPr>
              <a:t>Specifications</a:t>
            </a:r>
          </a:p>
          <a:p>
            <a:pPr lvl="1"/>
            <a:r>
              <a:rPr lang="en-US" altLang="en-US" sz="1600" dirty="0" smtClean="0"/>
              <a:t>Order, recipe</a:t>
            </a:r>
          </a:p>
        </p:txBody>
      </p:sp>
      <p:sp>
        <p:nvSpPr>
          <p:cNvPr id="5" name="Slide Number Placeholder 4"/>
          <p:cNvSpPr>
            <a:spLocks noGrp="1"/>
          </p:cNvSpPr>
          <p:nvPr>
            <p:ph type="sldNum" sz="quarter" idx="12"/>
          </p:nvPr>
        </p:nvSpPr>
        <p:spPr/>
        <p:txBody>
          <a:bodyPr/>
          <a:lstStyle/>
          <a:p>
            <a:pPr>
              <a:defRPr/>
            </a:pPr>
            <a:fld id="{9A95053F-DB77-4EAE-9EAA-7EF7DDA0E761}" type="slidenum">
              <a:rPr lang="en-US" smtClean="0"/>
              <a:pPr>
                <a:defRPr/>
              </a:pPr>
              <a:t>5</a:t>
            </a:fld>
            <a:endParaRPr lang="en-US"/>
          </a:p>
        </p:txBody>
      </p:sp>
      <p:pic>
        <p:nvPicPr>
          <p:cNvPr id="15366" name="Picture 2" descr="http://files.myopera.com/Praphulpa/albums/665055/thumbs/3.jpg_thum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22860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audi_locus_concept_car">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037" y="4589417"/>
            <a:ext cx="232646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23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p:txBody>
          <a:bodyPr/>
          <a:lstStyle/>
          <a:p>
            <a:pPr eaLnBrk="1" hangingPunct="1"/>
            <a:r>
              <a:rPr lang="en-GB" altLang="en-US" smtClean="0"/>
              <a:t>What is a class?</a:t>
            </a:r>
          </a:p>
        </p:txBody>
      </p:sp>
      <p:sp>
        <p:nvSpPr>
          <p:cNvPr id="18436" name="Rectangle 3"/>
          <p:cNvSpPr>
            <a:spLocks noGrp="1"/>
          </p:cNvSpPr>
          <p:nvPr>
            <p:ph idx="1"/>
          </p:nvPr>
        </p:nvSpPr>
        <p:spPr>
          <a:xfrm>
            <a:off x="838200" y="1371600"/>
            <a:ext cx="8305800" cy="5029200"/>
          </a:xfrm>
        </p:spPr>
        <p:txBody>
          <a:bodyPr/>
          <a:lstStyle/>
          <a:p>
            <a:pPr eaLnBrk="1" hangingPunct="1">
              <a:lnSpc>
                <a:spcPct val="80000"/>
              </a:lnSpc>
            </a:pPr>
            <a:r>
              <a:rPr lang="en-US" altLang="en-US" sz="2400" b="1" dirty="0" smtClean="0">
                <a:solidFill>
                  <a:srgbClr val="0070C0"/>
                </a:solidFill>
              </a:rPr>
              <a:t>Class</a:t>
            </a:r>
          </a:p>
          <a:p>
            <a:pPr lvl="1" eaLnBrk="1" hangingPunct="1">
              <a:lnSpc>
                <a:spcPct val="80000"/>
              </a:lnSpc>
            </a:pPr>
            <a:r>
              <a:rPr lang="en-US" altLang="en-US" sz="2000" dirty="0" smtClean="0"/>
              <a:t>A description of  a set of objects that share the same attributes, operations, relationships and semantics (meaning)</a:t>
            </a:r>
          </a:p>
          <a:p>
            <a:pPr lvl="1" eaLnBrk="1" hangingPunct="1">
              <a:lnSpc>
                <a:spcPct val="80000"/>
              </a:lnSpc>
            </a:pPr>
            <a:r>
              <a:rPr lang="en-US" altLang="en-US" sz="2000" dirty="0" smtClean="0"/>
              <a:t>A class is effectively a </a:t>
            </a:r>
            <a:r>
              <a:rPr lang="en-US" altLang="en-US" sz="2000" b="1" dirty="0" smtClean="0">
                <a:solidFill>
                  <a:srgbClr val="0070C0"/>
                </a:solidFill>
              </a:rPr>
              <a:t>template</a:t>
            </a:r>
            <a:r>
              <a:rPr lang="en-US" altLang="en-US" sz="2000" dirty="0" smtClean="0">
                <a:solidFill>
                  <a:srgbClr val="0070C0"/>
                </a:solidFill>
              </a:rPr>
              <a:t> </a:t>
            </a:r>
            <a:r>
              <a:rPr lang="en-US" altLang="en-US" sz="2000" dirty="0" smtClean="0"/>
              <a:t>from which objects are created (instantiated).</a:t>
            </a:r>
          </a:p>
          <a:p>
            <a:pPr lvl="1" eaLnBrk="1" hangingPunct="1">
              <a:lnSpc>
                <a:spcPct val="80000"/>
              </a:lnSpc>
            </a:pPr>
            <a:endParaRPr lang="en-US" altLang="en-US" sz="2000" dirty="0" smtClean="0"/>
          </a:p>
          <a:p>
            <a:pPr lvl="1" eaLnBrk="1" hangingPunct="1">
              <a:lnSpc>
                <a:spcPct val="80000"/>
              </a:lnSpc>
            </a:pPr>
            <a:endParaRPr lang="en-US" altLang="en-US" sz="2000" dirty="0" smtClean="0"/>
          </a:p>
          <a:p>
            <a:pPr eaLnBrk="1" hangingPunct="1">
              <a:lnSpc>
                <a:spcPct val="80000"/>
              </a:lnSpc>
            </a:pPr>
            <a:r>
              <a:rPr lang="en-US" altLang="en-US" sz="2400" b="1" dirty="0" smtClean="0"/>
              <a:t>3 sections</a:t>
            </a:r>
          </a:p>
          <a:p>
            <a:pPr lvl="1" eaLnBrk="1" hangingPunct="1">
              <a:lnSpc>
                <a:spcPct val="80000"/>
              </a:lnSpc>
              <a:buFont typeface="Wingdings" pitchFamily="2" charset="2"/>
              <a:buAutoNum type="arabicPeriod"/>
            </a:pPr>
            <a:r>
              <a:rPr lang="en-US" altLang="en-US" sz="2000" b="1" dirty="0" smtClean="0">
                <a:solidFill>
                  <a:srgbClr val="0070C0"/>
                </a:solidFill>
              </a:rPr>
              <a:t>Class Name</a:t>
            </a:r>
          </a:p>
          <a:p>
            <a:pPr lvl="1" eaLnBrk="1" hangingPunct="1">
              <a:lnSpc>
                <a:spcPct val="80000"/>
              </a:lnSpc>
              <a:buFont typeface="Wingdings" pitchFamily="2" charset="2"/>
              <a:buAutoNum type="arabicPeriod"/>
            </a:pPr>
            <a:r>
              <a:rPr lang="en-US" altLang="en-US" sz="2000" b="1" dirty="0" smtClean="0">
                <a:solidFill>
                  <a:srgbClr val="0070C0"/>
                </a:solidFill>
              </a:rPr>
              <a:t>Attributes</a:t>
            </a:r>
          </a:p>
          <a:p>
            <a:pPr lvl="2" eaLnBrk="1" hangingPunct="1">
              <a:lnSpc>
                <a:spcPct val="80000"/>
              </a:lnSpc>
            </a:pPr>
            <a:r>
              <a:rPr lang="en-US" altLang="en-US" sz="1800" dirty="0" smtClean="0"/>
              <a:t>An attribute represents some property of the thing you are modeling that is shared by all objects of the class</a:t>
            </a:r>
          </a:p>
          <a:p>
            <a:pPr lvl="1" eaLnBrk="1" hangingPunct="1">
              <a:lnSpc>
                <a:spcPct val="80000"/>
              </a:lnSpc>
              <a:buFont typeface="Wingdings" pitchFamily="2" charset="2"/>
              <a:buAutoNum type="arabicPeriod"/>
            </a:pPr>
            <a:r>
              <a:rPr lang="en-US" altLang="en-US" sz="2000" b="1" dirty="0" smtClean="0">
                <a:solidFill>
                  <a:srgbClr val="0070C0"/>
                </a:solidFill>
              </a:rPr>
              <a:t>Operations</a:t>
            </a:r>
          </a:p>
          <a:p>
            <a:pPr lvl="2" eaLnBrk="1" hangingPunct="1">
              <a:lnSpc>
                <a:spcPct val="80000"/>
              </a:lnSpc>
            </a:pPr>
            <a:r>
              <a:rPr lang="en-US" altLang="en-US" sz="1800" dirty="0" smtClean="0"/>
              <a:t>An operation is an abstraction of something you can do to an object and that is shared by all objects of that class</a:t>
            </a:r>
          </a:p>
          <a:p>
            <a:pPr eaLnBrk="1" hangingPunct="1">
              <a:lnSpc>
                <a:spcPct val="80000"/>
              </a:lnSpc>
            </a:pPr>
            <a:endParaRPr lang="en-GB" altLang="en-US" sz="2000" dirty="0" smtClean="0"/>
          </a:p>
        </p:txBody>
      </p:sp>
      <p:sp>
        <p:nvSpPr>
          <p:cNvPr id="5" name="Slide Number Placeholder 22"/>
          <p:cNvSpPr>
            <a:spLocks noGrp="1"/>
          </p:cNvSpPr>
          <p:nvPr>
            <p:ph type="sldNum" sz="quarter" idx="12"/>
          </p:nvPr>
        </p:nvSpPr>
        <p:spPr/>
        <p:txBody>
          <a:bodyPr/>
          <a:lstStyle/>
          <a:p>
            <a:pPr>
              <a:defRPr/>
            </a:pPr>
            <a:fld id="{E8DC6E2C-6D8C-4394-B2A6-6B6FE8116C49}" type="slidenum">
              <a:rPr lang="en-US"/>
              <a:pPr>
                <a:defRPr/>
              </a:pPr>
              <a:t>6</a:t>
            </a:fld>
            <a:endParaRPr lang="en-US"/>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743200"/>
            <a:ext cx="2376488" cy="16605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470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p:txBody>
          <a:bodyPr/>
          <a:lstStyle/>
          <a:p>
            <a:pPr eaLnBrk="1" hangingPunct="1"/>
            <a:r>
              <a:rPr lang="en-GB" altLang="en-US" smtClean="0"/>
              <a:t>Encapsulation</a:t>
            </a:r>
          </a:p>
        </p:txBody>
      </p:sp>
      <p:sp>
        <p:nvSpPr>
          <p:cNvPr id="20484" name="Rectangle 3"/>
          <p:cNvSpPr>
            <a:spLocks noGrp="1"/>
          </p:cNvSpPr>
          <p:nvPr>
            <p:ph idx="1"/>
          </p:nvPr>
        </p:nvSpPr>
        <p:spPr>
          <a:xfrm>
            <a:off x="838200" y="1447800"/>
            <a:ext cx="8305800" cy="4953000"/>
          </a:xfrm>
        </p:spPr>
        <p:txBody>
          <a:bodyPr/>
          <a:lstStyle/>
          <a:p>
            <a:pPr marL="642938" indent="-533400" eaLnBrk="1" hangingPunct="1">
              <a:lnSpc>
                <a:spcPct val="90000"/>
              </a:lnSpc>
            </a:pPr>
            <a:r>
              <a:rPr lang="en-US" altLang="en-US" sz="2000" dirty="0" smtClean="0"/>
              <a:t>Joining data fields and functions in a single unit (class) is </a:t>
            </a:r>
            <a:r>
              <a:rPr lang="en-US" altLang="en-US" sz="2000" b="1" i="1" dirty="0" smtClean="0">
                <a:solidFill>
                  <a:srgbClr val="0070C0"/>
                </a:solidFill>
              </a:rPr>
              <a:t>encapsulation</a:t>
            </a:r>
            <a:r>
              <a:rPr lang="en-US" altLang="en-US" sz="2000" i="1" dirty="0" smtClean="0"/>
              <a:t>.</a:t>
            </a:r>
            <a:r>
              <a:rPr lang="en-US" altLang="en-US" sz="2000" dirty="0" smtClean="0"/>
              <a:t> </a:t>
            </a:r>
          </a:p>
          <a:p>
            <a:pPr marL="642938" indent="-533400" eaLnBrk="1" hangingPunct="1">
              <a:lnSpc>
                <a:spcPct val="90000"/>
              </a:lnSpc>
            </a:pPr>
            <a:endParaRPr lang="en-US" altLang="en-US" sz="2000" dirty="0" smtClean="0"/>
          </a:p>
          <a:p>
            <a:pPr marL="642938" indent="-533400" eaLnBrk="1" hangingPunct="1">
              <a:lnSpc>
                <a:spcPct val="90000"/>
              </a:lnSpc>
            </a:pPr>
            <a:r>
              <a:rPr lang="en-US" altLang="en-US" sz="2000" dirty="0" smtClean="0"/>
              <a:t>Data cannot be accessible to the outside world and only those functions which are stored in the class can access it.[3]</a:t>
            </a:r>
          </a:p>
          <a:p>
            <a:pPr marL="642938" indent="-533400" eaLnBrk="1" hangingPunct="1">
              <a:lnSpc>
                <a:spcPct val="90000"/>
              </a:lnSpc>
            </a:pPr>
            <a:endParaRPr lang="en-US" altLang="en-US" sz="2000" dirty="0" smtClean="0"/>
          </a:p>
          <a:p>
            <a:pPr marL="642938" indent="-533400" eaLnBrk="1" hangingPunct="1">
              <a:lnSpc>
                <a:spcPct val="90000"/>
              </a:lnSpc>
            </a:pPr>
            <a:r>
              <a:rPr lang="en-GB" altLang="en-US" sz="2000" dirty="0" smtClean="0"/>
              <a:t>Encapsulation is most often achieved through </a:t>
            </a:r>
            <a:r>
              <a:rPr lang="en-GB" altLang="en-US" sz="2000" b="1" dirty="0" smtClean="0">
                <a:solidFill>
                  <a:srgbClr val="0070C0"/>
                </a:solidFill>
              </a:rPr>
              <a:t>information hiding</a:t>
            </a:r>
            <a:r>
              <a:rPr lang="en-GB" altLang="en-US" sz="2000" dirty="0" smtClean="0">
                <a:solidFill>
                  <a:srgbClr val="0070C0"/>
                </a:solidFill>
              </a:rPr>
              <a:t> </a:t>
            </a:r>
            <a:r>
              <a:rPr lang="en-GB" altLang="en-US" sz="2000" dirty="0" smtClean="0"/>
              <a:t>(not just data hiding), which is the process of hiding all the secrets of an object that do not contribute to its essential characteristics [4]</a:t>
            </a:r>
            <a:endParaRPr lang="en-GB" altLang="en-US" sz="2200" dirty="0" smtClean="0"/>
          </a:p>
          <a:p>
            <a:pPr marL="642938" indent="-533400" eaLnBrk="1" hangingPunct="1">
              <a:lnSpc>
                <a:spcPct val="90000"/>
              </a:lnSpc>
            </a:pPr>
            <a:endParaRPr lang="en-GB" altLang="en-US" sz="2000" dirty="0" smtClean="0"/>
          </a:p>
        </p:txBody>
      </p:sp>
      <p:sp>
        <p:nvSpPr>
          <p:cNvPr id="5" name="Slide Number Placeholder 22"/>
          <p:cNvSpPr>
            <a:spLocks noGrp="1"/>
          </p:cNvSpPr>
          <p:nvPr>
            <p:ph type="sldNum" sz="quarter" idx="12"/>
          </p:nvPr>
        </p:nvSpPr>
        <p:spPr/>
        <p:txBody>
          <a:bodyPr/>
          <a:lstStyle/>
          <a:p>
            <a:pPr>
              <a:defRPr/>
            </a:pPr>
            <a:fld id="{D0281EB6-1FB9-4CD0-B8F2-F4E66738A4D7}" type="slidenum">
              <a:rPr lang="en-US"/>
              <a:pPr>
                <a:defRPr/>
              </a:pPr>
              <a:t>7</a:t>
            </a:fld>
            <a:endParaRPr lang="en-US"/>
          </a:p>
        </p:txBody>
      </p:sp>
      <p:pic>
        <p:nvPicPr>
          <p:cNvPr id="20485" name="Picture 4" descr="encapsulatio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254" y="4267200"/>
            <a:ext cx="320882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768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p:txBody>
          <a:bodyPr/>
          <a:lstStyle/>
          <a:p>
            <a:pPr eaLnBrk="1" hangingPunct="1"/>
            <a:r>
              <a:rPr lang="en-GB" altLang="en-US" smtClean="0"/>
              <a:t>Idea of Inheritance: Re-use</a:t>
            </a:r>
          </a:p>
        </p:txBody>
      </p:sp>
      <p:sp>
        <p:nvSpPr>
          <p:cNvPr id="21508" name="Rectangle 3"/>
          <p:cNvSpPr>
            <a:spLocks noGrp="1"/>
          </p:cNvSpPr>
          <p:nvPr>
            <p:ph idx="1"/>
          </p:nvPr>
        </p:nvSpPr>
        <p:spPr/>
        <p:txBody>
          <a:bodyPr/>
          <a:lstStyle/>
          <a:p>
            <a:pPr eaLnBrk="1" hangingPunct="1"/>
            <a:r>
              <a:rPr lang="en-GB" altLang="en-US" sz="2400" dirty="0" smtClean="0"/>
              <a:t>If you need a new class and there is already a class that includes some of the code that you want, </a:t>
            </a:r>
            <a:r>
              <a:rPr lang="en-GB" altLang="en-US" sz="2400" b="1" i="1" u="sng" dirty="0" smtClean="0">
                <a:solidFill>
                  <a:srgbClr val="0070C0"/>
                </a:solidFill>
              </a:rPr>
              <a:t>derive your new class from the existing class.</a:t>
            </a:r>
            <a:r>
              <a:rPr lang="en-GB" altLang="en-US" sz="2400" i="1" dirty="0" smtClean="0">
                <a:solidFill>
                  <a:srgbClr val="0070C0"/>
                </a:solidFill>
              </a:rPr>
              <a:t> </a:t>
            </a:r>
          </a:p>
          <a:p>
            <a:pPr lvl="1" eaLnBrk="1" hangingPunct="1"/>
            <a:r>
              <a:rPr lang="en-GB" altLang="en-US" sz="2200" dirty="0" smtClean="0"/>
              <a:t>Thus, you reuse the fields and methods of the existing class without having to write (and debug!) them yourself </a:t>
            </a:r>
          </a:p>
          <a:p>
            <a:pPr lvl="1" eaLnBrk="1" hangingPunct="1"/>
            <a:endParaRPr lang="en-GB" altLang="en-US" sz="2200" dirty="0" smtClean="0"/>
          </a:p>
        </p:txBody>
      </p:sp>
      <p:sp>
        <p:nvSpPr>
          <p:cNvPr id="4" name="Slide Number Placeholder 22"/>
          <p:cNvSpPr>
            <a:spLocks noGrp="1"/>
          </p:cNvSpPr>
          <p:nvPr>
            <p:ph type="sldNum" sz="quarter" idx="12"/>
          </p:nvPr>
        </p:nvSpPr>
        <p:spPr/>
        <p:txBody>
          <a:bodyPr/>
          <a:lstStyle/>
          <a:p>
            <a:pPr>
              <a:defRPr/>
            </a:pPr>
            <a:fld id="{317978B6-8AE3-43DC-BF46-30772085FA28}" type="slidenum">
              <a:rPr lang="en-US"/>
              <a:pPr>
                <a:defRPr/>
              </a:pPr>
              <a:t>8</a:t>
            </a:fld>
            <a:endParaRPr lang="en-US"/>
          </a:p>
        </p:txBody>
      </p:sp>
      <p:pic>
        <p:nvPicPr>
          <p:cNvPr id="5" name="Picture 4" descr="figure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810000"/>
            <a:ext cx="2842202"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00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p:cNvSpPr>
          <p:nvPr>
            <p:ph type="title"/>
          </p:nvPr>
        </p:nvSpPr>
        <p:spPr/>
        <p:txBody>
          <a:bodyPr/>
          <a:lstStyle/>
          <a:p>
            <a:pPr eaLnBrk="1" hangingPunct="1"/>
            <a:r>
              <a:rPr lang="en-US" altLang="en-US" sz="3600" smtClean="0"/>
              <a:t>Inheritance (Generalization) guidelines</a:t>
            </a:r>
          </a:p>
        </p:txBody>
      </p:sp>
      <p:pic>
        <p:nvPicPr>
          <p:cNvPr id="22534" name="Picture 5" descr="generalizatio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553200" y="2438400"/>
            <a:ext cx="1905000" cy="1181100"/>
          </a:xfrm>
          <a:noFill/>
          <a:ln>
            <a:solidFill>
              <a:schemeClr val="hlink"/>
            </a:solidFill>
            <a:miter lim="800000"/>
            <a:headEnd/>
            <a:tailEnd/>
          </a:ln>
        </p:spPr>
      </p:pic>
      <p:sp>
        <p:nvSpPr>
          <p:cNvPr id="6" name="Slide Number Placeholder 6"/>
          <p:cNvSpPr>
            <a:spLocks noGrp="1"/>
          </p:cNvSpPr>
          <p:nvPr>
            <p:ph type="sldNum" sz="quarter" idx="12"/>
          </p:nvPr>
        </p:nvSpPr>
        <p:spPr/>
        <p:txBody>
          <a:bodyPr/>
          <a:lstStyle/>
          <a:p>
            <a:pPr>
              <a:defRPr/>
            </a:pPr>
            <a:fld id="{BF7FCB98-E84A-4A50-A3DE-817BEC2ABB3D}" type="slidenum">
              <a:rPr lang="en-US"/>
              <a:pPr>
                <a:defRPr/>
              </a:pPr>
              <a:t>9</a:t>
            </a:fld>
            <a:endParaRPr lang="en-US"/>
          </a:p>
        </p:txBody>
      </p:sp>
      <p:sp>
        <p:nvSpPr>
          <p:cNvPr id="22532" name="Rectangle 3"/>
          <p:cNvSpPr>
            <a:spLocks noGrp="1"/>
          </p:cNvSpPr>
          <p:nvPr>
            <p:ph type="body" sz="half" idx="4294967295"/>
          </p:nvPr>
        </p:nvSpPr>
        <p:spPr>
          <a:xfrm>
            <a:off x="914400" y="1676400"/>
            <a:ext cx="5105400" cy="3709988"/>
          </a:xfrm>
        </p:spPr>
        <p:txBody>
          <a:bodyPr>
            <a:normAutofit/>
          </a:bodyPr>
          <a:lstStyle/>
          <a:p>
            <a:pPr eaLnBrk="1" hangingPunct="1">
              <a:lnSpc>
                <a:spcPct val="80000"/>
              </a:lnSpc>
            </a:pPr>
            <a:r>
              <a:rPr lang="en-US" altLang="en-US" sz="2400" b="1" dirty="0" smtClean="0">
                <a:solidFill>
                  <a:srgbClr val="0070C0"/>
                </a:solidFill>
              </a:rPr>
              <a:t>Inheritance</a:t>
            </a:r>
            <a:r>
              <a:rPr lang="en-US" altLang="en-US" sz="2400" dirty="0" smtClean="0">
                <a:solidFill>
                  <a:srgbClr val="0070C0"/>
                </a:solidFill>
              </a:rPr>
              <a:t> </a:t>
            </a:r>
            <a:r>
              <a:rPr lang="en-US" altLang="en-US" sz="2400" dirty="0" smtClean="0"/>
              <a:t>models </a:t>
            </a:r>
            <a:r>
              <a:rPr lang="en-US" altLang="en-US" sz="2400" b="1" dirty="0" smtClean="0">
                <a:solidFill>
                  <a:srgbClr val="0070C0"/>
                </a:solidFill>
              </a:rPr>
              <a:t>“is a</a:t>
            </a:r>
            <a:r>
              <a:rPr lang="en-US" altLang="en-US" sz="2400" dirty="0" smtClean="0">
                <a:solidFill>
                  <a:srgbClr val="0070C0"/>
                </a:solidFill>
              </a:rPr>
              <a:t>” </a:t>
            </a:r>
            <a:r>
              <a:rPr lang="en-US" altLang="en-US" sz="2400" dirty="0" smtClean="0"/>
              <a:t>and </a:t>
            </a:r>
            <a:r>
              <a:rPr lang="en-US" altLang="en-US" sz="2400" b="1" dirty="0" smtClean="0">
                <a:solidFill>
                  <a:srgbClr val="0070C0"/>
                </a:solidFill>
              </a:rPr>
              <a:t>“is like</a:t>
            </a:r>
            <a:r>
              <a:rPr lang="en-US" altLang="en-US" sz="2400" dirty="0" smtClean="0">
                <a:solidFill>
                  <a:srgbClr val="0070C0"/>
                </a:solidFill>
              </a:rPr>
              <a:t>”</a:t>
            </a:r>
            <a:r>
              <a:rPr lang="en-US" altLang="en-US" sz="2400" dirty="0" smtClean="0">
                <a:solidFill>
                  <a:srgbClr val="FFFF00"/>
                </a:solidFill>
              </a:rPr>
              <a:t> </a:t>
            </a:r>
            <a:r>
              <a:rPr lang="en-US" altLang="en-US" sz="2400" dirty="0" smtClean="0"/>
              <a:t>relationships, enabling you to easily reuse existing data and code. </a:t>
            </a:r>
          </a:p>
          <a:p>
            <a:pPr eaLnBrk="1" hangingPunct="1">
              <a:lnSpc>
                <a:spcPct val="80000"/>
              </a:lnSpc>
            </a:pPr>
            <a:endParaRPr lang="en-US" altLang="en-US" sz="2400" dirty="0" smtClean="0"/>
          </a:p>
          <a:p>
            <a:pPr eaLnBrk="1" hangingPunct="1">
              <a:lnSpc>
                <a:spcPct val="80000"/>
              </a:lnSpc>
            </a:pPr>
            <a:r>
              <a:rPr lang="en-US" altLang="en-US" sz="2000" dirty="0" smtClean="0"/>
              <a:t>When </a:t>
            </a:r>
            <a:r>
              <a:rPr lang="en-US" altLang="en-US" sz="2000" i="1" dirty="0" smtClean="0"/>
              <a:t>“A” inherits from “B”</a:t>
            </a:r>
            <a:r>
              <a:rPr lang="en-US" altLang="en-US" sz="2000" dirty="0" smtClean="0"/>
              <a:t> we say that </a:t>
            </a:r>
            <a:r>
              <a:rPr lang="en-US" altLang="en-US" sz="2000" u="sng" dirty="0" smtClean="0"/>
              <a:t>“A” is the subclass of “B”</a:t>
            </a:r>
            <a:r>
              <a:rPr lang="en-US" altLang="en-US" sz="2000" dirty="0" smtClean="0"/>
              <a:t> and that </a:t>
            </a:r>
            <a:r>
              <a:rPr lang="en-US" altLang="en-US" sz="2000" u="sng" dirty="0" smtClean="0"/>
              <a:t>“B” is the superclass of “A.”</a:t>
            </a:r>
            <a:r>
              <a:rPr lang="en-US" altLang="en-US" sz="2000" dirty="0" smtClean="0"/>
              <a:t> </a:t>
            </a:r>
          </a:p>
          <a:p>
            <a:pPr eaLnBrk="1" hangingPunct="1">
              <a:lnSpc>
                <a:spcPct val="80000"/>
              </a:lnSpc>
            </a:pPr>
            <a:endParaRPr lang="en-US" altLang="en-US" sz="2000" dirty="0" smtClean="0"/>
          </a:p>
          <a:p>
            <a:pPr eaLnBrk="1" hangingPunct="1">
              <a:lnSpc>
                <a:spcPct val="80000"/>
              </a:lnSpc>
            </a:pPr>
            <a:r>
              <a:rPr lang="en-US" altLang="en-US" sz="2000" dirty="0" smtClean="0"/>
              <a:t>Furthermore, we say that we have “pure inheritance” when “A” inherits all of the attributes and methods of “B.” </a:t>
            </a:r>
          </a:p>
        </p:txBody>
      </p:sp>
      <p:pic>
        <p:nvPicPr>
          <p:cNvPr id="22533" name="Picture 4" descr="UML04T03"/>
          <p:cNvPicPr>
            <a:picLocks noGrp="1" noChangeAspect="1" noChangeArrowheads="1"/>
          </p:cNvPicPr>
          <p:nvPr>
            <p:ph type="clipArt" sz="half" idx="4294967295"/>
          </p:nvPr>
        </p:nvPicPr>
        <p:blipFill>
          <a:blip r:embed="rId3">
            <a:extLst>
              <a:ext uri="{28A0092B-C50C-407E-A947-70E740481C1C}">
                <a14:useLocalDpi xmlns:a14="http://schemas.microsoft.com/office/drawing/2010/main" val="0"/>
              </a:ext>
            </a:extLst>
          </a:blip>
          <a:srcRect/>
          <a:stretch>
            <a:fillRect/>
          </a:stretch>
        </p:blipFill>
        <p:spPr>
          <a:xfrm>
            <a:off x="6246813" y="4340225"/>
            <a:ext cx="2897187" cy="1601788"/>
          </a:xfrm>
          <a:noFill/>
        </p:spPr>
      </p:pic>
    </p:spTree>
    <p:extLst>
      <p:ext uri="{BB962C8B-B14F-4D97-AF65-F5344CB8AC3E}">
        <p14:creationId xmlns:p14="http://schemas.microsoft.com/office/powerpoint/2010/main" val="1662188675"/>
      </p:ext>
    </p:extLst>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3375</TotalTime>
  <Words>1891</Words>
  <Application>Microsoft Office PowerPoint</Application>
  <PresentationFormat>On-screen Show (4:3)</PresentationFormat>
  <Paragraphs>288</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Adjacency</vt:lpstr>
      <vt:lpstr>Software Engineering</vt:lpstr>
      <vt:lpstr>Lesson Content</vt:lpstr>
      <vt:lpstr>Object Oriented Concepts</vt:lpstr>
      <vt:lpstr>What is an object?</vt:lpstr>
      <vt:lpstr>Example of Objects</vt:lpstr>
      <vt:lpstr>What is a class?</vt:lpstr>
      <vt:lpstr>Encapsulation</vt:lpstr>
      <vt:lpstr>Idea of Inheritance: Re-use</vt:lpstr>
      <vt:lpstr>Inheritance (Generalization) guidelines</vt:lpstr>
      <vt:lpstr>Superclass / Subclass</vt:lpstr>
      <vt:lpstr>Polymorphism</vt:lpstr>
      <vt:lpstr>Object Oriented Analysis Flow</vt:lpstr>
      <vt:lpstr>The benefits of object-oriented analysis and design</vt:lpstr>
      <vt:lpstr>UML Class Diagrams</vt:lpstr>
      <vt:lpstr>Class Diagrams</vt:lpstr>
      <vt:lpstr>Class Style Guidelines</vt:lpstr>
      <vt:lpstr>How To Find Classes</vt:lpstr>
      <vt:lpstr>Underlining Nouns</vt:lpstr>
      <vt:lpstr>Candidate Classes</vt:lpstr>
      <vt:lpstr>Eliminating Bad Candidates.</vt:lpstr>
      <vt:lpstr>Eliminating Bad Classes</vt:lpstr>
      <vt:lpstr>Relationships </vt:lpstr>
      <vt:lpstr>Association guidelines</vt:lpstr>
      <vt:lpstr>Associations guidelines: Multiplicity</vt:lpstr>
      <vt:lpstr>Aggregation and Composition</vt:lpstr>
      <vt:lpstr>Building a Class Diagram</vt:lpstr>
      <vt:lpstr>Inheritance (Generalization) guidelines</vt:lpstr>
      <vt:lpstr>Class Diagram Example</vt:lpstr>
      <vt:lpstr>Enhancing the Class Diagram during the Design Stage</vt:lpstr>
      <vt:lpstr>Attribute Visibility</vt:lpstr>
      <vt:lpstr>Attribute Specification</vt:lpstr>
      <vt:lpstr>Modeling a Method</vt:lpstr>
      <vt:lpstr>Types of Operations</vt:lpstr>
      <vt:lpstr>Reference List</vt:lpstr>
      <vt:lpstr>End of Lesson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Kassandra Calleja</dc:creator>
  <cp:lastModifiedBy>Olena Sammut</cp:lastModifiedBy>
  <cp:revision>29</cp:revision>
  <dcterms:created xsi:type="dcterms:W3CDTF">2006-08-16T00:00:00Z</dcterms:created>
  <dcterms:modified xsi:type="dcterms:W3CDTF">2015-09-04T11:31:50Z</dcterms:modified>
</cp:coreProperties>
</file>