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64" r:id="rId3"/>
    <p:sldId id="265" r:id="rId4"/>
    <p:sldId id="266" r:id="rId5"/>
    <p:sldId id="267" r:id="rId6"/>
    <p:sldId id="268" r:id="rId7"/>
    <p:sldId id="269" r:id="rId8"/>
    <p:sldId id="270" r:id="rId9"/>
    <p:sldId id="271"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sammut" initials="o" lastIdx="5" clrIdx="0"/>
  <p:cmAuthor id="1" name="Olena Sammut" initials="OS" lastIdx="2" clrIdx="1"/>
  <p:cmAuthor id="2" name="OlenaS" initials="OS" lastIdx="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342" autoAdjust="0"/>
  </p:normalViewPr>
  <p:slideViewPr>
    <p:cSldViewPr>
      <p:cViewPr>
        <p:scale>
          <a:sx n="73" d="100"/>
          <a:sy n="73" d="100"/>
        </p:scale>
        <p:origin x="-1074" y="-4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87C419-1DBB-405B-8CC2-AF1BE3D689C4}" type="datetimeFigureOut">
              <a:rPr lang="en-GB" smtClean="0"/>
              <a:pPr/>
              <a:t>04/09/2015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26F68-C18C-45C4-B03C-281DBF245CA2}" type="slidenum">
              <a:rPr lang="en-GB" smtClean="0"/>
              <a:pPr/>
              <a:t>‹#›</a:t>
            </a:fld>
            <a:endParaRPr lang="en-GB"/>
          </a:p>
        </p:txBody>
      </p:sp>
    </p:spTree>
    <p:extLst>
      <p:ext uri="{BB962C8B-B14F-4D97-AF65-F5344CB8AC3E}">
        <p14:creationId xmlns:p14="http://schemas.microsoft.com/office/powerpoint/2010/main" val="22325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1225"/>
            <a:ext cx="7543800" cy="2593975"/>
          </a:xfrm>
        </p:spPr>
        <p:txBody>
          <a:bodyPr anchor="b"/>
          <a:lstStyle>
            <a:lvl1pPr>
              <a:defRPr sz="4800">
                <a:ln>
                  <a:noFill/>
                </a:ln>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630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6858000" cy="1143000"/>
          </a:xfrm>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1600200"/>
            <a:ext cx="8305800" cy="4800600"/>
          </a:xfrm>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11225"/>
            <a:ext cx="7543800" cy="2593975"/>
          </a:xfrm>
        </p:spPr>
        <p:txBody>
          <a:bodyPr anchor="b"/>
          <a:lstStyle>
            <a:lvl1pPr>
              <a:defRPr sz="4800">
                <a:ln>
                  <a:noFill/>
                </a:ln>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534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4522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2249488"/>
            <a:ext cx="8229600" cy="4324350"/>
          </a:xfrm>
        </p:spPr>
        <p:txBody>
          <a:bodyPr/>
          <a:lstStyle/>
          <a:p>
            <a:pPr lvl="0"/>
            <a:endParaRPr lang="en-US" noProof="0"/>
          </a:p>
        </p:txBody>
      </p:sp>
      <p:sp>
        <p:nvSpPr>
          <p:cNvPr id="4"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137A506E-015E-45DC-8250-E1730329D39A}" type="datetime1">
              <a:rPr lang="en-US"/>
              <a:pPr>
                <a:defRPr/>
              </a:pPr>
              <a:t>9/4/2015</a:t>
            </a:fld>
            <a:endParaRPr lang="en-US"/>
          </a:p>
        </p:txBody>
      </p:sp>
      <p:sp>
        <p:nvSpPr>
          <p:cNvPr id="5"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8C8CF6CF-CFCE-4D9F-9697-572073798D18}" type="slidenum">
              <a:rPr lang="en-US"/>
              <a:pPr>
                <a:defRPr/>
              </a:pPr>
              <a:t>‹#›</a:t>
            </a:fld>
            <a:endParaRPr lang="en-US"/>
          </a:p>
        </p:txBody>
      </p:sp>
    </p:spTree>
    <p:extLst>
      <p:ext uri="{BB962C8B-B14F-4D97-AF65-F5344CB8AC3E}">
        <p14:creationId xmlns:p14="http://schemas.microsoft.com/office/powerpoint/2010/main" val="227342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2249488"/>
            <a:ext cx="4038600" cy="4324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249488"/>
            <a:ext cx="4038600" cy="2085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487863"/>
            <a:ext cx="4038600" cy="2085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586538" y="612775"/>
            <a:ext cx="957262" cy="457200"/>
          </a:xfrm>
          <a:prstGeom prst="rect">
            <a:avLst/>
          </a:prstGeom>
        </p:spPr>
        <p:txBody>
          <a:bodyPr/>
          <a:lstStyle>
            <a:lvl1pPr>
              <a:defRPr/>
            </a:lvl1pPr>
          </a:lstStyle>
          <a:p>
            <a:pPr>
              <a:defRPr/>
            </a:pPr>
            <a:fld id="{4A3062F0-A185-41C8-9AAE-DE65096E39B6}" type="datetime1">
              <a:rPr lang="en-US"/>
              <a:pPr>
                <a:defRPr/>
              </a:pPr>
              <a:t>9/4/2015</a:t>
            </a:fld>
            <a:endParaRPr lang="en-US"/>
          </a:p>
        </p:txBody>
      </p:sp>
      <p:sp>
        <p:nvSpPr>
          <p:cNvPr id="7" name="Footer Placeholder 6"/>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GB"/>
          </a:p>
        </p:txBody>
      </p:sp>
      <p:sp>
        <p:nvSpPr>
          <p:cNvPr id="8" name="Slide Number Placeholder 7"/>
          <p:cNvSpPr>
            <a:spLocks noGrp="1"/>
          </p:cNvSpPr>
          <p:nvPr>
            <p:ph type="sldNum" sz="quarter" idx="12"/>
          </p:nvPr>
        </p:nvSpPr>
        <p:spPr>
          <a:xfrm>
            <a:off x="8174038" y="1588"/>
            <a:ext cx="762000" cy="366712"/>
          </a:xfrm>
        </p:spPr>
        <p:txBody>
          <a:bodyPr/>
          <a:lstStyle>
            <a:lvl1pPr>
              <a:defRPr/>
            </a:lvl1pPr>
          </a:lstStyle>
          <a:p>
            <a:pPr>
              <a:defRPr/>
            </a:pPr>
            <a:fld id="{536FD3FB-9860-4B18-A833-2FE199BF6568}" type="slidenum">
              <a:rPr lang="en-US"/>
              <a:pPr>
                <a:defRPr/>
              </a:pPr>
              <a:t>‹#›</a:t>
            </a:fld>
            <a:endParaRPr lang="en-US"/>
          </a:p>
        </p:txBody>
      </p:sp>
    </p:spTree>
    <p:extLst>
      <p:ext uri="{BB962C8B-B14F-4D97-AF65-F5344CB8AC3E}">
        <p14:creationId xmlns:p14="http://schemas.microsoft.com/office/powerpoint/2010/main" val="1344285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2249488"/>
            <a:ext cx="4038600" cy="4324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2249488"/>
            <a:ext cx="4038600" cy="4324350"/>
          </a:xfrm>
        </p:spPr>
        <p:txBody>
          <a:bodyPr/>
          <a:lstStyle/>
          <a:p>
            <a:pPr lvl="0"/>
            <a:endParaRPr lang="en-US" noProof="0"/>
          </a:p>
        </p:txBody>
      </p:sp>
      <p:sp>
        <p:nvSpPr>
          <p:cNvPr id="5" name="Date Placeholder 4"/>
          <p:cNvSpPr>
            <a:spLocks noGrp="1"/>
          </p:cNvSpPr>
          <p:nvPr>
            <p:ph type="dt" sz="half" idx="10"/>
          </p:nvPr>
        </p:nvSpPr>
        <p:spPr>
          <a:xfrm>
            <a:off x="6586538" y="612775"/>
            <a:ext cx="957262" cy="457200"/>
          </a:xfrm>
          <a:prstGeom prst="rect">
            <a:avLst/>
          </a:prstGeom>
        </p:spPr>
        <p:txBody>
          <a:bodyPr/>
          <a:lstStyle>
            <a:lvl1pPr>
              <a:defRPr/>
            </a:lvl1pPr>
          </a:lstStyle>
          <a:p>
            <a:pPr>
              <a:defRPr/>
            </a:pPr>
            <a:fld id="{66A0A34F-4FFB-4DBF-BE08-C6101A1CBCC8}" type="datetime1">
              <a:rPr lang="en-US"/>
              <a:pPr>
                <a:defRPr/>
              </a:pPr>
              <a:t>9/4/2015</a:t>
            </a:fld>
            <a:endParaRPr lang="en-US"/>
          </a:p>
        </p:txBody>
      </p:sp>
      <p:sp>
        <p:nvSpPr>
          <p:cNvPr id="6" name="Footer Placeholder 5"/>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8174038" y="1588"/>
            <a:ext cx="762000" cy="366712"/>
          </a:xfrm>
        </p:spPr>
        <p:txBody>
          <a:bodyPr/>
          <a:lstStyle>
            <a:lvl1pPr>
              <a:defRPr/>
            </a:lvl1pPr>
          </a:lstStyle>
          <a:p>
            <a:pPr>
              <a:defRPr/>
            </a:pPr>
            <a:fld id="{0615DBE7-0A67-4CBD-82EA-5289394DEDB3}" type="slidenum">
              <a:rPr lang="en-US"/>
              <a:pPr>
                <a:defRPr/>
              </a:pPr>
              <a:t>‹#›</a:t>
            </a:fld>
            <a:endParaRPr lang="en-US"/>
          </a:p>
        </p:txBody>
      </p:sp>
    </p:spTree>
    <p:extLst>
      <p:ext uri="{BB962C8B-B14F-4D97-AF65-F5344CB8AC3E}">
        <p14:creationId xmlns:p14="http://schemas.microsoft.com/office/powerpoint/2010/main" val="102150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2249488"/>
            <a:ext cx="4038600" cy="4324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249488"/>
            <a:ext cx="4038600" cy="4324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586538" y="612775"/>
            <a:ext cx="957262" cy="457200"/>
          </a:xfrm>
          <a:prstGeom prst="rect">
            <a:avLst/>
          </a:prstGeom>
        </p:spPr>
        <p:txBody>
          <a:bodyPr/>
          <a:lstStyle>
            <a:lvl1pPr>
              <a:defRPr/>
            </a:lvl1pPr>
          </a:lstStyle>
          <a:p>
            <a:pPr>
              <a:defRPr/>
            </a:pPr>
            <a:fld id="{BFD7A678-433A-4345-9719-4F54F421D608}" type="datetime1">
              <a:rPr lang="en-US"/>
              <a:pPr>
                <a:defRPr/>
              </a:pPr>
              <a:t>9/4/2015</a:t>
            </a:fld>
            <a:endParaRPr lang="en-US"/>
          </a:p>
        </p:txBody>
      </p:sp>
      <p:sp>
        <p:nvSpPr>
          <p:cNvPr id="6" name="Footer Placeholder 5"/>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8174038" y="1588"/>
            <a:ext cx="762000" cy="366712"/>
          </a:xfrm>
        </p:spPr>
        <p:txBody>
          <a:bodyPr/>
          <a:lstStyle>
            <a:lvl1pPr>
              <a:defRPr/>
            </a:lvl1pPr>
          </a:lstStyle>
          <a:p>
            <a:pPr>
              <a:defRPr/>
            </a:pPr>
            <a:fld id="{C4B94C35-7B88-4976-8435-1FB66F4E189E}" type="slidenum">
              <a:rPr lang="en-US"/>
              <a:pPr>
                <a:defRPr/>
              </a:pPr>
              <a:t>‹#›</a:t>
            </a:fld>
            <a:endParaRPr lang="en-US"/>
          </a:p>
        </p:txBody>
      </p:sp>
    </p:spTree>
    <p:extLst>
      <p:ext uri="{BB962C8B-B14F-4D97-AF65-F5344CB8AC3E}">
        <p14:creationId xmlns:p14="http://schemas.microsoft.com/office/powerpoint/2010/main" val="1000355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457200" y="6421438"/>
            <a:ext cx="2133600" cy="365125"/>
          </a:xfrm>
          <a:prstGeom prst="rect">
            <a:avLst/>
          </a:prstGeom>
        </p:spPr>
        <p:txBody>
          <a:bodyPr/>
          <a:lstStyle>
            <a:lvl1pPr>
              <a:defRPr/>
            </a:lvl1pPr>
          </a:lstStyle>
          <a:p>
            <a:pPr>
              <a:defRPr/>
            </a:pPr>
            <a:endParaRPr lang="en-US"/>
          </a:p>
        </p:txBody>
      </p:sp>
      <p:sp>
        <p:nvSpPr>
          <p:cNvPr id="3" name="Footer Placeholder 21"/>
          <p:cNvSpPr>
            <a:spLocks noGrp="1"/>
          </p:cNvSpPr>
          <p:nvPr>
            <p:ph type="ftr" sz="quarter" idx="11"/>
          </p:nvPr>
        </p:nvSpPr>
        <p:spPr>
          <a:xfrm>
            <a:off x="3124200" y="6421438"/>
            <a:ext cx="2895600" cy="365125"/>
          </a:xfrm>
          <a:prstGeom prst="rect">
            <a:avLst/>
          </a:prstGeom>
        </p:spPr>
        <p:txBody>
          <a:bodyPr/>
          <a:lstStyle>
            <a:lvl1pPr>
              <a:defRPr/>
            </a:lvl1pPr>
          </a:lstStyle>
          <a:p>
            <a:pPr>
              <a:defRPr/>
            </a:pPr>
            <a:r>
              <a:rPr lang="en-US"/>
              <a:t>by Olena Sammut</a:t>
            </a:r>
          </a:p>
        </p:txBody>
      </p:sp>
      <p:sp>
        <p:nvSpPr>
          <p:cNvPr id="4" name="Slide Number Placeholder 17"/>
          <p:cNvSpPr>
            <a:spLocks noGrp="1"/>
          </p:cNvSpPr>
          <p:nvPr>
            <p:ph type="sldNum" sz="quarter" idx="12"/>
          </p:nvPr>
        </p:nvSpPr>
        <p:spPr/>
        <p:txBody>
          <a:bodyPr/>
          <a:lstStyle>
            <a:lvl1pPr>
              <a:defRPr/>
            </a:lvl1pPr>
          </a:lstStyle>
          <a:p>
            <a:pPr>
              <a:defRPr/>
            </a:pPr>
            <a:fld id="{BB30A54A-616D-4580-A815-82024584A715}" type="slidenum">
              <a:rPr lang="en-US"/>
              <a:pPr>
                <a:defRPr/>
              </a:pPr>
              <a:t>‹#›</a:t>
            </a:fld>
            <a:endParaRPr lang="en-US"/>
          </a:p>
        </p:txBody>
      </p:sp>
    </p:spTree>
    <p:extLst>
      <p:ext uri="{BB962C8B-B14F-4D97-AF65-F5344CB8AC3E}">
        <p14:creationId xmlns:p14="http://schemas.microsoft.com/office/powerpoint/2010/main" val="136471669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274638"/>
            <a:ext cx="76200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3716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137160"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7" r:id="rId4"/>
    <p:sldLayoutId id="2147483679" r:id="rId5"/>
    <p:sldLayoutId id="2147483680" r:id="rId6"/>
    <p:sldLayoutId id="2147483681" r:id="rId7"/>
    <p:sldLayoutId id="2147483682" r:id="rId8"/>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Engineering</a:t>
            </a:r>
            <a:endParaRPr lang="en-US" dirty="0"/>
          </a:p>
        </p:txBody>
      </p:sp>
      <p:sp>
        <p:nvSpPr>
          <p:cNvPr id="3" name="Subtitle 2"/>
          <p:cNvSpPr>
            <a:spLocks noGrp="1"/>
          </p:cNvSpPr>
          <p:nvPr>
            <p:ph type="subTitle" idx="1"/>
          </p:nvPr>
        </p:nvSpPr>
        <p:spPr>
          <a:xfrm>
            <a:off x="1463040" y="3505200"/>
            <a:ext cx="6995160" cy="1066800"/>
          </a:xfrm>
        </p:spPr>
        <p:txBody>
          <a:bodyPr/>
          <a:lstStyle/>
          <a:p>
            <a:r>
              <a:rPr lang="en-US" dirty="0" smtClean="0"/>
              <a:t>Lesson  – </a:t>
            </a:r>
            <a:r>
              <a:rPr lang="en-US" dirty="0" smtClean="0"/>
              <a:t>UML Activity Diagrams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56327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End of Lesson </a:t>
            </a:r>
            <a:endParaRPr lang="en-US" dirty="0"/>
          </a:p>
        </p:txBody>
      </p:sp>
      <p:sp>
        <p:nvSpPr>
          <p:cNvPr id="3" name="Subtitle 2"/>
          <p:cNvSpPr>
            <a:spLocks noGrp="1"/>
          </p:cNvSpPr>
          <p:nvPr>
            <p:ph type="subTitle" idx="1"/>
          </p:nvPr>
        </p:nvSpPr>
        <p:spPr/>
        <p:txBody>
          <a:bodyPr/>
          <a:lstStyle/>
          <a:p>
            <a:r>
              <a:rPr lang="en-US" dirty="0" smtClean="0"/>
              <a:t>Any questions?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5" name="Picture 4" descr="http://www.acct.org/Ques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712" y="1676400"/>
            <a:ext cx="3697288"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3480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Content</a:t>
            </a:r>
            <a:endParaRPr lang="en-GB" dirty="0"/>
          </a:p>
        </p:txBody>
      </p:sp>
      <p:sp>
        <p:nvSpPr>
          <p:cNvPr id="3" name="Content Placeholder 2"/>
          <p:cNvSpPr>
            <a:spLocks noGrp="1"/>
          </p:cNvSpPr>
          <p:nvPr>
            <p:ph idx="1"/>
          </p:nvPr>
        </p:nvSpPr>
        <p:spPr/>
        <p:txBody>
          <a:bodyPr/>
          <a:lstStyle/>
          <a:p>
            <a:r>
              <a:rPr lang="en-GB" dirty="0" smtClean="0"/>
              <a:t>What is an Activity Diagram</a:t>
            </a:r>
          </a:p>
          <a:p>
            <a:r>
              <a:rPr lang="en-GB" dirty="0" smtClean="0"/>
              <a:t>General Notation</a:t>
            </a:r>
          </a:p>
          <a:p>
            <a:r>
              <a:rPr lang="en-GB" dirty="0" smtClean="0"/>
              <a:t>Components </a:t>
            </a:r>
            <a:r>
              <a:rPr lang="en-GB" dirty="0"/>
              <a:t>of an Activity Diagram</a:t>
            </a:r>
            <a:endParaRPr lang="en-GB" dirty="0" smtClean="0"/>
          </a:p>
          <a:p>
            <a:r>
              <a:rPr lang="en-GB" dirty="0" smtClean="0"/>
              <a:t>Guidelines</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955489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a:xfrm>
            <a:off x="838200" y="274638"/>
            <a:ext cx="6781800" cy="1143000"/>
          </a:xfrm>
        </p:spPr>
        <p:txBody>
          <a:bodyPr lIns="90000" tIns="46800" rIns="90000" bIns="46800"/>
          <a:lstStyle/>
          <a:p>
            <a:pPr eaLnBrk="1" hangingPunct="1"/>
            <a:r>
              <a:rPr lang="en-US" altLang="en-US" dirty="0" smtClean="0"/>
              <a:t>What is Activity Diagram?</a:t>
            </a:r>
          </a:p>
        </p:txBody>
      </p:sp>
      <p:sp>
        <p:nvSpPr>
          <p:cNvPr id="84996" name="Rectangle 3"/>
          <p:cNvSpPr>
            <a:spLocks noGrp="1" noChangeArrowheads="1"/>
          </p:cNvSpPr>
          <p:nvPr>
            <p:ph idx="1"/>
          </p:nvPr>
        </p:nvSpPr>
        <p:spPr/>
        <p:txBody>
          <a:bodyPr lIns="90000" tIns="46800" rIns="90000" bIns="46800"/>
          <a:lstStyle/>
          <a:p>
            <a:pPr marL="363538" indent="-255588" defTabSz="449263" eaLnBrk="1" hangingPunct="1">
              <a:lnSpc>
                <a:spcPct val="80000"/>
              </a:lnSpc>
            </a:pPr>
            <a:r>
              <a:rPr lang="en-US" altLang="en-US" sz="2100" dirty="0" smtClean="0"/>
              <a:t> The </a:t>
            </a:r>
            <a:r>
              <a:rPr lang="en-US" altLang="en-US" sz="2100" dirty="0" smtClean="0">
                <a:solidFill>
                  <a:srgbClr val="0070C0"/>
                </a:solidFill>
              </a:rPr>
              <a:t>object-oriented equivalent of flow charts and data-flow diagrams (DFDs) </a:t>
            </a:r>
            <a:r>
              <a:rPr lang="en-US" altLang="en-US" sz="2100" dirty="0" smtClean="0"/>
              <a:t>from structured development </a:t>
            </a:r>
          </a:p>
          <a:p>
            <a:pPr marL="363538" indent="-255588" defTabSz="449263" eaLnBrk="1" hangingPunct="1">
              <a:lnSpc>
                <a:spcPct val="80000"/>
              </a:lnSpc>
            </a:pPr>
            <a:r>
              <a:rPr lang="en-US" altLang="en-US" sz="1900" dirty="0" smtClean="0"/>
              <a:t> </a:t>
            </a:r>
          </a:p>
          <a:p>
            <a:pPr marL="363538" indent="-255588" defTabSz="449263" eaLnBrk="1" hangingPunct="1">
              <a:lnSpc>
                <a:spcPct val="80000"/>
              </a:lnSpc>
            </a:pPr>
            <a:r>
              <a:rPr lang="en-US" altLang="en-US" sz="1900" dirty="0" smtClean="0"/>
              <a:t>Activity diagrams</a:t>
            </a:r>
            <a:r>
              <a:rPr lang="en-US" altLang="en-US" sz="1900" u="sng" dirty="0" smtClean="0"/>
              <a:t> used to explore the logic of:</a:t>
            </a:r>
            <a:endParaRPr lang="en-US" altLang="en-US" sz="1900" dirty="0" smtClean="0"/>
          </a:p>
          <a:p>
            <a:pPr marL="655638" lvl="1" indent="-244475" defTabSz="449263" eaLnBrk="1" hangingPunct="1">
              <a:lnSpc>
                <a:spcPct val="80000"/>
              </a:lnSpc>
            </a:pPr>
            <a:r>
              <a:rPr lang="en-US" altLang="en-US" sz="1800" dirty="0" smtClean="0"/>
              <a:t>A complex method </a:t>
            </a:r>
          </a:p>
          <a:p>
            <a:pPr marL="655638" lvl="1" indent="-244475" defTabSz="449263" eaLnBrk="1" hangingPunct="1">
              <a:lnSpc>
                <a:spcPct val="80000"/>
              </a:lnSpc>
            </a:pPr>
            <a:r>
              <a:rPr lang="en-US" altLang="en-US" sz="1800" dirty="0" smtClean="0"/>
              <a:t>A complex business rule </a:t>
            </a:r>
          </a:p>
          <a:p>
            <a:pPr marL="655638" lvl="1" indent="-244475" defTabSz="449263" eaLnBrk="1" hangingPunct="1">
              <a:lnSpc>
                <a:spcPct val="80000"/>
              </a:lnSpc>
            </a:pPr>
            <a:r>
              <a:rPr lang="en-US" altLang="en-US" sz="1800" dirty="0" smtClean="0"/>
              <a:t>A single use case </a:t>
            </a:r>
          </a:p>
          <a:p>
            <a:pPr marL="655638" lvl="1" indent="-244475" defTabSz="449263" eaLnBrk="1" hangingPunct="1">
              <a:lnSpc>
                <a:spcPct val="80000"/>
              </a:lnSpc>
            </a:pPr>
            <a:r>
              <a:rPr lang="en-US" altLang="en-US" sz="1800" dirty="0" smtClean="0"/>
              <a:t>Several use cases </a:t>
            </a:r>
          </a:p>
          <a:p>
            <a:pPr marL="655638" lvl="1" indent="-244475" defTabSz="449263" eaLnBrk="1" hangingPunct="1">
              <a:lnSpc>
                <a:spcPct val="80000"/>
              </a:lnSpc>
            </a:pPr>
            <a:r>
              <a:rPr lang="en-US" altLang="en-US" sz="1800" dirty="0" smtClean="0"/>
              <a:t>A business process  </a:t>
            </a:r>
          </a:p>
          <a:p>
            <a:pPr marL="655638" lvl="1" indent="-244475" defTabSz="449263" eaLnBrk="1" hangingPunct="1">
              <a:lnSpc>
                <a:spcPct val="80000"/>
              </a:lnSpc>
            </a:pPr>
            <a:r>
              <a:rPr lang="en-US" altLang="en-US" sz="1800" dirty="0" smtClean="0"/>
              <a:t>Software processes </a:t>
            </a:r>
          </a:p>
          <a:p>
            <a:pPr marL="655638" lvl="1" indent="-244475" defTabSz="449263" eaLnBrk="1" hangingPunct="1">
              <a:lnSpc>
                <a:spcPct val="80000"/>
              </a:lnSpc>
            </a:pPr>
            <a:endParaRPr lang="en-US" altLang="en-US" sz="1800" dirty="0" smtClean="0"/>
          </a:p>
          <a:p>
            <a:pPr marL="363538" indent="-255588" defTabSz="449263" eaLnBrk="1" hangingPunct="1">
              <a:lnSpc>
                <a:spcPct val="80000"/>
              </a:lnSpc>
            </a:pPr>
            <a:r>
              <a:rPr lang="en-US" altLang="en-US" sz="1900" dirty="0" smtClean="0"/>
              <a:t>Modeling complex functions can prevent problems later when you write the code by revealing all the requirements explicitly in the diagram. Models make most, if not all, of your assumptions visible and consequently easier to test, review and correct.</a:t>
            </a:r>
            <a:endParaRPr lang="en-US" altLang="en-US" sz="2100" dirty="0" smtClean="0"/>
          </a:p>
          <a:p>
            <a:pPr marL="363538" indent="-255588" defTabSz="449263" eaLnBrk="1" hangingPunct="1">
              <a:lnSpc>
                <a:spcPct val="80000"/>
              </a:lnSpc>
            </a:pPr>
            <a:endParaRPr lang="en-US" altLang="en-US" sz="1900" dirty="0" smtClean="0"/>
          </a:p>
        </p:txBody>
      </p:sp>
    </p:spTree>
    <p:extLst>
      <p:ext uri="{BB962C8B-B14F-4D97-AF65-F5344CB8AC3E}">
        <p14:creationId xmlns:p14="http://schemas.microsoft.com/office/powerpoint/2010/main" val="174723105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txBox="1">
            <a:spLocks noGrp="1"/>
          </p:cNvSpPr>
          <p:nvPr/>
        </p:nvSpPr>
        <p:spPr bwMode="auto">
          <a:xfrm>
            <a:off x="8174038" y="0"/>
            <a:ext cx="7604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9pPr>
          </a:lstStyle>
          <a:p>
            <a:pPr algn="r" eaLnBrk="1" hangingPunct="1">
              <a:buClr>
                <a:srgbClr val="FFFFFF"/>
              </a:buClr>
              <a:buSzPct val="100000"/>
              <a:buFont typeface="Georgia" pitchFamily="18" charset="0"/>
              <a:buNone/>
            </a:pPr>
            <a:fld id="{F21552CA-5010-4B5F-86C7-0BC6793CFBA5}" type="slidenum">
              <a:rPr lang="en-GB" altLang="en-US">
                <a:solidFill>
                  <a:srgbClr val="FFFFFF"/>
                </a:solidFill>
                <a:latin typeface="Georgia" pitchFamily="18" charset="0"/>
                <a:ea typeface="Arial Unicode MS" pitchFamily="34" charset="-128"/>
                <a:cs typeface="Arial Unicode MS" pitchFamily="34" charset="-128"/>
              </a:rPr>
              <a:pPr algn="r" eaLnBrk="1" hangingPunct="1">
                <a:buClr>
                  <a:srgbClr val="FFFFFF"/>
                </a:buClr>
                <a:buSzPct val="100000"/>
                <a:buFont typeface="Georgia" pitchFamily="18" charset="0"/>
                <a:buNone/>
              </a:pPr>
              <a:t>4</a:t>
            </a:fld>
            <a:endParaRPr lang="en-GB" altLang="en-US">
              <a:solidFill>
                <a:srgbClr val="FFFFFF"/>
              </a:solidFill>
              <a:latin typeface="Georgia" pitchFamily="18" charset="0"/>
              <a:ea typeface="Arial Unicode MS" pitchFamily="34" charset="-128"/>
              <a:cs typeface="Arial Unicode MS" pitchFamily="34" charset="-128"/>
            </a:endParaRPr>
          </a:p>
        </p:txBody>
      </p:sp>
      <p:pic>
        <p:nvPicPr>
          <p:cNvPr id="860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914399"/>
            <a:ext cx="4038600" cy="577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Rectangle 10"/>
          <p:cNvSpPr>
            <a:spLocks noGrp="1" noChangeArrowheads="1"/>
          </p:cNvSpPr>
          <p:nvPr>
            <p:ph type="title"/>
          </p:nvPr>
        </p:nvSpPr>
        <p:spPr/>
        <p:txBody>
          <a:bodyPr lIns="90000" tIns="46800" rIns="90000" bIns="46800"/>
          <a:lstStyle/>
          <a:p>
            <a:pPr eaLnBrk="1" hangingPunct="1"/>
            <a:r>
              <a:rPr lang="en-GB" altLang="en-US" smtClean="0"/>
              <a:t>Components</a:t>
            </a:r>
            <a:endParaRPr lang="en-US" altLang="en-US" smtClean="0"/>
          </a:p>
        </p:txBody>
      </p:sp>
      <p:sp>
        <p:nvSpPr>
          <p:cNvPr id="86021" name="Rectangle 6"/>
          <p:cNvSpPr>
            <a:spLocks noGrp="1" noChangeArrowheads="1"/>
          </p:cNvSpPr>
          <p:nvPr>
            <p:ph idx="1"/>
          </p:nvPr>
        </p:nvSpPr>
        <p:spPr>
          <a:xfrm>
            <a:off x="838200" y="1600200"/>
            <a:ext cx="3810000" cy="4800600"/>
          </a:xfrm>
        </p:spPr>
        <p:txBody>
          <a:bodyPr lIns="90000" tIns="46800" rIns="90000" bIns="46800"/>
          <a:lstStyle/>
          <a:p>
            <a:pPr marL="363538" indent="-255588" defTabSz="449263" eaLnBrk="1" hangingPunct="1"/>
            <a:r>
              <a:rPr lang="en-GB" altLang="en-US" dirty="0" smtClean="0"/>
              <a:t>Initial node</a:t>
            </a:r>
          </a:p>
          <a:p>
            <a:pPr marL="363538" indent="-255588" defTabSz="449263" eaLnBrk="1" hangingPunct="1"/>
            <a:r>
              <a:rPr lang="en-GB" altLang="en-US" dirty="0" smtClean="0"/>
              <a:t>Actions</a:t>
            </a:r>
          </a:p>
          <a:p>
            <a:pPr marL="363538" indent="-255588" defTabSz="449263" eaLnBrk="1" hangingPunct="1"/>
            <a:r>
              <a:rPr lang="en-GB" altLang="en-US" dirty="0" smtClean="0"/>
              <a:t>Flows / Edges</a:t>
            </a:r>
          </a:p>
          <a:p>
            <a:pPr marL="363538" indent="-255588" defTabSz="449263" eaLnBrk="1" hangingPunct="1"/>
            <a:r>
              <a:rPr lang="en-GB" altLang="en-US" dirty="0" smtClean="0"/>
              <a:t>Activity final</a:t>
            </a:r>
          </a:p>
          <a:p>
            <a:pPr marL="363538" indent="-255588" defTabSz="449263" eaLnBrk="1" hangingPunct="1"/>
            <a:endParaRPr lang="en-GB" altLang="en-US" dirty="0" smtClean="0"/>
          </a:p>
          <a:p>
            <a:pPr marL="363538" indent="-255588" defTabSz="449263" eaLnBrk="1" hangingPunct="1"/>
            <a:r>
              <a:rPr lang="en-GB" altLang="en-US" dirty="0" smtClean="0"/>
              <a:t>Fork + Join</a:t>
            </a:r>
          </a:p>
          <a:p>
            <a:pPr marL="363538" indent="-255588" defTabSz="449263" eaLnBrk="1" hangingPunct="1"/>
            <a:r>
              <a:rPr lang="en-GB" altLang="en-US" dirty="0" smtClean="0"/>
              <a:t>Decision + Merge</a:t>
            </a:r>
          </a:p>
          <a:p>
            <a:pPr marL="363538" indent="-255588" defTabSz="449263" eaLnBrk="1" hangingPunct="1"/>
            <a:r>
              <a:rPr lang="en-GB" altLang="en-US" dirty="0" smtClean="0"/>
              <a:t>Guards</a:t>
            </a:r>
            <a:endParaRPr lang="en-US" altLang="en-US" dirty="0" smtClean="0"/>
          </a:p>
        </p:txBody>
      </p:sp>
    </p:spTree>
    <p:extLst>
      <p:ext uri="{BB962C8B-B14F-4D97-AF65-F5344CB8AC3E}">
        <p14:creationId xmlns:p14="http://schemas.microsoft.com/office/powerpoint/2010/main" val="79477237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lIns="90000" tIns="46800" rIns="90000" bIns="46800"/>
          <a:lstStyle/>
          <a:p>
            <a:pPr eaLnBrk="1" hangingPunct="1"/>
            <a:r>
              <a:rPr lang="en-US" altLang="en-US" smtClean="0"/>
              <a:t>Activity Diagram Components</a:t>
            </a:r>
          </a:p>
        </p:txBody>
      </p:sp>
      <p:sp>
        <p:nvSpPr>
          <p:cNvPr id="87044" name="Rectangle 3"/>
          <p:cNvSpPr>
            <a:spLocks noGrp="1" noChangeArrowheads="1"/>
          </p:cNvSpPr>
          <p:nvPr>
            <p:ph idx="1"/>
          </p:nvPr>
        </p:nvSpPr>
        <p:spPr>
          <a:xfrm>
            <a:off x="838200" y="1600200"/>
            <a:ext cx="5678488" cy="4800600"/>
          </a:xfrm>
        </p:spPr>
        <p:txBody>
          <a:bodyPr lIns="90000" tIns="46800" rIns="90000" bIns="46800"/>
          <a:lstStyle/>
          <a:p>
            <a:pPr marL="363538" indent="-255588" defTabSz="449263" eaLnBrk="1" hangingPunct="1">
              <a:lnSpc>
                <a:spcPct val="80000"/>
              </a:lnSpc>
            </a:pPr>
            <a:r>
              <a:rPr lang="en-US" altLang="en-US" sz="1800" b="0" dirty="0" smtClean="0"/>
              <a:t>An </a:t>
            </a:r>
            <a:r>
              <a:rPr lang="en-US" altLang="en-US" sz="1800" b="0" dirty="0" smtClean="0">
                <a:solidFill>
                  <a:srgbClr val="0070C0"/>
                </a:solidFill>
              </a:rPr>
              <a:t>Activity</a:t>
            </a:r>
            <a:r>
              <a:rPr lang="en-US" altLang="en-US" sz="1800" b="0" dirty="0" smtClean="0"/>
              <a:t>, also known as an activity state, on a UML Activity diagram typically represents the invocation of an operation, a step in a business process, or an entire business process </a:t>
            </a:r>
          </a:p>
          <a:p>
            <a:pPr marL="363538" indent="-255588" defTabSz="449263" eaLnBrk="1" hangingPunct="1">
              <a:lnSpc>
                <a:spcPct val="80000"/>
              </a:lnSpc>
            </a:pPr>
            <a:endParaRPr lang="en-US" altLang="en-US" sz="1800" b="0" dirty="0" smtClean="0"/>
          </a:p>
          <a:p>
            <a:pPr marL="363538" indent="-255588" defTabSz="449263" eaLnBrk="1" hangingPunct="1">
              <a:lnSpc>
                <a:spcPct val="80000"/>
              </a:lnSpc>
            </a:pPr>
            <a:r>
              <a:rPr lang="en-US" altLang="en-US" sz="1800" b="0" dirty="0" smtClean="0"/>
              <a:t>A </a:t>
            </a:r>
            <a:r>
              <a:rPr lang="en-US" altLang="en-US" sz="1800" b="0" dirty="0" smtClean="0">
                <a:solidFill>
                  <a:srgbClr val="0070C0"/>
                </a:solidFill>
              </a:rPr>
              <a:t>Guard </a:t>
            </a:r>
            <a:r>
              <a:rPr lang="en-US" altLang="en-US" sz="1800" b="0" dirty="0" smtClean="0"/>
              <a:t>is a condition that must be true in order to traverse a transition. Guards Should Not Overlap </a:t>
            </a:r>
          </a:p>
          <a:p>
            <a:pPr marL="363538" indent="-255588" defTabSz="449263" eaLnBrk="1" hangingPunct="1">
              <a:lnSpc>
                <a:spcPct val="80000"/>
              </a:lnSpc>
            </a:pPr>
            <a:endParaRPr lang="en-US" altLang="en-US" sz="1800" b="0" dirty="0" smtClean="0"/>
          </a:p>
          <a:p>
            <a:pPr marL="363538" indent="-255588" defTabSz="449263" eaLnBrk="1" hangingPunct="1">
              <a:lnSpc>
                <a:spcPct val="80000"/>
              </a:lnSpc>
            </a:pPr>
            <a:r>
              <a:rPr lang="en-US" altLang="en-US" sz="1800" b="0" dirty="0" smtClean="0"/>
              <a:t>A </a:t>
            </a:r>
            <a:r>
              <a:rPr lang="en-US" altLang="en-US" sz="1800" b="0" dirty="0" smtClean="0">
                <a:solidFill>
                  <a:srgbClr val="0070C0"/>
                </a:solidFill>
              </a:rPr>
              <a:t>Decision Point (Branch). </a:t>
            </a:r>
            <a:r>
              <a:rPr lang="en-US" altLang="en-US" sz="1800" b="0" dirty="0" smtClean="0"/>
              <a:t>Each Transition Leaving a Decision Point Must Have a Guard They help to describe the decision point. Guards on Decision Points Must Form a Complete Set </a:t>
            </a:r>
          </a:p>
          <a:p>
            <a:pPr marL="655638" lvl="1" indent="-244475" defTabSz="449263" eaLnBrk="1" hangingPunct="1">
              <a:lnSpc>
                <a:spcPct val="80000"/>
              </a:lnSpc>
            </a:pPr>
            <a:endParaRPr lang="en-US" altLang="en-US" sz="1800" dirty="0" smtClean="0"/>
          </a:p>
          <a:p>
            <a:pPr marL="363538" indent="-255588" defTabSz="449263" eaLnBrk="1" hangingPunct="1">
              <a:lnSpc>
                <a:spcPct val="80000"/>
              </a:lnSpc>
            </a:pPr>
            <a:r>
              <a:rPr lang="en-US" altLang="en-US" sz="1800" b="0" dirty="0" smtClean="0"/>
              <a:t>A </a:t>
            </a:r>
            <a:r>
              <a:rPr lang="en-US" altLang="en-US" sz="1800" b="0" dirty="0" err="1" smtClean="0">
                <a:solidFill>
                  <a:srgbClr val="0070C0"/>
                </a:solidFill>
              </a:rPr>
              <a:t>Swimlane</a:t>
            </a:r>
            <a:r>
              <a:rPr lang="en-US" altLang="en-US" sz="1800" b="0" dirty="0" smtClean="0">
                <a:solidFill>
                  <a:srgbClr val="0070C0"/>
                </a:solidFill>
              </a:rPr>
              <a:t> </a:t>
            </a:r>
            <a:r>
              <a:rPr lang="en-US" altLang="en-US" sz="1800" b="0" dirty="0" smtClean="0"/>
              <a:t>is a way to group activities performed by the same actor on an activity diagram or to group activities in a single thread </a:t>
            </a:r>
          </a:p>
        </p:txBody>
      </p:sp>
      <p:pic>
        <p:nvPicPr>
          <p:cNvPr id="87045" name="Picture 4" descr="activity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1700213"/>
            <a:ext cx="2278062" cy="4608512"/>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074134"/>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lIns="90000" tIns="46800" rIns="90000" bIns="46800"/>
          <a:lstStyle/>
          <a:p>
            <a:pPr eaLnBrk="1" hangingPunct="1"/>
            <a:r>
              <a:rPr lang="en-US" altLang="en-US" smtClean="0"/>
              <a:t>Parallel Activities </a:t>
            </a:r>
          </a:p>
        </p:txBody>
      </p:sp>
      <p:pic>
        <p:nvPicPr>
          <p:cNvPr id="88069" name="Picture 4" descr="activityDiagramEnrollmen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143000" y="1447800"/>
            <a:ext cx="6858000" cy="2714625"/>
          </a:xfrm>
          <a:ln>
            <a:solidFill>
              <a:schemeClr val="hlink"/>
            </a:solidFill>
            <a:miter lim="800000"/>
            <a:headEnd/>
            <a:tailEnd/>
          </a:ln>
        </p:spPr>
      </p:pic>
      <p:sp>
        <p:nvSpPr>
          <p:cNvPr id="88068" name="Rectangle 3"/>
          <p:cNvSpPr>
            <a:spLocks noGrp="1" noChangeArrowheads="1"/>
          </p:cNvSpPr>
          <p:nvPr>
            <p:ph type="body" sz="half" idx="4294967295"/>
          </p:nvPr>
        </p:nvSpPr>
        <p:spPr>
          <a:xfrm>
            <a:off x="914400" y="4495800"/>
            <a:ext cx="7620000" cy="1905000"/>
          </a:xfrm>
        </p:spPr>
        <p:txBody>
          <a:bodyPr lIns="90000" tIns="46800" rIns="90000" bIns="46800">
            <a:noAutofit/>
          </a:bodyPr>
          <a:lstStyle/>
          <a:p>
            <a:pPr marL="342900" indent="-342900" defTabSz="449263" eaLnBrk="1" hangingPunct="1">
              <a:lnSpc>
                <a:spcPct val="80000"/>
              </a:lnSpc>
              <a:buClr>
                <a:srgbClr val="000000"/>
              </a:buClr>
              <a:buFont typeface="Times New Roman" pitchFamily="18" charset="0"/>
              <a:buChar char="•"/>
            </a:pPr>
            <a:r>
              <a:rPr lang="en-US" altLang="en-US" sz="1800" dirty="0" smtClean="0"/>
              <a:t>It is possible to show that activities can occur in parallel </a:t>
            </a:r>
          </a:p>
          <a:p>
            <a:pPr marL="342900" indent="-342900" defTabSz="449263" eaLnBrk="1" hangingPunct="1">
              <a:lnSpc>
                <a:spcPct val="80000"/>
              </a:lnSpc>
              <a:buClr>
                <a:srgbClr val="000000"/>
              </a:buClr>
              <a:buFont typeface="Times New Roman" pitchFamily="18" charset="0"/>
              <a:buChar char="•"/>
            </a:pPr>
            <a:r>
              <a:rPr lang="en-US" altLang="en-US" sz="1800" dirty="0" smtClean="0"/>
              <a:t>A transition may </a:t>
            </a:r>
            <a:r>
              <a:rPr lang="en-US" altLang="en-US" sz="1800" b="1" dirty="0" smtClean="0">
                <a:solidFill>
                  <a:srgbClr val="0070C0"/>
                </a:solidFill>
              </a:rPr>
              <a:t>fork</a:t>
            </a:r>
            <a:r>
              <a:rPr lang="en-US" altLang="en-US" sz="1800" dirty="0" smtClean="0">
                <a:solidFill>
                  <a:srgbClr val="0070C0"/>
                </a:solidFill>
              </a:rPr>
              <a:t> </a:t>
            </a:r>
            <a:r>
              <a:rPr lang="en-US" altLang="en-US" sz="1800" dirty="0" smtClean="0"/>
              <a:t>into two or more parallel activities. The fork and the subsequent </a:t>
            </a:r>
            <a:r>
              <a:rPr lang="en-US" altLang="en-US" sz="1800" b="1" dirty="0" smtClean="0">
                <a:solidFill>
                  <a:srgbClr val="0070C0"/>
                </a:solidFill>
              </a:rPr>
              <a:t>join</a:t>
            </a:r>
            <a:r>
              <a:rPr lang="en-US" altLang="en-US" sz="1800" dirty="0" smtClean="0">
                <a:solidFill>
                  <a:srgbClr val="0070C0"/>
                </a:solidFill>
              </a:rPr>
              <a:t> </a:t>
            </a:r>
            <a:r>
              <a:rPr lang="en-US" altLang="en-US" sz="1800" dirty="0" smtClean="0"/>
              <a:t>of the threads coming out of the fork appear in the diagram as solid bars.</a:t>
            </a:r>
          </a:p>
          <a:p>
            <a:pPr marL="342900" indent="-342900" defTabSz="449263" eaLnBrk="1" hangingPunct="1">
              <a:lnSpc>
                <a:spcPct val="80000"/>
              </a:lnSpc>
              <a:buClr>
                <a:srgbClr val="000000"/>
              </a:buClr>
              <a:buFont typeface="Times New Roman" pitchFamily="18" charset="0"/>
              <a:buChar char="•"/>
            </a:pPr>
            <a:endParaRPr lang="en-US" altLang="en-US" sz="1800" dirty="0" smtClean="0"/>
          </a:p>
          <a:p>
            <a:pPr marL="742950" lvl="1" indent="-285750" defTabSz="449263" eaLnBrk="1" hangingPunct="1">
              <a:lnSpc>
                <a:spcPct val="80000"/>
              </a:lnSpc>
              <a:buClr>
                <a:srgbClr val="000000"/>
              </a:buClr>
              <a:buFont typeface="Times New Roman" pitchFamily="18" charset="0"/>
              <a:buChar char="–"/>
            </a:pPr>
            <a:r>
              <a:rPr lang="en-US" altLang="en-US" sz="1800" dirty="0" smtClean="0"/>
              <a:t>A Fork Should Have a Corresponding Join </a:t>
            </a:r>
          </a:p>
          <a:p>
            <a:pPr marL="742950" lvl="1" indent="-285750" defTabSz="449263" eaLnBrk="1" hangingPunct="1">
              <a:lnSpc>
                <a:spcPct val="80000"/>
              </a:lnSpc>
              <a:buClr>
                <a:srgbClr val="000000"/>
              </a:buClr>
              <a:buFont typeface="Times New Roman" pitchFamily="18" charset="0"/>
              <a:buChar char="–"/>
            </a:pPr>
            <a:r>
              <a:rPr lang="en-US" altLang="en-US" sz="1800" dirty="0" smtClean="0"/>
              <a:t>Forks Have One Entry Transition </a:t>
            </a:r>
          </a:p>
          <a:p>
            <a:pPr marL="742950" lvl="1" indent="-285750" defTabSz="449263" eaLnBrk="1" hangingPunct="1">
              <a:lnSpc>
                <a:spcPct val="80000"/>
              </a:lnSpc>
              <a:buClr>
                <a:srgbClr val="000000"/>
              </a:buClr>
              <a:buFont typeface="Times New Roman" pitchFamily="18" charset="0"/>
              <a:buChar char="–"/>
            </a:pPr>
            <a:r>
              <a:rPr lang="en-US" altLang="en-US" sz="1800" dirty="0" smtClean="0"/>
              <a:t>Joins Have One Exit Transition </a:t>
            </a:r>
          </a:p>
        </p:txBody>
      </p:sp>
    </p:spTree>
    <p:extLst>
      <p:ext uri="{BB962C8B-B14F-4D97-AF65-F5344CB8AC3E}">
        <p14:creationId xmlns:p14="http://schemas.microsoft.com/office/powerpoint/2010/main" val="174022390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lIns="90000" tIns="46800" rIns="90000" bIns="46800"/>
          <a:lstStyle/>
          <a:p>
            <a:pPr eaLnBrk="1" hangingPunct="1"/>
            <a:r>
              <a:rPr lang="en-US" altLang="en-US" smtClean="0"/>
              <a:t>Swimlane</a:t>
            </a:r>
          </a:p>
        </p:txBody>
      </p:sp>
      <p:sp>
        <p:nvSpPr>
          <p:cNvPr id="89092" name="Rectangle 3"/>
          <p:cNvSpPr>
            <a:spLocks noGrp="1" noChangeArrowheads="1"/>
          </p:cNvSpPr>
          <p:nvPr>
            <p:ph idx="1"/>
          </p:nvPr>
        </p:nvSpPr>
        <p:spPr>
          <a:xfrm>
            <a:off x="838200" y="1371600"/>
            <a:ext cx="8305800" cy="1905000"/>
          </a:xfrm>
        </p:spPr>
        <p:txBody>
          <a:bodyPr lIns="90000" tIns="46800" rIns="90000" bIns="46800"/>
          <a:lstStyle/>
          <a:p>
            <a:pPr marL="363538" indent="-255588" defTabSz="449263" eaLnBrk="1" hangingPunct="1"/>
            <a:r>
              <a:rPr lang="en-US" altLang="en-US" sz="1800" dirty="0" smtClean="0"/>
              <a:t>A</a:t>
            </a:r>
            <a:r>
              <a:rPr lang="en-US" altLang="en-US" sz="1800" b="1" dirty="0" smtClean="0"/>
              <a:t> </a:t>
            </a:r>
            <a:r>
              <a:rPr lang="en-US" altLang="en-US" sz="1800" b="1" dirty="0" err="1" smtClean="0">
                <a:solidFill>
                  <a:srgbClr val="0070C0"/>
                </a:solidFill>
              </a:rPr>
              <a:t>swimlane</a:t>
            </a:r>
            <a:r>
              <a:rPr lang="en-US" altLang="en-US" sz="1800" dirty="0" smtClean="0">
                <a:solidFill>
                  <a:srgbClr val="0070C0"/>
                </a:solidFill>
              </a:rPr>
              <a:t> </a:t>
            </a:r>
            <a:r>
              <a:rPr lang="en-US" altLang="en-US" sz="1800" dirty="0" smtClean="0"/>
              <a:t>is a way to group activities performed by the same actor on an activity diagram or to group activities in a single thread</a:t>
            </a:r>
          </a:p>
          <a:p>
            <a:pPr marL="655638" lvl="1" indent="-244475" defTabSz="449263" eaLnBrk="1" hangingPunct="1"/>
            <a:r>
              <a:rPr lang="en-US" altLang="en-US" sz="1800" dirty="0" smtClean="0"/>
              <a:t>Used when you want to show who does what, </a:t>
            </a:r>
          </a:p>
          <a:p>
            <a:pPr marL="655638" lvl="1" indent="-244475" defTabSz="449263" eaLnBrk="1" hangingPunct="1"/>
            <a:r>
              <a:rPr lang="en-US" altLang="en-US" sz="1800" dirty="0" smtClean="0"/>
              <a:t>an activity diagram becomes divided into </a:t>
            </a:r>
            <a:r>
              <a:rPr lang="en-US" altLang="en-US" sz="1800" dirty="0" err="1" smtClean="0"/>
              <a:t>into</a:t>
            </a:r>
            <a:r>
              <a:rPr lang="en-US" altLang="en-US" sz="1800" dirty="0" smtClean="0"/>
              <a:t> </a:t>
            </a:r>
            <a:r>
              <a:rPr lang="en-US" altLang="en-US" sz="1800" b="1" dirty="0" smtClean="0">
                <a:solidFill>
                  <a:srgbClr val="0070C0"/>
                </a:solidFill>
              </a:rPr>
              <a:t>partitions</a:t>
            </a:r>
            <a:r>
              <a:rPr lang="en-US" altLang="en-US" sz="1800" dirty="0" smtClean="0"/>
              <a:t>, which show which actions one employee or organization unit carries out.</a:t>
            </a:r>
          </a:p>
          <a:p>
            <a:pPr marL="363538" indent="-255588" defTabSz="449263" eaLnBrk="1" hangingPunct="1"/>
            <a:endParaRPr lang="en-US" altLang="en-US" sz="1700" dirty="0" smtClean="0"/>
          </a:p>
          <a:p>
            <a:pPr marL="363538" indent="-255588" defTabSz="449263" eaLnBrk="1" hangingPunct="1"/>
            <a:endParaRPr lang="en-US" altLang="en-US" sz="2600" dirty="0" smtClean="0"/>
          </a:p>
        </p:txBody>
      </p:sp>
      <p:pic>
        <p:nvPicPr>
          <p:cNvPr id="89093" name="Picture 4" descr="activityDiagramProcessExpen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363913"/>
            <a:ext cx="7416800" cy="3265487"/>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286523"/>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3"/>
          <p:cNvSpPr txBox="1">
            <a:spLocks noGrp="1"/>
          </p:cNvSpPr>
          <p:nvPr/>
        </p:nvSpPr>
        <p:spPr bwMode="auto">
          <a:xfrm>
            <a:off x="8174038" y="0"/>
            <a:ext cx="7604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9pPr>
          </a:lstStyle>
          <a:p>
            <a:pPr algn="r" eaLnBrk="1" hangingPunct="1">
              <a:buClr>
                <a:srgbClr val="FFFFFF"/>
              </a:buClr>
              <a:buSzPct val="100000"/>
              <a:buFont typeface="Georgia" pitchFamily="18" charset="0"/>
              <a:buNone/>
            </a:pPr>
            <a:fld id="{3A940CC2-8984-4531-90BC-BFCC79E5FE37}" type="slidenum">
              <a:rPr lang="en-GB" altLang="en-US">
                <a:solidFill>
                  <a:srgbClr val="FFFFFF"/>
                </a:solidFill>
                <a:latin typeface="Georgia" pitchFamily="18" charset="0"/>
                <a:ea typeface="Arial Unicode MS" pitchFamily="34" charset="-128"/>
                <a:cs typeface="Arial Unicode MS" pitchFamily="34" charset="-128"/>
              </a:rPr>
              <a:pPr algn="r" eaLnBrk="1" hangingPunct="1">
                <a:buClr>
                  <a:srgbClr val="FFFFFF"/>
                </a:buClr>
                <a:buSzPct val="100000"/>
                <a:buFont typeface="Georgia" pitchFamily="18" charset="0"/>
                <a:buNone/>
              </a:pPr>
              <a:t>8</a:t>
            </a:fld>
            <a:endParaRPr lang="en-GB" altLang="en-US">
              <a:solidFill>
                <a:srgbClr val="FFFFFF"/>
              </a:solidFill>
              <a:latin typeface="Georgia" pitchFamily="18" charset="0"/>
              <a:ea typeface="Arial Unicode MS" pitchFamily="34" charset="-128"/>
              <a:cs typeface="Arial Unicode MS" pitchFamily="34" charset="-128"/>
            </a:endParaRPr>
          </a:p>
        </p:txBody>
      </p:sp>
      <p:pic>
        <p:nvPicPr>
          <p:cNvPr id="90115" name="Picture 4"/>
          <p:cNvPicPr>
            <a:picLocks noChangeAspect="1" noChangeArrowheads="1"/>
          </p:cNvPicPr>
          <p:nvPr/>
        </p:nvPicPr>
        <p:blipFill>
          <a:blip r:embed="rId2">
            <a:extLst>
              <a:ext uri="{28A0092B-C50C-407E-A947-70E740481C1C}">
                <a14:useLocalDpi xmlns:a14="http://schemas.microsoft.com/office/drawing/2010/main" val="0"/>
              </a:ext>
            </a:extLst>
          </a:blip>
          <a:srcRect b="6602"/>
          <a:stretch>
            <a:fillRect/>
          </a:stretch>
        </p:blipFill>
        <p:spPr bwMode="auto">
          <a:xfrm>
            <a:off x="1979613" y="1268413"/>
            <a:ext cx="4800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923110" y="366713"/>
            <a:ext cx="6544490" cy="1065213"/>
          </a:xfrm>
          <a:prstGeom prst="rect">
            <a:avLst/>
          </a:prstGeom>
        </p:spPr>
        <p:txBody>
          <a:bodyPr/>
          <a:lstStyle>
            <a:lvl1pPr defTabSz="449263" eaLnBrk="0" hangingPunct="0">
              <a:defRPr>
                <a:solidFill>
                  <a:schemeClr val="tx1"/>
                </a:solidFill>
                <a:latin typeface="Arial" pitchFamily="34" charset="0"/>
              </a:defRPr>
            </a:lvl1pPr>
            <a:lvl2pPr marL="742950" indent="-285750" defTabSz="449263" eaLnBrk="0" hangingPunct="0">
              <a:defRPr>
                <a:solidFill>
                  <a:schemeClr val="tx1"/>
                </a:solidFill>
                <a:latin typeface="Arial" pitchFamily="34" charset="0"/>
              </a:defRPr>
            </a:lvl2pPr>
            <a:lvl3pPr marL="1143000" indent="-228600" defTabSz="449263" eaLnBrk="0" hangingPunct="0">
              <a:defRPr>
                <a:solidFill>
                  <a:schemeClr val="tx1"/>
                </a:solidFill>
                <a:latin typeface="Arial" pitchFamily="34" charset="0"/>
              </a:defRPr>
            </a:lvl3pPr>
            <a:lvl4pPr marL="1600200" indent="-228600" defTabSz="449263" eaLnBrk="0" hangingPunct="0">
              <a:defRPr>
                <a:solidFill>
                  <a:schemeClr val="tx1"/>
                </a:solidFill>
                <a:latin typeface="Arial" pitchFamily="34" charset="0"/>
              </a:defRPr>
            </a:lvl4pPr>
            <a:lvl5pPr marL="2057400" indent="-228600" defTabSz="449263" eaLnBrk="0" hangingPunct="0">
              <a:defRPr>
                <a:solidFill>
                  <a:schemeClr val="tx1"/>
                </a:solidFill>
                <a:latin typeface="Arial" pitchFamily="34" charset="0"/>
              </a:defRPr>
            </a:lvl5pPr>
            <a:lvl6pPr marL="2514600" indent="-228600" defTabSz="449263" eaLnBrk="0" fontAlgn="base" hangingPunct="0">
              <a:spcBef>
                <a:spcPct val="0"/>
              </a:spcBef>
              <a:spcAft>
                <a:spcPct val="0"/>
              </a:spcAft>
              <a:defRPr>
                <a:solidFill>
                  <a:schemeClr val="tx1"/>
                </a:solidFill>
                <a:latin typeface="Arial" pitchFamily="34" charset="0"/>
              </a:defRPr>
            </a:lvl6pPr>
            <a:lvl7pPr marL="2971800" indent="-228600" defTabSz="449263" eaLnBrk="0" fontAlgn="base" hangingPunct="0">
              <a:spcBef>
                <a:spcPct val="0"/>
              </a:spcBef>
              <a:spcAft>
                <a:spcPct val="0"/>
              </a:spcAft>
              <a:defRPr>
                <a:solidFill>
                  <a:schemeClr val="tx1"/>
                </a:solidFill>
                <a:latin typeface="Arial" pitchFamily="34" charset="0"/>
              </a:defRPr>
            </a:lvl7pPr>
            <a:lvl8pPr marL="3429000" indent="-228600" defTabSz="449263" eaLnBrk="0" fontAlgn="base" hangingPunct="0">
              <a:spcBef>
                <a:spcPct val="0"/>
              </a:spcBef>
              <a:spcAft>
                <a:spcPct val="0"/>
              </a:spcAft>
              <a:defRPr>
                <a:solidFill>
                  <a:schemeClr val="tx1"/>
                </a:solidFill>
                <a:latin typeface="Arial" pitchFamily="34" charset="0"/>
              </a:defRPr>
            </a:lvl8pPr>
            <a:lvl9pPr marL="3886200" indent="-228600" defTabSz="449263" eaLnBrk="0" fontAlgn="base" hangingPunct="0">
              <a:spcBef>
                <a:spcPct val="0"/>
              </a:spcBef>
              <a:spcAft>
                <a:spcPct val="0"/>
              </a:spcAft>
              <a:defRPr>
                <a:solidFill>
                  <a:schemeClr val="tx1"/>
                </a:solidFill>
                <a:latin typeface="Arial" pitchFamily="34" charset="0"/>
              </a:defRPr>
            </a:lvl9pPr>
          </a:lstStyle>
          <a:p>
            <a:pPr eaLnBrk="1" hangingPunct="1">
              <a:buClr>
                <a:srgbClr val="424456"/>
              </a:buClr>
              <a:buSzPct val="100000"/>
              <a:buFont typeface="Trebuchet MS" pitchFamily="34" charset="0"/>
              <a:buNone/>
            </a:pPr>
            <a:r>
              <a:rPr lang="en-US" altLang="en-US" sz="4000" dirty="0" err="1">
                <a:latin typeface="Trebuchet MS" pitchFamily="34" charset="0"/>
                <a:ea typeface="Arial Unicode MS" pitchFamily="34" charset="-128"/>
                <a:cs typeface="Arial Unicode MS" pitchFamily="34" charset="-128"/>
              </a:rPr>
              <a:t>Swimlanes</a:t>
            </a:r>
            <a:r>
              <a:rPr lang="en-US" altLang="en-US" sz="4000" dirty="0">
                <a:latin typeface="Trebuchet MS" pitchFamily="34" charset="0"/>
                <a:ea typeface="Arial Unicode MS" pitchFamily="34" charset="-128"/>
                <a:cs typeface="Arial Unicode MS" pitchFamily="34" charset="-128"/>
              </a:rPr>
              <a:t> example</a:t>
            </a:r>
          </a:p>
        </p:txBody>
      </p:sp>
    </p:spTree>
    <p:extLst>
      <p:ext uri="{BB962C8B-B14F-4D97-AF65-F5344CB8AC3E}">
        <p14:creationId xmlns:p14="http://schemas.microsoft.com/office/powerpoint/2010/main" val="126785718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1"/>
          <p:cNvSpPr>
            <a:spLocks noGrp="1"/>
          </p:cNvSpPr>
          <p:nvPr>
            <p:ph type="title"/>
          </p:nvPr>
        </p:nvSpPr>
        <p:spPr/>
        <p:txBody>
          <a:bodyPr/>
          <a:lstStyle/>
          <a:p>
            <a:r>
              <a:rPr lang="en-GB" altLang="en-US" sz="3600" smtClean="0"/>
              <a:t>Reference List</a:t>
            </a:r>
          </a:p>
        </p:txBody>
      </p:sp>
      <p:sp>
        <p:nvSpPr>
          <p:cNvPr id="40964" name="Content Placeholder 2"/>
          <p:cNvSpPr>
            <a:spLocks noGrp="1"/>
          </p:cNvSpPr>
          <p:nvPr>
            <p:ph idx="1"/>
          </p:nvPr>
        </p:nvSpPr>
        <p:spPr/>
        <p:txBody>
          <a:bodyPr/>
          <a:lstStyle/>
          <a:p>
            <a:r>
              <a:rPr lang="en-GB" altLang="en-US" sz="1400" smtClean="0"/>
              <a:t>[1] Venters W, 2008, </a:t>
            </a:r>
            <a:r>
              <a:rPr lang="en-GB" altLang="en-US" sz="1400" b="1" i="1" smtClean="0"/>
              <a:t>Software engineering: theory and application: chapter 7</a:t>
            </a:r>
            <a:r>
              <a:rPr lang="en-GB" altLang="en-US" sz="1400" smtClean="0"/>
              <a:t>, pp 56-58, LSE, University of London</a:t>
            </a:r>
          </a:p>
          <a:p>
            <a:r>
              <a:rPr lang="en-US" altLang="en-US" sz="1400" smtClean="0"/>
              <a:t>[2] </a:t>
            </a:r>
            <a:r>
              <a:rPr lang="en-GB" altLang="en-US" sz="1400" smtClean="0"/>
              <a:t>Fowler M, 2003</a:t>
            </a:r>
            <a:r>
              <a:rPr lang="en-GB" altLang="en-US" sz="1400" b="1" i="1" smtClean="0"/>
              <a:t>, UML Distilled. A Brief Guide to Standard Object Modelling Language, </a:t>
            </a:r>
            <a:r>
              <a:rPr lang="en-GB" altLang="en-US" sz="1400" smtClean="0"/>
              <a:t>Addison Wesley, 3rd edition</a:t>
            </a:r>
            <a:r>
              <a:rPr lang="en-GB" altLang="en-US" sz="1400" b="1" i="1" smtClean="0"/>
              <a:t> </a:t>
            </a:r>
          </a:p>
        </p:txBody>
      </p:sp>
      <p:sp>
        <p:nvSpPr>
          <p:cNvPr id="4" name="Slide Number Placeholder 22"/>
          <p:cNvSpPr>
            <a:spLocks noGrp="1"/>
          </p:cNvSpPr>
          <p:nvPr>
            <p:ph type="sldNum" sz="quarter" idx="12"/>
          </p:nvPr>
        </p:nvSpPr>
        <p:spPr/>
        <p:txBody>
          <a:bodyPr/>
          <a:lstStyle/>
          <a:p>
            <a:pPr>
              <a:defRPr/>
            </a:pPr>
            <a:fld id="{177C7545-898F-4C04-A35C-C90633EAE146}" type="slidenum">
              <a:rPr lang="en-US"/>
              <a:pPr>
                <a:defRPr/>
              </a:pPr>
              <a:t>9</a:t>
            </a:fld>
            <a:endParaRPr lang="en-US"/>
          </a:p>
        </p:txBody>
      </p:sp>
    </p:spTree>
    <p:extLst>
      <p:ext uri="{BB962C8B-B14F-4D97-AF65-F5344CB8AC3E}">
        <p14:creationId xmlns:p14="http://schemas.microsoft.com/office/powerpoint/2010/main" val="32561372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3385</TotalTime>
  <Words>346</Words>
  <Application>Microsoft Office PowerPoint</Application>
  <PresentationFormat>On-screen Show (4:3)</PresentationFormat>
  <Paragraphs>59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Software Engineering</vt:lpstr>
      <vt:lpstr>Lesson Content</vt:lpstr>
      <vt:lpstr>What is Activity Diagram?</vt:lpstr>
      <vt:lpstr>Components</vt:lpstr>
      <vt:lpstr>Activity Diagram Components</vt:lpstr>
      <vt:lpstr>Parallel Activities </vt:lpstr>
      <vt:lpstr>Swimlane</vt:lpstr>
      <vt:lpstr>PowerPoint Presentation</vt:lpstr>
      <vt:lpstr>Reference List</vt:lpstr>
      <vt:lpstr>End of Lesson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Kassandra Calleja</dc:creator>
  <cp:lastModifiedBy>Olena Sammut</cp:lastModifiedBy>
  <cp:revision>30</cp:revision>
  <dcterms:created xsi:type="dcterms:W3CDTF">2006-08-16T00:00:00Z</dcterms:created>
  <dcterms:modified xsi:type="dcterms:W3CDTF">2015-09-04T11:12:26Z</dcterms:modified>
</cp:coreProperties>
</file>