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64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4" r:id="rId20"/>
    <p:sldId id="285" r:id="rId21"/>
    <p:sldId id="26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sammut" initials="o" lastIdx="5" clrIdx="0"/>
  <p:cmAuthor id="1" name="Olena Sammut" initials="OS" lastIdx="3" clrIdx="1"/>
  <p:cmAuthor id="2" name="OlenaS" initials="OS" lastIdx="5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342" autoAdjust="0"/>
  </p:normalViewPr>
  <p:slideViewPr>
    <p:cSldViewPr>
      <p:cViewPr>
        <p:scale>
          <a:sx n="73" d="100"/>
          <a:sy n="73" d="100"/>
        </p:scale>
        <p:origin x="-1074" y="-4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9-04T13:35:07.338" idx="3">
    <p:pos x="2494" y="1556"/>
    <p:text>The timing of an asynchronous message is independent of the timing of the intervening messages.
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7C419-1DBB-405B-8CC2-AF1BE3D689C4}" type="datetimeFigureOut">
              <a:rPr lang="en-GB" smtClean="0"/>
              <a:pPr/>
              <a:t>04/09/2015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26F68-C18C-45C4-B03C-281DBF245C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5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Georgia" pitchFamily="18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Georgia" pitchFamily="18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Georgia" pitchFamily="18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Georgia" pitchFamily="18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Georgia" pitchFamily="18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Georgia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Georgia" pitchFamily="18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Georgia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Georgia" pitchFamily="18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Georgia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Georgia" pitchFamily="18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Georgia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Georgia" pitchFamily="18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fld id="{FACC0056-A5BD-4A4D-910E-19F351DCE7DE}" type="slidenum">
              <a:rPr lang="en-US" altLang="en-US">
                <a:solidFill>
                  <a:srgbClr val="000000"/>
                </a:solidFill>
                <a:latin typeface="Calibri" pitchFamily="34" charset="0"/>
              </a:rPr>
              <a:pPr eaLnBrk="1" hangingPunct="1"/>
              <a:t>20</a:t>
            </a:fld>
            <a:endParaRPr lang="en-US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17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174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911225"/>
            <a:ext cx="7543800" cy="2593975"/>
          </a:xfrm>
        </p:spPr>
        <p:txBody>
          <a:bodyPr anchor="b"/>
          <a:lstStyle>
            <a:lvl1pPr>
              <a:defRPr sz="480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3040" y="35052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160" y="6385560"/>
            <a:ext cx="548640" cy="39624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762000"/>
            <a:ext cx="8228013" cy="5810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6586538" y="612775"/>
            <a:ext cx="955675" cy="45561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5257800" y="612775"/>
            <a:ext cx="1323975" cy="45561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CB8A282-B29B-43F1-BB9D-2B3AD8FC3E4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26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68580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8305800" cy="48006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911225"/>
            <a:ext cx="7543800" cy="2593975"/>
          </a:xfrm>
        </p:spPr>
        <p:txBody>
          <a:bodyPr anchor="b"/>
          <a:lstStyle>
            <a:lvl1pPr>
              <a:defRPr sz="480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3440" y="35052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160" y="6385560"/>
            <a:ext cx="548640" cy="39624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229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2249488"/>
            <a:ext cx="8229600" cy="43243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A506E-015E-45DC-8250-E1730329D39A}" type="datetime1">
              <a:rPr lang="en-US"/>
              <a:pPr>
                <a:defRPr/>
              </a:pPr>
              <a:t>9/4/2015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8CF6CF-CFCE-4D9F-9697-572073798D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26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2249488"/>
            <a:ext cx="4038600" cy="4324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249488"/>
            <a:ext cx="4038600" cy="2085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487863"/>
            <a:ext cx="4038600" cy="2085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3062F0-A185-41C8-9AAE-DE65096E39B6}" type="datetime1">
              <a:rPr lang="en-US"/>
              <a:pPr>
                <a:defRPr/>
              </a:pPr>
              <a:t>9/4/2015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174038" y="1588"/>
            <a:ext cx="762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6FD3FB-9860-4B18-A833-2FE199BF65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85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2249488"/>
            <a:ext cx="4038600" cy="4324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2249488"/>
            <a:ext cx="4038600" cy="43243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A0A34F-4FFB-4DBF-BE08-C6101A1CBCC8}" type="datetime1">
              <a:rPr lang="en-US"/>
              <a:pPr>
                <a:defRPr/>
              </a:pPr>
              <a:t>9/4/2015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74038" y="1588"/>
            <a:ext cx="762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5DBE7-0A67-4CBD-82EA-5289394DED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06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2249488"/>
            <a:ext cx="4038600" cy="4324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88"/>
            <a:ext cx="4038600" cy="4324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7A678-433A-4345-9719-4F54F421D608}" type="datetime1">
              <a:rPr lang="en-US"/>
              <a:pPr>
                <a:defRPr/>
              </a:pPr>
              <a:t>9/4/2015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74038" y="1588"/>
            <a:ext cx="762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94C35-7B88-4976-8435-1FB66F4E18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5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by Olena Sammut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30A54A-616D-4580-A815-82024584A7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16696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8013" cy="10652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8228013" cy="22193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352925"/>
            <a:ext cx="8228013" cy="22193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>
          <a:xfrm>
            <a:off x="6586538" y="612775"/>
            <a:ext cx="955675" cy="45561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>
            <a:off x="5257800" y="612775"/>
            <a:ext cx="1323975" cy="45561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619665A-A6A5-465C-B318-2237730AC07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915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640080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7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3040" y="3505200"/>
            <a:ext cx="6995160" cy="1066800"/>
          </a:xfrm>
        </p:spPr>
        <p:txBody>
          <a:bodyPr/>
          <a:lstStyle/>
          <a:p>
            <a:r>
              <a:rPr lang="en-US" dirty="0" smtClean="0"/>
              <a:t>Lesson  – </a:t>
            </a:r>
            <a:r>
              <a:rPr lang="en-US" dirty="0" smtClean="0"/>
              <a:t>UML State Diagrams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2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74638"/>
            <a:ext cx="7467600" cy="1143000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The process for building a </a:t>
            </a:r>
            <a:r>
              <a:rPr lang="en-US" altLang="en-US" sz="3600" dirty="0" smtClean="0"/>
              <a:t>State Diagram</a:t>
            </a:r>
            <a:endParaRPr lang="en-US" altLang="en-US" sz="3600" dirty="0" smtClean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defTabSz="9144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en-US" sz="2000" b="0" dirty="0" smtClean="0"/>
              <a:t>Identify the state that the object is in when it is first created. Model the initial state.</a:t>
            </a:r>
          </a:p>
          <a:p>
            <a:pPr marL="342900" indent="-342900" defTabSz="9144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en-US" sz="2000" b="0" dirty="0" smtClean="0"/>
              <a:t>Identify the event(s) that change the object from the initial state to some other state.</a:t>
            </a:r>
          </a:p>
          <a:p>
            <a:pPr marL="342900" indent="-342900" defTabSz="9144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en-US" sz="2000" b="0" dirty="0" smtClean="0"/>
              <a:t>Name the new state.</a:t>
            </a:r>
          </a:p>
          <a:p>
            <a:pPr marL="342900" indent="-342900" defTabSz="9144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en-US" sz="2000" b="0" dirty="0" smtClean="0"/>
              <a:t>Draw the transition from the first state to the second. Label the transition arrow with the event that triggers the transition.</a:t>
            </a:r>
          </a:p>
          <a:p>
            <a:pPr marL="342900" indent="-342900" defTabSz="9144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en-US" sz="2000" b="0" dirty="0" smtClean="0"/>
              <a:t>Identify the action(s) associated with the event and that actually change the object attributes. Add the action after the event name and preceded by a forward slash.</a:t>
            </a:r>
          </a:p>
          <a:p>
            <a:pPr marL="342900" indent="-342900" defTabSz="9144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en-US" sz="2000" b="0" dirty="0" smtClean="0"/>
              <a:t>Continue the process with each new event until all events have been accounted for.</a:t>
            </a:r>
          </a:p>
          <a:p>
            <a:pPr marL="342900" indent="-342900" defTabSz="9144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en-US" sz="2000" b="0" dirty="0" smtClean="0"/>
              <a:t>If there is a state from which the object can never leave, convert this state to the final state notation.</a:t>
            </a:r>
          </a:p>
        </p:txBody>
      </p:sp>
    </p:spTree>
    <p:extLst>
      <p:ext uri="{BB962C8B-B14F-4D97-AF65-F5344CB8AC3E}">
        <p14:creationId xmlns:p14="http://schemas.microsoft.com/office/powerpoint/2010/main" val="3290388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Tracking Customer Status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914400" y="1412874"/>
            <a:ext cx="6935787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Georgia" pitchFamily="18" charset="0"/>
                <a:ea typeface="Arial Unicode MS" pitchFamily="34" charset="-128"/>
                <a:cs typeface="Arial Unicode MS" pitchFamily="34" charset="-128"/>
              </a:defRPr>
            </a:lvl1pPr>
            <a:lvl2pPr eaLnBrk="0" hangingPunct="0">
              <a:defRPr>
                <a:solidFill>
                  <a:schemeClr val="bg1"/>
                </a:solidFill>
                <a:latin typeface="Georgia" pitchFamily="18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Georgia" pitchFamily="18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Georgia" pitchFamily="18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Georgia" pitchFamily="18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Georgia" pitchFamily="18" charset="0"/>
              <a:defRPr>
                <a:solidFill>
                  <a:schemeClr val="bg1"/>
                </a:solidFill>
                <a:latin typeface="Georgia" pitchFamily="18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Georgia" pitchFamily="18" charset="0"/>
              <a:defRPr>
                <a:solidFill>
                  <a:schemeClr val="bg1"/>
                </a:solidFill>
                <a:latin typeface="Georgia" pitchFamily="18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Georgia" pitchFamily="18" charset="0"/>
              <a:defRPr>
                <a:solidFill>
                  <a:schemeClr val="bg1"/>
                </a:solidFill>
                <a:latin typeface="Georgia" pitchFamily="18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Georgia" pitchFamily="18" charset="0"/>
              <a:defRPr>
                <a:solidFill>
                  <a:schemeClr val="bg1"/>
                </a:solidFill>
                <a:latin typeface="Georgia" pitchFamily="18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>
              <a:buClrTx/>
              <a:buSz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We track current customer status to help avoid uncollectable receivables and identify customers worthy of preferred treatment. </a:t>
            </a:r>
            <a:endParaRPr lang="en-US" altLang="en-US" sz="2000" dirty="0" smtClean="0">
              <a:solidFill>
                <a:schemeClr val="tx1"/>
              </a:solidFill>
              <a:latin typeface="+mn-lt"/>
            </a:endParaRPr>
          </a:p>
          <a:p>
            <a:pPr>
              <a:buClrTx/>
              <a:buSzTx/>
              <a:buFontTx/>
              <a:buChar char="•"/>
            </a:pPr>
            <a:endParaRPr lang="en-US" altLang="en-US" sz="2000" dirty="0">
              <a:solidFill>
                <a:schemeClr val="tx1"/>
              </a:solidFill>
              <a:latin typeface="+mn-lt"/>
            </a:endParaRPr>
          </a:p>
          <a:p>
            <a:pPr marL="914400" lvl="1" indent="-457200">
              <a:buClrTx/>
              <a:buSzTx/>
              <a:buFont typeface="+mj-lt"/>
              <a:buAutoNum type="arabicPeriod"/>
            </a:pP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All customers are initially set up as </a:t>
            </a:r>
            <a:r>
              <a:rPr lang="en-US" altLang="en-US" sz="2000" b="1" dirty="0">
                <a:solidFill>
                  <a:srgbClr val="0070C0"/>
                </a:solidFill>
                <a:latin typeface="+mn-lt"/>
              </a:rPr>
              <a:t>prospects</a:t>
            </a: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, but when they place their first order, they are considered to be </a:t>
            </a:r>
            <a:r>
              <a:rPr lang="en-US" altLang="en-US" sz="2000" b="1" dirty="0">
                <a:solidFill>
                  <a:srgbClr val="0070C0"/>
                </a:solidFill>
                <a:latin typeface="+mn-lt"/>
              </a:rPr>
              <a:t>active</a:t>
            </a: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914400" lvl="1" indent="-457200">
              <a:buClrTx/>
              <a:buSzTx/>
              <a:buFont typeface="+mj-lt"/>
              <a:buAutoNum type="arabicPeriod"/>
            </a:pP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If a customer doesn’t pay an invoice on time, he is placed </a:t>
            </a:r>
            <a:r>
              <a:rPr lang="en-US" altLang="en-US" sz="2000" b="1" dirty="0">
                <a:solidFill>
                  <a:srgbClr val="0070C0"/>
                </a:solidFill>
                <a:latin typeface="+mn-lt"/>
              </a:rPr>
              <a:t>on probation</a:t>
            </a:r>
            <a:r>
              <a:rPr lang="en-US" altLang="en-US" sz="2000" dirty="0">
                <a:solidFill>
                  <a:srgbClr val="0070C0"/>
                </a:solidFill>
                <a:latin typeface="+mn-lt"/>
              </a:rPr>
              <a:t>.</a:t>
            </a:r>
          </a:p>
          <a:p>
            <a:pPr marL="914400" lvl="1" indent="-457200">
              <a:buClrTx/>
              <a:buSzTx/>
              <a:buFont typeface="+mj-lt"/>
              <a:buAutoNum type="arabicPeriod"/>
            </a:pP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If he does pay on time and has ordered more than $10,000 in the previous six months, he warrants </a:t>
            </a:r>
            <a:r>
              <a:rPr lang="en-US" altLang="en-US" sz="2000" b="1" dirty="0">
                <a:solidFill>
                  <a:srgbClr val="0070C0"/>
                </a:solidFill>
                <a:latin typeface="+mn-lt"/>
              </a:rPr>
              <a:t>preferred</a:t>
            </a:r>
            <a:r>
              <a:rPr lang="en-US" altLang="en-US" sz="20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status. </a:t>
            </a:r>
          </a:p>
          <a:p>
            <a:pPr marL="914400" lvl="1" indent="-457200">
              <a:buClrTx/>
              <a:buSzTx/>
              <a:buFont typeface="+mj-lt"/>
              <a:buAutoNum type="arabicPeriod"/>
            </a:pP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Preferred status may be changed only if the customer is late on two or more payments. Then he returns to </a:t>
            </a:r>
            <a:r>
              <a:rPr lang="en-US" altLang="en-US" sz="2000" b="1" dirty="0">
                <a:solidFill>
                  <a:srgbClr val="0070C0"/>
                </a:solidFill>
                <a:latin typeface="+mn-lt"/>
              </a:rPr>
              <a:t>active</a:t>
            </a:r>
            <a:r>
              <a:rPr lang="en-US" altLang="en-US" sz="20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status rather than probation, giving him the benefit of the doubt based on his preferred history.</a:t>
            </a:r>
          </a:p>
        </p:txBody>
      </p:sp>
    </p:spTree>
    <p:extLst>
      <p:ext uri="{BB962C8B-B14F-4D97-AF65-F5344CB8AC3E}">
        <p14:creationId xmlns:p14="http://schemas.microsoft.com/office/powerpoint/2010/main" val="2540929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diagram obtained</a:t>
            </a:r>
            <a:endParaRPr lang="en-US" dirty="0"/>
          </a:p>
        </p:txBody>
      </p:sp>
      <p:pic>
        <p:nvPicPr>
          <p:cNvPr id="19458" name="Picture 5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4999" y="1676400"/>
            <a:ext cx="6505649" cy="4419600"/>
          </a:xfrm>
        </p:spPr>
      </p:pic>
    </p:spTree>
    <p:extLst>
      <p:ext uri="{BB962C8B-B14F-4D97-AF65-F5344CB8AC3E}">
        <p14:creationId xmlns:p14="http://schemas.microsoft.com/office/powerpoint/2010/main" val="294157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Class Activity</a:t>
            </a:r>
            <a:endParaRPr lang="en-US" altLang="en-US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A </a:t>
            </a:r>
            <a:r>
              <a:rPr lang="en-GB" altLang="en-US" b="1" dirty="0" smtClean="0">
                <a:solidFill>
                  <a:srgbClr val="0070C0"/>
                </a:solidFill>
              </a:rPr>
              <a:t>Book</a:t>
            </a:r>
            <a:r>
              <a:rPr lang="en-GB" altLang="en-US" dirty="0" smtClean="0">
                <a:solidFill>
                  <a:srgbClr val="0070C0"/>
                </a:solidFill>
              </a:rPr>
              <a:t> </a:t>
            </a:r>
            <a:r>
              <a:rPr lang="en-GB" altLang="en-US" dirty="0" smtClean="0"/>
              <a:t>object represents all the copies of a certain book in a library system</a:t>
            </a:r>
          </a:p>
          <a:p>
            <a:pPr lvl="1"/>
            <a:r>
              <a:rPr lang="en-GB" altLang="en-US" dirty="0" smtClean="0"/>
              <a:t>A </a:t>
            </a:r>
            <a:r>
              <a:rPr lang="en-GB" altLang="en-US" b="1" dirty="0" smtClean="0"/>
              <a:t>Book</a:t>
            </a:r>
            <a:r>
              <a:rPr lang="en-GB" altLang="en-US" dirty="0" smtClean="0"/>
              <a:t> object is </a:t>
            </a:r>
            <a:r>
              <a:rPr lang="en-GB" altLang="en-US" dirty="0" smtClean="0">
                <a:solidFill>
                  <a:srgbClr val="0070C0"/>
                </a:solidFill>
              </a:rPr>
              <a:t>borrowable</a:t>
            </a:r>
            <a:r>
              <a:rPr lang="en-GB" altLang="en-US" dirty="0" smtClean="0"/>
              <a:t> provided that there is at least one copy on the shelf</a:t>
            </a:r>
          </a:p>
          <a:p>
            <a:pPr lvl="1"/>
            <a:r>
              <a:rPr lang="en-GB" altLang="en-US" dirty="0" smtClean="0"/>
              <a:t>The triggers for the state change are </a:t>
            </a:r>
            <a:r>
              <a:rPr lang="en-GB" altLang="en-US" b="1" dirty="0" smtClean="0">
                <a:solidFill>
                  <a:srgbClr val="0070C0"/>
                </a:solidFill>
              </a:rPr>
              <a:t>borrow</a:t>
            </a:r>
            <a:r>
              <a:rPr lang="en-GB" altLang="en-US" dirty="0" smtClean="0">
                <a:solidFill>
                  <a:srgbClr val="0070C0"/>
                </a:solidFill>
              </a:rPr>
              <a:t> </a:t>
            </a:r>
            <a:r>
              <a:rPr lang="en-GB" altLang="en-US" dirty="0" smtClean="0"/>
              <a:t>and </a:t>
            </a:r>
            <a:r>
              <a:rPr lang="en-GB" altLang="en-US" b="1" dirty="0" smtClean="0">
                <a:solidFill>
                  <a:srgbClr val="0070C0"/>
                </a:solidFill>
              </a:rPr>
              <a:t>return</a:t>
            </a:r>
            <a:endParaRPr lang="en-GB" altLang="en-US" dirty="0" smtClean="0">
              <a:solidFill>
                <a:srgbClr val="0070C0"/>
              </a:solidFill>
            </a:endParaRPr>
          </a:p>
          <a:p>
            <a:pPr eaLnBrk="1" hangingPunct="1"/>
            <a:r>
              <a:rPr lang="en-GB" altLang="en-US" dirty="0" smtClean="0"/>
              <a:t>Draw a state machine diagram for </a:t>
            </a:r>
            <a:r>
              <a:rPr lang="en-GB" altLang="en-US" b="1" dirty="0" smtClean="0"/>
              <a:t>Book</a:t>
            </a:r>
            <a:r>
              <a:rPr lang="en-GB" altLang="en-US" dirty="0" smtClean="0"/>
              <a:t>’s life-cycle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3132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Statechart Diagram: Internal Activities</a:t>
            </a:r>
          </a:p>
        </p:txBody>
      </p:sp>
      <p:pic>
        <p:nvPicPr>
          <p:cNvPr id="21509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3505200"/>
            <a:ext cx="2038095" cy="1247619"/>
          </a:xfrm>
          <a:ln>
            <a:solidFill>
              <a:schemeClr val="hlink"/>
            </a:solidFill>
            <a:miter lim="800000"/>
            <a:headEnd/>
            <a:tailEnd/>
          </a:ln>
        </p:spPr>
      </p:pic>
      <p:sp>
        <p:nvSpPr>
          <p:cNvPr id="2150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14400" y="1524000"/>
            <a:ext cx="5943600" cy="4530725"/>
          </a:xfrm>
        </p:spPr>
        <p:txBody>
          <a:bodyPr>
            <a:norm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000000"/>
              </a:buClr>
              <a:buFont typeface="Times New Roman" pitchFamily="18" charset="0"/>
              <a:buChar char="•"/>
            </a:pPr>
            <a:r>
              <a:rPr lang="en-US" altLang="en-US" sz="2000" b="1" dirty="0" smtClean="0">
                <a:solidFill>
                  <a:srgbClr val="0070C0"/>
                </a:solidFill>
              </a:rPr>
              <a:t>State transition diagrams </a:t>
            </a:r>
            <a:r>
              <a:rPr lang="en-US" altLang="en-US" sz="2000" dirty="0" smtClean="0">
                <a:solidFill>
                  <a:srgbClr val="0070C0"/>
                </a:solidFill>
              </a:rPr>
              <a:t> </a:t>
            </a:r>
            <a:r>
              <a:rPr lang="en-US" altLang="en-US" sz="2000" dirty="0" smtClean="0"/>
              <a:t>are also frequently used for </a:t>
            </a:r>
            <a:r>
              <a:rPr lang="en-US" altLang="en-US" sz="2000" b="1" i="1" dirty="0" smtClean="0"/>
              <a:t>GUI modeling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000000"/>
              </a:buClr>
              <a:buFont typeface="Times New Roman" pitchFamily="18" charset="0"/>
              <a:buChar char="•"/>
            </a:pPr>
            <a:r>
              <a:rPr lang="en-US" altLang="en-US" sz="2000" b="1" dirty="0" smtClean="0">
                <a:solidFill>
                  <a:srgbClr val="0070C0"/>
                </a:solidFill>
              </a:rPr>
              <a:t>State</a:t>
            </a:r>
            <a:r>
              <a:rPr lang="en-US" altLang="en-US" sz="2000" b="1" dirty="0" smtClean="0"/>
              <a:t> </a:t>
            </a:r>
            <a:r>
              <a:rPr lang="en-US" altLang="en-US" sz="2000" dirty="0" smtClean="0">
                <a:solidFill>
                  <a:srgbClr val="0070C0"/>
                </a:solidFill>
              </a:rPr>
              <a:t> </a:t>
            </a:r>
            <a:r>
              <a:rPr lang="en-US" altLang="en-US" sz="2000" dirty="0" smtClean="0"/>
              <a:t>may be optionally subdivided into multiple compartments separated from each other by a horizontal line. They are as follows: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rgbClr val="000000"/>
              </a:buClr>
              <a:buFont typeface="Times New Roman" pitchFamily="18" charset="0"/>
              <a:buChar char="•"/>
            </a:pPr>
            <a:r>
              <a:rPr lang="en-US" altLang="en-US" sz="1800" u="sng" dirty="0" smtClean="0">
                <a:solidFill>
                  <a:srgbClr val="0070C0"/>
                </a:solidFill>
              </a:rPr>
              <a:t>Name</a:t>
            </a:r>
            <a:r>
              <a:rPr lang="en-US" altLang="en-US" sz="1800" dirty="0" smtClean="0">
                <a:solidFill>
                  <a:srgbClr val="0070C0"/>
                </a:solidFill>
              </a:rPr>
              <a:t> </a:t>
            </a:r>
            <a:r>
              <a:rPr lang="en-US" altLang="en-US" sz="1800" dirty="0" smtClean="0">
                <a:solidFill>
                  <a:srgbClr val="000000"/>
                </a:solidFill>
              </a:rPr>
              <a:t>compartment holds the name of the state as a string.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rgbClr val="000000"/>
              </a:buClr>
              <a:buFont typeface="Times New Roman" pitchFamily="18" charset="0"/>
              <a:buChar char="•"/>
            </a:pPr>
            <a:r>
              <a:rPr lang="en-US" altLang="en-US" sz="1800" u="sng" dirty="0" smtClean="0">
                <a:solidFill>
                  <a:srgbClr val="0070C0"/>
                </a:solidFill>
              </a:rPr>
              <a:t>Internal transitions</a:t>
            </a:r>
            <a:r>
              <a:rPr lang="en-US" altLang="en-US" sz="1800" dirty="0" smtClean="0">
                <a:solidFill>
                  <a:srgbClr val="0070C0"/>
                </a:solidFill>
              </a:rPr>
              <a:t> </a:t>
            </a:r>
            <a:r>
              <a:rPr lang="en-US" altLang="en-US" sz="1800" dirty="0" smtClean="0">
                <a:solidFill>
                  <a:srgbClr val="000000"/>
                </a:solidFill>
              </a:rPr>
              <a:t>compartment holds a list of internal actions or activities that are performed while the element is in the state.</a:t>
            </a:r>
          </a:p>
          <a:p>
            <a:pPr marL="1600200" lvl="3" indent="-228600" eaLnBrk="1" hangingPunct="1">
              <a:spcBef>
                <a:spcPct val="20000"/>
              </a:spcBef>
              <a:buClr>
                <a:srgbClr val="000000"/>
              </a:buClr>
              <a:buFont typeface="Times New Roman" pitchFamily="18" charset="0"/>
              <a:buChar char="–"/>
            </a:pPr>
            <a:r>
              <a:rPr lang="en-US" altLang="en-US" sz="1800" dirty="0" smtClean="0">
                <a:solidFill>
                  <a:srgbClr val="000000"/>
                </a:solidFill>
              </a:rPr>
              <a:t>Do not trigger any entry/exit transitions but do cause internal activities</a:t>
            </a:r>
          </a:p>
          <a:p>
            <a:pPr marL="2057400" lvl="4" indent="-228600" eaLnBrk="1" hangingPunct="1">
              <a:spcBef>
                <a:spcPct val="20000"/>
              </a:spcBef>
              <a:buClr>
                <a:srgbClr val="000000"/>
              </a:buClr>
              <a:buFont typeface="Times New Roman" pitchFamily="18" charset="0"/>
              <a:buChar char="»"/>
            </a:pPr>
            <a:r>
              <a:rPr lang="en-US" altLang="en-US" sz="1600" dirty="0" smtClean="0">
                <a:solidFill>
                  <a:srgbClr val="000000"/>
                </a:solidFill>
              </a:rPr>
              <a:t>Action Label – Circumstances</a:t>
            </a:r>
          </a:p>
          <a:p>
            <a:pPr marL="2057400" lvl="4" indent="-228600" eaLnBrk="1" hangingPunct="1">
              <a:spcBef>
                <a:spcPct val="20000"/>
              </a:spcBef>
              <a:buClr>
                <a:srgbClr val="000000"/>
              </a:buClr>
              <a:buFont typeface="Times New Roman" pitchFamily="18" charset="0"/>
              <a:buChar char="»"/>
            </a:pPr>
            <a:r>
              <a:rPr lang="en-US" altLang="en-US" sz="1600" dirty="0" smtClean="0">
                <a:solidFill>
                  <a:srgbClr val="000000"/>
                </a:solidFill>
              </a:rPr>
              <a:t>Acton Expression – Action itself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000000"/>
              </a:buClr>
              <a:buFont typeface="Times New Roman" pitchFamily="18" charset="0"/>
              <a:buChar char="•"/>
            </a:pPr>
            <a:endParaRPr lang="en-US" altLang="en-US" sz="1600" dirty="0" smtClean="0">
              <a:latin typeface="Times New Roman" pitchFamily="18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000000"/>
              </a:buClr>
              <a:buFont typeface="Times New Roman" pitchFamily="18" charset="0"/>
              <a:buChar char="•"/>
            </a:pPr>
            <a:endParaRPr lang="en-US" altLang="en-US" b="1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992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Activity States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3962400" cy="48006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000" b="0" dirty="0" smtClean="0"/>
              <a:t>When an object is in a normal state, it is quiet and waiting for an event to happen before it does something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000" b="0" dirty="0" smtClean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000" b="0" dirty="0" smtClean="0"/>
              <a:t>There are states in which object is doing some ongoing work. Such states are called </a:t>
            </a:r>
            <a:r>
              <a:rPr lang="en-US" altLang="en-US" sz="2000" b="0" dirty="0" smtClean="0">
                <a:solidFill>
                  <a:srgbClr val="0070C0"/>
                </a:solidFill>
              </a:rPr>
              <a:t>activity states </a:t>
            </a:r>
            <a:r>
              <a:rPr lang="en-US" altLang="en-US" sz="2000" b="0" dirty="0" smtClean="0"/>
              <a:t>and are marked with do/..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b="1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 smtClean="0"/>
              <a:t>Do-activities unlike the regular actions, can </a:t>
            </a:r>
            <a:r>
              <a:rPr lang="en-US" altLang="en-US" sz="1600" b="1" i="1" dirty="0" smtClean="0"/>
              <a:t>take some time and can be interrupted</a:t>
            </a:r>
          </a:p>
        </p:txBody>
      </p:sp>
      <p:pic>
        <p:nvPicPr>
          <p:cNvPr id="22533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0"/>
          <a:stretch/>
        </p:blipFill>
        <p:spPr bwMode="auto">
          <a:xfrm>
            <a:off x="4800600" y="2286001"/>
            <a:ext cx="4343400" cy="2088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1186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Activity State</a:t>
            </a:r>
            <a:endParaRPr lang="en-US" altLang="en-US" smtClean="0"/>
          </a:p>
        </p:txBody>
      </p:sp>
      <p:pic>
        <p:nvPicPr>
          <p:cNvPr id="23555" name="Picture 6" descr="figure4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1600200"/>
            <a:ext cx="6400800" cy="4800600"/>
          </a:xfrm>
        </p:spPr>
      </p:pic>
    </p:spTree>
    <p:extLst>
      <p:ext uri="{BB962C8B-B14F-4D97-AF65-F5344CB8AC3E}">
        <p14:creationId xmlns:p14="http://schemas.microsoft.com/office/powerpoint/2010/main" val="148358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Composite (superstates) and concurrent (orthogonal) states</a:t>
            </a:r>
          </a:p>
        </p:txBody>
      </p:sp>
      <p:pic>
        <p:nvPicPr>
          <p:cNvPr id="24581" name="Picture 4" descr="uml_state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004" y="1447800"/>
            <a:ext cx="2826834" cy="1981200"/>
          </a:xfrm>
          <a:ln>
            <a:solidFill>
              <a:schemeClr val="hlink"/>
            </a:solidFill>
            <a:miter lim="800000"/>
            <a:headEnd/>
            <a:tailEnd/>
          </a:ln>
        </p:spPr>
      </p:pic>
      <p:sp>
        <p:nvSpPr>
          <p:cNvPr id="24578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8186738" y="612775"/>
            <a:ext cx="957262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Georgia" pitchFamily="18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Georgia" pitchFamily="18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Georgia" pitchFamily="18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Georgia" pitchFamily="18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Georgia" pitchFamily="18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Georgia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Georgia" pitchFamily="18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Georgia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Georgia" pitchFamily="18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Georgia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Georgia" pitchFamily="18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Georgia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Georgia" pitchFamily="18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GB" altLang="en-US">
                <a:solidFill>
                  <a:srgbClr val="214043"/>
                </a:solidFill>
              </a:rPr>
              <a:t>31/07/08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14400" y="1524000"/>
            <a:ext cx="4343400" cy="5048250"/>
          </a:xfrm>
        </p:spPr>
        <p:txBody>
          <a:bodyPr>
            <a:normAutofit/>
          </a:bodyPr>
          <a:lstStyle/>
          <a:p>
            <a:pPr marL="457200" indent="-457200" defTabSz="914400" eaLnBrk="1" hangingPunct="1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Times New Roman" pitchFamily="18" charset="0"/>
              <a:buChar char="•"/>
            </a:pPr>
            <a:r>
              <a:rPr lang="en-US" altLang="en-US" sz="2400" dirty="0" smtClean="0"/>
              <a:t>A </a:t>
            </a:r>
            <a:r>
              <a:rPr lang="en-US" altLang="en-US" sz="2400" b="1" dirty="0" smtClean="0">
                <a:solidFill>
                  <a:srgbClr val="0070C0"/>
                </a:solidFill>
              </a:rPr>
              <a:t>composite state</a:t>
            </a:r>
            <a:r>
              <a:rPr lang="en-US" altLang="en-US" sz="2400" dirty="0" smtClean="0">
                <a:solidFill>
                  <a:srgbClr val="0070C0"/>
                </a:solidFill>
              </a:rPr>
              <a:t> </a:t>
            </a:r>
            <a:r>
              <a:rPr lang="en-US" altLang="en-US" sz="2400" dirty="0" smtClean="0"/>
              <a:t>is decomposed into two or more sequential</a:t>
            </a:r>
            <a:r>
              <a:rPr lang="en-US" altLang="en-US" sz="2400" dirty="0" smtClean="0"/>
              <a:t>/ concurrent </a:t>
            </a:r>
            <a:r>
              <a:rPr lang="en-US" altLang="en-US" sz="2400" dirty="0" smtClean="0"/>
              <a:t>sub-states</a:t>
            </a:r>
          </a:p>
          <a:p>
            <a:pPr marL="876300" lvl="1" indent="-419100" defTabSz="914400" eaLnBrk="1" hangingPunct="1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AutoNum type="arabicPeriod"/>
            </a:pPr>
            <a:r>
              <a:rPr lang="en-US" altLang="en-US" sz="2000" dirty="0" smtClean="0">
                <a:solidFill>
                  <a:srgbClr val="000000"/>
                </a:solidFill>
              </a:rPr>
              <a:t>Modeling sub-states makes sense when the specific existing state exhibits </a:t>
            </a:r>
            <a:r>
              <a:rPr lang="en-US" altLang="en-US" sz="2000" b="1" u="sng" dirty="0" smtClean="0">
                <a:solidFill>
                  <a:srgbClr val="0070C0"/>
                </a:solidFill>
              </a:rPr>
              <a:t>complex behavior</a:t>
            </a:r>
            <a:r>
              <a:rPr lang="en-US" altLang="en-US" sz="2000" b="1" dirty="0" smtClean="0">
                <a:solidFill>
                  <a:srgbClr val="000000"/>
                </a:solidFill>
              </a:rPr>
              <a:t>.</a:t>
            </a:r>
          </a:p>
          <a:p>
            <a:pPr marL="876300" lvl="1" indent="-419100" defTabSz="914400" eaLnBrk="1" hangingPunct="1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AutoNum type="arabicPeriod"/>
            </a:pPr>
            <a:r>
              <a:rPr lang="en-US" altLang="en-US" sz="2000" dirty="0" smtClean="0">
                <a:solidFill>
                  <a:srgbClr val="000000"/>
                </a:solidFill>
              </a:rPr>
              <a:t>Introducing a super state makes sense when several existing states </a:t>
            </a:r>
            <a:r>
              <a:rPr lang="en-US" altLang="en-US" sz="2000" b="1" u="sng" dirty="0" smtClean="0">
                <a:solidFill>
                  <a:srgbClr val="0070C0"/>
                </a:solidFill>
              </a:rPr>
              <a:t>share a common entry or exit condition</a:t>
            </a:r>
          </a:p>
        </p:txBody>
      </p:sp>
      <p:pic>
        <p:nvPicPr>
          <p:cNvPr id="2458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4038600"/>
            <a:ext cx="3492500" cy="2017713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924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State Chart Diagram for Phone Object</a:t>
            </a:r>
          </a:p>
        </p:txBody>
      </p:sp>
      <p:pic>
        <p:nvPicPr>
          <p:cNvPr id="2560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463" y="1747523"/>
            <a:ext cx="6249273" cy="4505954"/>
          </a:xfrm>
          <a:ln>
            <a:solidFill>
              <a:schemeClr val="hlink"/>
            </a:solidFill>
            <a:miter lim="800000"/>
            <a:headEnd/>
            <a:tailEnd/>
          </a:ln>
        </p:spPr>
      </p:pic>
      <p:sp>
        <p:nvSpPr>
          <p:cNvPr id="25602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8188325" y="612775"/>
            <a:ext cx="955675" cy="4556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Georgia" pitchFamily="18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Georgia" pitchFamily="18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Georgia" pitchFamily="18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Georgia" pitchFamily="18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Georgia" pitchFamily="18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Georgia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Georgia" pitchFamily="18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Georgia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Georgia" pitchFamily="18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Georgia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Georgia" pitchFamily="18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Georgia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Georgia" pitchFamily="18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GB" altLang="en-US">
                <a:solidFill>
                  <a:srgbClr val="214043"/>
                </a:solidFill>
              </a:rPr>
              <a:t>31/07/08</a:t>
            </a:r>
          </a:p>
        </p:txBody>
      </p:sp>
    </p:spTree>
    <p:extLst>
      <p:ext uri="{BB962C8B-B14F-4D97-AF65-F5344CB8AC3E}">
        <p14:creationId xmlns:p14="http://schemas.microsoft.com/office/powerpoint/2010/main" val="1192176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Class Activity</a:t>
            </a:r>
            <a:endParaRPr lang="en-US" altLang="en-US" dirty="0" smtClean="0"/>
          </a:p>
        </p:txBody>
      </p:sp>
      <p:pic>
        <p:nvPicPr>
          <p:cNvPr id="2765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96"/>
          <a:stretch/>
        </p:blipFill>
        <p:spPr>
          <a:xfrm>
            <a:off x="1295400" y="1371599"/>
            <a:ext cx="6858000" cy="543890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0124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Lesson Content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a State Diagram</a:t>
            </a:r>
          </a:p>
          <a:p>
            <a:r>
              <a:rPr lang="en-GB" dirty="0" smtClean="0"/>
              <a:t>General Notation</a:t>
            </a:r>
          </a:p>
          <a:p>
            <a:r>
              <a:rPr lang="en-GB" dirty="0" smtClean="0"/>
              <a:t>Components </a:t>
            </a:r>
            <a:r>
              <a:rPr lang="en-GB" dirty="0"/>
              <a:t>of </a:t>
            </a:r>
            <a:r>
              <a:rPr lang="en-GB" dirty="0" smtClean="0"/>
              <a:t>a State Diagram</a:t>
            </a:r>
            <a:endParaRPr lang="en-GB" dirty="0" smtClean="0"/>
          </a:p>
          <a:p>
            <a:r>
              <a:rPr lang="en-GB" dirty="0" smtClean="0"/>
              <a:t>Guidelines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8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Georgia" pitchFamily="18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Georgia" pitchFamily="18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Georgia" pitchFamily="18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Georgia" pitchFamily="18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Georgia" pitchFamily="18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Georgia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Georgia" pitchFamily="18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Georgia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Georgia" pitchFamily="18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Georgia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Georgia" pitchFamily="18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Georgia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Georgia" pitchFamily="18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fld id="{BE2A3A08-D8F8-445B-8F72-9F50FE79077E}" type="slidenum">
              <a:rPr lang="en-GB" altLang="en-US">
                <a:solidFill>
                  <a:srgbClr val="FFFFFF"/>
                </a:solidFill>
              </a:rPr>
              <a:pPr eaLnBrk="1" hangingPunct="1"/>
              <a:t>20</a:t>
            </a:fld>
            <a:endParaRPr lang="en-GB" altLang="en-US">
              <a:solidFill>
                <a:srgbClr val="FFFFFF"/>
              </a:solidFill>
            </a:endParaRPr>
          </a:p>
        </p:txBody>
      </p:sp>
      <p:sp>
        <p:nvSpPr>
          <p:cNvPr id="28675" name="Text Box 1"/>
          <p:cNvSpPr txBox="1">
            <a:spLocks noChangeArrowheads="1"/>
          </p:cNvSpPr>
          <p:nvPr/>
        </p:nvSpPr>
        <p:spPr bwMode="auto">
          <a:xfrm>
            <a:off x="914400" y="609600"/>
            <a:ext cx="8229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Georgia" pitchFamily="18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Georgia" pitchFamily="18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Georgia" pitchFamily="18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Georgia" pitchFamily="18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Georgia" pitchFamily="18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Georgia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Georgia" pitchFamily="18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Georgia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Georgia" pitchFamily="18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Georgia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Georgia" pitchFamily="18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Georgia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Georgia" pitchFamily="18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>
              <a:buClr>
                <a:srgbClr val="424456"/>
              </a:buClr>
              <a:buFont typeface="Trebuchet MS" pitchFamily="34" charset="0"/>
              <a:buNone/>
            </a:pPr>
            <a:r>
              <a:rPr lang="en-GB" altLang="en-US" sz="3600" dirty="0">
                <a:solidFill>
                  <a:srgbClr val="424456"/>
                </a:solidFill>
                <a:latin typeface="Trebuchet MS" pitchFamily="34" charset="0"/>
              </a:rPr>
              <a:t>Reference List</a:t>
            </a:r>
          </a:p>
        </p:txBody>
      </p:sp>
      <p:sp>
        <p:nvSpPr>
          <p:cNvPr id="28676" name="Text Box 2"/>
          <p:cNvSpPr txBox="1">
            <a:spLocks noChangeArrowheads="1"/>
          </p:cNvSpPr>
          <p:nvPr/>
        </p:nvSpPr>
        <p:spPr bwMode="auto">
          <a:xfrm>
            <a:off x="457200" y="1628775"/>
            <a:ext cx="8229600" cy="494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63538" indent="-25558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Georgia" pitchFamily="18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Georgia" pitchFamily="18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Georgia" pitchFamily="18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Georgia" pitchFamily="18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Georgia" pitchFamily="18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Georgia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Georgia" pitchFamily="18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Georgia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Georgia" pitchFamily="18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Georgia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Georgia" pitchFamily="18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Georgia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Georgia" pitchFamily="18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n-GB" altLang="en-US" sz="1400">
                <a:solidFill>
                  <a:srgbClr val="000000"/>
                </a:solidFill>
              </a:rPr>
              <a:t>[1] Blackwell, T, 2006, </a:t>
            </a:r>
            <a:r>
              <a:rPr lang="en-GB" altLang="en-US" sz="1400" b="1" i="1">
                <a:solidFill>
                  <a:srgbClr val="000000"/>
                </a:solidFill>
              </a:rPr>
              <a:t>Software engineering, algorithm design and analysis: volume 1</a:t>
            </a:r>
            <a:r>
              <a:rPr lang="en-GB" altLang="en-US" sz="1400">
                <a:solidFill>
                  <a:srgbClr val="000000"/>
                </a:solidFill>
              </a:rPr>
              <a:t>, p 3, Goldsmiths College, University of London</a:t>
            </a:r>
          </a:p>
          <a:p>
            <a:pPr eaLnBrk="1" hangingPunct="1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n-US" altLang="en-US" sz="1400">
                <a:solidFill>
                  <a:srgbClr val="000000"/>
                </a:solidFill>
              </a:rPr>
              <a:t>[2] </a:t>
            </a:r>
            <a:r>
              <a:rPr lang="en-GB" altLang="en-US" sz="1400">
                <a:solidFill>
                  <a:srgbClr val="000000"/>
                </a:solidFill>
              </a:rPr>
              <a:t>Fowler M, 2003</a:t>
            </a:r>
            <a:r>
              <a:rPr lang="en-GB" altLang="en-US" sz="1400" b="1" i="1">
                <a:solidFill>
                  <a:srgbClr val="000000"/>
                </a:solidFill>
              </a:rPr>
              <a:t>, UML Distilled. A Brief Guide to Standard Object Modelling Language, </a:t>
            </a:r>
            <a:r>
              <a:rPr lang="en-GB" altLang="en-US" sz="1400">
                <a:solidFill>
                  <a:srgbClr val="000000"/>
                </a:solidFill>
              </a:rPr>
              <a:t>Addison Wesley, 3rd edition</a:t>
            </a:r>
            <a:r>
              <a:rPr lang="en-GB" altLang="en-US" sz="1400" b="1" i="1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43906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Lesson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4" descr="http://www.acct.org/Ques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712" y="1676400"/>
            <a:ext cx="3697288" cy="492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348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74638"/>
            <a:ext cx="7315200" cy="132556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Object Oriented Analysis Flow</a:t>
            </a:r>
          </a:p>
        </p:txBody>
      </p:sp>
      <p:pic>
        <p:nvPicPr>
          <p:cNvPr id="1126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464" y="2028549"/>
            <a:ext cx="5525272" cy="3943901"/>
          </a:xfrm>
          <a:ln>
            <a:solidFill>
              <a:schemeClr val="hlink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85270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What is State </a:t>
            </a:r>
            <a:r>
              <a:rPr lang="en-US" altLang="en-US" dirty="0" smtClean="0"/>
              <a:t>Diagram</a:t>
            </a:r>
            <a:r>
              <a:rPr lang="en-US" altLang="en-US" dirty="0" smtClean="0"/>
              <a:t>?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4238625" cy="5029200"/>
          </a:xfrm>
        </p:spPr>
        <p:txBody>
          <a:bodyPr/>
          <a:lstStyle/>
          <a:p>
            <a:pPr marL="533400" indent="-533400" defTabSz="914400" eaLnBrk="1" hangingPunct="1">
              <a:lnSpc>
                <a:spcPct val="80000"/>
              </a:lnSpc>
            </a:pPr>
            <a:r>
              <a:rPr lang="en-US" altLang="en-US" sz="1800" b="0" dirty="0" smtClean="0"/>
              <a:t>Objects have behaviors and state. The state of an object depends on its current activity and/or condition.</a:t>
            </a:r>
          </a:p>
          <a:p>
            <a:pPr marL="533400" indent="-533400" defTabSz="914400" eaLnBrk="1" hangingPunct="1">
              <a:lnSpc>
                <a:spcPct val="80000"/>
              </a:lnSpc>
            </a:pPr>
            <a:endParaRPr lang="en-US" altLang="en-US" sz="1800" dirty="0" smtClean="0"/>
          </a:p>
          <a:p>
            <a:pPr marL="533400" indent="-533400" defTabSz="914400" eaLnBrk="1" hangingPunct="1">
              <a:lnSpc>
                <a:spcPct val="80000"/>
              </a:lnSpc>
            </a:pPr>
            <a:r>
              <a:rPr lang="en-US" altLang="en-US" sz="2000" dirty="0" smtClean="0"/>
              <a:t> </a:t>
            </a:r>
            <a:r>
              <a:rPr lang="en-US" altLang="en-US" sz="2000" b="1" dirty="0" smtClean="0"/>
              <a:t>A </a:t>
            </a:r>
            <a:r>
              <a:rPr lang="en-US" altLang="en-US" sz="2000" b="1" dirty="0" smtClean="0">
                <a:solidFill>
                  <a:srgbClr val="0070C0"/>
                </a:solidFill>
              </a:rPr>
              <a:t>state </a:t>
            </a:r>
            <a:r>
              <a:rPr lang="en-US" altLang="en-US" sz="2000" b="1" dirty="0" smtClean="0">
                <a:solidFill>
                  <a:srgbClr val="0070C0"/>
                </a:solidFill>
              </a:rPr>
              <a:t>diagram </a:t>
            </a:r>
            <a:r>
              <a:rPr lang="en-US" altLang="en-US" sz="2000" b="1" dirty="0" smtClean="0"/>
              <a:t>shows the possible states of the object and the transitions that cause a change of the state</a:t>
            </a:r>
            <a:r>
              <a:rPr lang="en-US" altLang="en-US" sz="2000" dirty="0" smtClean="0"/>
              <a:t>. </a:t>
            </a:r>
          </a:p>
          <a:p>
            <a:pPr marL="952500" lvl="1" indent="-495300" defTabSz="914400" eaLnBrk="1" hangingPunct="1">
              <a:lnSpc>
                <a:spcPct val="80000"/>
              </a:lnSpc>
            </a:pPr>
            <a:r>
              <a:rPr lang="en-US" altLang="en-US" sz="2000" dirty="0" smtClean="0"/>
              <a:t>Were used prior to UML existence</a:t>
            </a:r>
          </a:p>
          <a:p>
            <a:pPr marL="533400" indent="-533400" defTabSz="914400" eaLnBrk="1" hangingPunct="1">
              <a:lnSpc>
                <a:spcPct val="80000"/>
              </a:lnSpc>
            </a:pPr>
            <a:endParaRPr lang="en-US" altLang="en-US" sz="2000" dirty="0" smtClean="0"/>
          </a:p>
          <a:p>
            <a:pPr marL="533400" indent="-533400" defTabSz="914400" eaLnBrk="1" hangingPunct="1">
              <a:lnSpc>
                <a:spcPct val="80000"/>
              </a:lnSpc>
            </a:pPr>
            <a:r>
              <a:rPr lang="en-US" altLang="en-US" sz="1800" dirty="0" smtClean="0"/>
              <a:t>Use UML State Chart diagram to:</a:t>
            </a:r>
          </a:p>
          <a:p>
            <a:pPr marL="952500" lvl="1" indent="-495300" defTabSz="914400" eaLnBrk="1" hangingPunct="1">
              <a:lnSpc>
                <a:spcPct val="80000"/>
              </a:lnSpc>
            </a:pPr>
            <a:r>
              <a:rPr lang="en-US" altLang="en-US" sz="1800" dirty="0" smtClean="0"/>
              <a:t>Explore the complex behavior of a </a:t>
            </a:r>
            <a:r>
              <a:rPr lang="en-US" altLang="en-US" sz="1800" b="1" dirty="0" smtClean="0"/>
              <a:t>single</a:t>
            </a:r>
            <a:r>
              <a:rPr lang="en-US" altLang="en-US" sz="1800" dirty="0" smtClean="0"/>
              <a:t> object, actor, subsystem, or component. </a:t>
            </a:r>
          </a:p>
          <a:p>
            <a:pPr marL="952500" lvl="1" indent="-495300" defTabSz="914400" eaLnBrk="1" hangingPunct="1">
              <a:lnSpc>
                <a:spcPct val="80000"/>
              </a:lnSpc>
            </a:pPr>
            <a:r>
              <a:rPr lang="en-US" altLang="en-US" sz="1800" dirty="0" smtClean="0"/>
              <a:t>Modeling real-time systems. </a:t>
            </a:r>
          </a:p>
          <a:p>
            <a:pPr marL="533400" indent="-533400" defTabSz="914400" eaLnBrk="1" hangingPunct="1">
              <a:lnSpc>
                <a:spcPct val="80000"/>
              </a:lnSpc>
              <a:buFont typeface="Wingdings" pitchFamily="2" charset="2"/>
              <a:buBlip>
                <a:blip r:embed="rId2"/>
              </a:buBlip>
            </a:pPr>
            <a:endParaRPr lang="en-US" altLang="en-US" sz="1800" dirty="0" smtClean="0"/>
          </a:p>
        </p:txBody>
      </p:sp>
      <p:pic>
        <p:nvPicPr>
          <p:cNvPr id="12293" name="Picture 4" descr="uml_state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987" y="2565400"/>
            <a:ext cx="3960813" cy="2087563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82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smtClean="0"/>
              <a:t>Components of State </a:t>
            </a:r>
            <a:r>
              <a:rPr lang="en-US" altLang="en-US" sz="3600" dirty="0" smtClean="0"/>
              <a:t>Diagrams</a:t>
            </a:r>
            <a:endParaRPr lang="en-US" altLang="en-US" sz="3600" dirty="0" smtClean="0"/>
          </a:p>
        </p:txBody>
      </p:sp>
      <p:pic>
        <p:nvPicPr>
          <p:cNvPr id="1331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4038600"/>
            <a:ext cx="3751247" cy="2667000"/>
          </a:xfrm>
          <a:ln>
            <a:solidFill>
              <a:schemeClr val="hlink"/>
            </a:solidFill>
            <a:miter lim="800000"/>
            <a:headEnd/>
            <a:tailEnd/>
          </a:ln>
        </p:spPr>
      </p:pic>
      <p:sp>
        <p:nvSpPr>
          <p:cNvPr id="1331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62000" y="1371600"/>
            <a:ext cx="8153400" cy="2666999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lnSpc>
                <a:spcPct val="80000"/>
              </a:lnSpc>
              <a:buClr>
                <a:srgbClr val="000000"/>
              </a:buClr>
            </a:pPr>
            <a:r>
              <a:rPr lang="en-US" altLang="en-US" sz="3200" b="1" dirty="0" smtClean="0">
                <a:solidFill>
                  <a:srgbClr val="0070C0"/>
                </a:solidFill>
              </a:rPr>
              <a:t>State of an object</a:t>
            </a:r>
          </a:p>
          <a:p>
            <a:pPr marL="914400" lvl="1" indent="-457200">
              <a:lnSpc>
                <a:spcPct val="80000"/>
              </a:lnSpc>
              <a:buClr>
                <a:srgbClr val="000000"/>
              </a:buClr>
            </a:pPr>
            <a:r>
              <a:rPr lang="en-US" altLang="en-US" sz="2600" dirty="0" smtClean="0">
                <a:solidFill>
                  <a:srgbClr val="000000"/>
                </a:solidFill>
              </a:rPr>
              <a:t>Objects have 1 or more one possible states which are shown as rectangles with rounded corners</a:t>
            </a:r>
          </a:p>
          <a:p>
            <a:pPr marL="914400" lvl="1" indent="-457200">
              <a:lnSpc>
                <a:spcPct val="80000"/>
              </a:lnSpc>
              <a:buClr>
                <a:srgbClr val="000000"/>
              </a:buClr>
            </a:pPr>
            <a:r>
              <a:rPr lang="en-US" altLang="en-US" sz="2600" dirty="0" smtClean="0">
                <a:solidFill>
                  <a:srgbClr val="000000"/>
                </a:solidFill>
              </a:rPr>
              <a:t>An object cannot remain in its </a:t>
            </a:r>
            <a:r>
              <a:rPr lang="en-US" altLang="en-US" sz="2600" b="1" dirty="0" smtClean="0">
                <a:solidFill>
                  <a:srgbClr val="000000"/>
                </a:solidFill>
              </a:rPr>
              <a:t>initial state</a:t>
            </a:r>
            <a:r>
              <a:rPr lang="en-US" altLang="en-US" sz="2600" dirty="0" smtClean="0">
                <a:solidFill>
                  <a:srgbClr val="000000"/>
                </a:solidFill>
              </a:rPr>
              <a:t> and must immediately move into another named state.</a:t>
            </a:r>
          </a:p>
          <a:p>
            <a:pPr marL="914400" lvl="1" indent="-457200">
              <a:lnSpc>
                <a:spcPct val="80000"/>
              </a:lnSpc>
              <a:buClr>
                <a:srgbClr val="000000"/>
              </a:buClr>
            </a:pPr>
            <a:r>
              <a:rPr lang="en-US" altLang="en-US" sz="2600" dirty="0" smtClean="0">
                <a:solidFill>
                  <a:srgbClr val="000000"/>
                </a:solidFill>
              </a:rPr>
              <a:t>Transition from the initial state can be optionally labeled with the event that creates the object.</a:t>
            </a:r>
          </a:p>
          <a:p>
            <a:pPr marL="914400" lvl="1" indent="-457200">
              <a:lnSpc>
                <a:spcPct val="80000"/>
              </a:lnSpc>
              <a:buClr>
                <a:srgbClr val="000000"/>
              </a:buClr>
            </a:pPr>
            <a:r>
              <a:rPr lang="en-US" altLang="en-US" sz="2600" dirty="0" smtClean="0">
                <a:solidFill>
                  <a:srgbClr val="000000"/>
                </a:solidFill>
              </a:rPr>
              <a:t>The </a:t>
            </a:r>
            <a:r>
              <a:rPr lang="en-US" altLang="en-US" sz="2600" b="1" dirty="0" smtClean="0">
                <a:solidFill>
                  <a:srgbClr val="000000"/>
                </a:solidFill>
              </a:rPr>
              <a:t>final state</a:t>
            </a:r>
            <a:r>
              <a:rPr lang="en-US" altLang="en-US" sz="2600" dirty="0" smtClean="0">
                <a:solidFill>
                  <a:srgbClr val="000000"/>
                </a:solidFill>
              </a:rPr>
              <a:t> of an object is shown by a bull's-eye symbol.</a:t>
            </a:r>
          </a:p>
          <a:p>
            <a:pPr marL="914400" lvl="1" indent="-457200">
              <a:lnSpc>
                <a:spcPct val="80000"/>
              </a:lnSpc>
              <a:buClr>
                <a:srgbClr val="000000"/>
              </a:buClr>
            </a:pPr>
            <a:endParaRPr lang="en-US" altLang="en-US" sz="2600" dirty="0" smtClean="0">
              <a:solidFill>
                <a:srgbClr val="000000"/>
              </a:solidFill>
            </a:endParaRPr>
          </a:p>
          <a:p>
            <a:pPr marL="457200" indent="-457200">
              <a:lnSpc>
                <a:spcPct val="80000"/>
              </a:lnSpc>
              <a:buClr>
                <a:srgbClr val="000000"/>
              </a:buClr>
            </a:pPr>
            <a:r>
              <a:rPr lang="en-US" altLang="en-US" sz="3200" b="1" dirty="0" smtClean="0">
                <a:solidFill>
                  <a:srgbClr val="0070C0"/>
                </a:solidFill>
              </a:rPr>
              <a:t>State Transition</a:t>
            </a:r>
            <a:r>
              <a:rPr lang="en-US" altLang="en-US" sz="3200" dirty="0" smtClean="0">
                <a:solidFill>
                  <a:srgbClr val="0070C0"/>
                </a:solidFill>
              </a:rPr>
              <a:t> </a:t>
            </a:r>
            <a:r>
              <a:rPr lang="en-US" altLang="en-US" sz="2600" dirty="0" smtClean="0"/>
              <a:t>- Movement from one state to another which is triggered by an event.</a:t>
            </a:r>
          </a:p>
          <a:p>
            <a:pPr marL="914400" lvl="1" indent="-457200">
              <a:lnSpc>
                <a:spcPct val="80000"/>
              </a:lnSpc>
              <a:buClr>
                <a:srgbClr val="000000"/>
              </a:buClr>
            </a:pPr>
            <a:r>
              <a:rPr lang="en-US" altLang="en-US" sz="2600" dirty="0" smtClean="0">
                <a:solidFill>
                  <a:srgbClr val="000000"/>
                </a:solidFill>
              </a:rPr>
              <a:t>Transitions are typically the result of the invocation of an operation that causes an important change in state</a:t>
            </a:r>
          </a:p>
          <a:p>
            <a:pPr marL="914400" lvl="1" indent="-457200">
              <a:lnSpc>
                <a:spcPct val="80000"/>
              </a:lnSpc>
              <a:buClr>
                <a:srgbClr val="000000"/>
              </a:buClr>
            </a:pPr>
            <a:r>
              <a:rPr lang="en-US" altLang="en-US" sz="2600" dirty="0" smtClean="0">
                <a:solidFill>
                  <a:srgbClr val="000000"/>
                </a:solidFill>
              </a:rPr>
              <a:t>Not all method invocations will result in transitions.  </a:t>
            </a:r>
          </a:p>
          <a:p>
            <a:pPr marL="952500" lvl="1" indent="-495300" defTabSz="914400" eaLnBrk="1" hangingPunct="1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Font typeface="Times New Roman" pitchFamily="18" charset="0"/>
              <a:buChar char="–"/>
            </a:pPr>
            <a:endParaRPr lang="en-US" altLang="en-US" sz="18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36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68580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State </a:t>
            </a:r>
            <a:r>
              <a:rPr lang="en-US" altLang="en-US" dirty="0" smtClean="0"/>
              <a:t>Diagrams</a:t>
            </a:r>
            <a:endParaRPr lang="en-US" altLang="en-US" dirty="0" smtClean="0"/>
          </a:p>
        </p:txBody>
      </p:sp>
      <p:graphicFrame>
        <p:nvGraphicFramePr>
          <p:cNvPr id="1026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9760540"/>
              </p:ext>
            </p:extLst>
          </p:nvPr>
        </p:nvGraphicFramePr>
        <p:xfrm>
          <a:off x="1905000" y="2065930"/>
          <a:ext cx="6915150" cy="4334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Image" r:id="rId3" imgW="10209524" imgH="6400000" progId="Photoshop.Image.9">
                  <p:embed/>
                </p:oleObj>
              </mc:Choice>
              <mc:Fallback>
                <p:oleObj name="Image" r:id="rId3" imgW="10209524" imgH="6400000" progId="Photoshop.Image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065930"/>
                        <a:ext cx="6915150" cy="4334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15987" y="1295400"/>
            <a:ext cx="8228013" cy="762000"/>
          </a:xfrm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000000"/>
              </a:buClr>
              <a:buFont typeface="Times New Roman" pitchFamily="18" charset="0"/>
              <a:buChar char="•"/>
            </a:pPr>
            <a:r>
              <a:rPr lang="en-US" altLang="en-US" dirty="0" smtClean="0">
                <a:latin typeface="Times New Roman" pitchFamily="18" charset="0"/>
              </a:rPr>
              <a:t>Shows the lifetime behaviors for a single object [3]</a:t>
            </a:r>
          </a:p>
        </p:txBody>
      </p:sp>
    </p:spTree>
    <p:extLst>
      <p:ext uri="{BB962C8B-B14F-4D97-AF65-F5344CB8AC3E}">
        <p14:creationId xmlns:p14="http://schemas.microsoft.com/office/powerpoint/2010/main" val="71966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State Diagrams</a:t>
            </a:r>
            <a:endParaRPr lang="en-US" dirty="0"/>
          </a:p>
        </p:txBody>
      </p:sp>
      <p:pic>
        <p:nvPicPr>
          <p:cNvPr id="1433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24000"/>
            <a:ext cx="7057741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685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Transitional label</a:t>
            </a:r>
            <a:endParaRPr lang="en-US" altLang="en-US" smtClean="0"/>
          </a:p>
        </p:txBody>
      </p:sp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b="1" dirty="0" smtClean="0">
                <a:latin typeface="Courier New" pitchFamily="49" charset="0"/>
              </a:rPr>
              <a:t>trigger-signature [guard] / activity</a:t>
            </a:r>
          </a:p>
          <a:p>
            <a:pPr eaLnBrk="1" hangingPunct="1">
              <a:defRPr/>
            </a:pPr>
            <a: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  <a:t>Missing activity</a:t>
            </a:r>
            <a:r>
              <a:rPr lang="en-GB" dirty="0" smtClean="0"/>
              <a:t>: you don’t do anything during the transition</a:t>
            </a:r>
          </a:p>
          <a:p>
            <a:pPr eaLnBrk="1" hangingPunct="1">
              <a:defRPr/>
            </a:pPr>
            <a: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  <a:t>Missing guard</a:t>
            </a:r>
            <a:r>
              <a:rPr lang="en-GB" dirty="0" smtClean="0"/>
              <a:t>: you always take the transition if the event occurs</a:t>
            </a:r>
          </a:p>
          <a:p>
            <a:pPr eaLnBrk="1" hangingPunct="1">
              <a:defRPr/>
            </a:pPr>
            <a: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  <a:t>Missing trigger-signature</a:t>
            </a:r>
            <a:r>
              <a:rPr lang="en-GB" dirty="0" smtClean="0"/>
              <a:t>: rare, take the transition immediately </a:t>
            </a:r>
            <a:endParaRPr lang="en-US" dirty="0" smtClean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838200" y="4038600"/>
            <a:ext cx="8137525" cy="935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Georgia" pitchFamily="18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Georgia" pitchFamily="18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Georgia" pitchFamily="18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Georgia" pitchFamily="18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Georgia" pitchFamily="18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Georgia" pitchFamily="18" charset="0"/>
              <a:defRPr>
                <a:solidFill>
                  <a:schemeClr val="bg1"/>
                </a:solidFill>
                <a:latin typeface="Georgia" pitchFamily="18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Georgia" pitchFamily="18" charset="0"/>
              <a:defRPr>
                <a:solidFill>
                  <a:schemeClr val="bg1"/>
                </a:solidFill>
                <a:latin typeface="Georgia" pitchFamily="18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Georgia" pitchFamily="18" charset="0"/>
              <a:defRPr>
                <a:solidFill>
                  <a:schemeClr val="bg1"/>
                </a:solidFill>
                <a:latin typeface="Georgia" pitchFamily="18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Georgia" pitchFamily="18" charset="0"/>
              <a:defRPr>
                <a:solidFill>
                  <a:schemeClr val="bg1"/>
                </a:solidFill>
                <a:latin typeface="Georgia" pitchFamily="18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Arial" pitchFamily="34" charset="0"/>
              </a:rPr>
              <a:t>right-mouse-down (location) [location in window] / object := pick-object (location);</a:t>
            </a:r>
          </a:p>
          <a:p>
            <a:pPr algn="ctr">
              <a:buClrTx/>
              <a:buSzTx/>
              <a:buFontTx/>
              <a:buNone/>
            </a:pPr>
            <a:r>
              <a:rPr lang="en-US" altLang="en-US" sz="1600" b="1" dirty="0" err="1">
                <a:solidFill>
                  <a:schemeClr val="tx1"/>
                </a:solidFill>
                <a:latin typeface="Arial" pitchFamily="34" charset="0"/>
              </a:rPr>
              <a:t>object.highlight</a:t>
            </a:r>
            <a:r>
              <a:rPr lang="en-US" altLang="en-US" sz="1600" b="1" dirty="0">
                <a:solidFill>
                  <a:schemeClr val="tx1"/>
                </a:solidFill>
                <a:latin typeface="Arial" pitchFamily="34" charset="0"/>
              </a:rPr>
              <a:t> ()</a:t>
            </a:r>
          </a:p>
          <a:p>
            <a:pPr algn="ctr">
              <a:buClrTx/>
              <a:buSzTx/>
              <a:buFontTx/>
              <a:buNone/>
            </a:pPr>
            <a:endParaRPr lang="en-US" altLang="en-US" sz="1600" b="1" dirty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27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Event Types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81000" indent="-381000" defTabSz="914400" eaLnBrk="1" hangingPunct="1">
              <a:lnSpc>
                <a:spcPct val="80000"/>
              </a:lnSpc>
            </a:pPr>
            <a:r>
              <a:rPr lang="en-US" altLang="en-US" sz="2000" b="1" dirty="0" smtClean="0">
                <a:solidFill>
                  <a:srgbClr val="0070C0"/>
                </a:solidFill>
              </a:rPr>
              <a:t>Triggering Events</a:t>
            </a:r>
          </a:p>
          <a:p>
            <a:pPr marL="838200" lvl="1" indent="-381000" defTabSz="914400" eaLnBrk="1" hangingPunct="1">
              <a:lnSpc>
                <a:spcPct val="80000"/>
              </a:lnSpc>
            </a:pPr>
            <a:r>
              <a:rPr lang="en-US" altLang="en-US" sz="1400" dirty="0" smtClean="0"/>
              <a:t> </a:t>
            </a:r>
            <a:r>
              <a:rPr lang="en-US" altLang="en-US" sz="1600" dirty="0" smtClean="0"/>
              <a:t>When its triggering event occurs a transition is said to fire.</a:t>
            </a:r>
          </a:p>
          <a:p>
            <a:pPr marL="838200" lvl="1" indent="-381000" defTabSz="914400" eaLnBrk="1" hangingPunct="1">
              <a:lnSpc>
                <a:spcPct val="80000"/>
              </a:lnSpc>
            </a:pPr>
            <a:r>
              <a:rPr lang="en-US" altLang="en-US" sz="1600" dirty="0" smtClean="0"/>
              <a:t> An event is an instance of an event type.  It is usually event types that are modeled, but are referred to simply as events.</a:t>
            </a:r>
          </a:p>
          <a:p>
            <a:pPr marL="838200" lvl="1" indent="-381000" defTabSz="914400" eaLnBrk="1" hangingPunct="1">
              <a:lnSpc>
                <a:spcPct val="80000"/>
              </a:lnSpc>
            </a:pPr>
            <a:endParaRPr lang="en-US" altLang="en-US" sz="1600" dirty="0" smtClean="0"/>
          </a:p>
          <a:p>
            <a:pPr marL="381000" indent="-381000" defTabSz="914400" eaLnBrk="1" hangingPunct="1">
              <a:lnSpc>
                <a:spcPct val="80000"/>
              </a:lnSpc>
            </a:pPr>
            <a:r>
              <a:rPr lang="en-US" altLang="en-US" sz="2000" b="1" dirty="0" smtClean="0">
                <a:solidFill>
                  <a:srgbClr val="0070C0"/>
                </a:solidFill>
              </a:rPr>
              <a:t>3 Event Types</a:t>
            </a:r>
            <a:r>
              <a:rPr lang="en-US" altLang="en-US" sz="2000" b="1" dirty="0" smtClean="0">
                <a:solidFill>
                  <a:schemeClr val="accent2"/>
                </a:solidFill>
              </a:rPr>
              <a:t>:</a:t>
            </a:r>
          </a:p>
          <a:p>
            <a:pPr marL="838200" lvl="1" indent="-381000" defTabSz="9144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en-US" sz="1600" b="1" dirty="0" smtClean="0"/>
              <a:t>Change event</a:t>
            </a:r>
            <a:r>
              <a:rPr lang="en-US" altLang="en-US" sz="1600" dirty="0" smtClean="0"/>
              <a:t>: occurs when a condition (usually Boolean) becomes true.</a:t>
            </a:r>
          </a:p>
          <a:p>
            <a:pPr marL="1257300" lvl="2" indent="-342900" defTabSz="914400" eaLnBrk="1" hangingPunct="1">
              <a:lnSpc>
                <a:spcPct val="80000"/>
              </a:lnSpc>
              <a:buFont typeface="Wingdings" pitchFamily="2" charset="2"/>
              <a:buAutoNum type="alphaLcPeriod"/>
            </a:pPr>
            <a:r>
              <a:rPr lang="en-US" altLang="en-US" sz="1600" dirty="0" smtClean="0"/>
              <a:t>Annotated by the keyword </a:t>
            </a:r>
            <a:r>
              <a:rPr lang="en-US" altLang="en-US" sz="1600" b="1" u="sng" dirty="0" smtClean="0"/>
              <a:t>when</a:t>
            </a:r>
            <a:r>
              <a:rPr lang="en-US" altLang="en-US" sz="1600" b="1" dirty="0" smtClean="0"/>
              <a:t> </a:t>
            </a:r>
            <a:r>
              <a:rPr lang="en-US" altLang="en-US" sz="1600" dirty="0" smtClean="0"/>
              <a:t>followed by the Boolean expression in parenthesis.</a:t>
            </a:r>
          </a:p>
          <a:p>
            <a:pPr marL="1257300" lvl="2" indent="-342900" defTabSz="914400" eaLnBrk="1" hangingPunct="1">
              <a:lnSpc>
                <a:spcPct val="80000"/>
              </a:lnSpc>
              <a:buFont typeface="Wingdings" pitchFamily="2" charset="2"/>
              <a:buAutoNum type="alphaLcPeriod"/>
            </a:pPr>
            <a:r>
              <a:rPr lang="en-US" altLang="en-US" sz="1600" dirty="0" smtClean="0"/>
              <a:t>This form of conditional event is different from a guard condition that is only evaluated at the moment that it’s associated event fires.</a:t>
            </a:r>
          </a:p>
          <a:p>
            <a:pPr marL="1257300" lvl="2" indent="-342900" defTabSz="914400" eaLnBrk="1" hangingPunct="1">
              <a:lnSpc>
                <a:spcPct val="80000"/>
              </a:lnSpc>
              <a:buFont typeface="Wingdings" pitchFamily="2" charset="2"/>
              <a:buAutoNum type="alphaLcPeriod"/>
            </a:pPr>
            <a:endParaRPr lang="en-US" altLang="en-US" sz="1600" dirty="0" smtClean="0"/>
          </a:p>
          <a:p>
            <a:pPr marL="838200" lvl="1" indent="-381000" defTabSz="9144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en-US" sz="1600" b="1" dirty="0" smtClean="0"/>
              <a:t>Call event</a:t>
            </a:r>
            <a:r>
              <a:rPr lang="en-US" altLang="en-US" sz="1600" dirty="0" smtClean="0"/>
              <a:t> occurs when an object receives a call for one of its operations. </a:t>
            </a:r>
          </a:p>
          <a:p>
            <a:pPr marL="1257300" lvl="2" indent="-342900" defTabSz="914400" eaLnBrk="1" hangingPunct="1">
              <a:lnSpc>
                <a:spcPct val="80000"/>
              </a:lnSpc>
              <a:buFont typeface="Wingdings" pitchFamily="2" charset="2"/>
              <a:buAutoNum type="alphaLcPeriod"/>
            </a:pPr>
            <a:r>
              <a:rPr lang="en-US" altLang="en-US" sz="1600" dirty="0" smtClean="0"/>
              <a:t>Annotated by the </a:t>
            </a:r>
            <a:r>
              <a:rPr lang="en-US" altLang="en-US" sz="1600" b="1" u="sng" dirty="0" smtClean="0"/>
              <a:t>name of the operation</a:t>
            </a:r>
            <a:r>
              <a:rPr lang="en-US" altLang="en-US" sz="1600" dirty="0" smtClean="0"/>
              <a:t> as the trigger for the transition</a:t>
            </a:r>
          </a:p>
          <a:p>
            <a:pPr marL="1257300" lvl="2" indent="-342900" defTabSz="914400" eaLnBrk="1" hangingPunct="1">
              <a:lnSpc>
                <a:spcPct val="80000"/>
              </a:lnSpc>
              <a:buFont typeface="Wingdings" pitchFamily="2" charset="2"/>
              <a:buAutoNum type="alphaLcPeriod"/>
            </a:pPr>
            <a:endParaRPr lang="en-US" altLang="en-US" sz="1600" dirty="0" smtClean="0"/>
          </a:p>
          <a:p>
            <a:pPr marL="838200" lvl="1" indent="-381000" defTabSz="9144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en-US" sz="1600" b="1" dirty="0" smtClean="0"/>
              <a:t>Time event</a:t>
            </a:r>
            <a:r>
              <a:rPr lang="en-US" altLang="en-US" sz="1600" dirty="0" smtClean="0"/>
              <a:t> is caused by the passage of a designated period of time </a:t>
            </a:r>
            <a:r>
              <a:rPr lang="en-US" altLang="en-US" sz="1600" u="sng" dirty="0" smtClean="0"/>
              <a:t>after</a:t>
            </a:r>
            <a:r>
              <a:rPr lang="en-US" altLang="en-US" sz="1600" dirty="0" smtClean="0"/>
              <a:t> a specified event.</a:t>
            </a:r>
          </a:p>
          <a:p>
            <a:pPr marL="1257300" lvl="2" indent="-342900" defTabSz="914400" eaLnBrk="1" hangingPunct="1">
              <a:lnSpc>
                <a:spcPct val="80000"/>
              </a:lnSpc>
              <a:buFont typeface="Wingdings" pitchFamily="2" charset="2"/>
              <a:buAutoNum type="alphaLcPeriod"/>
            </a:pPr>
            <a:r>
              <a:rPr lang="en-US" altLang="en-US" sz="1600" dirty="0" smtClean="0"/>
              <a:t> Where the time event reflects the passage of time after entry to the current state, the event is annotated by the keyword </a:t>
            </a:r>
            <a:r>
              <a:rPr lang="en-US" altLang="en-US" sz="1600" b="1" dirty="0" smtClean="0"/>
              <a:t>after </a:t>
            </a:r>
            <a:r>
              <a:rPr lang="en-US" altLang="en-US" sz="1600" dirty="0" smtClean="0"/>
              <a:t>followed by the amount of time in parenthesis.</a:t>
            </a: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0" y="23955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Georgia" pitchFamily="18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Georgia" pitchFamily="18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Georgia" pitchFamily="18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Georgia" pitchFamily="18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Georgia" pitchFamily="18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Georgia" pitchFamily="18" charset="0"/>
              <a:defRPr>
                <a:solidFill>
                  <a:schemeClr val="bg1"/>
                </a:solidFill>
                <a:latin typeface="Georgia" pitchFamily="18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Georgia" pitchFamily="18" charset="0"/>
              <a:defRPr>
                <a:solidFill>
                  <a:schemeClr val="bg1"/>
                </a:solidFill>
                <a:latin typeface="Georgia" pitchFamily="18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Georgia" pitchFamily="18" charset="0"/>
              <a:defRPr>
                <a:solidFill>
                  <a:schemeClr val="bg1"/>
                </a:solidFill>
                <a:latin typeface="Georgia" pitchFamily="18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Georgia" pitchFamily="18" charset="0"/>
              <a:defRPr>
                <a:solidFill>
                  <a:schemeClr val="bg1"/>
                </a:solidFill>
                <a:latin typeface="Georgia" pitchFamily="18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0" y="2349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Georgia" pitchFamily="18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Georgia" pitchFamily="18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Georgia" pitchFamily="18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Georgia" pitchFamily="18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Georgia" pitchFamily="18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Georgia" pitchFamily="18" charset="0"/>
              <a:defRPr>
                <a:solidFill>
                  <a:schemeClr val="bg1"/>
                </a:solidFill>
                <a:latin typeface="Georgia" pitchFamily="18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Georgia" pitchFamily="18" charset="0"/>
              <a:defRPr>
                <a:solidFill>
                  <a:schemeClr val="bg1"/>
                </a:solidFill>
                <a:latin typeface="Georgia" pitchFamily="18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Georgia" pitchFamily="18" charset="0"/>
              <a:defRPr>
                <a:solidFill>
                  <a:schemeClr val="bg1"/>
                </a:solidFill>
                <a:latin typeface="Georgia" pitchFamily="18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Georgia" pitchFamily="18" charset="0"/>
              <a:defRPr>
                <a:solidFill>
                  <a:schemeClr val="bg1"/>
                </a:solidFill>
                <a:latin typeface="Georgia" pitchFamily="18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1" name="Rectangle 6"/>
          <p:cNvSpPr>
            <a:spLocks noChangeArrowheads="1"/>
          </p:cNvSpPr>
          <p:nvPr/>
        </p:nvSpPr>
        <p:spPr bwMode="auto">
          <a:xfrm>
            <a:off x="0" y="2349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Georgia" pitchFamily="18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Georgia" pitchFamily="18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Georgia" pitchFamily="18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Georgia" pitchFamily="18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Georgia" pitchFamily="18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Georgia" pitchFamily="18" charset="0"/>
              <a:defRPr>
                <a:solidFill>
                  <a:schemeClr val="bg1"/>
                </a:solidFill>
                <a:latin typeface="Georgia" pitchFamily="18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Georgia" pitchFamily="18" charset="0"/>
              <a:defRPr>
                <a:solidFill>
                  <a:schemeClr val="bg1"/>
                </a:solidFill>
                <a:latin typeface="Georgia" pitchFamily="18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Georgia" pitchFamily="18" charset="0"/>
              <a:defRPr>
                <a:solidFill>
                  <a:schemeClr val="bg1"/>
                </a:solidFill>
                <a:latin typeface="Georgia" pitchFamily="18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Georgia" pitchFamily="18" charset="0"/>
              <a:defRPr>
                <a:solidFill>
                  <a:schemeClr val="bg1"/>
                </a:solidFill>
                <a:latin typeface="Georgia" pitchFamily="18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474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3416</TotalTime>
  <Words>1074</Words>
  <Application>Microsoft Office PowerPoint</Application>
  <PresentationFormat>On-screen Show (4:3)</PresentationFormat>
  <Paragraphs>106</Paragraphs>
  <Slides>21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Adjacency</vt:lpstr>
      <vt:lpstr>Image</vt:lpstr>
      <vt:lpstr>Software Engineering</vt:lpstr>
      <vt:lpstr>Lesson Content</vt:lpstr>
      <vt:lpstr>Object Oriented Analysis Flow</vt:lpstr>
      <vt:lpstr>What is State Diagram?</vt:lpstr>
      <vt:lpstr>Components of State Diagrams</vt:lpstr>
      <vt:lpstr>State Diagrams</vt:lpstr>
      <vt:lpstr>State Diagrams</vt:lpstr>
      <vt:lpstr>Transitional label</vt:lpstr>
      <vt:lpstr>Event Types</vt:lpstr>
      <vt:lpstr>The process for building a State Diagram</vt:lpstr>
      <vt:lpstr>Tracking Customer Status</vt:lpstr>
      <vt:lpstr>The diagram obtained</vt:lpstr>
      <vt:lpstr>Class Activity</vt:lpstr>
      <vt:lpstr>Statechart Diagram: Internal Activities</vt:lpstr>
      <vt:lpstr>Activity States</vt:lpstr>
      <vt:lpstr>Activity State</vt:lpstr>
      <vt:lpstr>Composite (superstates) and concurrent (orthogonal) states</vt:lpstr>
      <vt:lpstr>State Chart Diagram for Phone Object</vt:lpstr>
      <vt:lpstr>Class Activity</vt:lpstr>
      <vt:lpstr>PowerPoint Presentation</vt:lpstr>
      <vt:lpstr>End of Lesson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Kassandra Calleja</dc:creator>
  <cp:lastModifiedBy>Olena Sammut</cp:lastModifiedBy>
  <cp:revision>32</cp:revision>
  <dcterms:created xsi:type="dcterms:W3CDTF">2006-08-16T00:00:00Z</dcterms:created>
  <dcterms:modified xsi:type="dcterms:W3CDTF">2015-09-04T11:43:39Z</dcterms:modified>
</cp:coreProperties>
</file>