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95" r:id="rId3"/>
    <p:sldId id="331" r:id="rId4"/>
    <p:sldId id="332" r:id="rId5"/>
    <p:sldId id="303" r:id="rId6"/>
    <p:sldId id="304" r:id="rId7"/>
    <p:sldId id="305" r:id="rId8"/>
    <p:sldId id="306" r:id="rId9"/>
    <p:sldId id="307" r:id="rId10"/>
    <p:sldId id="308" r:id="rId11"/>
    <p:sldId id="309" r:id="rId12"/>
    <p:sldId id="310" r:id="rId13"/>
    <p:sldId id="313" r:id="rId14"/>
    <p:sldId id="311" r:id="rId15"/>
    <p:sldId id="312" r:id="rId16"/>
    <p:sldId id="315" r:id="rId17"/>
    <p:sldId id="316" r:id="rId18"/>
    <p:sldId id="317" r:id="rId19"/>
    <p:sldId id="320" r:id="rId20"/>
    <p:sldId id="321" r:id="rId21"/>
    <p:sldId id="318" r:id="rId22"/>
    <p:sldId id="329" r:id="rId23"/>
    <p:sldId id="333" r:id="rId24"/>
    <p:sldId id="334" r:id="rId25"/>
    <p:sldId id="29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22/11/2016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838203" y="1600200"/>
            <a:ext cx="4076696" cy="48006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067303" y="1600200"/>
            <a:ext cx="4076696" cy="48006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txBox="1">
            <a:spLocks noGrp="1"/>
          </p:cNvSpPr>
          <p:nvPr>
            <p:ph type="sldNum" sz="quarter" idx="8"/>
          </p:nvPr>
        </p:nvSpPr>
        <p:spPr/>
        <p:txBody>
          <a:bodyPr/>
          <a:lstStyle>
            <a:lvl1pPr>
              <a:defRPr/>
            </a:lvl1pPr>
          </a:lstStyle>
          <a:p>
            <a:pPr lvl="0"/>
            <a:fld id="{87FC7578-6DBA-4ADF-9357-795422658023}" type="slidenum">
              <a:t>‹#›</a:t>
            </a:fld>
            <a:endParaRPr lang="en-GB"/>
          </a:p>
        </p:txBody>
      </p:sp>
    </p:spTree>
    <p:extLst>
      <p:ext uri="{BB962C8B-B14F-4D97-AF65-F5344CB8AC3E}">
        <p14:creationId xmlns:p14="http://schemas.microsoft.com/office/powerpoint/2010/main" val="144450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and </a:t>
            </a:r>
            <a:r>
              <a:rPr lang="en-US" dirty="0" smtClean="0"/>
              <a:t>Algorithms IICT-6005</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56327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153400" cy="1143000"/>
          </a:xfrm>
        </p:spPr>
        <p:txBody>
          <a:bodyPr/>
          <a:lstStyle/>
          <a:p>
            <a:r>
              <a:rPr lang="en-US" dirty="0" smtClean="0"/>
              <a:t>Operations on the Vector ADT</a:t>
            </a:r>
            <a:endParaRPr lang="en-US" dirty="0"/>
          </a:p>
        </p:txBody>
      </p:sp>
      <p:sp>
        <p:nvSpPr>
          <p:cNvPr id="3" name="Content Placeholder 2"/>
          <p:cNvSpPr>
            <a:spLocks noGrp="1"/>
          </p:cNvSpPr>
          <p:nvPr>
            <p:ph idx="1"/>
          </p:nvPr>
        </p:nvSpPr>
        <p:spPr>
          <a:xfrm>
            <a:off x="762000" y="1447800"/>
            <a:ext cx="8534400" cy="5181600"/>
          </a:xfrm>
        </p:spPr>
        <p:txBody>
          <a:bodyPr>
            <a:normAutofit/>
          </a:bodyPr>
          <a:lstStyle/>
          <a:p>
            <a:pPr marL="114300" indent="0">
              <a:buNone/>
            </a:pPr>
            <a:r>
              <a:rPr lang="en-US" sz="2400" b="0" dirty="0" smtClean="0"/>
              <a:t>Operations on the Vector ADT include:</a:t>
            </a:r>
          </a:p>
          <a:p>
            <a:r>
              <a:rPr lang="en-US" b="1" i="1" dirty="0" err="1" smtClean="0"/>
              <a:t>ReplaceAtRank</a:t>
            </a:r>
            <a:r>
              <a:rPr lang="en-US" b="1" i="1" dirty="0" smtClean="0"/>
              <a:t>(r </a:t>
            </a:r>
            <a:r>
              <a:rPr lang="en-US" b="1" i="1" dirty="0"/>
              <a:t>: </a:t>
            </a:r>
            <a:r>
              <a:rPr lang="en-US" b="1" i="1" dirty="0" err="1" smtClean="0"/>
              <a:t>int</a:t>
            </a:r>
            <a:r>
              <a:rPr lang="en-US" b="1" i="1" dirty="0" smtClean="0"/>
              <a:t>, o : object) </a:t>
            </a:r>
            <a:r>
              <a:rPr lang="en-US" b="1" i="1" dirty="0"/>
              <a:t>: object</a:t>
            </a:r>
            <a:r>
              <a:rPr lang="en-US" dirty="0"/>
              <a:t/>
            </a:r>
            <a:br>
              <a:rPr lang="en-US" dirty="0"/>
            </a:br>
            <a:r>
              <a:rPr lang="en-US" dirty="0" smtClean="0"/>
              <a:t>replaces the element found at rank r of the Vector with object o and returns </a:t>
            </a:r>
            <a:r>
              <a:rPr lang="en-US" dirty="0"/>
              <a:t>the </a:t>
            </a:r>
            <a:r>
              <a:rPr lang="en-US" dirty="0" smtClean="0"/>
              <a:t>old element</a:t>
            </a:r>
          </a:p>
          <a:p>
            <a:endParaRPr lang="en-US" dirty="0" smtClean="0"/>
          </a:p>
          <a:p>
            <a:pPr marL="114300" indent="0">
              <a:buNone/>
            </a:pPr>
            <a:r>
              <a:rPr lang="en-US" dirty="0" smtClean="0"/>
              <a:t>In this example:</a:t>
            </a:r>
            <a:br>
              <a:rPr lang="en-US" dirty="0" smtClean="0"/>
            </a:br>
            <a:r>
              <a:rPr lang="en-US" i="1" dirty="0" err="1" smtClean="0"/>
              <a:t>ReplaceAtRank</a:t>
            </a:r>
            <a:r>
              <a:rPr lang="en-US" i="1" dirty="0" smtClean="0"/>
              <a:t>(1, “</a:t>
            </a:r>
            <a:r>
              <a:rPr lang="en-US" i="1" dirty="0"/>
              <a:t>Donna </a:t>
            </a:r>
            <a:r>
              <a:rPr lang="en-US" i="1" dirty="0" smtClean="0"/>
              <a:t>Sanchez”)</a:t>
            </a:r>
            <a:br>
              <a:rPr lang="en-US" i="1" dirty="0" smtClean="0"/>
            </a:br>
            <a:r>
              <a:rPr lang="en-US" dirty="0" smtClean="0"/>
              <a:t>Will replace the element at rank 1 and returns value “Mathew Jones”.</a:t>
            </a:r>
            <a:endParaRPr lang="en-US" sz="2400" b="0" dirty="0"/>
          </a:p>
        </p:txBody>
      </p:sp>
      <p:sp>
        <p:nvSpPr>
          <p:cNvPr id="4" name="Slide Number Placeholder 3"/>
          <p:cNvSpPr>
            <a:spLocks noGrp="1"/>
          </p:cNvSpPr>
          <p:nvPr>
            <p:ph type="sldNum" sz="quarter" idx="8"/>
          </p:nvPr>
        </p:nvSpPr>
        <p:spPr/>
        <p:txBody>
          <a:bodyPr/>
          <a:lstStyle/>
          <a:p>
            <a:fld id="{B6F15528-21DE-4FAA-801E-634DDDAF4B2B}" type="slidenum">
              <a:rPr lang="en-US" smtClean="0"/>
              <a:pPr/>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7098317"/>
              </p:ext>
            </p:extLst>
          </p:nvPr>
        </p:nvGraphicFramePr>
        <p:xfrm>
          <a:off x="1524000" y="4850892"/>
          <a:ext cx="2838450" cy="1261872"/>
        </p:xfrm>
        <a:graphic>
          <a:graphicData uri="http://schemas.openxmlformats.org/drawingml/2006/table">
            <a:tbl>
              <a:tblPr firstRow="1" firstCol="1" bandRow="1">
                <a:tableStyleId>{5C22544A-7EE6-4342-B048-85BDC9FD1C3A}</a:tableStyleId>
              </a:tblPr>
              <a:tblGrid>
                <a:gridCol w="582930"/>
                <a:gridCol w="2255520"/>
              </a:tblGrid>
              <a:tr h="197993">
                <a:tc>
                  <a:txBody>
                    <a:bodyPr/>
                    <a:lstStyle/>
                    <a:p>
                      <a:pPr marL="0" marR="0" algn="l">
                        <a:lnSpc>
                          <a:spcPct val="115000"/>
                        </a:lnSpc>
                        <a:spcBef>
                          <a:spcPts val="0"/>
                        </a:spcBef>
                        <a:spcAft>
                          <a:spcPts val="0"/>
                        </a:spcAft>
                      </a:pPr>
                      <a:r>
                        <a:rPr lang="en-GB" sz="1200" dirty="0">
                          <a:effectLst/>
                        </a:rPr>
                        <a:t>Rank</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Name of Employee</a:t>
                      </a:r>
                      <a:endParaRPr lang="en-US" sz="1100" dirty="0">
                        <a:effectLst/>
                        <a:latin typeface="Calibri"/>
                        <a:ea typeface="Calibri"/>
                        <a:cs typeface="Times New Roman"/>
                      </a:endParaRPr>
                    </a:p>
                  </a:txBody>
                  <a:tcPr marL="68580" marR="68580" marT="0" marB="0"/>
                </a:tc>
              </a:tr>
              <a:tr h="180975">
                <a:tc>
                  <a:txBody>
                    <a:bodyPr/>
                    <a:lstStyle/>
                    <a:p>
                      <a:pPr marL="0" marR="0" algn="l">
                        <a:lnSpc>
                          <a:spcPct val="115000"/>
                        </a:lnSpc>
                        <a:spcBef>
                          <a:spcPts val="0"/>
                        </a:spcBef>
                        <a:spcAft>
                          <a:spcPts val="0"/>
                        </a:spcAft>
                      </a:pPr>
                      <a:r>
                        <a:rPr lang="en-GB" sz="1200">
                          <a:effectLst/>
                        </a:rPr>
                        <a:t>0</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Susan Williams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dirty="0">
                          <a:solidFill>
                            <a:srgbClr val="FF0000"/>
                          </a:solidFill>
                          <a:effectLst/>
                        </a:rPr>
                        <a:t>1</a:t>
                      </a:r>
                      <a:endParaRPr lang="en-US" sz="1100" dirty="0">
                        <a:solidFill>
                          <a:srgbClr val="FF0000"/>
                        </a:solidFill>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dirty="0" smtClean="0">
                          <a:solidFill>
                            <a:srgbClr val="FF0000"/>
                          </a:solidFill>
                        </a:rPr>
                        <a:t>Donna Sanchez</a:t>
                      </a:r>
                      <a:endParaRPr lang="en-US" sz="1100" dirty="0">
                        <a:solidFill>
                          <a:srgbClr val="FF0000"/>
                        </a:solidFill>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dirty="0">
                          <a:effectLst/>
                        </a:rPr>
                        <a:t>2</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Annie Bartlett</a:t>
                      </a:r>
                      <a:endParaRPr lang="en-US" sz="1100" dirty="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3</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Martin Wallis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4</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David Carter</a:t>
                      </a:r>
                      <a:endParaRPr lang="en-US" sz="1100" dirty="0">
                        <a:effectLst/>
                        <a:latin typeface="Calibri"/>
                        <a:ea typeface="Calibri"/>
                        <a:cs typeface="Times New Roman"/>
                      </a:endParaRPr>
                    </a:p>
                  </a:txBody>
                  <a:tcPr marL="68580" marR="68580" marT="0" marB="0"/>
                </a:tc>
              </a:tr>
            </a:tbl>
          </a:graphicData>
        </a:graphic>
      </p:graphicFrame>
      <p:sp>
        <p:nvSpPr>
          <p:cNvPr id="6" name="Down Arrow 5"/>
          <p:cNvSpPr/>
          <p:nvPr/>
        </p:nvSpPr>
        <p:spPr>
          <a:xfrm rot="16200000">
            <a:off x="4724400" y="5177028"/>
            <a:ext cx="152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898343301"/>
              </p:ext>
            </p:extLst>
          </p:nvPr>
        </p:nvGraphicFramePr>
        <p:xfrm>
          <a:off x="5238750" y="5220207"/>
          <a:ext cx="1600200" cy="370840"/>
        </p:xfrm>
        <a:graphic>
          <a:graphicData uri="http://schemas.openxmlformats.org/drawingml/2006/table">
            <a:tbl>
              <a:tblPr firstRow="1" bandRow="1">
                <a:tableStyleId>{5C22544A-7EE6-4342-B048-85BDC9FD1C3A}</a:tableStyleId>
              </a:tblPr>
              <a:tblGrid>
                <a:gridCol w="1600200"/>
              </a:tblGrid>
              <a:tr h="370840">
                <a:tc>
                  <a:txBody>
                    <a:bodyPr/>
                    <a:lstStyle/>
                    <a:p>
                      <a:r>
                        <a:rPr lang="en-US" dirty="0" smtClean="0">
                          <a:solidFill>
                            <a:schemeClr val="tx1">
                              <a:lumMod val="90000"/>
                              <a:lumOff val="10000"/>
                            </a:schemeClr>
                          </a:solidFill>
                        </a:rPr>
                        <a:t>Mathew Jones</a:t>
                      </a:r>
                      <a:endParaRPr lang="en-US" dirty="0">
                        <a:solidFill>
                          <a:schemeClr val="tx1">
                            <a:lumMod val="90000"/>
                            <a:lumOff val="10000"/>
                          </a:schemeClr>
                        </a:solidFill>
                      </a:endParaRPr>
                    </a:p>
                  </a:txBody>
                  <a:tcPr>
                    <a:solidFill>
                      <a:schemeClr val="tx2">
                        <a:lumMod val="20000"/>
                        <a:lumOff val="80000"/>
                      </a:schemeClr>
                    </a:solidFill>
                  </a:tcPr>
                </a:tc>
              </a:tr>
            </a:tbl>
          </a:graphicData>
        </a:graphic>
      </p:graphicFrame>
    </p:spTree>
    <p:extLst>
      <p:ext uri="{BB962C8B-B14F-4D97-AF65-F5344CB8AC3E}">
        <p14:creationId xmlns:p14="http://schemas.microsoft.com/office/powerpoint/2010/main" val="165888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274638"/>
            <a:ext cx="8153398" cy="1143000"/>
          </a:xfrm>
        </p:spPr>
        <p:txBody>
          <a:bodyPr/>
          <a:lstStyle/>
          <a:p>
            <a:r>
              <a:rPr lang="en-US" dirty="0"/>
              <a:t>Operations on the Vector ADT</a:t>
            </a:r>
          </a:p>
        </p:txBody>
      </p:sp>
      <p:sp>
        <p:nvSpPr>
          <p:cNvPr id="3" name="Content Placeholder 2"/>
          <p:cNvSpPr>
            <a:spLocks noGrp="1"/>
          </p:cNvSpPr>
          <p:nvPr>
            <p:ph idx="1"/>
          </p:nvPr>
        </p:nvSpPr>
        <p:spPr>
          <a:xfrm>
            <a:off x="838202" y="1600200"/>
            <a:ext cx="8229598" cy="5181600"/>
          </a:xfrm>
        </p:spPr>
        <p:txBody>
          <a:bodyPr>
            <a:normAutofit/>
          </a:bodyPr>
          <a:lstStyle/>
          <a:p>
            <a:pPr marL="114300" indent="0">
              <a:buNone/>
            </a:pPr>
            <a:r>
              <a:rPr lang="en-US" sz="2400" b="0" dirty="0" smtClean="0"/>
              <a:t>Operations on the Vector ADT include:</a:t>
            </a:r>
          </a:p>
          <a:p>
            <a:r>
              <a:rPr lang="en-US" b="1" i="1" dirty="0" err="1" smtClean="0"/>
              <a:t>InsertAtRank</a:t>
            </a:r>
            <a:r>
              <a:rPr lang="en-US" b="1" i="1" dirty="0" smtClean="0"/>
              <a:t>(r </a:t>
            </a:r>
            <a:r>
              <a:rPr lang="en-US" b="1" i="1" dirty="0"/>
              <a:t>: </a:t>
            </a:r>
            <a:r>
              <a:rPr lang="en-US" b="1" i="1" dirty="0" err="1" smtClean="0"/>
              <a:t>int</a:t>
            </a:r>
            <a:r>
              <a:rPr lang="en-US" b="1" i="1" dirty="0" smtClean="0"/>
              <a:t>, o : object</a:t>
            </a:r>
            <a:r>
              <a:rPr lang="en-US" b="1" i="1" dirty="0"/>
              <a:t>)</a:t>
            </a:r>
            <a:r>
              <a:rPr lang="en-US" dirty="0"/>
              <a:t/>
            </a:r>
            <a:br>
              <a:rPr lang="en-US" dirty="0"/>
            </a:br>
            <a:r>
              <a:rPr lang="en-US" dirty="0"/>
              <a:t>I</a:t>
            </a:r>
            <a:r>
              <a:rPr lang="en-US" dirty="0" smtClean="0"/>
              <a:t>nserts an element at rank r of the Vector and the elements from that position onwards one place backwards.</a:t>
            </a:r>
          </a:p>
          <a:p>
            <a:endParaRPr lang="en-US" b="0" dirty="0" smtClean="0"/>
          </a:p>
          <a:p>
            <a:pPr marL="114300" indent="0">
              <a:buNone/>
            </a:pPr>
            <a:r>
              <a:rPr lang="en-US" dirty="0" smtClean="0"/>
              <a:t>In this example: </a:t>
            </a:r>
          </a:p>
          <a:p>
            <a:pPr marL="114300" indent="0">
              <a:buNone/>
            </a:pPr>
            <a:r>
              <a:rPr lang="en-US" i="1" dirty="0" err="1" smtClean="0"/>
              <a:t>InsertAtRank</a:t>
            </a:r>
            <a:r>
              <a:rPr lang="en-US" i="1" dirty="0" smtClean="0"/>
              <a:t>(1, “</a:t>
            </a:r>
            <a:r>
              <a:rPr lang="en-US" i="1" dirty="0"/>
              <a:t>Lawrence </a:t>
            </a:r>
            <a:r>
              <a:rPr lang="en-US" i="1" dirty="0" smtClean="0"/>
              <a:t>Baker”)</a:t>
            </a:r>
            <a:r>
              <a:rPr lang="en-US" dirty="0" smtClean="0"/>
              <a:t/>
            </a:r>
            <a:br>
              <a:rPr lang="en-US" dirty="0" smtClean="0"/>
            </a:br>
            <a:r>
              <a:rPr lang="en-US" dirty="0" smtClean="0"/>
              <a:t>Will place “Lawrence Baker” at rank 1 and move the other elements one position backwards.</a:t>
            </a:r>
            <a:endParaRPr lang="en-US" sz="2400" b="0" dirty="0"/>
          </a:p>
        </p:txBody>
      </p:sp>
      <p:sp>
        <p:nvSpPr>
          <p:cNvPr id="4" name="Slide Number Placeholder 3"/>
          <p:cNvSpPr>
            <a:spLocks noGrp="1"/>
          </p:cNvSpPr>
          <p:nvPr>
            <p:ph type="sldNum" sz="quarter" idx="8"/>
          </p:nvPr>
        </p:nvSpPr>
        <p:spPr/>
        <p:txBody>
          <a:bodyPr/>
          <a:lstStyle/>
          <a:p>
            <a:fld id="{B6F15528-21DE-4FAA-801E-634DDDAF4B2B}" type="slidenum">
              <a:rPr lang="en-US" smtClean="0"/>
              <a:pPr/>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52577664"/>
              </p:ext>
            </p:extLst>
          </p:nvPr>
        </p:nvGraphicFramePr>
        <p:xfrm>
          <a:off x="5486400" y="5029200"/>
          <a:ext cx="2838450" cy="1472184"/>
        </p:xfrm>
        <a:graphic>
          <a:graphicData uri="http://schemas.openxmlformats.org/drawingml/2006/table">
            <a:tbl>
              <a:tblPr firstRow="1" firstCol="1" bandRow="1">
                <a:tableStyleId>{5C22544A-7EE6-4342-B048-85BDC9FD1C3A}</a:tableStyleId>
              </a:tblPr>
              <a:tblGrid>
                <a:gridCol w="582930"/>
                <a:gridCol w="2255520"/>
              </a:tblGrid>
              <a:tr h="197993">
                <a:tc>
                  <a:txBody>
                    <a:bodyPr/>
                    <a:lstStyle/>
                    <a:p>
                      <a:pPr marL="0" marR="0" algn="l">
                        <a:lnSpc>
                          <a:spcPct val="115000"/>
                        </a:lnSpc>
                        <a:spcBef>
                          <a:spcPts val="0"/>
                        </a:spcBef>
                        <a:spcAft>
                          <a:spcPts val="0"/>
                        </a:spcAft>
                      </a:pPr>
                      <a:r>
                        <a:rPr lang="en-GB" sz="1200" dirty="0">
                          <a:effectLst/>
                        </a:rPr>
                        <a:t>Rank</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Name of Employee</a:t>
                      </a:r>
                      <a:endParaRPr lang="en-US" sz="1100" dirty="0">
                        <a:effectLst/>
                        <a:latin typeface="Calibri"/>
                        <a:ea typeface="Calibri"/>
                        <a:cs typeface="Times New Roman"/>
                      </a:endParaRPr>
                    </a:p>
                  </a:txBody>
                  <a:tcPr marL="68580" marR="68580" marT="0" marB="0"/>
                </a:tc>
              </a:tr>
              <a:tr h="180975">
                <a:tc>
                  <a:txBody>
                    <a:bodyPr/>
                    <a:lstStyle/>
                    <a:p>
                      <a:pPr marL="0" marR="0" algn="l">
                        <a:lnSpc>
                          <a:spcPct val="115000"/>
                        </a:lnSpc>
                        <a:spcBef>
                          <a:spcPts val="0"/>
                        </a:spcBef>
                        <a:spcAft>
                          <a:spcPts val="0"/>
                        </a:spcAft>
                      </a:pPr>
                      <a:r>
                        <a:rPr lang="en-GB" sz="1200">
                          <a:effectLst/>
                        </a:rPr>
                        <a:t>0</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Susan Williams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b="1" kern="1200" dirty="0">
                          <a:solidFill>
                            <a:srgbClr val="FF0000"/>
                          </a:solidFill>
                          <a:effectLst/>
                          <a:latin typeface="+mn-lt"/>
                          <a:ea typeface="+mn-ea"/>
                          <a:cs typeface="+mn-cs"/>
                        </a:rPr>
                        <a:t>1</a:t>
                      </a:r>
                      <a:endParaRPr lang="en-US" sz="1200" b="1" kern="1200" dirty="0">
                        <a:solidFill>
                          <a:srgbClr val="FF0000"/>
                        </a:solidFill>
                        <a:effectLst/>
                        <a:latin typeface="+mn-lt"/>
                        <a:ea typeface="+mn-ea"/>
                        <a:cs typeface="+mn-cs"/>
                      </a:endParaRPr>
                    </a:p>
                  </a:txBody>
                  <a:tcPr marL="68580" marR="68580" marT="0" marB="0"/>
                </a:tc>
                <a:tc>
                  <a:txBody>
                    <a:bodyPr/>
                    <a:lstStyle/>
                    <a:p>
                      <a:pPr marL="0" marR="0" algn="l">
                        <a:lnSpc>
                          <a:spcPct val="115000"/>
                        </a:lnSpc>
                        <a:spcBef>
                          <a:spcPts val="0"/>
                        </a:spcBef>
                        <a:spcAft>
                          <a:spcPts val="0"/>
                        </a:spcAft>
                      </a:pPr>
                      <a:r>
                        <a:rPr lang="en-US" sz="1200" dirty="0" smtClean="0">
                          <a:solidFill>
                            <a:srgbClr val="FF0000"/>
                          </a:solidFill>
                        </a:rPr>
                        <a:t>Lawrence Baker </a:t>
                      </a:r>
                      <a:endParaRPr lang="en-US" sz="1100" dirty="0">
                        <a:solidFill>
                          <a:srgbClr val="FF0000"/>
                        </a:solidFill>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dirty="0">
                          <a:effectLst/>
                        </a:rPr>
                        <a:t>2</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dirty="0" smtClean="0">
                          <a:solidFill>
                            <a:schemeClr val="tx1"/>
                          </a:solidFill>
                        </a:rPr>
                        <a:t>Donna Sanchez</a:t>
                      </a:r>
                      <a:endParaRPr lang="en-US" sz="1100" dirty="0">
                        <a:solidFill>
                          <a:schemeClr val="tx1"/>
                        </a:solidFill>
                        <a:effectLst/>
                        <a:latin typeface="+mn-lt"/>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3</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smtClean="0">
                          <a:effectLst/>
                        </a:rPr>
                        <a:t>Annie Bartlett</a:t>
                      </a:r>
                      <a:endParaRPr lang="en-US" sz="1100" dirty="0">
                        <a:effectLst/>
                        <a:latin typeface="+mn-lt"/>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dirty="0">
                          <a:effectLst/>
                        </a:rPr>
                        <a:t>4</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smtClean="0">
                          <a:effectLst/>
                        </a:rPr>
                        <a:t>Martin Wallis</a:t>
                      </a:r>
                      <a:endParaRPr lang="en-US" sz="1100" dirty="0">
                        <a:effectLst/>
                        <a:latin typeface="+mn-lt"/>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dirty="0" smtClean="0">
                          <a:effectLst/>
                        </a:rPr>
                        <a:t>5</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David Carter</a:t>
                      </a:r>
                      <a:endParaRPr lang="en-US" sz="1100" dirty="0">
                        <a:effectLst/>
                        <a:latin typeface="Calibri"/>
                        <a:ea typeface="Calibri"/>
                        <a:cs typeface="Times New Roman"/>
                      </a:endParaRPr>
                    </a:p>
                  </a:txBody>
                  <a:tcPr marL="68580" marR="68580" marT="0" marB="0"/>
                </a:tc>
              </a:tr>
            </a:tbl>
          </a:graphicData>
        </a:graphic>
      </p:graphicFrame>
      <p:sp>
        <p:nvSpPr>
          <p:cNvPr id="7" name="Right Arrow 6"/>
          <p:cNvSpPr/>
          <p:nvPr/>
        </p:nvSpPr>
        <p:spPr>
          <a:xfrm>
            <a:off x="4648200" y="5486400"/>
            <a:ext cx="762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391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274638"/>
            <a:ext cx="8153398" cy="1143000"/>
          </a:xfrm>
        </p:spPr>
        <p:txBody>
          <a:bodyPr/>
          <a:lstStyle/>
          <a:p>
            <a:r>
              <a:rPr lang="en-US" dirty="0"/>
              <a:t>Operations on the Vector ADT</a:t>
            </a:r>
          </a:p>
        </p:txBody>
      </p:sp>
      <p:sp>
        <p:nvSpPr>
          <p:cNvPr id="3" name="Content Placeholder 2"/>
          <p:cNvSpPr>
            <a:spLocks noGrp="1"/>
          </p:cNvSpPr>
          <p:nvPr>
            <p:ph idx="1"/>
          </p:nvPr>
        </p:nvSpPr>
        <p:spPr>
          <a:xfrm>
            <a:off x="838202" y="1600200"/>
            <a:ext cx="7848598" cy="5181600"/>
          </a:xfrm>
        </p:spPr>
        <p:txBody>
          <a:bodyPr>
            <a:normAutofit/>
          </a:bodyPr>
          <a:lstStyle/>
          <a:p>
            <a:pPr marL="114300" indent="0">
              <a:buNone/>
            </a:pPr>
            <a:r>
              <a:rPr lang="en-US" sz="2400" b="0" dirty="0" smtClean="0"/>
              <a:t>Operations on the Vector ADT include:</a:t>
            </a:r>
          </a:p>
          <a:p>
            <a:r>
              <a:rPr lang="en-US" b="1" i="1" dirty="0" err="1" smtClean="0"/>
              <a:t>RemoveAtRank</a:t>
            </a:r>
            <a:r>
              <a:rPr lang="en-US" b="1" i="1" dirty="0" smtClean="0"/>
              <a:t>(r </a:t>
            </a:r>
            <a:r>
              <a:rPr lang="en-US" b="1" i="1" dirty="0"/>
              <a:t>: </a:t>
            </a:r>
            <a:r>
              <a:rPr lang="en-US" b="1" i="1" dirty="0" err="1" smtClean="0"/>
              <a:t>int</a:t>
            </a:r>
            <a:r>
              <a:rPr lang="en-US" b="1" i="1" dirty="0"/>
              <a:t> </a:t>
            </a:r>
            <a:r>
              <a:rPr lang="en-US" b="1" i="1" dirty="0" smtClean="0"/>
              <a:t>) : object</a:t>
            </a:r>
            <a:r>
              <a:rPr lang="en-US" b="1" i="1" dirty="0"/>
              <a:t/>
            </a:r>
            <a:br>
              <a:rPr lang="en-US" b="1" i="1" dirty="0"/>
            </a:br>
            <a:r>
              <a:rPr lang="en-US" dirty="0"/>
              <a:t>R</a:t>
            </a:r>
            <a:r>
              <a:rPr lang="en-US" dirty="0" smtClean="0"/>
              <a:t>emoves an element at rank r of the Vector and returns that element. The elements behind it are moved one place forward to close the gaps.</a:t>
            </a:r>
          </a:p>
          <a:p>
            <a:endParaRPr lang="en-US" b="0" dirty="0" smtClean="0"/>
          </a:p>
          <a:p>
            <a:pPr marL="114300" indent="0">
              <a:buNone/>
            </a:pPr>
            <a:r>
              <a:rPr lang="en-US" dirty="0" smtClean="0"/>
              <a:t>In this example,</a:t>
            </a:r>
            <a:br>
              <a:rPr lang="en-US" dirty="0" smtClean="0"/>
            </a:br>
            <a:r>
              <a:rPr lang="en-US" i="1" dirty="0" err="1" smtClean="0"/>
              <a:t>RemoveAtRank</a:t>
            </a:r>
            <a:r>
              <a:rPr lang="en-US" i="1" dirty="0" smtClean="0"/>
              <a:t>(1) </a:t>
            </a:r>
          </a:p>
          <a:p>
            <a:pPr marL="114300" indent="0">
              <a:buNone/>
            </a:pPr>
            <a:r>
              <a:rPr lang="en-US" dirty="0" smtClean="0"/>
              <a:t>Will return the element “</a:t>
            </a:r>
            <a:r>
              <a:rPr lang="en-US" dirty="0"/>
              <a:t>Lawrence </a:t>
            </a:r>
            <a:r>
              <a:rPr lang="en-US" dirty="0" smtClean="0"/>
              <a:t>Baker”.</a:t>
            </a:r>
            <a:endParaRPr lang="en-US" sz="2400" b="0" dirty="0"/>
          </a:p>
        </p:txBody>
      </p:sp>
      <p:sp>
        <p:nvSpPr>
          <p:cNvPr id="4" name="Slide Number Placeholder 3"/>
          <p:cNvSpPr>
            <a:spLocks noGrp="1"/>
          </p:cNvSpPr>
          <p:nvPr>
            <p:ph type="sldNum" sz="quarter" idx="8"/>
          </p:nvPr>
        </p:nvSpPr>
        <p:spPr/>
        <p:txBody>
          <a:bodyPr/>
          <a:lstStyle/>
          <a:p>
            <a:fld id="{B6F15528-21DE-4FAA-801E-634DDDAF4B2B}" type="slidenum">
              <a:rPr lang="en-US" smtClean="0"/>
              <a:pPr/>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30970727"/>
              </p:ext>
            </p:extLst>
          </p:nvPr>
        </p:nvGraphicFramePr>
        <p:xfrm>
          <a:off x="5791200" y="5157216"/>
          <a:ext cx="2838450" cy="1472184"/>
        </p:xfrm>
        <a:graphic>
          <a:graphicData uri="http://schemas.openxmlformats.org/drawingml/2006/table">
            <a:tbl>
              <a:tblPr firstRow="1" firstCol="1" bandRow="1">
                <a:tableStyleId>{5C22544A-7EE6-4342-B048-85BDC9FD1C3A}</a:tableStyleId>
              </a:tblPr>
              <a:tblGrid>
                <a:gridCol w="582930"/>
                <a:gridCol w="2255520"/>
              </a:tblGrid>
              <a:tr h="197993">
                <a:tc>
                  <a:txBody>
                    <a:bodyPr/>
                    <a:lstStyle/>
                    <a:p>
                      <a:pPr marL="0" marR="0" algn="l">
                        <a:lnSpc>
                          <a:spcPct val="115000"/>
                        </a:lnSpc>
                        <a:spcBef>
                          <a:spcPts val="0"/>
                        </a:spcBef>
                        <a:spcAft>
                          <a:spcPts val="0"/>
                        </a:spcAft>
                      </a:pPr>
                      <a:r>
                        <a:rPr lang="en-GB" sz="1200" dirty="0">
                          <a:effectLst/>
                        </a:rPr>
                        <a:t>Rank</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Name of Employee</a:t>
                      </a:r>
                      <a:endParaRPr lang="en-US" sz="1100" dirty="0">
                        <a:effectLst/>
                        <a:latin typeface="Calibri"/>
                        <a:ea typeface="Calibri"/>
                        <a:cs typeface="Times New Roman"/>
                      </a:endParaRPr>
                    </a:p>
                  </a:txBody>
                  <a:tcPr marL="68580" marR="68580" marT="0" marB="0"/>
                </a:tc>
              </a:tr>
              <a:tr h="180975">
                <a:tc>
                  <a:txBody>
                    <a:bodyPr/>
                    <a:lstStyle/>
                    <a:p>
                      <a:pPr marL="0" marR="0" algn="l">
                        <a:lnSpc>
                          <a:spcPct val="115000"/>
                        </a:lnSpc>
                        <a:spcBef>
                          <a:spcPts val="0"/>
                        </a:spcBef>
                        <a:spcAft>
                          <a:spcPts val="0"/>
                        </a:spcAft>
                      </a:pPr>
                      <a:r>
                        <a:rPr lang="en-GB" sz="1200">
                          <a:effectLst/>
                        </a:rPr>
                        <a:t>0</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Susan Williams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b="1" strike="sngStrike" kern="1200" baseline="0" dirty="0">
                          <a:solidFill>
                            <a:srgbClr val="FF0000"/>
                          </a:solidFill>
                          <a:effectLst/>
                          <a:latin typeface="+mn-lt"/>
                          <a:ea typeface="+mn-ea"/>
                          <a:cs typeface="+mn-cs"/>
                        </a:rPr>
                        <a:t>1</a:t>
                      </a:r>
                      <a:endParaRPr lang="en-US" sz="1200" b="1" strike="sngStrike" kern="1200" baseline="0" dirty="0">
                        <a:solidFill>
                          <a:srgbClr val="FF0000"/>
                        </a:solidFill>
                        <a:effectLst/>
                        <a:latin typeface="+mn-lt"/>
                        <a:ea typeface="+mn-ea"/>
                        <a:cs typeface="+mn-cs"/>
                      </a:endParaRPr>
                    </a:p>
                  </a:txBody>
                  <a:tcPr marL="68580" marR="68580" marT="0" marB="0"/>
                </a:tc>
                <a:tc>
                  <a:txBody>
                    <a:bodyPr/>
                    <a:lstStyle/>
                    <a:p>
                      <a:pPr marL="0" marR="0" algn="l">
                        <a:lnSpc>
                          <a:spcPct val="115000"/>
                        </a:lnSpc>
                        <a:spcBef>
                          <a:spcPts val="0"/>
                        </a:spcBef>
                        <a:spcAft>
                          <a:spcPts val="0"/>
                        </a:spcAft>
                      </a:pPr>
                      <a:r>
                        <a:rPr lang="en-US" sz="1200" strike="sngStrike" baseline="0" dirty="0" smtClean="0">
                          <a:solidFill>
                            <a:srgbClr val="FF0000"/>
                          </a:solidFill>
                        </a:rPr>
                        <a:t>Lawrence Baker </a:t>
                      </a:r>
                      <a:endParaRPr lang="en-US" sz="1100" strike="sngStrike" baseline="0" dirty="0">
                        <a:solidFill>
                          <a:srgbClr val="FF0000"/>
                        </a:solidFill>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dirty="0" smtClean="0">
                          <a:effectLst/>
                        </a:rPr>
                        <a:t>1</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dirty="0" smtClean="0">
                          <a:solidFill>
                            <a:schemeClr val="tx1"/>
                          </a:solidFill>
                        </a:rPr>
                        <a:t>Donna Sanchez</a:t>
                      </a:r>
                      <a:endParaRPr lang="en-US" sz="1100" dirty="0">
                        <a:solidFill>
                          <a:schemeClr val="tx1"/>
                        </a:solidFill>
                        <a:effectLst/>
                        <a:latin typeface="+mn-lt"/>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dirty="0" smtClean="0">
                          <a:effectLst/>
                        </a:rPr>
                        <a:t>2</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smtClean="0">
                          <a:effectLst/>
                        </a:rPr>
                        <a:t>Annie Bartlett</a:t>
                      </a:r>
                      <a:endParaRPr lang="en-US" sz="1100" dirty="0">
                        <a:effectLst/>
                        <a:latin typeface="+mn-lt"/>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dirty="0" smtClean="0">
                          <a:effectLst/>
                        </a:rPr>
                        <a:t>3</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smtClean="0">
                          <a:effectLst/>
                        </a:rPr>
                        <a:t>Martin Wallis</a:t>
                      </a:r>
                      <a:endParaRPr lang="en-US" sz="1100" dirty="0">
                        <a:effectLst/>
                        <a:latin typeface="+mn-lt"/>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dirty="0" smtClean="0">
                          <a:effectLst/>
                        </a:rPr>
                        <a:t>4</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David Carter</a:t>
                      </a:r>
                      <a:endParaRPr lang="en-US" sz="1100" dirty="0">
                        <a:effectLst/>
                        <a:latin typeface="Calibri"/>
                        <a:ea typeface="Calibri"/>
                        <a:cs typeface="Times New Roman"/>
                      </a:endParaRPr>
                    </a:p>
                  </a:txBody>
                  <a:tcPr marL="68580" marR="68580" marT="0" marB="0"/>
                </a:tc>
              </a:tr>
            </a:tbl>
          </a:graphicData>
        </a:graphic>
      </p:graphicFrame>
      <p:sp>
        <p:nvSpPr>
          <p:cNvPr id="7" name="Right Arrow 6"/>
          <p:cNvSpPr/>
          <p:nvPr/>
        </p:nvSpPr>
        <p:spPr>
          <a:xfrm flipH="1">
            <a:off x="4876800" y="5614416"/>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3621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848600" cy="1143000"/>
          </a:xfrm>
        </p:spPr>
        <p:txBody>
          <a:bodyPr/>
          <a:lstStyle/>
          <a:p>
            <a:r>
              <a:rPr lang="en-US" dirty="0"/>
              <a:t>Operations on the Vector ADT</a:t>
            </a:r>
          </a:p>
        </p:txBody>
      </p:sp>
      <p:sp>
        <p:nvSpPr>
          <p:cNvPr id="3" name="Content Placeholder 2"/>
          <p:cNvSpPr>
            <a:spLocks noGrp="1"/>
          </p:cNvSpPr>
          <p:nvPr>
            <p:ph idx="1"/>
          </p:nvPr>
        </p:nvSpPr>
        <p:spPr>
          <a:xfrm>
            <a:off x="838200" y="1600200"/>
            <a:ext cx="8077200" cy="5029200"/>
          </a:xfrm>
        </p:spPr>
        <p:txBody>
          <a:bodyPr>
            <a:normAutofit fontScale="92500" lnSpcReduction="20000"/>
          </a:bodyPr>
          <a:lstStyle/>
          <a:p>
            <a:pPr marL="114300" indent="0" algn="ctr">
              <a:buNone/>
            </a:pPr>
            <a:r>
              <a:rPr lang="en-US" sz="2400" i="1" dirty="0" smtClean="0"/>
              <a:t>When executing the following operations:</a:t>
            </a:r>
          </a:p>
          <a:p>
            <a:pPr marL="114300" indent="0" algn="ctr">
              <a:buNone/>
            </a:pPr>
            <a:r>
              <a:rPr lang="en-US" sz="2400" i="1" dirty="0" err="1" smtClean="0"/>
              <a:t>ElementAtRank</a:t>
            </a:r>
            <a:r>
              <a:rPr lang="en-US" sz="2400" i="1" dirty="0" smtClean="0"/>
              <a:t>, </a:t>
            </a:r>
            <a:r>
              <a:rPr lang="en-US" sz="2400" i="1" dirty="0" err="1" smtClean="0"/>
              <a:t>RemoveAtRank</a:t>
            </a:r>
            <a:r>
              <a:rPr lang="en-US" sz="2400" i="1" dirty="0" smtClean="0"/>
              <a:t>, </a:t>
            </a:r>
            <a:r>
              <a:rPr lang="en-US" sz="2400" i="1" dirty="0" err="1" smtClean="0"/>
              <a:t>ReplaceAtRank</a:t>
            </a:r>
            <a:r>
              <a:rPr lang="en-US" sz="2400" i="1" dirty="0" smtClean="0"/>
              <a:t>, </a:t>
            </a:r>
          </a:p>
          <a:p>
            <a:pPr marL="114300" indent="0" algn="ctr">
              <a:buNone/>
            </a:pPr>
            <a:r>
              <a:rPr lang="en-US" sz="2400" i="1" dirty="0" smtClean="0"/>
              <a:t>it is important that 0 ≤ </a:t>
            </a:r>
            <a:r>
              <a:rPr lang="en-US" sz="2400" i="1" dirty="0"/>
              <a:t>r ≤ Size</a:t>
            </a:r>
            <a:r>
              <a:rPr lang="en-US" sz="2400" i="1" dirty="0" smtClean="0"/>
              <a:t>( ) – 1</a:t>
            </a:r>
          </a:p>
          <a:p>
            <a:pPr marL="114300" indent="0" algn="ctr">
              <a:buNone/>
            </a:pPr>
            <a:endParaRPr lang="en-US" sz="2400" i="1" dirty="0" smtClean="0"/>
          </a:p>
          <a:p>
            <a:r>
              <a:rPr lang="en-US" sz="2400" b="0" dirty="0" smtClean="0"/>
              <a:t>If the rank r falls outside the above range, then there is no element within the ordered sequence of elements with rank r.</a:t>
            </a:r>
          </a:p>
          <a:p>
            <a:endParaRPr lang="en-US" sz="2400" b="0" dirty="0" smtClean="0"/>
          </a:p>
          <a:p>
            <a:r>
              <a:rPr lang="en-US" sz="2400" b="0" dirty="0" smtClean="0"/>
              <a:t>In this case, an exceptional case occurs and an exception is thrown to indicate this.</a:t>
            </a:r>
          </a:p>
          <a:p>
            <a:pPr algn="ctr"/>
            <a:endParaRPr lang="en-US" sz="2400" i="1" dirty="0"/>
          </a:p>
          <a:p>
            <a:pPr marL="114300" indent="0" algn="ctr">
              <a:buNone/>
            </a:pPr>
            <a:r>
              <a:rPr lang="en-US" sz="2400" i="1" dirty="0" smtClean="0"/>
              <a:t>When </a:t>
            </a:r>
            <a:r>
              <a:rPr lang="en-US" sz="2400" i="1" dirty="0" err="1" smtClean="0"/>
              <a:t>executingInsertAtRank</a:t>
            </a:r>
            <a:r>
              <a:rPr lang="en-US" sz="2400" i="1" dirty="0" smtClean="0"/>
              <a:t> operations, </a:t>
            </a:r>
          </a:p>
          <a:p>
            <a:pPr marL="114300" indent="0" algn="ctr">
              <a:buNone/>
            </a:pPr>
            <a:r>
              <a:rPr lang="en-US" sz="2400" i="1" dirty="0" smtClean="0"/>
              <a:t>it is important that  </a:t>
            </a:r>
            <a:r>
              <a:rPr lang="en-US" sz="2400" i="1" dirty="0"/>
              <a:t>0 ≤ r ≤ Size( </a:t>
            </a:r>
            <a:r>
              <a:rPr lang="en-US" sz="2400" i="1" dirty="0" smtClean="0"/>
              <a:t>)</a:t>
            </a:r>
          </a:p>
          <a:p>
            <a:pPr marL="114300" indent="0" algn="ctr">
              <a:buNone/>
            </a:pPr>
            <a:endParaRPr lang="en-US" sz="2400" i="1" dirty="0" smtClean="0"/>
          </a:p>
          <a:p>
            <a:r>
              <a:rPr lang="en-US" sz="2400" b="0" dirty="0" smtClean="0"/>
              <a:t>In the case when r = Size( ), the element is appended to the end of the ordered sequence of elements.</a:t>
            </a:r>
          </a:p>
          <a:p>
            <a:endParaRPr lang="en-US" sz="24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05788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US" dirty="0" smtClean="0"/>
              <a:t>Using Vector ADT</a:t>
            </a:r>
            <a:endParaRPr lang="en-US" dirty="0"/>
          </a:p>
        </p:txBody>
      </p:sp>
      <p:sp>
        <p:nvSpPr>
          <p:cNvPr id="3" name="Content Placeholder 2"/>
          <p:cNvSpPr>
            <a:spLocks noGrp="1"/>
          </p:cNvSpPr>
          <p:nvPr>
            <p:ph idx="1"/>
          </p:nvPr>
        </p:nvSpPr>
        <p:spPr>
          <a:xfrm>
            <a:off x="838200" y="1219200"/>
            <a:ext cx="7848600" cy="5486400"/>
          </a:xfrm>
        </p:spPr>
        <p:txBody>
          <a:bodyPr>
            <a:normAutofit fontScale="92500" lnSpcReduction="20000"/>
          </a:bodyPr>
          <a:lstStyle/>
          <a:p>
            <a:pPr marL="114300" indent="0" algn="ctr">
              <a:buNone/>
            </a:pPr>
            <a:r>
              <a:rPr lang="en-US" sz="2400" i="1" dirty="0" smtClean="0"/>
              <a:t>To implement a Data Structure for the Vector ADT, a data type to store the ordered sequence of elements is required</a:t>
            </a:r>
          </a:p>
          <a:p>
            <a:endParaRPr lang="en-US" sz="2400" b="0" dirty="0" smtClean="0"/>
          </a:p>
          <a:p>
            <a:r>
              <a:rPr lang="en-US" sz="2400" b="0" dirty="0" smtClean="0"/>
              <a:t>Many programming languages offer the possibility to create an </a:t>
            </a:r>
            <a:r>
              <a:rPr lang="en-US" sz="2400" i="1" dirty="0" smtClean="0"/>
              <a:t>Array</a:t>
            </a:r>
            <a:r>
              <a:rPr lang="en-US" sz="2400" dirty="0" smtClean="0"/>
              <a:t> </a:t>
            </a:r>
            <a:r>
              <a:rPr lang="en-US" sz="2400" b="0" i="1" dirty="0" smtClean="0"/>
              <a:t>i.e.</a:t>
            </a:r>
            <a:r>
              <a:rPr lang="en-US" sz="2400" b="0" dirty="0" smtClean="0"/>
              <a:t> a </a:t>
            </a:r>
            <a:r>
              <a:rPr lang="en-US" sz="2400" i="1" dirty="0" smtClean="0"/>
              <a:t>fixed size, contiguous, ordered sequential sequence of items of the same type</a:t>
            </a:r>
            <a:r>
              <a:rPr lang="en-US" sz="2400" b="0" dirty="0" smtClean="0"/>
              <a:t>.</a:t>
            </a:r>
          </a:p>
          <a:p>
            <a:endParaRPr lang="en-US" sz="2400" b="0" dirty="0"/>
          </a:p>
          <a:p>
            <a:r>
              <a:rPr lang="en-US" sz="2400" b="0" dirty="0" smtClean="0"/>
              <a:t>This would </a:t>
            </a:r>
            <a:r>
              <a:rPr lang="en-US" sz="2400" i="1" dirty="0" smtClean="0"/>
              <a:t>allow for the creation of an Array-Based Vector </a:t>
            </a:r>
            <a:r>
              <a:rPr lang="en-US" sz="2400" b="0" dirty="0" smtClean="0"/>
              <a:t>i.e. </a:t>
            </a:r>
            <a:r>
              <a:rPr lang="en-US" sz="2400" i="1" dirty="0"/>
              <a:t>a data structure that implements the Vector ADT using arrays</a:t>
            </a:r>
            <a:r>
              <a:rPr lang="en-US" sz="2400" b="0" dirty="0" smtClean="0"/>
              <a:t>.</a:t>
            </a:r>
          </a:p>
          <a:p>
            <a:endParaRPr lang="en-US" sz="2400" b="0" dirty="0" smtClean="0"/>
          </a:p>
          <a:p>
            <a:r>
              <a:rPr lang="en-US" sz="2400" b="0" dirty="0" smtClean="0"/>
              <a:t>There are different types of arrays available in the </a:t>
            </a:r>
            <a:r>
              <a:rPr lang="en-US" sz="2400" b="0" dirty="0" err="1" smtClean="0"/>
              <a:t>.Net</a:t>
            </a:r>
            <a:r>
              <a:rPr lang="en-US" sz="2400" b="0" dirty="0" smtClean="0"/>
              <a:t> :</a:t>
            </a:r>
          </a:p>
          <a:p>
            <a:pPr marL="411480" lvl="1" indent="0">
              <a:buNone/>
            </a:pPr>
            <a:r>
              <a:rPr lang="en-US" dirty="0" smtClean="0"/>
              <a:t>object[ ]	T[ ]	</a:t>
            </a:r>
            <a:r>
              <a:rPr lang="en-US" dirty="0" err="1" smtClean="0"/>
              <a:t>int</a:t>
            </a:r>
            <a:r>
              <a:rPr lang="en-US" dirty="0" smtClean="0"/>
              <a:t>[ ]	String[ ]</a:t>
            </a:r>
            <a:br>
              <a:rPr lang="en-US" dirty="0" smtClean="0"/>
            </a:br>
            <a:endParaRPr lang="en-US" b="0" dirty="0"/>
          </a:p>
          <a:p>
            <a:pPr marL="411480" lvl="1" indent="0" algn="ctr">
              <a:lnSpc>
                <a:spcPct val="170000"/>
              </a:lnSpc>
              <a:buNone/>
            </a:pPr>
            <a:r>
              <a:rPr lang="en-US" b="1" i="1" dirty="0" smtClean="0"/>
              <a:t>The Vector ADT would allow us to apply the functions specified in the Abstract Data Type to any one of these arrays and implement them in the most efficient way possible for each data structure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47222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077200" cy="1143000"/>
          </a:xfrm>
        </p:spPr>
        <p:txBody>
          <a:bodyPr/>
          <a:lstStyle/>
          <a:p>
            <a:r>
              <a:rPr lang="en-US" dirty="0" smtClean="0"/>
              <a:t>Creating Array Based Vector</a:t>
            </a:r>
            <a:endParaRPr lang="en-US" dirty="0"/>
          </a:p>
        </p:txBody>
      </p:sp>
      <p:sp>
        <p:nvSpPr>
          <p:cNvPr id="3" name="Content Placeholder 2"/>
          <p:cNvSpPr>
            <a:spLocks noGrp="1"/>
          </p:cNvSpPr>
          <p:nvPr>
            <p:ph idx="1"/>
          </p:nvPr>
        </p:nvSpPr>
        <p:spPr>
          <a:xfrm>
            <a:off x="838202" y="1600200"/>
            <a:ext cx="4038841" cy="4800600"/>
          </a:xfrm>
        </p:spPr>
        <p:txBody>
          <a:bodyPr>
            <a:normAutofit lnSpcReduction="10000"/>
          </a:bodyPr>
          <a:lstStyle/>
          <a:p>
            <a:pPr marL="114300" indent="0">
              <a:buNone/>
            </a:pPr>
            <a:r>
              <a:rPr lang="en-US" b="1" dirty="0" smtClean="0"/>
              <a:t>The implementation of an Array Based Vector requires two variables:</a:t>
            </a:r>
          </a:p>
          <a:p>
            <a:pPr marL="114300" indent="0">
              <a:buNone/>
            </a:pPr>
            <a:endParaRPr lang="en-US" sz="1200" b="0" dirty="0" smtClean="0"/>
          </a:p>
          <a:p>
            <a:r>
              <a:rPr lang="en-US" b="1" dirty="0" smtClean="0"/>
              <a:t>V</a:t>
            </a:r>
            <a:r>
              <a:rPr lang="en-US" dirty="0" smtClean="0"/>
              <a:t> is an array of objects that stores the ordered sequence of elements.</a:t>
            </a:r>
          </a:p>
          <a:p>
            <a:pPr marL="411480" lvl="1" indent="0">
              <a:buNone/>
            </a:pPr>
            <a:r>
              <a:rPr lang="en-US" sz="1700" i="1" u="sng" dirty="0" smtClean="0"/>
              <a:t>Note : </a:t>
            </a:r>
          </a:p>
          <a:p>
            <a:pPr marL="411480" lvl="1" indent="0">
              <a:buNone/>
            </a:pPr>
            <a:r>
              <a:rPr lang="en-US" sz="1700" i="1" dirty="0" smtClean="0"/>
              <a:t>V is created at a predetermined fixed size and all elements are initially empty.</a:t>
            </a:r>
            <a:endParaRPr lang="en-US" sz="1700" i="1" dirty="0"/>
          </a:p>
          <a:p>
            <a:endParaRPr lang="en-US" sz="1200" dirty="0" smtClean="0"/>
          </a:p>
          <a:p>
            <a:r>
              <a:rPr lang="en-US" b="1" dirty="0" smtClean="0"/>
              <a:t>Size</a:t>
            </a:r>
            <a:r>
              <a:rPr lang="en-US" dirty="0" smtClean="0"/>
              <a:t> is an integer that stores the number of elements currently in V.</a:t>
            </a:r>
            <a:endParaRPr lang="en-US" b="0" dirty="0" smtClean="0"/>
          </a:p>
        </p:txBody>
      </p:sp>
      <p:sp>
        <p:nvSpPr>
          <p:cNvPr id="4" name="Slide Number Placeholder 3"/>
          <p:cNvSpPr>
            <a:spLocks noGrp="1"/>
          </p:cNvSpPr>
          <p:nvPr>
            <p:ph type="sldNum" sz="quarter" idx="8"/>
          </p:nvPr>
        </p:nvSpPr>
        <p:spPr/>
        <p:txBody>
          <a:bodyPr/>
          <a:lstStyle/>
          <a:p>
            <a:fld id="{B6F15528-21DE-4FAA-801E-634DDDAF4B2B}" type="slidenum">
              <a:rPr lang="en-US" smtClean="0"/>
              <a:pPr/>
              <a:t>15</a:t>
            </a:fld>
            <a:endParaRPr lang="en-US"/>
          </a:p>
        </p:txBody>
      </p:sp>
      <p:sp>
        <p:nvSpPr>
          <p:cNvPr id="6" name="Rectangle 5"/>
          <p:cNvSpPr/>
          <p:nvPr/>
        </p:nvSpPr>
        <p:spPr>
          <a:xfrm>
            <a:off x="5562599" y="1753442"/>
            <a:ext cx="3045195" cy="21327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7" name="TextBox 6"/>
          <p:cNvSpPr txBox="1"/>
          <p:nvPr/>
        </p:nvSpPr>
        <p:spPr>
          <a:xfrm>
            <a:off x="5580422" y="1400104"/>
            <a:ext cx="3048000" cy="369332"/>
          </a:xfrm>
          <a:prstGeom prst="rect">
            <a:avLst/>
          </a:prstGeom>
          <a:noFill/>
        </p:spPr>
        <p:txBody>
          <a:bodyPr wrap="square" rtlCol="0">
            <a:spAutoFit/>
          </a:bodyPr>
          <a:lstStyle/>
          <a:p>
            <a:r>
              <a:rPr lang="en-GB" dirty="0" smtClean="0"/>
              <a:t>Array Based Vector</a:t>
            </a:r>
            <a:endParaRPr lang="en-GB" dirty="0"/>
          </a:p>
        </p:txBody>
      </p:sp>
      <p:sp>
        <p:nvSpPr>
          <p:cNvPr id="8" name="TextBox 7"/>
          <p:cNvSpPr txBox="1"/>
          <p:nvPr/>
        </p:nvSpPr>
        <p:spPr>
          <a:xfrm>
            <a:off x="5616400" y="1752600"/>
            <a:ext cx="1317800" cy="369332"/>
          </a:xfrm>
          <a:prstGeom prst="rect">
            <a:avLst/>
          </a:prstGeom>
          <a:noFill/>
        </p:spPr>
        <p:txBody>
          <a:bodyPr wrap="square" rtlCol="0">
            <a:spAutoFit/>
          </a:bodyPr>
          <a:lstStyle/>
          <a:p>
            <a:r>
              <a:rPr lang="en-GB" dirty="0"/>
              <a:t>s</a:t>
            </a:r>
            <a:r>
              <a:rPr lang="en-GB" dirty="0" smtClean="0"/>
              <a:t>ize : </a:t>
            </a:r>
            <a:r>
              <a:rPr lang="en-GB" dirty="0" err="1" smtClean="0"/>
              <a:t>int</a:t>
            </a:r>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2478819652"/>
              </p:ext>
            </p:extLst>
          </p:nvPr>
        </p:nvGraphicFramePr>
        <p:xfrm>
          <a:off x="5637473" y="2110260"/>
          <a:ext cx="264802" cy="365760"/>
        </p:xfrm>
        <a:graphic>
          <a:graphicData uri="http://schemas.openxmlformats.org/drawingml/2006/table">
            <a:tbl>
              <a:tblPr firstRow="1" bandRow="1">
                <a:tableStyleId>{5C22544A-7EE6-4342-B048-85BDC9FD1C3A}</a:tableStyleId>
              </a:tblPr>
              <a:tblGrid>
                <a:gridCol w="264802"/>
              </a:tblGrid>
              <a:tr h="334820">
                <a:tc>
                  <a:txBody>
                    <a:bodyPr/>
                    <a:lstStyle/>
                    <a:p>
                      <a:r>
                        <a:rPr lang="en-GB" b="1" dirty="0" smtClean="0"/>
                        <a:t>0</a:t>
                      </a:r>
                      <a:endParaRPr lang="en-GB" b="1" dirty="0"/>
                    </a:p>
                  </a:txBody>
                  <a:tcPr/>
                </a:tc>
              </a:tr>
            </a:tbl>
          </a:graphicData>
        </a:graphic>
      </p:graphicFrame>
      <p:sp>
        <p:nvSpPr>
          <p:cNvPr id="10" name="TextBox 9"/>
          <p:cNvSpPr txBox="1"/>
          <p:nvPr/>
        </p:nvSpPr>
        <p:spPr>
          <a:xfrm>
            <a:off x="5580202" y="2793643"/>
            <a:ext cx="1887398" cy="369332"/>
          </a:xfrm>
          <a:prstGeom prst="rect">
            <a:avLst/>
          </a:prstGeom>
          <a:noFill/>
        </p:spPr>
        <p:txBody>
          <a:bodyPr wrap="square" rtlCol="0">
            <a:spAutoFit/>
          </a:bodyPr>
          <a:lstStyle/>
          <a:p>
            <a:r>
              <a:rPr lang="en-GB" dirty="0" smtClean="0"/>
              <a:t>V : object[ ]</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878366506"/>
              </p:ext>
            </p:extLst>
          </p:nvPr>
        </p:nvGraphicFramePr>
        <p:xfrm>
          <a:off x="5715000" y="3278989"/>
          <a:ext cx="2250800" cy="365760"/>
        </p:xfrm>
        <a:graphic>
          <a:graphicData uri="http://schemas.openxmlformats.org/drawingml/2006/table">
            <a:tbl>
              <a:tblPr firstRow="1" bandRow="1">
                <a:tableStyleId>{5C22544A-7EE6-4342-B048-85BDC9FD1C3A}</a:tableStyleId>
              </a:tblPr>
              <a:tblGrid>
                <a:gridCol w="225080"/>
                <a:gridCol w="225080"/>
                <a:gridCol w="225080"/>
                <a:gridCol w="225080"/>
                <a:gridCol w="225080"/>
                <a:gridCol w="225080"/>
                <a:gridCol w="225080"/>
                <a:gridCol w="225080"/>
                <a:gridCol w="225080"/>
                <a:gridCol w="225080"/>
              </a:tblGrid>
              <a:tr h="33482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r>
            </a:tbl>
          </a:graphicData>
        </a:graphic>
      </p:graphicFrame>
      <p:pic>
        <p:nvPicPr>
          <p:cNvPr id="5" name="Picture 4"/>
          <p:cNvPicPr>
            <a:picLocks noChangeAspect="1"/>
          </p:cNvPicPr>
          <p:nvPr/>
        </p:nvPicPr>
        <p:blipFill rotWithShape="1">
          <a:blip r:embed="rId2"/>
          <a:srcRect r="9246"/>
          <a:stretch/>
        </p:blipFill>
        <p:spPr>
          <a:xfrm>
            <a:off x="5404062" y="4170519"/>
            <a:ext cx="3739938" cy="2538498"/>
          </a:xfrm>
          <a:prstGeom prst="rect">
            <a:avLst/>
          </a:prstGeom>
        </p:spPr>
      </p:pic>
    </p:spTree>
    <p:extLst>
      <p:ext uri="{BB962C8B-B14F-4D97-AF65-F5344CB8AC3E}">
        <p14:creationId xmlns:p14="http://schemas.microsoft.com/office/powerpoint/2010/main" val="2545065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 Based Vector</a:t>
            </a:r>
            <a:endParaRPr lang="en-US" dirty="0"/>
          </a:p>
        </p:txBody>
      </p:sp>
      <p:sp>
        <p:nvSpPr>
          <p:cNvPr id="3" name="Content Placeholder 2"/>
          <p:cNvSpPr>
            <a:spLocks noGrp="1"/>
          </p:cNvSpPr>
          <p:nvPr>
            <p:ph idx="1"/>
          </p:nvPr>
        </p:nvSpPr>
        <p:spPr/>
        <p:txBody>
          <a:bodyPr>
            <a:normAutofit/>
          </a:bodyPr>
          <a:lstStyle/>
          <a:p>
            <a:r>
              <a:rPr lang="en-US" b="0" dirty="0" smtClean="0"/>
              <a:t>Initially size is 0, but the length of array V is larger than 0.</a:t>
            </a:r>
          </a:p>
          <a:p>
            <a:endParaRPr lang="en-US" b="0" dirty="0"/>
          </a:p>
          <a:p>
            <a:r>
              <a:rPr lang="en-US" i="1" dirty="0" smtClean="0"/>
              <a:t>Simple Array Based Vectors are Non-</a:t>
            </a:r>
            <a:r>
              <a:rPr lang="en-US" i="1" dirty="0" err="1" smtClean="0"/>
              <a:t>Growable</a:t>
            </a:r>
            <a:r>
              <a:rPr lang="en-US" b="0" dirty="0" smtClean="0"/>
              <a:t>:</a:t>
            </a:r>
          </a:p>
          <a:p>
            <a:pPr marL="288925" indent="0">
              <a:buNone/>
            </a:pPr>
            <a:r>
              <a:rPr lang="en-US" b="0" dirty="0" smtClean="0"/>
              <a:t>When V becomes </a:t>
            </a:r>
            <a:r>
              <a:rPr lang="en-US" b="0" dirty="0"/>
              <a:t>full, an exception will be thrown and no further elements may be added.</a:t>
            </a:r>
            <a:endParaRPr lang="en-US" b="0" dirty="0" smtClean="0"/>
          </a:p>
          <a:p>
            <a:endParaRPr lang="en-US" b="0" dirty="0" smtClean="0"/>
          </a:p>
          <a:p>
            <a:r>
              <a:rPr lang="en-US" dirty="0" smtClean="0"/>
              <a:t>However, it is possible to create a </a:t>
            </a:r>
            <a:r>
              <a:rPr lang="en-US" dirty="0" err="1" smtClean="0"/>
              <a:t>Growable</a:t>
            </a:r>
            <a:r>
              <a:rPr lang="en-US" dirty="0" smtClean="0"/>
              <a:t> Array Based Vector :</a:t>
            </a:r>
          </a:p>
          <a:p>
            <a:pPr marL="288925" indent="0">
              <a:buNone/>
            </a:pPr>
            <a:r>
              <a:rPr lang="en-US" b="0" dirty="0" smtClean="0"/>
              <a:t>When V becomes full, it is possible to copy all the elements of V to a new, array, which is 1 element bigger than V, allowing for the new element to be added.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66203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990600" y="2590800"/>
            <a:ext cx="7737348" cy="3703123"/>
          </a:xfrm>
          <a:prstGeom prst="rect">
            <a:avLst/>
          </a:prstGeom>
        </p:spPr>
      </p:pic>
      <p:sp>
        <p:nvSpPr>
          <p:cNvPr id="2" name="Title 1"/>
          <p:cNvSpPr>
            <a:spLocks noGrp="1"/>
          </p:cNvSpPr>
          <p:nvPr>
            <p:ph type="title"/>
          </p:nvPr>
        </p:nvSpPr>
        <p:spPr>
          <a:xfrm>
            <a:off x="838200" y="685800"/>
            <a:ext cx="8305800" cy="1143000"/>
          </a:xfrm>
        </p:spPr>
        <p:txBody>
          <a:bodyPr/>
          <a:lstStyle/>
          <a:p>
            <a:r>
              <a:rPr lang="en-US" dirty="0" smtClean="0"/>
              <a:t>Defining the Implementation of Array Based Vector Operations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73329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153400" cy="1143000"/>
          </a:xfrm>
        </p:spPr>
        <p:txBody>
          <a:bodyPr/>
          <a:lstStyle/>
          <a:p>
            <a:r>
              <a:rPr lang="en-US" dirty="0"/>
              <a:t>Defining the Implementation of Array Based Vector Operations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3" name="Picture 2"/>
          <p:cNvPicPr>
            <a:picLocks noChangeAspect="1"/>
          </p:cNvPicPr>
          <p:nvPr/>
        </p:nvPicPr>
        <p:blipFill>
          <a:blip r:embed="rId2"/>
          <a:stretch>
            <a:fillRect/>
          </a:stretch>
        </p:blipFill>
        <p:spPr>
          <a:xfrm>
            <a:off x="838200" y="2169659"/>
            <a:ext cx="7239000" cy="4685960"/>
          </a:xfrm>
          <a:prstGeom prst="rect">
            <a:avLst/>
          </a:prstGeom>
        </p:spPr>
      </p:pic>
    </p:spTree>
    <p:extLst>
      <p:ext uri="{BB962C8B-B14F-4D97-AF65-F5344CB8AC3E}">
        <p14:creationId xmlns:p14="http://schemas.microsoft.com/office/powerpoint/2010/main" val="2732829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8"/>
          </p:nvPr>
        </p:nvSpPr>
        <p:spPr/>
        <p:txBody>
          <a:bodyPr/>
          <a:lstStyle/>
          <a:p>
            <a:fld id="{B6F15528-21DE-4FAA-801E-634DDDAF4B2B}" type="slidenum">
              <a:rPr lang="en-US" smtClean="0"/>
              <a:pPr/>
              <a:t>19</a:t>
            </a:fld>
            <a:endParaRPr lang="en-US"/>
          </a:p>
        </p:txBody>
      </p:sp>
      <p:sp>
        <p:nvSpPr>
          <p:cNvPr id="6" name="Rectangle 5"/>
          <p:cNvSpPr/>
          <p:nvPr/>
        </p:nvSpPr>
        <p:spPr>
          <a:xfrm>
            <a:off x="1258824" y="2775355"/>
            <a:ext cx="3008376" cy="2939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7" name="TextBox 6"/>
          <p:cNvSpPr txBox="1"/>
          <p:nvPr/>
        </p:nvSpPr>
        <p:spPr>
          <a:xfrm>
            <a:off x="1219200" y="2330251"/>
            <a:ext cx="3048000" cy="369332"/>
          </a:xfrm>
          <a:prstGeom prst="rect">
            <a:avLst/>
          </a:prstGeom>
          <a:noFill/>
        </p:spPr>
        <p:txBody>
          <a:bodyPr wrap="square" rtlCol="0">
            <a:spAutoFit/>
          </a:bodyPr>
          <a:lstStyle/>
          <a:p>
            <a:r>
              <a:rPr lang="en-GB" dirty="0" smtClean="0"/>
              <a:t>Array Based Vector</a:t>
            </a:r>
            <a:endParaRPr lang="en-GB" dirty="0"/>
          </a:p>
        </p:txBody>
      </p:sp>
      <p:sp>
        <p:nvSpPr>
          <p:cNvPr id="8" name="TextBox 7"/>
          <p:cNvSpPr txBox="1"/>
          <p:nvPr/>
        </p:nvSpPr>
        <p:spPr>
          <a:xfrm>
            <a:off x="1264920" y="2812757"/>
            <a:ext cx="990600" cy="369332"/>
          </a:xfrm>
          <a:prstGeom prst="rect">
            <a:avLst/>
          </a:prstGeom>
          <a:noFill/>
        </p:spPr>
        <p:txBody>
          <a:bodyPr wrap="square" rtlCol="0">
            <a:spAutoFit/>
          </a:bodyPr>
          <a:lstStyle/>
          <a:p>
            <a:r>
              <a:rPr lang="en-GB" dirty="0"/>
              <a:t>s</a:t>
            </a:r>
            <a:r>
              <a:rPr lang="en-GB" dirty="0" smtClean="0"/>
              <a:t>ize : </a:t>
            </a:r>
            <a:r>
              <a:rPr lang="en-GB" dirty="0" err="1" smtClean="0"/>
              <a:t>int</a:t>
            </a:r>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4040747751"/>
              </p:ext>
            </p:extLst>
          </p:nvPr>
        </p:nvGraphicFramePr>
        <p:xfrm>
          <a:off x="1371600" y="3162975"/>
          <a:ext cx="304803" cy="370840"/>
        </p:xfrm>
        <a:graphic>
          <a:graphicData uri="http://schemas.openxmlformats.org/drawingml/2006/table">
            <a:tbl>
              <a:tblPr firstRow="1" bandRow="1">
                <a:tableStyleId>{5C22544A-7EE6-4342-B048-85BDC9FD1C3A}</a:tableStyleId>
              </a:tblPr>
              <a:tblGrid>
                <a:gridCol w="304803"/>
              </a:tblGrid>
              <a:tr h="370840">
                <a:tc>
                  <a:txBody>
                    <a:bodyPr/>
                    <a:lstStyle/>
                    <a:p>
                      <a:r>
                        <a:rPr lang="en-GB" b="1" dirty="0" smtClean="0"/>
                        <a:t>5</a:t>
                      </a:r>
                      <a:endParaRPr lang="en-GB" b="1" dirty="0"/>
                    </a:p>
                  </a:txBody>
                  <a:tcPr/>
                </a:tc>
              </a:tr>
            </a:tbl>
          </a:graphicData>
        </a:graphic>
      </p:graphicFrame>
      <p:sp>
        <p:nvSpPr>
          <p:cNvPr id="10" name="TextBox 9"/>
          <p:cNvSpPr txBox="1"/>
          <p:nvPr/>
        </p:nvSpPr>
        <p:spPr>
          <a:xfrm>
            <a:off x="1271016" y="3699367"/>
            <a:ext cx="1295400" cy="369332"/>
          </a:xfrm>
          <a:prstGeom prst="rect">
            <a:avLst/>
          </a:prstGeom>
          <a:noFill/>
        </p:spPr>
        <p:txBody>
          <a:bodyPr wrap="square" rtlCol="0">
            <a:spAutoFit/>
          </a:bodyPr>
          <a:lstStyle/>
          <a:p>
            <a:r>
              <a:rPr lang="en-GB" dirty="0" smtClean="0"/>
              <a:t>V : object[ ]</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1790565413"/>
              </p:ext>
            </p:extLst>
          </p:nvPr>
        </p:nvGraphicFramePr>
        <p:xfrm>
          <a:off x="1371600" y="4248364"/>
          <a:ext cx="2590800" cy="370840"/>
        </p:xfrm>
        <a:graphic>
          <a:graphicData uri="http://schemas.openxmlformats.org/drawingml/2006/table">
            <a:tbl>
              <a:tblPr firstRow="1" bandRow="1">
                <a:tableStyleId>{5C22544A-7EE6-4342-B048-85BDC9FD1C3A}</a:tableStyleId>
              </a:tblPr>
              <a:tblGrid>
                <a:gridCol w="259080"/>
                <a:gridCol w="259080"/>
                <a:gridCol w="259080"/>
                <a:gridCol w="259080"/>
                <a:gridCol w="259080"/>
                <a:gridCol w="259080"/>
                <a:gridCol w="259080"/>
                <a:gridCol w="259080"/>
                <a:gridCol w="259080"/>
                <a:gridCol w="259080"/>
              </a:tblGrid>
              <a:tr h="370840">
                <a:tc>
                  <a:txBody>
                    <a:bodyPr/>
                    <a:lstStyle/>
                    <a:p>
                      <a:r>
                        <a:rPr lang="en-GB" dirty="0" smtClean="0"/>
                        <a:t>7</a:t>
                      </a:r>
                      <a:endParaRPr lang="en-GB" dirty="0"/>
                    </a:p>
                  </a:txBody>
                  <a:tcPr/>
                </a:tc>
                <a:tc>
                  <a:txBody>
                    <a:bodyPr/>
                    <a:lstStyle/>
                    <a:p>
                      <a:r>
                        <a:rPr lang="en-GB" dirty="0" smtClean="0"/>
                        <a:t>2</a:t>
                      </a:r>
                      <a:endParaRPr lang="en-GB" dirty="0"/>
                    </a:p>
                  </a:txBody>
                  <a:tcPr/>
                </a:tc>
                <a:tc>
                  <a:txBody>
                    <a:bodyPr/>
                    <a:lstStyle/>
                    <a:p>
                      <a:r>
                        <a:rPr lang="en-GB" dirty="0" smtClean="0"/>
                        <a:t>5</a:t>
                      </a:r>
                      <a:endParaRPr lang="en-GB" dirty="0"/>
                    </a:p>
                  </a:txBody>
                  <a:tcPr/>
                </a:tc>
                <a:tc>
                  <a:txBody>
                    <a:bodyPr/>
                    <a:lstStyle/>
                    <a:p>
                      <a:r>
                        <a:rPr lang="en-GB" dirty="0" smtClean="0"/>
                        <a:t>6</a:t>
                      </a:r>
                      <a:endParaRPr lang="en-GB" dirty="0"/>
                    </a:p>
                  </a:txBody>
                  <a:tcPr/>
                </a:tc>
                <a:tc>
                  <a:txBody>
                    <a:bodyPr/>
                    <a:lstStyle/>
                    <a:p>
                      <a:r>
                        <a:rPr lang="en-GB" dirty="0" smtClean="0"/>
                        <a:t>3</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
        <p:nvSpPr>
          <p:cNvPr id="12" name="Up Arrow 11"/>
          <p:cNvSpPr/>
          <p:nvPr/>
        </p:nvSpPr>
        <p:spPr>
          <a:xfrm>
            <a:off x="1959864" y="4631094"/>
            <a:ext cx="15240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1905000" y="5102256"/>
            <a:ext cx="304800" cy="369332"/>
          </a:xfrm>
          <a:prstGeom prst="rect">
            <a:avLst/>
          </a:prstGeom>
          <a:noFill/>
        </p:spPr>
        <p:txBody>
          <a:bodyPr wrap="square" rtlCol="0">
            <a:spAutoFit/>
          </a:bodyPr>
          <a:lstStyle/>
          <a:p>
            <a:r>
              <a:rPr lang="en-GB" dirty="0" smtClean="0"/>
              <a:t>r</a:t>
            </a:r>
            <a:endParaRPr lang="en-GB" dirty="0"/>
          </a:p>
        </p:txBody>
      </p:sp>
      <p:sp>
        <p:nvSpPr>
          <p:cNvPr id="14" name="TextBox 13"/>
          <p:cNvSpPr txBox="1"/>
          <p:nvPr/>
        </p:nvSpPr>
        <p:spPr>
          <a:xfrm>
            <a:off x="4678680" y="2327572"/>
            <a:ext cx="4480560" cy="3693319"/>
          </a:xfrm>
          <a:prstGeom prst="rect">
            <a:avLst/>
          </a:prstGeom>
          <a:noFill/>
        </p:spPr>
        <p:txBody>
          <a:bodyPr wrap="square" rtlCol="0">
            <a:spAutoFit/>
          </a:bodyPr>
          <a:lstStyle/>
          <a:p>
            <a:r>
              <a:rPr lang="en-US" b="1" i="1" dirty="0" smtClean="0"/>
              <a:t>Insert At Rank involves : </a:t>
            </a:r>
          </a:p>
          <a:p>
            <a:endParaRPr lang="en-US" dirty="0" smtClean="0"/>
          </a:p>
          <a:p>
            <a:pPr marL="342900" indent="-342900">
              <a:buAutoNum type="arabicPeriod"/>
            </a:pPr>
            <a:r>
              <a:rPr lang="en-US" dirty="0" smtClean="0"/>
              <a:t>Copying all existing elements from the specified rank onwards 1 position down</a:t>
            </a:r>
          </a:p>
          <a:p>
            <a:pPr marL="342900" indent="-342900">
              <a:buAutoNum type="arabicPeriod"/>
            </a:pPr>
            <a:r>
              <a:rPr lang="en-US" dirty="0" smtClean="0"/>
              <a:t>Overwriting the previous item in the specified rank with the new object</a:t>
            </a:r>
          </a:p>
          <a:p>
            <a:endParaRPr lang="en-US" dirty="0" smtClean="0"/>
          </a:p>
          <a:p>
            <a:r>
              <a:rPr lang="en-US" i="1" u="sng" dirty="0" smtClean="0"/>
              <a:t>Example : </a:t>
            </a:r>
          </a:p>
          <a:p>
            <a:r>
              <a:rPr lang="en-US" dirty="0" err="1" smtClean="0"/>
              <a:t>InsertAtRank</a:t>
            </a:r>
            <a:r>
              <a:rPr lang="en-US" dirty="0" smtClean="0"/>
              <a:t>(2</a:t>
            </a:r>
            <a:r>
              <a:rPr lang="en-US" dirty="0"/>
              <a:t>, 9)</a:t>
            </a:r>
          </a:p>
          <a:p>
            <a:endParaRPr lang="en-GB" dirty="0" smtClean="0"/>
          </a:p>
          <a:p>
            <a:r>
              <a:rPr lang="en-GB" dirty="0" smtClean="0"/>
              <a:t>Initially</a:t>
            </a:r>
            <a:r>
              <a:rPr lang="en-GB" dirty="0" smtClean="0"/>
              <a:t>, the Array Based Vector has 5 items.</a:t>
            </a:r>
          </a:p>
          <a:p>
            <a:endParaRPr lang="en-GB" dirty="0" smtClean="0"/>
          </a:p>
          <a:p>
            <a:r>
              <a:rPr lang="en-GB" dirty="0" smtClean="0"/>
              <a:t>The operation will insert </a:t>
            </a:r>
            <a:r>
              <a:rPr lang="en-GB" dirty="0" smtClean="0"/>
              <a:t>value 9 </a:t>
            </a:r>
            <a:r>
              <a:rPr lang="en-GB" dirty="0" smtClean="0"/>
              <a:t>at rank 2.</a:t>
            </a:r>
            <a:endParaRPr lang="en-GB" dirty="0"/>
          </a:p>
        </p:txBody>
      </p:sp>
      <p:sp>
        <p:nvSpPr>
          <p:cNvPr id="15" name="Title 1"/>
          <p:cNvSpPr txBox="1">
            <a:spLocks/>
          </p:cNvSpPr>
          <p:nvPr/>
        </p:nvSpPr>
        <p:spPr>
          <a:xfrm>
            <a:off x="842556" y="616375"/>
            <a:ext cx="8153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a:lstStyle>
          <a:p>
            <a:r>
              <a:rPr lang="en-US" dirty="0" smtClean="0"/>
              <a:t>Defining the Implementation of Array Based Vector Operations</a:t>
            </a:r>
            <a:endParaRPr lang="en-US" dirty="0"/>
          </a:p>
        </p:txBody>
      </p:sp>
    </p:spTree>
    <p:extLst>
      <p:ext uri="{BB962C8B-B14F-4D97-AF65-F5344CB8AC3E}">
        <p14:creationId xmlns:p14="http://schemas.microsoft.com/office/powerpoint/2010/main" val="149117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Content</a:t>
            </a:r>
            <a:endParaRPr lang="en-GB" dirty="0"/>
          </a:p>
        </p:txBody>
      </p:sp>
      <p:sp>
        <p:nvSpPr>
          <p:cNvPr id="3" name="Content Placeholder 2"/>
          <p:cNvSpPr>
            <a:spLocks noGrp="1"/>
          </p:cNvSpPr>
          <p:nvPr>
            <p:ph idx="1"/>
          </p:nvPr>
        </p:nvSpPr>
        <p:spPr/>
        <p:txBody>
          <a:bodyPr/>
          <a:lstStyle/>
          <a:p>
            <a:pPr lvl="0">
              <a:spcBef>
                <a:spcPts val="440"/>
              </a:spcBef>
              <a:buClr>
                <a:srgbClr val="A9A57C"/>
              </a:buClr>
              <a:buFont typeface="Arial" pitchFamily="32"/>
              <a:buChar char="•"/>
            </a:pPr>
            <a:r>
              <a:rPr lang="en-US" b="0" dirty="0" smtClean="0"/>
              <a:t>What is an Abstract Data Type?</a:t>
            </a:r>
          </a:p>
          <a:p>
            <a:pPr lvl="0">
              <a:spcBef>
                <a:spcPts val="440"/>
              </a:spcBef>
              <a:buClr>
                <a:srgbClr val="A9A57C"/>
              </a:buClr>
              <a:buFont typeface="Arial" pitchFamily="32"/>
              <a:buChar char="•"/>
            </a:pPr>
            <a:r>
              <a:rPr lang="en-US" b="0" dirty="0" smtClean="0"/>
              <a:t>Creating Abstract Data Types</a:t>
            </a:r>
          </a:p>
          <a:p>
            <a:pPr lvl="0">
              <a:spcBef>
                <a:spcPts val="440"/>
              </a:spcBef>
              <a:buClr>
                <a:srgbClr val="A9A57C"/>
              </a:buClr>
              <a:buFont typeface="Arial" pitchFamily="32"/>
              <a:buChar char="•"/>
            </a:pPr>
            <a:r>
              <a:rPr lang="en-US" b="0" dirty="0" smtClean="0"/>
              <a:t>Creating the Vector ADT</a:t>
            </a:r>
            <a:endParaRPr lang="en-US" b="0" dirty="0"/>
          </a:p>
          <a:p>
            <a:pPr>
              <a:spcBef>
                <a:spcPts val="440"/>
              </a:spcBef>
              <a:buClr>
                <a:srgbClr val="A9A57C"/>
              </a:buClr>
              <a:buFont typeface="Arial" pitchFamily="32"/>
              <a:buChar char="•"/>
            </a:pPr>
            <a:r>
              <a:rPr lang="en-US" b="0" dirty="0" smtClean="0"/>
              <a:t>Operations on the Vector ADT</a:t>
            </a:r>
            <a:endParaRPr lang="en-US" b="0" dirty="0"/>
          </a:p>
          <a:p>
            <a:pPr lvl="0">
              <a:spcBef>
                <a:spcPts val="440"/>
              </a:spcBef>
              <a:buClr>
                <a:srgbClr val="A9A57C"/>
              </a:buClr>
              <a:buFont typeface="Arial" pitchFamily="32"/>
              <a:buChar char="•"/>
            </a:pPr>
            <a:endParaRPr lang="en-US" b="0" dirty="0"/>
          </a:p>
          <a:p>
            <a:pPr lvl="0">
              <a:spcBef>
                <a:spcPts val="440"/>
              </a:spcBef>
              <a:buClr>
                <a:srgbClr val="A9A57C"/>
              </a:buClr>
              <a:buFont typeface="Arial" pitchFamily="32"/>
              <a:buChar char="•"/>
            </a:pPr>
            <a:r>
              <a:rPr lang="en-US" b="0" dirty="0" smtClean="0"/>
              <a:t>Using the Vector ADT</a:t>
            </a:r>
            <a:endParaRPr lang="en-US" b="0" dirty="0"/>
          </a:p>
          <a:p>
            <a:pPr lvl="1">
              <a:spcBef>
                <a:spcPts val="440"/>
              </a:spcBef>
              <a:buClr>
                <a:srgbClr val="A9A57C"/>
              </a:buClr>
              <a:buFont typeface="Arial" pitchFamily="32"/>
              <a:buChar char="•"/>
            </a:pPr>
            <a:r>
              <a:rPr lang="en-US" b="0" dirty="0" smtClean="0"/>
              <a:t>Creating an Array Based Vector Data Structure based on Vector ADT</a:t>
            </a:r>
          </a:p>
          <a:p>
            <a:pPr lvl="1">
              <a:spcBef>
                <a:spcPts val="440"/>
              </a:spcBef>
              <a:buClr>
                <a:srgbClr val="A9A57C"/>
              </a:buClr>
              <a:buFont typeface="Arial" pitchFamily="32"/>
              <a:buChar char="•"/>
            </a:pPr>
            <a:r>
              <a:rPr lang="en-US" b="0" dirty="0" smtClean="0"/>
              <a:t>Defining the Vector ADT operations for an Array Based Vector</a:t>
            </a:r>
          </a:p>
          <a:p>
            <a:pPr lvl="1">
              <a:spcBef>
                <a:spcPts val="440"/>
              </a:spcBef>
              <a:buClr>
                <a:srgbClr val="A9A57C"/>
              </a:buClr>
              <a:buFont typeface="Arial" pitchFamily="32"/>
              <a:buChar char="•"/>
            </a:pPr>
            <a:r>
              <a:rPr lang="en-US" b="0" dirty="0" smtClean="0"/>
              <a:t>Other </a:t>
            </a:r>
            <a:r>
              <a:rPr lang="en-US" b="0" dirty="0" smtClean="0"/>
              <a:t>implementations of the Vector ADT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96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8"/>
          </p:nvPr>
        </p:nvSpPr>
        <p:spPr/>
        <p:txBody>
          <a:bodyPr/>
          <a:lstStyle/>
          <a:p>
            <a:fld id="{B6F15528-21DE-4FAA-801E-634DDDAF4B2B}" type="slidenum">
              <a:rPr lang="en-US" smtClean="0"/>
              <a:pPr/>
              <a:t>20</a:t>
            </a:fld>
            <a:endParaRPr lang="en-US"/>
          </a:p>
        </p:txBody>
      </p:sp>
      <p:sp>
        <p:nvSpPr>
          <p:cNvPr id="6" name="Rectangle 5"/>
          <p:cNvSpPr/>
          <p:nvPr/>
        </p:nvSpPr>
        <p:spPr>
          <a:xfrm>
            <a:off x="1219200" y="2588016"/>
            <a:ext cx="3008376" cy="26348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7" name="TextBox 6"/>
          <p:cNvSpPr txBox="1"/>
          <p:nvPr/>
        </p:nvSpPr>
        <p:spPr>
          <a:xfrm>
            <a:off x="1219200" y="2221468"/>
            <a:ext cx="3048000" cy="369332"/>
          </a:xfrm>
          <a:prstGeom prst="rect">
            <a:avLst/>
          </a:prstGeom>
          <a:noFill/>
        </p:spPr>
        <p:txBody>
          <a:bodyPr wrap="square" rtlCol="0">
            <a:spAutoFit/>
          </a:bodyPr>
          <a:lstStyle/>
          <a:p>
            <a:r>
              <a:rPr lang="en-GB" dirty="0" smtClean="0"/>
              <a:t>Array Based Vector</a:t>
            </a:r>
            <a:endParaRPr lang="en-GB" dirty="0"/>
          </a:p>
        </p:txBody>
      </p:sp>
      <p:sp>
        <p:nvSpPr>
          <p:cNvPr id="8" name="TextBox 7"/>
          <p:cNvSpPr txBox="1"/>
          <p:nvPr/>
        </p:nvSpPr>
        <p:spPr>
          <a:xfrm>
            <a:off x="1225296" y="2625418"/>
            <a:ext cx="990600" cy="369332"/>
          </a:xfrm>
          <a:prstGeom prst="rect">
            <a:avLst/>
          </a:prstGeom>
          <a:noFill/>
        </p:spPr>
        <p:txBody>
          <a:bodyPr wrap="square" rtlCol="0">
            <a:spAutoFit/>
          </a:bodyPr>
          <a:lstStyle/>
          <a:p>
            <a:r>
              <a:rPr lang="en-GB" dirty="0"/>
              <a:t>s</a:t>
            </a:r>
            <a:r>
              <a:rPr lang="en-GB" dirty="0" smtClean="0"/>
              <a:t>ize : </a:t>
            </a:r>
            <a:r>
              <a:rPr lang="en-GB" dirty="0" err="1" smtClean="0"/>
              <a:t>int</a:t>
            </a:r>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1896561880"/>
              </p:ext>
            </p:extLst>
          </p:nvPr>
        </p:nvGraphicFramePr>
        <p:xfrm>
          <a:off x="1331976" y="2975636"/>
          <a:ext cx="304803" cy="370840"/>
        </p:xfrm>
        <a:graphic>
          <a:graphicData uri="http://schemas.openxmlformats.org/drawingml/2006/table">
            <a:tbl>
              <a:tblPr firstRow="1" bandRow="1">
                <a:tableStyleId>{5C22544A-7EE6-4342-B048-85BDC9FD1C3A}</a:tableStyleId>
              </a:tblPr>
              <a:tblGrid>
                <a:gridCol w="304803"/>
              </a:tblGrid>
              <a:tr h="370840">
                <a:tc>
                  <a:txBody>
                    <a:bodyPr/>
                    <a:lstStyle/>
                    <a:p>
                      <a:r>
                        <a:rPr lang="en-GB" b="1" dirty="0" smtClean="0"/>
                        <a:t>5</a:t>
                      </a:r>
                      <a:endParaRPr lang="en-GB" b="1" dirty="0"/>
                    </a:p>
                  </a:txBody>
                  <a:tcPr/>
                </a:tc>
              </a:tr>
            </a:tbl>
          </a:graphicData>
        </a:graphic>
      </p:graphicFrame>
      <p:sp>
        <p:nvSpPr>
          <p:cNvPr id="10" name="TextBox 9"/>
          <p:cNvSpPr txBox="1"/>
          <p:nvPr/>
        </p:nvSpPr>
        <p:spPr>
          <a:xfrm>
            <a:off x="1231392" y="3394061"/>
            <a:ext cx="1295400" cy="369332"/>
          </a:xfrm>
          <a:prstGeom prst="rect">
            <a:avLst/>
          </a:prstGeom>
          <a:noFill/>
        </p:spPr>
        <p:txBody>
          <a:bodyPr wrap="square" rtlCol="0">
            <a:spAutoFit/>
          </a:bodyPr>
          <a:lstStyle/>
          <a:p>
            <a:r>
              <a:rPr lang="en-GB" dirty="0" smtClean="0"/>
              <a:t>V : object[ ]</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3736405103"/>
              </p:ext>
            </p:extLst>
          </p:nvPr>
        </p:nvGraphicFramePr>
        <p:xfrm>
          <a:off x="1331976" y="4061025"/>
          <a:ext cx="2590800" cy="370840"/>
        </p:xfrm>
        <a:graphic>
          <a:graphicData uri="http://schemas.openxmlformats.org/drawingml/2006/table">
            <a:tbl>
              <a:tblPr firstRow="1" bandRow="1">
                <a:tableStyleId>{5C22544A-7EE6-4342-B048-85BDC9FD1C3A}</a:tableStyleId>
              </a:tblPr>
              <a:tblGrid>
                <a:gridCol w="259080"/>
                <a:gridCol w="259080"/>
                <a:gridCol w="259080"/>
                <a:gridCol w="259080"/>
                <a:gridCol w="259080"/>
                <a:gridCol w="259080"/>
                <a:gridCol w="259080"/>
                <a:gridCol w="259080"/>
                <a:gridCol w="259080"/>
                <a:gridCol w="259080"/>
              </a:tblGrid>
              <a:tr h="370840">
                <a:tc>
                  <a:txBody>
                    <a:bodyPr/>
                    <a:lstStyle/>
                    <a:p>
                      <a:r>
                        <a:rPr lang="en-GB" dirty="0" smtClean="0"/>
                        <a:t>7</a:t>
                      </a:r>
                      <a:endParaRPr lang="en-GB" dirty="0"/>
                    </a:p>
                  </a:txBody>
                  <a:tcPr/>
                </a:tc>
                <a:tc>
                  <a:txBody>
                    <a:bodyPr/>
                    <a:lstStyle/>
                    <a:p>
                      <a:r>
                        <a:rPr lang="en-GB" dirty="0" smtClean="0"/>
                        <a:t>2</a:t>
                      </a:r>
                      <a:endParaRPr lang="en-GB" dirty="0"/>
                    </a:p>
                  </a:txBody>
                  <a:tcPr/>
                </a:tc>
                <a:tc>
                  <a:txBody>
                    <a:bodyPr/>
                    <a:lstStyle/>
                    <a:p>
                      <a:r>
                        <a:rPr lang="en-GB" dirty="0" smtClean="0"/>
                        <a:t>5</a:t>
                      </a:r>
                      <a:endParaRPr lang="en-GB" dirty="0"/>
                    </a:p>
                  </a:txBody>
                  <a:tcPr/>
                </a:tc>
                <a:tc>
                  <a:txBody>
                    <a:bodyPr/>
                    <a:lstStyle/>
                    <a:p>
                      <a:r>
                        <a:rPr lang="en-GB" dirty="0" smtClean="0">
                          <a:solidFill>
                            <a:srgbClr val="FF0000"/>
                          </a:solidFill>
                        </a:rPr>
                        <a:t>5</a:t>
                      </a:r>
                      <a:endParaRPr lang="en-GB" dirty="0">
                        <a:solidFill>
                          <a:srgbClr val="FF0000"/>
                        </a:solidFill>
                      </a:endParaRPr>
                    </a:p>
                  </a:txBody>
                  <a:tcPr/>
                </a:tc>
                <a:tc>
                  <a:txBody>
                    <a:bodyPr/>
                    <a:lstStyle/>
                    <a:p>
                      <a:r>
                        <a:rPr lang="en-GB" dirty="0" smtClean="0">
                          <a:solidFill>
                            <a:srgbClr val="FF0000"/>
                          </a:solidFill>
                        </a:rPr>
                        <a:t>6</a:t>
                      </a:r>
                      <a:endParaRPr lang="en-GB" dirty="0">
                        <a:solidFill>
                          <a:srgbClr val="FF0000"/>
                        </a:solidFill>
                      </a:endParaRPr>
                    </a:p>
                  </a:txBody>
                  <a:tcPr/>
                </a:tc>
                <a:tc>
                  <a:txBody>
                    <a:bodyPr/>
                    <a:lstStyle/>
                    <a:p>
                      <a:r>
                        <a:rPr lang="en-GB" dirty="0" smtClean="0">
                          <a:solidFill>
                            <a:srgbClr val="FF0000"/>
                          </a:solidFill>
                        </a:rPr>
                        <a:t>3</a:t>
                      </a:r>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
        <p:nvSpPr>
          <p:cNvPr id="12" name="Up Arrow 11"/>
          <p:cNvSpPr/>
          <p:nvPr/>
        </p:nvSpPr>
        <p:spPr>
          <a:xfrm>
            <a:off x="1920240" y="4443755"/>
            <a:ext cx="15240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1865376" y="4914917"/>
            <a:ext cx="304800" cy="369332"/>
          </a:xfrm>
          <a:prstGeom prst="rect">
            <a:avLst/>
          </a:prstGeom>
          <a:noFill/>
        </p:spPr>
        <p:txBody>
          <a:bodyPr wrap="square" rtlCol="0">
            <a:spAutoFit/>
          </a:bodyPr>
          <a:lstStyle/>
          <a:p>
            <a:r>
              <a:rPr lang="en-GB" dirty="0" smtClean="0"/>
              <a:t>r</a:t>
            </a:r>
            <a:endParaRPr lang="en-GB" dirty="0"/>
          </a:p>
        </p:txBody>
      </p:sp>
      <p:sp>
        <p:nvSpPr>
          <p:cNvPr id="5" name="Curved Down Arrow 4"/>
          <p:cNvSpPr/>
          <p:nvPr/>
        </p:nvSpPr>
        <p:spPr>
          <a:xfrm>
            <a:off x="2566416" y="3805075"/>
            <a:ext cx="252984" cy="228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Curved Down Arrow 13"/>
          <p:cNvSpPr/>
          <p:nvPr/>
        </p:nvSpPr>
        <p:spPr>
          <a:xfrm>
            <a:off x="2282952" y="3801359"/>
            <a:ext cx="252984" cy="228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Curved Down Arrow 14"/>
          <p:cNvSpPr/>
          <p:nvPr/>
        </p:nvSpPr>
        <p:spPr>
          <a:xfrm>
            <a:off x="1999488" y="3810000"/>
            <a:ext cx="252984" cy="228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TextBox 15"/>
          <p:cNvSpPr txBox="1"/>
          <p:nvPr/>
        </p:nvSpPr>
        <p:spPr>
          <a:xfrm>
            <a:off x="4800600" y="2360539"/>
            <a:ext cx="3505199" cy="2862322"/>
          </a:xfrm>
          <a:prstGeom prst="rect">
            <a:avLst/>
          </a:prstGeom>
          <a:noFill/>
        </p:spPr>
        <p:txBody>
          <a:bodyPr wrap="square" rtlCol="0">
            <a:spAutoFit/>
          </a:bodyPr>
          <a:lstStyle/>
          <a:p>
            <a:r>
              <a:rPr lang="en-GB" dirty="0" smtClean="0"/>
              <a:t>Starting from the end of the elements, copy the elements in the next location.</a:t>
            </a:r>
          </a:p>
          <a:p>
            <a:endParaRPr lang="en-GB" dirty="0"/>
          </a:p>
          <a:p>
            <a:r>
              <a:rPr lang="en-GB" dirty="0" smtClean="0"/>
              <a:t>Notice </a:t>
            </a:r>
            <a:r>
              <a:rPr lang="en-GB" dirty="0" smtClean="0"/>
              <a:t>that the value “5” in rank 2 has now been copied.</a:t>
            </a:r>
          </a:p>
          <a:p>
            <a:endParaRPr lang="en-GB" dirty="0"/>
          </a:p>
          <a:p>
            <a:r>
              <a:rPr lang="en-GB" dirty="0" smtClean="0"/>
              <a:t>Rank 2 is “free” and we can place </a:t>
            </a:r>
            <a:r>
              <a:rPr lang="en-GB" dirty="0" smtClean="0"/>
              <a:t>current value, which is now duplicate, with the </a:t>
            </a:r>
            <a:r>
              <a:rPr lang="en-GB" dirty="0" smtClean="0"/>
              <a:t>new element.</a:t>
            </a:r>
            <a:endParaRPr lang="en-GB" dirty="0"/>
          </a:p>
        </p:txBody>
      </p:sp>
      <p:pic>
        <p:nvPicPr>
          <p:cNvPr id="20" name="Picture 19"/>
          <p:cNvPicPr>
            <a:picLocks noChangeAspect="1"/>
          </p:cNvPicPr>
          <p:nvPr/>
        </p:nvPicPr>
        <p:blipFill>
          <a:blip r:embed="rId2"/>
          <a:stretch>
            <a:fillRect/>
          </a:stretch>
        </p:blipFill>
        <p:spPr>
          <a:xfrm>
            <a:off x="590947" y="375501"/>
            <a:ext cx="8419306" cy="1932599"/>
          </a:xfrm>
          <a:prstGeom prst="rect">
            <a:avLst/>
          </a:prstGeom>
        </p:spPr>
      </p:pic>
      <p:pic>
        <p:nvPicPr>
          <p:cNvPr id="21" name="Picture 20"/>
          <p:cNvPicPr>
            <a:picLocks noChangeAspect="1"/>
          </p:cNvPicPr>
          <p:nvPr/>
        </p:nvPicPr>
        <p:blipFill>
          <a:blip r:embed="rId3"/>
          <a:stretch>
            <a:fillRect/>
          </a:stretch>
        </p:blipFill>
        <p:spPr>
          <a:xfrm>
            <a:off x="4648200" y="5715000"/>
            <a:ext cx="2633700" cy="963251"/>
          </a:xfrm>
          <a:prstGeom prst="rect">
            <a:avLst/>
          </a:prstGeom>
        </p:spPr>
      </p:pic>
      <p:pic>
        <p:nvPicPr>
          <p:cNvPr id="22" name="Picture 21"/>
          <p:cNvPicPr>
            <a:picLocks noChangeAspect="1"/>
          </p:cNvPicPr>
          <p:nvPr/>
        </p:nvPicPr>
        <p:blipFill>
          <a:blip r:embed="rId4"/>
          <a:stretch>
            <a:fillRect/>
          </a:stretch>
        </p:blipFill>
        <p:spPr>
          <a:xfrm>
            <a:off x="5410200" y="6348962"/>
            <a:ext cx="365792" cy="499915"/>
          </a:xfrm>
          <a:prstGeom prst="rect">
            <a:avLst/>
          </a:prstGeom>
        </p:spPr>
      </p:pic>
      <p:pic>
        <p:nvPicPr>
          <p:cNvPr id="23" name="Picture 22"/>
          <p:cNvPicPr>
            <a:picLocks noChangeAspect="1"/>
          </p:cNvPicPr>
          <p:nvPr/>
        </p:nvPicPr>
        <p:blipFill>
          <a:blip r:embed="rId5"/>
          <a:stretch>
            <a:fillRect/>
          </a:stretch>
        </p:blipFill>
        <p:spPr>
          <a:xfrm>
            <a:off x="4592461" y="5275300"/>
            <a:ext cx="1359526" cy="499915"/>
          </a:xfrm>
          <a:prstGeom prst="rect">
            <a:avLst/>
          </a:prstGeom>
        </p:spPr>
      </p:pic>
      <p:pic>
        <p:nvPicPr>
          <p:cNvPr id="24" name="Picture 23"/>
          <p:cNvPicPr>
            <a:picLocks noChangeAspect="1"/>
          </p:cNvPicPr>
          <p:nvPr/>
        </p:nvPicPr>
        <p:blipFill>
          <a:blip r:embed="rId6"/>
          <a:stretch>
            <a:fillRect/>
          </a:stretch>
        </p:blipFill>
        <p:spPr>
          <a:xfrm>
            <a:off x="7510552" y="5561093"/>
            <a:ext cx="1048603" cy="847417"/>
          </a:xfrm>
          <a:prstGeom prst="rect">
            <a:avLst/>
          </a:prstGeom>
        </p:spPr>
      </p:pic>
    </p:spTree>
    <p:extLst>
      <p:ext uri="{BB962C8B-B14F-4D97-AF65-F5344CB8AC3E}">
        <p14:creationId xmlns:p14="http://schemas.microsoft.com/office/powerpoint/2010/main" val="57946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3" name="Picture 2"/>
          <p:cNvPicPr>
            <a:picLocks noChangeAspect="1"/>
          </p:cNvPicPr>
          <p:nvPr/>
        </p:nvPicPr>
        <p:blipFill rotWithShape="1">
          <a:blip r:embed="rId2"/>
          <a:srcRect b="1532"/>
          <a:stretch/>
        </p:blipFill>
        <p:spPr>
          <a:xfrm>
            <a:off x="990600" y="1962150"/>
            <a:ext cx="6838950" cy="4895850"/>
          </a:xfrm>
          <a:prstGeom prst="rect">
            <a:avLst/>
          </a:prstGeom>
        </p:spPr>
      </p:pic>
      <p:pic>
        <p:nvPicPr>
          <p:cNvPr id="6" name="Picture 5"/>
          <p:cNvPicPr>
            <a:picLocks noChangeAspect="1"/>
          </p:cNvPicPr>
          <p:nvPr/>
        </p:nvPicPr>
        <p:blipFill>
          <a:blip r:embed="rId3"/>
          <a:stretch>
            <a:fillRect/>
          </a:stretch>
        </p:blipFill>
        <p:spPr>
          <a:xfrm>
            <a:off x="609600" y="353401"/>
            <a:ext cx="8419306" cy="1780199"/>
          </a:xfrm>
          <a:prstGeom prst="rect">
            <a:avLst/>
          </a:prstGeom>
        </p:spPr>
      </p:pic>
    </p:spTree>
    <p:extLst>
      <p:ext uri="{BB962C8B-B14F-4D97-AF65-F5344CB8AC3E}">
        <p14:creationId xmlns:p14="http://schemas.microsoft.com/office/powerpoint/2010/main" val="194145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spcBef>
                <a:spcPts val="440"/>
              </a:spcBef>
              <a:buClr>
                <a:srgbClr val="A9A57C"/>
              </a:buClr>
            </a:pPr>
            <a:r>
              <a:rPr lang="en-US" sz="4800" dirty="0" smtClean="0"/>
              <a:t>Other </a:t>
            </a:r>
            <a:r>
              <a:rPr lang="en-US" sz="4800" dirty="0" smtClean="0"/>
              <a:t>Implementations </a:t>
            </a:r>
            <a:r>
              <a:rPr lang="en-US" sz="4800" dirty="0" smtClean="0"/>
              <a:t>of </a:t>
            </a:r>
            <a:r>
              <a:rPr lang="en-US" sz="4800" dirty="0" smtClean="0"/>
              <a:t>Vector </a:t>
            </a:r>
            <a:r>
              <a:rPr lang="en-US" sz="4800" dirty="0" smtClean="0"/>
              <a:t>ADT</a:t>
            </a:r>
            <a:endParaRPr lang="en-US" sz="4800" dirty="0"/>
          </a:p>
        </p:txBody>
      </p:sp>
      <p:sp>
        <p:nvSpPr>
          <p:cNvPr id="3" name="Content Placeholder 2"/>
          <p:cNvSpPr>
            <a:spLocks noGrp="1"/>
          </p:cNvSpPr>
          <p:nvPr>
            <p:ph idx="1"/>
          </p:nvPr>
        </p:nvSpPr>
        <p:spPr>
          <a:xfrm>
            <a:off x="853440" y="1600200"/>
            <a:ext cx="7376160" cy="5562600"/>
          </a:xfrm>
        </p:spPr>
        <p:txBody>
          <a:bodyPr>
            <a:normAutofit fontScale="92500" lnSpcReduction="10000"/>
          </a:bodyPr>
          <a:lstStyle/>
          <a:p>
            <a:endParaRPr lang="en-GB" sz="2400" b="0" dirty="0" smtClean="0"/>
          </a:p>
          <a:p>
            <a:r>
              <a:rPr lang="en-GB" sz="2400" b="0" dirty="0" smtClean="0"/>
              <a:t>Besides the Array Based Vector, there are </a:t>
            </a:r>
            <a:r>
              <a:rPr lang="en-GB" sz="2400" b="0" dirty="0" smtClean="0"/>
              <a:t>other different </a:t>
            </a:r>
            <a:r>
              <a:rPr lang="en-GB" sz="2400" b="0" dirty="0" smtClean="0"/>
              <a:t>possible data structures that are able to implement the Vector </a:t>
            </a:r>
            <a:r>
              <a:rPr lang="en-GB" sz="2400" b="0" dirty="0" smtClean="0"/>
              <a:t>ADT.</a:t>
            </a:r>
          </a:p>
          <a:p>
            <a:endParaRPr lang="en-GB" sz="2400" b="0" dirty="0"/>
          </a:p>
          <a:p>
            <a:r>
              <a:rPr lang="en-GB" sz="2400" b="0" dirty="0" smtClean="0"/>
              <a:t>The implementation of methods for these would have been very different from the implementation for the Array Based Vector!</a:t>
            </a:r>
            <a:endParaRPr lang="en-GB" sz="2400" b="0" dirty="0" smtClean="0"/>
          </a:p>
          <a:p>
            <a:endParaRPr lang="en-GB" sz="2400" b="0" dirty="0"/>
          </a:p>
          <a:p>
            <a:r>
              <a:rPr lang="en-GB" sz="2400" b="0" dirty="0" smtClean="0"/>
              <a:t>Example:  Linked Lists  </a:t>
            </a:r>
          </a:p>
          <a:p>
            <a:pPr marL="344488" indent="0">
              <a:buNone/>
              <a:tabLst>
                <a:tab pos="344488" algn="l"/>
              </a:tabLst>
            </a:pPr>
            <a:r>
              <a:rPr lang="en-GB" sz="2400" b="0" dirty="0" smtClean="0"/>
              <a:t>Implementation needs to take </a:t>
            </a:r>
            <a:r>
              <a:rPr lang="en-GB" sz="2400" b="0" dirty="0" smtClean="0"/>
              <a:t>care to update pointers to next (and/or) previous element in the list correctly!</a:t>
            </a:r>
            <a:endParaRPr lang="en-GB" sz="2400" b="0" dirty="0" smtClean="0"/>
          </a:p>
          <a:p>
            <a:endParaRPr lang="en-GB" sz="2400" b="0" u="sng" dirty="0"/>
          </a:p>
          <a:p>
            <a:r>
              <a:rPr lang="en-GB" sz="2400" b="0" dirty="0" smtClean="0"/>
              <a:t>Also, Vectors can be used as part of the implementation of more complex data structures (such as trees).</a:t>
            </a:r>
          </a:p>
          <a:p>
            <a:endParaRPr lang="en-GB" sz="2400" b="0" dirty="0"/>
          </a:p>
          <a:p>
            <a:endParaRPr lang="en-GB" sz="2400" b="0" dirty="0" smtClean="0"/>
          </a:p>
          <a:p>
            <a:endParaRPr lang="en-GB" sz="2400" b="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832446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pPr lvl="0">
              <a:spcBef>
                <a:spcPts val="440"/>
              </a:spcBef>
              <a:buClr>
                <a:srgbClr val="A9A57C"/>
              </a:buClr>
              <a:buFont typeface="Arial" pitchFamily="32"/>
              <a:buChar char="•"/>
            </a:pPr>
            <a:r>
              <a:rPr lang="en-US" b="0" dirty="0" smtClean="0"/>
              <a:t>What is an Abstract Data Type?</a:t>
            </a:r>
          </a:p>
          <a:p>
            <a:pPr lvl="0">
              <a:spcBef>
                <a:spcPts val="440"/>
              </a:spcBef>
              <a:buClr>
                <a:srgbClr val="A9A57C"/>
              </a:buClr>
              <a:buFont typeface="Arial" pitchFamily="32"/>
              <a:buChar char="•"/>
            </a:pPr>
            <a:r>
              <a:rPr lang="en-US" b="0" dirty="0" smtClean="0"/>
              <a:t>Creating Abstract Data Types</a:t>
            </a:r>
          </a:p>
          <a:p>
            <a:pPr lvl="0">
              <a:spcBef>
                <a:spcPts val="440"/>
              </a:spcBef>
              <a:buClr>
                <a:srgbClr val="A9A57C"/>
              </a:buClr>
              <a:buFont typeface="Arial" pitchFamily="32"/>
              <a:buChar char="•"/>
            </a:pPr>
            <a:r>
              <a:rPr lang="en-US" b="0" dirty="0" smtClean="0"/>
              <a:t>Creating the Vector ADT</a:t>
            </a:r>
            <a:endParaRPr lang="en-US" b="0" dirty="0"/>
          </a:p>
          <a:p>
            <a:pPr>
              <a:spcBef>
                <a:spcPts val="440"/>
              </a:spcBef>
              <a:buClr>
                <a:srgbClr val="A9A57C"/>
              </a:buClr>
              <a:buFont typeface="Arial" pitchFamily="32"/>
              <a:buChar char="•"/>
            </a:pPr>
            <a:r>
              <a:rPr lang="en-US" b="0" dirty="0" smtClean="0"/>
              <a:t>Operations on the Vector ADT</a:t>
            </a:r>
            <a:endParaRPr lang="en-US" b="0" dirty="0"/>
          </a:p>
          <a:p>
            <a:pPr lvl="0">
              <a:spcBef>
                <a:spcPts val="440"/>
              </a:spcBef>
              <a:buClr>
                <a:srgbClr val="A9A57C"/>
              </a:buClr>
              <a:buFont typeface="Arial" pitchFamily="32"/>
              <a:buChar char="•"/>
            </a:pPr>
            <a:endParaRPr lang="en-US" b="0" dirty="0"/>
          </a:p>
          <a:p>
            <a:pPr lvl="0">
              <a:spcBef>
                <a:spcPts val="440"/>
              </a:spcBef>
              <a:buClr>
                <a:srgbClr val="A9A57C"/>
              </a:buClr>
              <a:buFont typeface="Arial" pitchFamily="32"/>
              <a:buChar char="•"/>
            </a:pPr>
            <a:r>
              <a:rPr lang="en-US" b="0" dirty="0" smtClean="0"/>
              <a:t>Using the Vector ADT</a:t>
            </a:r>
            <a:endParaRPr lang="en-US" b="0" dirty="0"/>
          </a:p>
          <a:p>
            <a:pPr lvl="1">
              <a:spcBef>
                <a:spcPts val="440"/>
              </a:spcBef>
              <a:buClr>
                <a:srgbClr val="A9A57C"/>
              </a:buClr>
              <a:buFont typeface="Arial" pitchFamily="32"/>
              <a:buChar char="•"/>
            </a:pPr>
            <a:r>
              <a:rPr lang="en-US" b="0" dirty="0" smtClean="0"/>
              <a:t>Creating an Array Based Vector Data Structure based on Vector ADT</a:t>
            </a:r>
          </a:p>
          <a:p>
            <a:pPr lvl="1">
              <a:spcBef>
                <a:spcPts val="440"/>
              </a:spcBef>
              <a:buClr>
                <a:srgbClr val="A9A57C"/>
              </a:buClr>
              <a:buFont typeface="Arial" pitchFamily="32"/>
              <a:buChar char="•"/>
            </a:pPr>
            <a:r>
              <a:rPr lang="en-US" b="0" dirty="0" smtClean="0"/>
              <a:t>Defining the Vector ADT operations for an Array Based Vector</a:t>
            </a:r>
          </a:p>
          <a:p>
            <a:pPr lvl="1">
              <a:spcBef>
                <a:spcPts val="440"/>
              </a:spcBef>
              <a:buClr>
                <a:srgbClr val="A9A57C"/>
              </a:buClr>
              <a:buFont typeface="Arial" pitchFamily="32"/>
              <a:buChar char="•"/>
            </a:pPr>
            <a:r>
              <a:rPr lang="en-US" b="0" dirty="0" smtClean="0"/>
              <a:t>Other </a:t>
            </a:r>
            <a:r>
              <a:rPr lang="en-US" b="0" dirty="0" smtClean="0"/>
              <a:t>implementations of the Vector ADT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1372090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a:t>
            </a:r>
            <a:endParaRPr lang="en-GB" dirty="0"/>
          </a:p>
        </p:txBody>
      </p:sp>
      <p:sp>
        <p:nvSpPr>
          <p:cNvPr id="3" name="Content Placeholder 2"/>
          <p:cNvSpPr>
            <a:spLocks noGrp="1"/>
          </p:cNvSpPr>
          <p:nvPr>
            <p:ph idx="1"/>
          </p:nvPr>
        </p:nvSpPr>
        <p:spPr>
          <a:xfrm>
            <a:off x="838200" y="1600200"/>
            <a:ext cx="8153400" cy="4800600"/>
          </a:xfrm>
        </p:spPr>
        <p:txBody>
          <a:bodyPr>
            <a:normAutofit lnSpcReduction="10000"/>
          </a:bodyPr>
          <a:lstStyle/>
          <a:p>
            <a:pPr marL="114300" lvl="0" indent="0">
              <a:spcBef>
                <a:spcPts val="440"/>
              </a:spcBef>
              <a:buClr>
                <a:srgbClr val="A9A57C"/>
              </a:buClr>
              <a:buNone/>
            </a:pPr>
            <a:r>
              <a:rPr lang="en-GB" sz="2000" b="0" dirty="0" smtClean="0"/>
              <a:t>For the given </a:t>
            </a:r>
            <a:r>
              <a:rPr lang="en-GB" sz="2000" b="0" dirty="0" err="1" smtClean="0"/>
              <a:t>VectorADT</a:t>
            </a:r>
            <a:r>
              <a:rPr lang="en-GB" sz="2000" b="0" dirty="0" smtClean="0"/>
              <a:t> and Array Based Vector Example implement: </a:t>
            </a:r>
          </a:p>
          <a:p>
            <a:pPr>
              <a:spcBef>
                <a:spcPts val="440"/>
              </a:spcBef>
              <a:buClr>
                <a:srgbClr val="A9A57C"/>
              </a:buClr>
            </a:pPr>
            <a:r>
              <a:rPr lang="en-GB" sz="2000" b="0" dirty="0"/>
              <a:t>public bool </a:t>
            </a:r>
            <a:r>
              <a:rPr lang="en-GB" sz="2000" b="0" dirty="0" err="1"/>
              <a:t>IsEmpty</a:t>
            </a:r>
            <a:r>
              <a:rPr lang="en-GB" sz="2000" b="0" dirty="0" smtClean="0"/>
              <a:t>()</a:t>
            </a:r>
          </a:p>
          <a:p>
            <a:pPr>
              <a:spcBef>
                <a:spcPts val="440"/>
              </a:spcBef>
              <a:buClr>
                <a:srgbClr val="A9A57C"/>
              </a:buClr>
            </a:pPr>
            <a:r>
              <a:rPr lang="en-GB" sz="2000" b="0" dirty="0" smtClean="0"/>
              <a:t>public </a:t>
            </a:r>
            <a:r>
              <a:rPr lang="en-GB" sz="2000" b="0" dirty="0"/>
              <a:t>object </a:t>
            </a:r>
            <a:r>
              <a:rPr lang="en-GB" sz="2000" b="0" dirty="0" err="1"/>
              <a:t>GetElementAtRank</a:t>
            </a:r>
            <a:r>
              <a:rPr lang="en-GB" sz="2000" b="0" dirty="0"/>
              <a:t>(</a:t>
            </a:r>
            <a:r>
              <a:rPr lang="en-GB" sz="2000" b="0" dirty="0" err="1"/>
              <a:t>int</a:t>
            </a:r>
            <a:r>
              <a:rPr lang="en-GB" sz="2000" b="0" dirty="0"/>
              <a:t> r</a:t>
            </a:r>
            <a:r>
              <a:rPr lang="en-GB" sz="2000" b="0" dirty="0" smtClean="0"/>
              <a:t>)</a:t>
            </a:r>
          </a:p>
          <a:p>
            <a:pPr>
              <a:spcBef>
                <a:spcPts val="440"/>
              </a:spcBef>
              <a:buClr>
                <a:srgbClr val="A9A57C"/>
              </a:buClr>
            </a:pPr>
            <a:r>
              <a:rPr lang="en-GB" sz="2000" b="0" dirty="0"/>
              <a:t>public object </a:t>
            </a:r>
            <a:r>
              <a:rPr lang="en-GB" sz="2000" b="0" dirty="0" err="1"/>
              <a:t>ReplaceElementAtRank</a:t>
            </a:r>
            <a:r>
              <a:rPr lang="en-GB" sz="2000" b="0" dirty="0"/>
              <a:t>(</a:t>
            </a:r>
            <a:r>
              <a:rPr lang="en-GB" sz="2000" b="0" dirty="0" err="1"/>
              <a:t>int</a:t>
            </a:r>
            <a:r>
              <a:rPr lang="en-GB" sz="2000" b="0" dirty="0"/>
              <a:t> r, object o</a:t>
            </a:r>
            <a:r>
              <a:rPr lang="en-GB" sz="2000" b="0" dirty="0" smtClean="0"/>
              <a:t>)</a:t>
            </a:r>
          </a:p>
          <a:p>
            <a:pPr>
              <a:spcBef>
                <a:spcPts val="440"/>
              </a:spcBef>
              <a:buClr>
                <a:srgbClr val="A9A57C"/>
              </a:buClr>
            </a:pPr>
            <a:endParaRPr lang="en-GB" sz="2000" b="0" dirty="0"/>
          </a:p>
          <a:p>
            <a:pPr marL="114300" indent="0">
              <a:spcBef>
                <a:spcPts val="440"/>
              </a:spcBef>
              <a:buClr>
                <a:srgbClr val="A9A57C"/>
              </a:buClr>
              <a:buNone/>
            </a:pPr>
            <a:endParaRPr lang="en-GB" sz="2000" b="0" dirty="0" smtClean="0"/>
          </a:p>
          <a:p>
            <a:pPr marL="114300" indent="0">
              <a:spcBef>
                <a:spcPts val="440"/>
              </a:spcBef>
              <a:buClr>
                <a:srgbClr val="A9A57C"/>
              </a:buClr>
              <a:buNone/>
            </a:pPr>
            <a:r>
              <a:rPr lang="en-GB" sz="2000" b="0" dirty="0" smtClean="0"/>
              <a:t>The given example for Array Based Vector implements a Non-</a:t>
            </a:r>
            <a:r>
              <a:rPr lang="en-GB" sz="2000" b="0" dirty="0" err="1" smtClean="0"/>
              <a:t>Growable</a:t>
            </a:r>
            <a:r>
              <a:rPr lang="en-GB" sz="2000" b="0" dirty="0" smtClean="0"/>
              <a:t> Array.  Use the Vector ADT to create a </a:t>
            </a:r>
            <a:r>
              <a:rPr lang="en-GB" sz="2000" b="0" dirty="0" err="1" smtClean="0"/>
              <a:t>Growable</a:t>
            </a:r>
            <a:r>
              <a:rPr lang="en-GB" sz="2000" b="0" dirty="0" smtClean="0"/>
              <a:t> Array Based Vector</a:t>
            </a:r>
          </a:p>
          <a:p>
            <a:pPr>
              <a:spcBef>
                <a:spcPts val="440"/>
              </a:spcBef>
              <a:buClr>
                <a:srgbClr val="A9A57C"/>
              </a:buClr>
            </a:pPr>
            <a:endParaRPr lang="en-GB" sz="2000" b="0" dirty="0"/>
          </a:p>
          <a:p>
            <a:pPr marL="114300" indent="0">
              <a:spcBef>
                <a:spcPts val="440"/>
              </a:spcBef>
              <a:buClr>
                <a:srgbClr val="A9A57C"/>
              </a:buClr>
              <a:buNone/>
            </a:pPr>
            <a:r>
              <a:rPr lang="en-GB" sz="2000" b="0" dirty="0" smtClean="0"/>
              <a:t>Create an ADT for operations carried out by a Stack; use the </a:t>
            </a:r>
            <a:r>
              <a:rPr lang="en-GB" sz="2000" b="0" dirty="0" err="1" smtClean="0"/>
              <a:t>StackADT</a:t>
            </a:r>
            <a:r>
              <a:rPr lang="en-GB" sz="2000" b="0" dirty="0" smtClean="0"/>
              <a:t> to implement an Array Based Stack.</a:t>
            </a:r>
          </a:p>
          <a:p>
            <a:pPr marL="114300" indent="0">
              <a:spcBef>
                <a:spcPts val="440"/>
              </a:spcBef>
              <a:buClr>
                <a:srgbClr val="A9A57C"/>
              </a:buClr>
              <a:buNone/>
            </a:pPr>
            <a:endParaRPr lang="en-GB" sz="2000" b="0" dirty="0"/>
          </a:p>
          <a:p>
            <a:pPr marL="114300" indent="0">
              <a:spcBef>
                <a:spcPts val="440"/>
              </a:spcBef>
              <a:buClr>
                <a:srgbClr val="A9A57C"/>
              </a:buClr>
              <a:buNone/>
            </a:pPr>
            <a:r>
              <a:rPr lang="en-GB" sz="2000" b="0" dirty="0"/>
              <a:t>Create an ADT for operations carried out by a </a:t>
            </a:r>
            <a:r>
              <a:rPr lang="en-GB" sz="2000" b="0" dirty="0" smtClean="0"/>
              <a:t>Queue; </a:t>
            </a:r>
            <a:r>
              <a:rPr lang="en-GB" sz="2000" b="0" dirty="0"/>
              <a:t>use the </a:t>
            </a:r>
            <a:r>
              <a:rPr lang="en-GB" sz="2000" b="0" dirty="0" err="1"/>
              <a:t>StackADT</a:t>
            </a:r>
            <a:r>
              <a:rPr lang="en-GB" sz="2000" b="0" dirty="0"/>
              <a:t> to implement an Array Based Stack.</a:t>
            </a:r>
          </a:p>
          <a:p>
            <a:pPr marL="114300" indent="0">
              <a:spcBef>
                <a:spcPts val="440"/>
              </a:spcBef>
              <a:buClr>
                <a:srgbClr val="A9A57C"/>
              </a:buClr>
              <a:buNone/>
            </a:pPr>
            <a:endParaRPr lang="en-GB" sz="20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168097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 of lesson</a:t>
            </a:r>
            <a:endParaRPr lang="en-GB" dirty="0"/>
          </a:p>
        </p:txBody>
      </p:sp>
      <p:sp>
        <p:nvSpPr>
          <p:cNvPr id="3" name="Content Placeholder 2"/>
          <p:cNvSpPr>
            <a:spLocks noGrp="1"/>
          </p:cNvSpPr>
          <p:nvPr>
            <p:ph idx="1"/>
          </p:nvPr>
        </p:nvSpPr>
        <p:spPr/>
        <p:txBody>
          <a:bodyPr>
            <a:normAutofit/>
          </a:bodyPr>
          <a:lstStyle/>
          <a:p>
            <a:pPr marL="114300" indent="0">
              <a:buNone/>
            </a:pPr>
            <a:endParaRPr lang="en-GB" sz="4400" b="0" dirty="0" smtClean="0"/>
          </a:p>
          <a:p>
            <a:pPr marL="114300" indent="0">
              <a:buNone/>
            </a:pPr>
            <a:endParaRPr lang="en-GB" sz="4400" b="0" dirty="0"/>
          </a:p>
          <a:p>
            <a:pPr marL="114300" indent="0">
              <a:buNone/>
            </a:pPr>
            <a:r>
              <a:rPr lang="en-GB" sz="4400" b="0" dirty="0" smtClean="0"/>
              <a:t>Any questions?</a:t>
            </a:r>
            <a:endParaRPr lang="en-GB" sz="4400" b="0" dirty="0"/>
          </a:p>
        </p:txBody>
      </p:sp>
    </p:spTree>
    <p:extLst>
      <p:ext uri="{BB962C8B-B14F-4D97-AF65-F5344CB8AC3E}">
        <p14:creationId xmlns:p14="http://schemas.microsoft.com/office/powerpoint/2010/main" val="331779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a:t>
            </a:r>
            <a:endParaRPr lang="en-US" dirty="0"/>
          </a:p>
        </p:txBody>
      </p:sp>
      <p:sp>
        <p:nvSpPr>
          <p:cNvPr id="3" name="Content Placeholder 2"/>
          <p:cNvSpPr>
            <a:spLocks noGrp="1"/>
          </p:cNvSpPr>
          <p:nvPr>
            <p:ph idx="1"/>
          </p:nvPr>
        </p:nvSpPr>
        <p:spPr/>
        <p:txBody>
          <a:bodyPr>
            <a:normAutofit/>
          </a:bodyPr>
          <a:lstStyle/>
          <a:p>
            <a:pPr marL="114300" indent="0" algn="ctr">
              <a:buNone/>
            </a:pPr>
            <a:r>
              <a:rPr lang="en-US" sz="2000" b="0" i="1" dirty="0" smtClean="0"/>
              <a:t>“An</a:t>
            </a:r>
            <a:r>
              <a:rPr lang="en-US" sz="2000" b="0" i="1" dirty="0"/>
              <a:t> </a:t>
            </a:r>
            <a:r>
              <a:rPr lang="en-US" sz="2000" i="1" dirty="0"/>
              <a:t>abstract data type</a:t>
            </a:r>
            <a:r>
              <a:rPr lang="en-US" sz="2000" b="0" i="1" dirty="0"/>
              <a:t> (</a:t>
            </a:r>
            <a:r>
              <a:rPr lang="en-US" sz="2000" i="1" dirty="0"/>
              <a:t>ADT</a:t>
            </a:r>
            <a:r>
              <a:rPr lang="en-US" sz="2000" b="0" i="1" dirty="0"/>
              <a:t>) is a </a:t>
            </a:r>
            <a:r>
              <a:rPr lang="en-US" sz="2000" i="1" dirty="0" smtClean="0"/>
              <a:t>model</a:t>
            </a:r>
            <a:r>
              <a:rPr lang="en-US" sz="2000" i="1" dirty="0"/>
              <a:t> for data types</a:t>
            </a:r>
            <a:r>
              <a:rPr lang="en-US" sz="2000" b="0" i="1" dirty="0"/>
              <a:t> where a data type is defined by its </a:t>
            </a:r>
            <a:r>
              <a:rPr lang="en-US" sz="2000" i="1" dirty="0"/>
              <a:t>behavior </a:t>
            </a:r>
            <a:r>
              <a:rPr lang="en-US" sz="2000" i="1" dirty="0" smtClean="0"/>
              <a:t>from </a:t>
            </a:r>
            <a:r>
              <a:rPr lang="en-US" sz="2000" i="1" dirty="0"/>
              <a:t>the point of view of </a:t>
            </a:r>
            <a:r>
              <a:rPr lang="en-US" sz="2000" i="1" dirty="0" smtClean="0"/>
              <a:t>the data</a:t>
            </a:r>
            <a:r>
              <a:rPr lang="en-US" sz="2000" i="1" dirty="0"/>
              <a:t> </a:t>
            </a:r>
            <a:r>
              <a:rPr lang="en-US" sz="2000" i="1" dirty="0" smtClean="0"/>
              <a:t>user.</a:t>
            </a:r>
            <a:r>
              <a:rPr lang="en-US" sz="2000" b="0" i="1" dirty="0" smtClean="0"/>
              <a:t>”</a:t>
            </a:r>
          </a:p>
          <a:p>
            <a:pPr marL="114300" indent="0" algn="ctr">
              <a:buNone/>
            </a:pPr>
            <a:endParaRPr lang="en-US" sz="2000" b="0" i="1" dirty="0"/>
          </a:p>
          <a:p>
            <a:r>
              <a:rPr lang="en-US" sz="2000" b="0" dirty="0" smtClean="0"/>
              <a:t>The </a:t>
            </a:r>
            <a:r>
              <a:rPr lang="en-US" sz="2000" i="1" dirty="0" smtClean="0"/>
              <a:t>implementation details for these behaviors are not defined </a:t>
            </a:r>
            <a:r>
              <a:rPr lang="en-US" sz="2000" b="0" dirty="0" smtClean="0"/>
              <a:t>(hidden); this allows us to replace </a:t>
            </a:r>
            <a:r>
              <a:rPr lang="en-US" sz="2000" b="0" dirty="0"/>
              <a:t>one implementation with another </a:t>
            </a:r>
            <a:r>
              <a:rPr lang="en-US" sz="2000" b="0" dirty="0" smtClean="0"/>
              <a:t>to optimize efficiency, performance, etc. depending on the situation without interfering </a:t>
            </a:r>
            <a:r>
              <a:rPr lang="en-US" sz="2000" b="0" dirty="0"/>
              <a:t>with </a:t>
            </a:r>
            <a:r>
              <a:rPr lang="en-US" sz="2000" b="0" dirty="0" smtClean="0"/>
              <a:t>the main program logic.</a:t>
            </a:r>
          </a:p>
          <a:p>
            <a:endParaRPr lang="en-US" sz="2000" b="0" dirty="0"/>
          </a:p>
          <a:p>
            <a:r>
              <a:rPr lang="en-US" sz="2000" b="0" dirty="0" smtClean="0"/>
              <a:t> This </a:t>
            </a:r>
            <a:r>
              <a:rPr lang="en-US" sz="2000" i="1" dirty="0"/>
              <a:t>contrasts </a:t>
            </a:r>
            <a:r>
              <a:rPr lang="en-US" sz="2000" i="1" dirty="0" smtClean="0"/>
              <a:t>to</a:t>
            </a:r>
            <a:r>
              <a:rPr lang="en-US" sz="2000" i="1" dirty="0"/>
              <a:t> data structures</a:t>
            </a:r>
            <a:r>
              <a:rPr lang="en-US" sz="2000" b="0" dirty="0"/>
              <a:t>, which are concrete representations of data, </a:t>
            </a:r>
            <a:r>
              <a:rPr lang="en-US" sz="2000" b="0" dirty="0" smtClean="0"/>
              <a:t>from the </a:t>
            </a:r>
            <a:r>
              <a:rPr lang="en-US" sz="2000" b="0" dirty="0"/>
              <a:t>point of view of an </a:t>
            </a:r>
            <a:r>
              <a:rPr lang="en-US" sz="2000" b="0" dirty="0" smtClean="0"/>
              <a:t>implementer.</a:t>
            </a:r>
          </a:p>
          <a:p>
            <a:endParaRPr lang="en-US" sz="2000" b="0" dirty="0"/>
          </a:p>
          <a:p>
            <a:pPr marL="114300" indent="0" algn="ctr">
              <a:buNone/>
            </a:pPr>
            <a:r>
              <a:rPr lang="en-US" sz="2000" i="1" dirty="0" smtClean="0"/>
              <a:t>The implementation details for the Abstract Data Type need to be specified in the data structure.</a:t>
            </a:r>
            <a:endParaRPr lang="en-US" sz="20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91552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Data Type</a:t>
            </a:r>
          </a:p>
        </p:txBody>
      </p:sp>
      <p:sp>
        <p:nvSpPr>
          <p:cNvPr id="3" name="Content Placeholder 2"/>
          <p:cNvSpPr>
            <a:spLocks noGrp="1"/>
          </p:cNvSpPr>
          <p:nvPr>
            <p:ph idx="1"/>
          </p:nvPr>
        </p:nvSpPr>
        <p:spPr/>
        <p:txBody>
          <a:bodyPr/>
          <a:lstStyle/>
          <a:p>
            <a:pPr marL="114300" indent="0">
              <a:buNone/>
            </a:pPr>
            <a:r>
              <a:rPr lang="en-US" dirty="0" smtClean="0"/>
              <a:t>Creating an Abstract Data Type</a:t>
            </a:r>
          </a:p>
          <a:p>
            <a:pPr marL="571500" indent="-457200">
              <a:buAutoNum type="arabicPeriod"/>
            </a:pPr>
            <a:r>
              <a:rPr lang="en-US" b="0" dirty="0" smtClean="0"/>
              <a:t>Create an </a:t>
            </a:r>
            <a:r>
              <a:rPr lang="en-US" i="1" dirty="0" smtClean="0"/>
              <a:t>Interface</a:t>
            </a:r>
            <a:r>
              <a:rPr lang="en-US" b="0" dirty="0" smtClean="0"/>
              <a:t> for the </a:t>
            </a:r>
            <a:r>
              <a:rPr lang="en-US" i="1" dirty="0" smtClean="0"/>
              <a:t>Abstract Data Type</a:t>
            </a:r>
          </a:p>
          <a:p>
            <a:pPr marL="571500" indent="-457200">
              <a:buAutoNum type="arabicPeriod"/>
            </a:pPr>
            <a:r>
              <a:rPr lang="en-US" b="0" dirty="0" smtClean="0"/>
              <a:t>Create the </a:t>
            </a:r>
            <a:r>
              <a:rPr lang="en-US" i="1" dirty="0" smtClean="0"/>
              <a:t>Method Signatures </a:t>
            </a:r>
            <a:r>
              <a:rPr lang="en-US" b="0" dirty="0" smtClean="0"/>
              <a:t>defining the behaviors to be carried out by the Abstract Data Type</a:t>
            </a:r>
          </a:p>
          <a:p>
            <a:pPr marL="571500" indent="-457200">
              <a:buAutoNum type="arabicPeriod"/>
            </a:pPr>
            <a:endParaRPr lang="en-US" dirty="0" smtClean="0"/>
          </a:p>
          <a:p>
            <a:pPr marL="114300" indent="0">
              <a:buNone/>
            </a:pPr>
            <a:r>
              <a:rPr lang="en-US" dirty="0" smtClean="0"/>
              <a:t>Using the Abstract Data Type</a:t>
            </a:r>
          </a:p>
          <a:p>
            <a:pPr marL="571500" indent="-457200">
              <a:buAutoNum type="arabicPeriod"/>
            </a:pPr>
            <a:r>
              <a:rPr lang="en-US" b="0" dirty="0" smtClean="0"/>
              <a:t>Create a </a:t>
            </a:r>
            <a:r>
              <a:rPr lang="en-US" i="1" dirty="0" smtClean="0"/>
              <a:t>Class</a:t>
            </a:r>
            <a:r>
              <a:rPr lang="en-US" b="0" dirty="0" smtClean="0"/>
              <a:t> for the </a:t>
            </a:r>
            <a:r>
              <a:rPr lang="en-US" i="1" dirty="0" smtClean="0"/>
              <a:t>Data Structure</a:t>
            </a:r>
          </a:p>
          <a:p>
            <a:pPr marL="571500" indent="-457200">
              <a:buAutoNum type="arabicPeriod"/>
            </a:pPr>
            <a:r>
              <a:rPr lang="en-US" b="0" dirty="0" smtClean="0"/>
              <a:t>Get the Class to </a:t>
            </a:r>
            <a:r>
              <a:rPr lang="en-US" i="1" dirty="0" smtClean="0"/>
              <a:t>implement the interface </a:t>
            </a:r>
            <a:r>
              <a:rPr lang="en-US" b="0" dirty="0" smtClean="0"/>
              <a:t>for the ADT</a:t>
            </a:r>
          </a:p>
          <a:p>
            <a:pPr marL="571500" indent="-457200">
              <a:buAutoNum type="arabicPeriod"/>
            </a:pPr>
            <a:r>
              <a:rPr lang="en-US" b="0" dirty="0" smtClean="0"/>
              <a:t>Define the </a:t>
            </a:r>
            <a:r>
              <a:rPr lang="en-US" i="1" dirty="0" smtClean="0"/>
              <a:t>programming logic for each behavior </a:t>
            </a:r>
            <a:r>
              <a:rPr lang="en-US" b="0" dirty="0" smtClean="0"/>
              <a:t>– this will be specific to the data structure being created</a:t>
            </a:r>
            <a:endParaRPr lang="en-US"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79740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304800"/>
            <a:ext cx="7620000" cy="1143000"/>
          </a:xfrm>
        </p:spPr>
        <p:txBody>
          <a:bodyPr/>
          <a:lstStyle/>
          <a:p>
            <a:r>
              <a:rPr lang="en-US" dirty="0" smtClean="0"/>
              <a:t>Creating the Vector ADT</a:t>
            </a:r>
            <a:endParaRPr lang="en-US" dirty="0"/>
          </a:p>
        </p:txBody>
      </p:sp>
      <p:sp>
        <p:nvSpPr>
          <p:cNvPr id="3" name="Content Placeholder 2"/>
          <p:cNvSpPr>
            <a:spLocks noGrp="1"/>
          </p:cNvSpPr>
          <p:nvPr>
            <p:ph idx="1"/>
          </p:nvPr>
        </p:nvSpPr>
        <p:spPr>
          <a:xfrm>
            <a:off x="838202" y="1600200"/>
            <a:ext cx="5486397" cy="5029200"/>
          </a:xfrm>
        </p:spPr>
        <p:txBody>
          <a:bodyPr>
            <a:normAutofit/>
          </a:bodyPr>
          <a:lstStyle/>
          <a:p>
            <a:r>
              <a:rPr lang="en-US" sz="2400" b="0" dirty="0" smtClean="0"/>
              <a:t>A Vector ADT is a data type that stores an ordered sequence of elements.</a:t>
            </a:r>
          </a:p>
          <a:p>
            <a:endParaRPr lang="en-US" sz="2400" b="0" dirty="0" smtClean="0"/>
          </a:p>
          <a:p>
            <a:r>
              <a:rPr lang="en-US" sz="2400" b="0" dirty="0" smtClean="0"/>
              <a:t>In this example, a Vector ADT could be used to store an ordered sequence of employees, where each employee has a name and a salary.</a:t>
            </a:r>
          </a:p>
          <a:p>
            <a:endParaRPr lang="en-US" sz="2400" b="0" dirty="0" smtClean="0"/>
          </a:p>
          <a:p>
            <a:pPr marL="114300" indent="0" algn="ctr">
              <a:buNone/>
            </a:pPr>
            <a:r>
              <a:rPr lang="en-US" sz="2400" b="1" i="1" dirty="0" smtClean="0"/>
              <a:t>Being an abstract data type, the concrete implementation is not important at this time.</a:t>
            </a:r>
            <a:endParaRPr lang="en-US" sz="2400" b="1" i="1" dirty="0"/>
          </a:p>
        </p:txBody>
      </p:sp>
      <p:graphicFrame>
        <p:nvGraphicFramePr>
          <p:cNvPr id="6" name="Content Placeholder 5"/>
          <p:cNvGraphicFramePr>
            <a:graphicFrameLocks noGrp="1"/>
          </p:cNvGraphicFramePr>
          <p:nvPr>
            <p:ph idx="2"/>
            <p:extLst>
              <p:ext uri="{D42A27DB-BD31-4B8C-83A1-F6EECF244321}">
                <p14:modId xmlns:p14="http://schemas.microsoft.com/office/powerpoint/2010/main" val="4160144223"/>
              </p:ext>
            </p:extLst>
          </p:nvPr>
        </p:nvGraphicFramePr>
        <p:xfrm>
          <a:off x="6629400" y="1676400"/>
          <a:ext cx="2095499" cy="1676400"/>
        </p:xfrm>
        <a:graphic>
          <a:graphicData uri="http://schemas.openxmlformats.org/drawingml/2006/table">
            <a:tbl>
              <a:tblPr firstRow="1" firstCol="1" bandRow="1">
                <a:tableStyleId>{5C22544A-7EE6-4342-B048-85BDC9FD1C3A}</a:tableStyleId>
              </a:tblPr>
              <a:tblGrid>
                <a:gridCol w="2095499"/>
              </a:tblGrid>
              <a:tr h="279400">
                <a:tc>
                  <a:txBody>
                    <a:bodyPr/>
                    <a:lstStyle/>
                    <a:p>
                      <a:pPr marL="0" marR="0" algn="l">
                        <a:lnSpc>
                          <a:spcPct val="115000"/>
                        </a:lnSpc>
                        <a:spcBef>
                          <a:spcPts val="0"/>
                        </a:spcBef>
                        <a:spcAft>
                          <a:spcPts val="0"/>
                        </a:spcAft>
                      </a:pPr>
                      <a:r>
                        <a:rPr lang="en-GB" sz="1200" dirty="0">
                          <a:effectLst/>
                        </a:rPr>
                        <a:t>Name of Employee</a:t>
                      </a:r>
                      <a:endParaRPr lang="en-US" sz="1100" dirty="0">
                        <a:effectLst/>
                        <a:latin typeface="Calibri"/>
                        <a:ea typeface="Calibri"/>
                        <a:cs typeface="Times New Roman"/>
                      </a:endParaRPr>
                    </a:p>
                  </a:txBody>
                  <a:tcPr marL="68580" marR="68580" marT="0" marB="0"/>
                </a:tc>
              </a:tr>
              <a:tr h="279400">
                <a:tc>
                  <a:txBody>
                    <a:bodyPr/>
                    <a:lstStyle/>
                    <a:p>
                      <a:pPr marL="0" marR="0" algn="l">
                        <a:lnSpc>
                          <a:spcPct val="115000"/>
                        </a:lnSpc>
                        <a:spcBef>
                          <a:spcPts val="0"/>
                        </a:spcBef>
                        <a:spcAft>
                          <a:spcPts val="0"/>
                        </a:spcAft>
                      </a:pPr>
                      <a:r>
                        <a:rPr lang="en-GB" sz="1200">
                          <a:effectLst/>
                        </a:rPr>
                        <a:t>Susan Williams</a:t>
                      </a:r>
                      <a:endParaRPr lang="en-US" sz="1100">
                        <a:effectLst/>
                        <a:latin typeface="Calibri"/>
                        <a:ea typeface="Calibri"/>
                        <a:cs typeface="Times New Roman"/>
                      </a:endParaRPr>
                    </a:p>
                  </a:txBody>
                  <a:tcPr marL="68580" marR="68580" marT="0" marB="0"/>
                </a:tc>
              </a:tr>
              <a:tr h="279400">
                <a:tc>
                  <a:txBody>
                    <a:bodyPr/>
                    <a:lstStyle/>
                    <a:p>
                      <a:pPr marL="0" marR="0" algn="l">
                        <a:lnSpc>
                          <a:spcPct val="115000"/>
                        </a:lnSpc>
                        <a:spcBef>
                          <a:spcPts val="0"/>
                        </a:spcBef>
                        <a:spcAft>
                          <a:spcPts val="0"/>
                        </a:spcAft>
                      </a:pPr>
                      <a:r>
                        <a:rPr lang="en-GB" sz="1200">
                          <a:effectLst/>
                        </a:rPr>
                        <a:t>Mathew Jones</a:t>
                      </a:r>
                      <a:endParaRPr lang="en-US" sz="1100">
                        <a:effectLst/>
                        <a:latin typeface="Calibri"/>
                        <a:ea typeface="Calibri"/>
                        <a:cs typeface="Times New Roman"/>
                      </a:endParaRPr>
                    </a:p>
                  </a:txBody>
                  <a:tcPr marL="68580" marR="68580" marT="0" marB="0"/>
                </a:tc>
              </a:tr>
              <a:tr h="279400">
                <a:tc>
                  <a:txBody>
                    <a:bodyPr/>
                    <a:lstStyle/>
                    <a:p>
                      <a:pPr marL="0" marR="0" algn="l">
                        <a:lnSpc>
                          <a:spcPct val="115000"/>
                        </a:lnSpc>
                        <a:spcBef>
                          <a:spcPts val="0"/>
                        </a:spcBef>
                        <a:spcAft>
                          <a:spcPts val="0"/>
                        </a:spcAft>
                      </a:pPr>
                      <a:r>
                        <a:rPr lang="en-GB" sz="1200" dirty="0">
                          <a:effectLst/>
                        </a:rPr>
                        <a:t>Annie Bartlett</a:t>
                      </a:r>
                      <a:endParaRPr lang="en-US" sz="1100" dirty="0">
                        <a:effectLst/>
                        <a:latin typeface="Calibri"/>
                        <a:ea typeface="Calibri"/>
                        <a:cs typeface="Times New Roman"/>
                      </a:endParaRPr>
                    </a:p>
                  </a:txBody>
                  <a:tcPr marL="68580" marR="68580" marT="0" marB="0"/>
                </a:tc>
              </a:tr>
              <a:tr h="279400">
                <a:tc>
                  <a:txBody>
                    <a:bodyPr/>
                    <a:lstStyle/>
                    <a:p>
                      <a:pPr marL="0" marR="0" algn="l">
                        <a:lnSpc>
                          <a:spcPct val="115000"/>
                        </a:lnSpc>
                        <a:spcBef>
                          <a:spcPts val="0"/>
                        </a:spcBef>
                        <a:spcAft>
                          <a:spcPts val="0"/>
                        </a:spcAft>
                      </a:pPr>
                      <a:r>
                        <a:rPr lang="en-GB" sz="1200">
                          <a:effectLst/>
                        </a:rPr>
                        <a:t>Martin Wallis</a:t>
                      </a:r>
                      <a:endParaRPr lang="en-US" sz="1100">
                        <a:effectLst/>
                        <a:latin typeface="Calibri"/>
                        <a:ea typeface="Calibri"/>
                        <a:cs typeface="Times New Roman"/>
                      </a:endParaRPr>
                    </a:p>
                  </a:txBody>
                  <a:tcPr marL="68580" marR="68580" marT="0" marB="0"/>
                </a:tc>
              </a:tr>
              <a:tr h="279400">
                <a:tc>
                  <a:txBody>
                    <a:bodyPr/>
                    <a:lstStyle/>
                    <a:p>
                      <a:pPr marL="0" marR="0" algn="l">
                        <a:lnSpc>
                          <a:spcPct val="115000"/>
                        </a:lnSpc>
                        <a:spcBef>
                          <a:spcPts val="0"/>
                        </a:spcBef>
                        <a:spcAft>
                          <a:spcPts val="0"/>
                        </a:spcAft>
                      </a:pPr>
                      <a:r>
                        <a:rPr lang="en-GB" sz="1200" dirty="0">
                          <a:effectLst/>
                        </a:rPr>
                        <a:t>David Carter</a:t>
                      </a:r>
                      <a:endParaRPr lang="en-US" sz="1100" dirty="0">
                        <a:effectLst/>
                        <a:latin typeface="Calibri"/>
                        <a:ea typeface="Calibri"/>
                        <a:cs typeface="Times New Roman"/>
                      </a:endParaRPr>
                    </a:p>
                  </a:txBody>
                  <a:tcPr marL="68580" marR="68580" marT="0" marB="0"/>
                </a:tc>
              </a:tr>
            </a:tbl>
          </a:graphicData>
        </a:graphic>
      </p:graphicFrame>
      <p:sp>
        <p:nvSpPr>
          <p:cNvPr id="4" name="Slide Number Placeholder 3"/>
          <p:cNvSpPr>
            <a:spLocks noGrp="1"/>
          </p:cNvSpPr>
          <p:nvPr>
            <p:ph type="sldNum" sz="quarter" idx="8"/>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16669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001000" cy="1143000"/>
          </a:xfrm>
        </p:spPr>
        <p:txBody>
          <a:bodyPr/>
          <a:lstStyle/>
          <a:p>
            <a:r>
              <a:rPr lang="en-US" dirty="0" smtClean="0"/>
              <a:t>Creating the Vector ADT</a:t>
            </a:r>
            <a:endParaRPr lang="en-US" dirty="0"/>
          </a:p>
        </p:txBody>
      </p:sp>
      <p:sp>
        <p:nvSpPr>
          <p:cNvPr id="3" name="Content Placeholder 2"/>
          <p:cNvSpPr>
            <a:spLocks noGrp="1"/>
          </p:cNvSpPr>
          <p:nvPr>
            <p:ph idx="1"/>
          </p:nvPr>
        </p:nvSpPr>
        <p:spPr>
          <a:xfrm>
            <a:off x="838202" y="1600200"/>
            <a:ext cx="4800598" cy="4800600"/>
          </a:xfrm>
        </p:spPr>
        <p:txBody>
          <a:bodyPr>
            <a:normAutofit/>
          </a:bodyPr>
          <a:lstStyle/>
          <a:p>
            <a:r>
              <a:rPr lang="en-US" sz="2400" b="0" dirty="0" smtClean="0"/>
              <a:t>The </a:t>
            </a:r>
            <a:r>
              <a:rPr lang="en-US" sz="2400" b="1" i="1" dirty="0" smtClean="0"/>
              <a:t>rank</a:t>
            </a:r>
            <a:r>
              <a:rPr lang="en-US" sz="2400" b="0" dirty="0" smtClean="0"/>
              <a:t> of an </a:t>
            </a:r>
            <a:r>
              <a:rPr lang="en-US" sz="2400" dirty="0" smtClean="0"/>
              <a:t>element </a:t>
            </a:r>
            <a:r>
              <a:rPr lang="en-US" sz="2400" b="0" dirty="0" smtClean="0"/>
              <a:t>indicates its </a:t>
            </a:r>
            <a:r>
              <a:rPr lang="en-US" sz="2400" b="1" i="1" dirty="0" smtClean="0"/>
              <a:t>position</a:t>
            </a:r>
            <a:r>
              <a:rPr lang="en-US" sz="2400" b="0" dirty="0" smtClean="0"/>
              <a:t> within the Vector ADT.</a:t>
            </a:r>
          </a:p>
          <a:p>
            <a:endParaRPr lang="en-US" sz="2400" b="0" dirty="0" smtClean="0"/>
          </a:p>
          <a:p>
            <a:r>
              <a:rPr lang="en-US" sz="2400" dirty="0" smtClean="0"/>
              <a:t>The rank of an element is defined as the number of items before it within the Vector ADT.</a:t>
            </a:r>
          </a:p>
          <a:p>
            <a:endParaRPr lang="en-US" sz="2400" dirty="0" smtClean="0"/>
          </a:p>
          <a:p>
            <a:r>
              <a:rPr lang="en-US" sz="2400" dirty="0" smtClean="0"/>
              <a:t>The </a:t>
            </a:r>
            <a:r>
              <a:rPr lang="en-US" sz="2400" b="1" i="1" dirty="0" smtClean="0"/>
              <a:t>first</a:t>
            </a:r>
            <a:r>
              <a:rPr lang="en-US" sz="2400" dirty="0" smtClean="0"/>
              <a:t> element has rank </a:t>
            </a:r>
            <a:r>
              <a:rPr lang="en-US" sz="2400" b="1" i="1" dirty="0" smtClean="0"/>
              <a:t>0</a:t>
            </a:r>
          </a:p>
          <a:p>
            <a:pPr marL="346075" indent="0">
              <a:buNone/>
            </a:pPr>
            <a:r>
              <a:rPr lang="en-US" sz="2400" b="0" dirty="0" smtClean="0"/>
              <a:t>The </a:t>
            </a:r>
            <a:r>
              <a:rPr lang="en-US" sz="2400" b="1" i="1" dirty="0" smtClean="0"/>
              <a:t>last</a:t>
            </a:r>
            <a:r>
              <a:rPr lang="en-US" sz="2400" b="0" dirty="0" smtClean="0"/>
              <a:t> element has rank  </a:t>
            </a:r>
            <a:r>
              <a:rPr lang="en-US" sz="2400" b="1" i="1" dirty="0" smtClean="0"/>
              <a:t>n-1</a:t>
            </a:r>
            <a:r>
              <a:rPr lang="en-US" sz="2400" b="0" dirty="0" smtClean="0"/>
              <a:t>, where n is the number of elements in the Vector ADT.</a:t>
            </a:r>
          </a:p>
          <a:p>
            <a:endParaRPr lang="en-US" sz="2400" b="0" dirty="0"/>
          </a:p>
        </p:txBody>
      </p:sp>
      <p:sp>
        <p:nvSpPr>
          <p:cNvPr id="4" name="Slide Number Placeholder 3"/>
          <p:cNvSpPr>
            <a:spLocks noGrp="1"/>
          </p:cNvSpPr>
          <p:nvPr>
            <p:ph type="sldNum" sz="quarter" idx="8"/>
          </p:nvPr>
        </p:nvSpPr>
        <p:spPr/>
        <p:txBody>
          <a:bodyPr/>
          <a:lstStyle/>
          <a:p>
            <a:fld id="{B6F15528-21DE-4FAA-801E-634DDDAF4B2B}" type="slidenum">
              <a:rPr lang="en-US" smtClean="0"/>
              <a:pPr/>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88631220"/>
              </p:ext>
            </p:extLst>
          </p:nvPr>
        </p:nvGraphicFramePr>
        <p:xfrm>
          <a:off x="6096000" y="2971800"/>
          <a:ext cx="2838450" cy="1261872"/>
        </p:xfrm>
        <a:graphic>
          <a:graphicData uri="http://schemas.openxmlformats.org/drawingml/2006/table">
            <a:tbl>
              <a:tblPr firstRow="1" firstCol="1" bandRow="1">
                <a:tableStyleId>{5C22544A-7EE6-4342-B048-85BDC9FD1C3A}</a:tableStyleId>
              </a:tblPr>
              <a:tblGrid>
                <a:gridCol w="582930"/>
                <a:gridCol w="2255520"/>
              </a:tblGrid>
              <a:tr h="197993">
                <a:tc>
                  <a:txBody>
                    <a:bodyPr/>
                    <a:lstStyle/>
                    <a:p>
                      <a:pPr marL="0" marR="0" algn="l">
                        <a:lnSpc>
                          <a:spcPct val="115000"/>
                        </a:lnSpc>
                        <a:spcBef>
                          <a:spcPts val="0"/>
                        </a:spcBef>
                        <a:spcAft>
                          <a:spcPts val="0"/>
                        </a:spcAft>
                      </a:pPr>
                      <a:r>
                        <a:rPr lang="en-GB" sz="1200" dirty="0">
                          <a:effectLst/>
                        </a:rPr>
                        <a:t>Rank</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Name of Employee</a:t>
                      </a:r>
                      <a:endParaRPr lang="en-US" sz="1100" dirty="0">
                        <a:effectLst/>
                        <a:latin typeface="Calibri"/>
                        <a:ea typeface="Calibri"/>
                        <a:cs typeface="Times New Roman"/>
                      </a:endParaRPr>
                    </a:p>
                  </a:txBody>
                  <a:tcPr marL="68580" marR="68580" marT="0" marB="0"/>
                </a:tc>
              </a:tr>
              <a:tr h="180975">
                <a:tc>
                  <a:txBody>
                    <a:bodyPr/>
                    <a:lstStyle/>
                    <a:p>
                      <a:pPr marL="0" marR="0" algn="l">
                        <a:lnSpc>
                          <a:spcPct val="115000"/>
                        </a:lnSpc>
                        <a:spcBef>
                          <a:spcPts val="0"/>
                        </a:spcBef>
                        <a:spcAft>
                          <a:spcPts val="0"/>
                        </a:spcAft>
                      </a:pPr>
                      <a:r>
                        <a:rPr lang="en-GB" sz="1200">
                          <a:effectLst/>
                        </a:rPr>
                        <a:t>0</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Susan Williams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1</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Mathew Jones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2</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Annie Bartlett</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3</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Martin Wallis</a:t>
                      </a:r>
                      <a:endParaRPr lang="en-US" sz="1100" dirty="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4</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David Carter</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11939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620000" cy="1143000"/>
          </a:xfrm>
        </p:spPr>
        <p:txBody>
          <a:bodyPr/>
          <a:lstStyle/>
          <a:p>
            <a:r>
              <a:rPr lang="en-US" dirty="0" smtClean="0"/>
              <a:t>Operations on the Vector ADT</a:t>
            </a:r>
            <a:endParaRPr lang="en-US" dirty="0"/>
          </a:p>
        </p:txBody>
      </p:sp>
      <p:sp>
        <p:nvSpPr>
          <p:cNvPr id="3" name="Content Placeholder 2"/>
          <p:cNvSpPr>
            <a:spLocks noGrp="1"/>
          </p:cNvSpPr>
          <p:nvPr>
            <p:ph idx="1"/>
          </p:nvPr>
        </p:nvSpPr>
        <p:spPr>
          <a:xfrm>
            <a:off x="838202" y="1600200"/>
            <a:ext cx="4800597" cy="4800600"/>
          </a:xfrm>
        </p:spPr>
        <p:txBody>
          <a:bodyPr>
            <a:normAutofit/>
          </a:bodyPr>
          <a:lstStyle/>
          <a:p>
            <a:r>
              <a:rPr lang="en-US" sz="2400" b="0" dirty="0" smtClean="0"/>
              <a:t>An </a:t>
            </a:r>
            <a:r>
              <a:rPr lang="en-US" sz="2400" b="1" i="1" dirty="0" smtClean="0"/>
              <a:t>operation</a:t>
            </a:r>
            <a:r>
              <a:rPr lang="en-US" sz="2400" b="0" dirty="0" smtClean="0"/>
              <a:t> is an </a:t>
            </a:r>
            <a:r>
              <a:rPr lang="en-US" sz="2400" b="1" i="1" dirty="0" smtClean="0"/>
              <a:t>action</a:t>
            </a:r>
            <a:r>
              <a:rPr lang="en-US" sz="2400" b="0" dirty="0" smtClean="0"/>
              <a:t> on an ADT, which may or may not change the data.</a:t>
            </a:r>
          </a:p>
          <a:p>
            <a:endParaRPr lang="en-US" sz="2400" b="0" dirty="0" smtClean="0"/>
          </a:p>
          <a:p>
            <a:r>
              <a:rPr lang="en-US" sz="2400" dirty="0" smtClean="0"/>
              <a:t>It is important that after each operation on an ADT, you end up with the same ADT (perhaps in a different state).</a:t>
            </a:r>
            <a:endParaRPr lang="en-US" sz="2400" b="0" dirty="0" smtClean="0"/>
          </a:p>
          <a:p>
            <a:endParaRPr lang="en-US" sz="2400" b="0" dirty="0"/>
          </a:p>
        </p:txBody>
      </p:sp>
      <p:sp>
        <p:nvSpPr>
          <p:cNvPr id="4" name="Slide Number Placeholder 3"/>
          <p:cNvSpPr>
            <a:spLocks noGrp="1"/>
          </p:cNvSpPr>
          <p:nvPr>
            <p:ph type="sldNum" sz="quarter" idx="8"/>
          </p:nvPr>
        </p:nvSpPr>
        <p:spPr/>
        <p:txBody>
          <a:bodyPr/>
          <a:lstStyle/>
          <a:p>
            <a:fld id="{B6F15528-21DE-4FAA-801E-634DDDAF4B2B}" type="slidenum">
              <a:rPr lang="en-US" smtClean="0"/>
              <a:pPr/>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12376580"/>
              </p:ext>
            </p:extLst>
          </p:nvPr>
        </p:nvGraphicFramePr>
        <p:xfrm>
          <a:off x="5791200" y="1752600"/>
          <a:ext cx="2838450" cy="1261872"/>
        </p:xfrm>
        <a:graphic>
          <a:graphicData uri="http://schemas.openxmlformats.org/drawingml/2006/table">
            <a:tbl>
              <a:tblPr firstRow="1" firstCol="1" bandRow="1">
                <a:tableStyleId>{5C22544A-7EE6-4342-B048-85BDC9FD1C3A}</a:tableStyleId>
              </a:tblPr>
              <a:tblGrid>
                <a:gridCol w="582930"/>
                <a:gridCol w="2255520"/>
              </a:tblGrid>
              <a:tr h="197993">
                <a:tc>
                  <a:txBody>
                    <a:bodyPr/>
                    <a:lstStyle/>
                    <a:p>
                      <a:pPr marL="0" marR="0" algn="l">
                        <a:lnSpc>
                          <a:spcPct val="115000"/>
                        </a:lnSpc>
                        <a:spcBef>
                          <a:spcPts val="0"/>
                        </a:spcBef>
                        <a:spcAft>
                          <a:spcPts val="0"/>
                        </a:spcAft>
                      </a:pPr>
                      <a:r>
                        <a:rPr lang="en-GB" sz="1200" dirty="0">
                          <a:effectLst/>
                        </a:rPr>
                        <a:t>Rank</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Name of Employee</a:t>
                      </a:r>
                      <a:endParaRPr lang="en-US" sz="1100" dirty="0">
                        <a:effectLst/>
                        <a:latin typeface="Calibri"/>
                        <a:ea typeface="Calibri"/>
                        <a:cs typeface="Times New Roman"/>
                      </a:endParaRPr>
                    </a:p>
                  </a:txBody>
                  <a:tcPr marL="68580" marR="68580" marT="0" marB="0"/>
                </a:tc>
              </a:tr>
              <a:tr h="180975">
                <a:tc>
                  <a:txBody>
                    <a:bodyPr/>
                    <a:lstStyle/>
                    <a:p>
                      <a:pPr marL="0" marR="0" algn="l">
                        <a:lnSpc>
                          <a:spcPct val="115000"/>
                        </a:lnSpc>
                        <a:spcBef>
                          <a:spcPts val="0"/>
                        </a:spcBef>
                        <a:spcAft>
                          <a:spcPts val="0"/>
                        </a:spcAft>
                      </a:pPr>
                      <a:r>
                        <a:rPr lang="en-GB" sz="1200">
                          <a:effectLst/>
                        </a:rPr>
                        <a:t>0</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Susan Williams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1</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Mathew Jones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2</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Annie Bartlett</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3</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Martin Wallis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4</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David Carter</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1847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924800" cy="1143000"/>
          </a:xfrm>
        </p:spPr>
        <p:txBody>
          <a:bodyPr/>
          <a:lstStyle/>
          <a:p>
            <a:r>
              <a:rPr lang="en-US" dirty="0" smtClean="0"/>
              <a:t>Operations on the Vector ADT</a:t>
            </a:r>
            <a:endParaRPr lang="en-US" dirty="0"/>
          </a:p>
        </p:txBody>
      </p:sp>
      <p:sp>
        <p:nvSpPr>
          <p:cNvPr id="3" name="Content Placeholder 2"/>
          <p:cNvSpPr>
            <a:spLocks noGrp="1"/>
          </p:cNvSpPr>
          <p:nvPr>
            <p:ph idx="1"/>
          </p:nvPr>
        </p:nvSpPr>
        <p:spPr>
          <a:xfrm>
            <a:off x="838202" y="1600200"/>
            <a:ext cx="6705597" cy="4800600"/>
          </a:xfrm>
        </p:spPr>
        <p:txBody>
          <a:bodyPr>
            <a:normAutofit/>
          </a:bodyPr>
          <a:lstStyle/>
          <a:p>
            <a:pPr marL="114300" indent="0">
              <a:buNone/>
            </a:pPr>
            <a:r>
              <a:rPr lang="en-US" sz="2400" b="0" dirty="0" smtClean="0"/>
              <a:t>Operations on the Vector ADT include:</a:t>
            </a:r>
          </a:p>
          <a:p>
            <a:r>
              <a:rPr lang="en-US" b="1" i="1" dirty="0" smtClean="0"/>
              <a:t>Size( ) : </a:t>
            </a:r>
            <a:r>
              <a:rPr lang="en-US" b="1" i="1" dirty="0" err="1" smtClean="0"/>
              <a:t>int</a:t>
            </a:r>
            <a:r>
              <a:rPr lang="en-US" b="1" i="1" dirty="0" smtClean="0"/>
              <a:t/>
            </a:r>
            <a:br>
              <a:rPr lang="en-US" b="1" i="1" dirty="0" smtClean="0"/>
            </a:br>
            <a:r>
              <a:rPr lang="en-US" dirty="0" smtClean="0"/>
              <a:t>returns the number of elements in the Vector ADT.</a:t>
            </a:r>
          </a:p>
          <a:p>
            <a:endParaRPr lang="en-US" dirty="0" smtClean="0"/>
          </a:p>
          <a:p>
            <a:r>
              <a:rPr lang="en-US" b="1" i="1" dirty="0" err="1" smtClean="0"/>
              <a:t>IsEmpty</a:t>
            </a:r>
            <a:r>
              <a:rPr lang="en-US" b="1" i="1" dirty="0" smtClean="0"/>
              <a:t>( ) : bool</a:t>
            </a:r>
            <a:r>
              <a:rPr lang="en-US" dirty="0" smtClean="0"/>
              <a:t/>
            </a:r>
            <a:br>
              <a:rPr lang="en-US" dirty="0" smtClean="0"/>
            </a:br>
            <a:r>
              <a:rPr lang="en-US" dirty="0" smtClean="0"/>
              <a:t>returns true when Size( ) is 0</a:t>
            </a:r>
            <a:br>
              <a:rPr lang="en-US" dirty="0" smtClean="0"/>
            </a:br>
            <a:r>
              <a:rPr lang="en-US" dirty="0" smtClean="0"/>
              <a:t>returns false otherwise</a:t>
            </a:r>
          </a:p>
          <a:p>
            <a:endParaRPr lang="en-US" b="0" dirty="0"/>
          </a:p>
          <a:p>
            <a:pPr marL="114300" indent="0">
              <a:buNone/>
            </a:pPr>
            <a:r>
              <a:rPr lang="en-US" b="1" i="1" dirty="0" smtClean="0"/>
              <a:t>In this example :</a:t>
            </a:r>
            <a:br>
              <a:rPr lang="en-US" b="1" i="1" dirty="0" smtClean="0"/>
            </a:br>
            <a:r>
              <a:rPr lang="en-US" dirty="0" smtClean="0"/>
              <a:t>Size( ) = 5</a:t>
            </a:r>
            <a:br>
              <a:rPr lang="en-US" dirty="0" smtClean="0"/>
            </a:br>
            <a:r>
              <a:rPr lang="en-US" dirty="0" err="1" smtClean="0"/>
              <a:t>IsEmpty</a:t>
            </a:r>
            <a:r>
              <a:rPr lang="en-US" dirty="0" smtClean="0"/>
              <a:t>( ) = false</a:t>
            </a:r>
            <a:endParaRPr lang="en-US" b="0" dirty="0" smtClean="0"/>
          </a:p>
          <a:p>
            <a:endParaRPr lang="en-US" sz="2400" b="0" dirty="0"/>
          </a:p>
        </p:txBody>
      </p:sp>
      <p:sp>
        <p:nvSpPr>
          <p:cNvPr id="4" name="Slide Number Placeholder 3"/>
          <p:cNvSpPr>
            <a:spLocks noGrp="1"/>
          </p:cNvSpPr>
          <p:nvPr>
            <p:ph type="sldNum" sz="quarter" idx="8"/>
          </p:nvPr>
        </p:nvSpPr>
        <p:spPr/>
        <p:txBody>
          <a:bodyPr/>
          <a:lstStyle/>
          <a:p>
            <a:fld id="{B6F15528-21DE-4FAA-801E-634DDDAF4B2B}" type="slidenum">
              <a:rPr lang="en-US" smtClean="0"/>
              <a:pPr/>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61406890"/>
              </p:ext>
            </p:extLst>
          </p:nvPr>
        </p:nvGraphicFramePr>
        <p:xfrm>
          <a:off x="5867400" y="4343400"/>
          <a:ext cx="2838450" cy="1261872"/>
        </p:xfrm>
        <a:graphic>
          <a:graphicData uri="http://schemas.openxmlformats.org/drawingml/2006/table">
            <a:tbl>
              <a:tblPr firstRow="1" firstCol="1" bandRow="1">
                <a:tableStyleId>{5C22544A-7EE6-4342-B048-85BDC9FD1C3A}</a:tableStyleId>
              </a:tblPr>
              <a:tblGrid>
                <a:gridCol w="582930"/>
                <a:gridCol w="2255520"/>
              </a:tblGrid>
              <a:tr h="197993">
                <a:tc>
                  <a:txBody>
                    <a:bodyPr/>
                    <a:lstStyle/>
                    <a:p>
                      <a:pPr marL="0" marR="0" algn="l">
                        <a:lnSpc>
                          <a:spcPct val="115000"/>
                        </a:lnSpc>
                        <a:spcBef>
                          <a:spcPts val="0"/>
                        </a:spcBef>
                        <a:spcAft>
                          <a:spcPts val="0"/>
                        </a:spcAft>
                      </a:pPr>
                      <a:r>
                        <a:rPr lang="en-GB" sz="1200" dirty="0">
                          <a:effectLst/>
                        </a:rPr>
                        <a:t>Rank</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Name of Employee</a:t>
                      </a:r>
                      <a:endParaRPr lang="en-US" sz="1100" dirty="0">
                        <a:effectLst/>
                        <a:latin typeface="Calibri"/>
                        <a:ea typeface="Calibri"/>
                        <a:cs typeface="Times New Roman"/>
                      </a:endParaRPr>
                    </a:p>
                  </a:txBody>
                  <a:tcPr marL="68580" marR="68580" marT="0" marB="0"/>
                </a:tc>
              </a:tr>
              <a:tr h="180975">
                <a:tc>
                  <a:txBody>
                    <a:bodyPr/>
                    <a:lstStyle/>
                    <a:p>
                      <a:pPr marL="0" marR="0" algn="l">
                        <a:lnSpc>
                          <a:spcPct val="115000"/>
                        </a:lnSpc>
                        <a:spcBef>
                          <a:spcPts val="0"/>
                        </a:spcBef>
                        <a:spcAft>
                          <a:spcPts val="0"/>
                        </a:spcAft>
                      </a:pPr>
                      <a:r>
                        <a:rPr lang="en-GB" sz="1200">
                          <a:effectLst/>
                        </a:rPr>
                        <a:t>0</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Susan Williams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1</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Mathew Jones</a:t>
                      </a:r>
                      <a:endParaRPr lang="en-US" sz="1100" dirty="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2</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Annie Bartlett</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3</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Martin Wallis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4</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David Carter</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95149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274638"/>
            <a:ext cx="8153398" cy="1143000"/>
          </a:xfrm>
        </p:spPr>
        <p:txBody>
          <a:bodyPr/>
          <a:lstStyle/>
          <a:p>
            <a:r>
              <a:rPr lang="en-US" dirty="0" smtClean="0"/>
              <a:t>Operations on the Vector ADT</a:t>
            </a:r>
            <a:endParaRPr lang="en-US" dirty="0"/>
          </a:p>
        </p:txBody>
      </p:sp>
      <p:sp>
        <p:nvSpPr>
          <p:cNvPr id="3" name="Content Placeholder 2"/>
          <p:cNvSpPr>
            <a:spLocks noGrp="1"/>
          </p:cNvSpPr>
          <p:nvPr>
            <p:ph idx="1"/>
          </p:nvPr>
        </p:nvSpPr>
        <p:spPr>
          <a:xfrm>
            <a:off x="838202" y="1600200"/>
            <a:ext cx="8153398" cy="5029200"/>
          </a:xfrm>
        </p:spPr>
        <p:txBody>
          <a:bodyPr>
            <a:normAutofit/>
          </a:bodyPr>
          <a:lstStyle/>
          <a:p>
            <a:pPr marL="114300" indent="0">
              <a:buNone/>
            </a:pPr>
            <a:r>
              <a:rPr lang="en-US" sz="2400" b="0" dirty="0" smtClean="0"/>
              <a:t>Operations on the Vector ADT include:</a:t>
            </a:r>
          </a:p>
          <a:p>
            <a:r>
              <a:rPr lang="en-US" b="1" i="1" dirty="0" err="1" smtClean="0"/>
              <a:t>ElementAtRank</a:t>
            </a:r>
            <a:r>
              <a:rPr lang="en-US" b="1" i="1" dirty="0" smtClean="0"/>
              <a:t>(r : </a:t>
            </a:r>
            <a:r>
              <a:rPr lang="en-US" b="1" i="1" dirty="0" err="1" smtClean="0"/>
              <a:t>int</a:t>
            </a:r>
            <a:r>
              <a:rPr lang="en-US" b="1" i="1" dirty="0" smtClean="0"/>
              <a:t>) : object</a:t>
            </a:r>
            <a:r>
              <a:rPr lang="en-US" dirty="0" smtClean="0"/>
              <a:t/>
            </a:r>
            <a:br>
              <a:rPr lang="en-US" dirty="0" smtClean="0"/>
            </a:br>
            <a:r>
              <a:rPr lang="en-US" dirty="0" smtClean="0"/>
              <a:t>returns the element found at rank r in the Vector.</a:t>
            </a:r>
          </a:p>
          <a:p>
            <a:endParaRPr lang="en-US" b="0" dirty="0"/>
          </a:p>
          <a:p>
            <a:pPr marL="114300" indent="0">
              <a:buNone/>
            </a:pPr>
            <a:r>
              <a:rPr lang="en-US" b="0" dirty="0" smtClean="0"/>
              <a:t>In this example:</a:t>
            </a:r>
          </a:p>
          <a:p>
            <a:pPr marL="114300" indent="0">
              <a:buNone/>
            </a:pPr>
            <a:r>
              <a:rPr lang="en-US" b="0" dirty="0" err="1" smtClean="0"/>
              <a:t>ElementAtRank</a:t>
            </a:r>
            <a:r>
              <a:rPr lang="en-US" b="0" dirty="0" smtClean="0"/>
              <a:t>( 1 ) will return Mathew Jones. </a:t>
            </a:r>
          </a:p>
          <a:p>
            <a:endParaRPr lang="en-US" sz="2400" b="0" dirty="0" smtClean="0"/>
          </a:p>
          <a:p>
            <a:pPr marL="114300" indent="0">
              <a:buNone/>
            </a:pPr>
            <a:r>
              <a:rPr lang="en-US" sz="2400" b="1" i="1" dirty="0" smtClean="0"/>
              <a:t>So far, none of these operations changed the Vector’s state.</a:t>
            </a:r>
            <a:endParaRPr lang="en-US" sz="2400" b="1" i="1" dirty="0"/>
          </a:p>
        </p:txBody>
      </p:sp>
      <p:sp>
        <p:nvSpPr>
          <p:cNvPr id="4" name="Slide Number Placeholder 3"/>
          <p:cNvSpPr>
            <a:spLocks noGrp="1"/>
          </p:cNvSpPr>
          <p:nvPr>
            <p:ph type="sldNum" sz="quarter" idx="8"/>
          </p:nvPr>
        </p:nvSpPr>
        <p:spPr/>
        <p:txBody>
          <a:bodyPr/>
          <a:lstStyle/>
          <a:p>
            <a:fld id="{B6F15528-21DE-4FAA-801E-634DDDAF4B2B}" type="slidenum">
              <a:rPr lang="en-US" smtClean="0"/>
              <a:pPr/>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87852157"/>
              </p:ext>
            </p:extLst>
          </p:nvPr>
        </p:nvGraphicFramePr>
        <p:xfrm>
          <a:off x="3962400" y="5337048"/>
          <a:ext cx="2838450" cy="1261872"/>
        </p:xfrm>
        <a:graphic>
          <a:graphicData uri="http://schemas.openxmlformats.org/drawingml/2006/table">
            <a:tbl>
              <a:tblPr firstRow="1" firstCol="1" bandRow="1">
                <a:tableStyleId>{5C22544A-7EE6-4342-B048-85BDC9FD1C3A}</a:tableStyleId>
              </a:tblPr>
              <a:tblGrid>
                <a:gridCol w="582930"/>
                <a:gridCol w="2255520"/>
              </a:tblGrid>
              <a:tr h="197993">
                <a:tc>
                  <a:txBody>
                    <a:bodyPr/>
                    <a:lstStyle/>
                    <a:p>
                      <a:pPr marL="0" marR="0" algn="l">
                        <a:lnSpc>
                          <a:spcPct val="115000"/>
                        </a:lnSpc>
                        <a:spcBef>
                          <a:spcPts val="0"/>
                        </a:spcBef>
                        <a:spcAft>
                          <a:spcPts val="0"/>
                        </a:spcAft>
                      </a:pPr>
                      <a:r>
                        <a:rPr lang="en-GB" sz="1200" dirty="0">
                          <a:effectLst/>
                        </a:rPr>
                        <a:t>Rank</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Name of Employee</a:t>
                      </a:r>
                      <a:endParaRPr lang="en-US" sz="1100" dirty="0">
                        <a:effectLst/>
                        <a:latin typeface="Calibri"/>
                        <a:ea typeface="Calibri"/>
                        <a:cs typeface="Times New Roman"/>
                      </a:endParaRPr>
                    </a:p>
                  </a:txBody>
                  <a:tcPr marL="68580" marR="68580" marT="0" marB="0"/>
                </a:tc>
              </a:tr>
              <a:tr h="180975">
                <a:tc>
                  <a:txBody>
                    <a:bodyPr/>
                    <a:lstStyle/>
                    <a:p>
                      <a:pPr marL="0" marR="0" algn="l">
                        <a:lnSpc>
                          <a:spcPct val="115000"/>
                        </a:lnSpc>
                        <a:spcBef>
                          <a:spcPts val="0"/>
                        </a:spcBef>
                        <a:spcAft>
                          <a:spcPts val="0"/>
                        </a:spcAft>
                      </a:pPr>
                      <a:r>
                        <a:rPr lang="en-GB" sz="1200" dirty="0">
                          <a:effectLst/>
                        </a:rPr>
                        <a:t>0</a:t>
                      </a:r>
                      <a:endParaRPr lang="en-US" sz="1100" dirty="0">
                        <a:effectLst/>
                        <a:latin typeface="Calibri"/>
                        <a:ea typeface="Calibri"/>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GB" sz="1200">
                          <a:effectLst/>
                        </a:rPr>
                        <a:t>Susan Williams</a:t>
                      </a:r>
                      <a:endParaRPr lang="en-US" sz="1100">
                        <a:effectLst/>
                        <a:latin typeface="Calibri"/>
                        <a:ea typeface="Calibri"/>
                        <a:cs typeface="Times New Roman"/>
                      </a:endParaRPr>
                    </a:p>
                  </a:txBody>
                  <a:tcPr marL="68580" marR="68580" marT="0" marB="0">
                    <a:lnB w="12700" cap="flat" cmpd="sng" algn="ctr">
                      <a:solidFill>
                        <a:schemeClr val="tx1"/>
                      </a:solidFill>
                      <a:prstDash val="solid"/>
                      <a:round/>
                      <a:headEnd type="none" w="med" len="med"/>
                      <a:tailEnd type="none" w="med" len="med"/>
                    </a:lnB>
                  </a:tcPr>
                </a:tc>
              </a:tr>
              <a:tr h="191770">
                <a:tc>
                  <a:txBody>
                    <a:bodyPr/>
                    <a:lstStyle/>
                    <a:p>
                      <a:pPr marL="0" marR="0" algn="l">
                        <a:lnSpc>
                          <a:spcPct val="115000"/>
                        </a:lnSpc>
                        <a:spcBef>
                          <a:spcPts val="0"/>
                        </a:spcBef>
                        <a:spcAft>
                          <a:spcPts val="0"/>
                        </a:spcAft>
                      </a:pPr>
                      <a:r>
                        <a:rPr lang="en-GB" sz="1200" dirty="0">
                          <a:effectLst/>
                        </a:rPr>
                        <a:t>1</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l">
                        <a:lnSpc>
                          <a:spcPct val="115000"/>
                        </a:lnSpc>
                        <a:spcBef>
                          <a:spcPts val="0"/>
                        </a:spcBef>
                        <a:spcAft>
                          <a:spcPts val="0"/>
                        </a:spcAft>
                      </a:pPr>
                      <a:r>
                        <a:rPr lang="en-GB" sz="1200" dirty="0">
                          <a:effectLst/>
                        </a:rPr>
                        <a:t>Mathew Jones</a:t>
                      </a:r>
                      <a:endParaRPr lang="en-US" sz="1100" dirty="0">
                        <a:effectLst/>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191770">
                <a:tc>
                  <a:txBody>
                    <a:bodyPr/>
                    <a:lstStyle/>
                    <a:p>
                      <a:pPr marL="0" marR="0" algn="l">
                        <a:lnSpc>
                          <a:spcPct val="115000"/>
                        </a:lnSpc>
                        <a:spcBef>
                          <a:spcPts val="0"/>
                        </a:spcBef>
                        <a:spcAft>
                          <a:spcPts val="0"/>
                        </a:spcAft>
                      </a:pPr>
                      <a:r>
                        <a:rPr lang="en-GB" sz="1200">
                          <a:effectLst/>
                        </a:rPr>
                        <a:t>2</a:t>
                      </a:r>
                      <a:endParaRPr lang="en-US" sz="1100">
                        <a:effectLst/>
                        <a:latin typeface="Calibri"/>
                        <a:ea typeface="Calibri"/>
                        <a:cs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gn="l">
                        <a:lnSpc>
                          <a:spcPct val="115000"/>
                        </a:lnSpc>
                        <a:spcBef>
                          <a:spcPts val="0"/>
                        </a:spcBef>
                        <a:spcAft>
                          <a:spcPts val="0"/>
                        </a:spcAft>
                      </a:pPr>
                      <a:r>
                        <a:rPr lang="en-GB" sz="1200" dirty="0">
                          <a:effectLst/>
                        </a:rPr>
                        <a:t>Annie Bartlett</a:t>
                      </a:r>
                      <a:endParaRPr lang="en-US" sz="1100" dirty="0">
                        <a:effectLst/>
                        <a:latin typeface="Calibri"/>
                        <a:ea typeface="Calibri"/>
                        <a:cs typeface="Times New Roman"/>
                      </a:endParaRPr>
                    </a:p>
                  </a:txBody>
                  <a:tcPr marL="68580" marR="68580" marT="0" marB="0">
                    <a:lnT w="12700" cap="flat" cmpd="sng" algn="ctr">
                      <a:solidFill>
                        <a:schemeClr val="tx1"/>
                      </a:solidFill>
                      <a:prstDash val="solid"/>
                      <a:round/>
                      <a:headEnd type="none" w="med" len="med"/>
                      <a:tailEnd type="none" w="med" len="med"/>
                    </a:lnT>
                  </a:tcPr>
                </a:tc>
              </a:tr>
              <a:tr h="191770">
                <a:tc>
                  <a:txBody>
                    <a:bodyPr/>
                    <a:lstStyle/>
                    <a:p>
                      <a:pPr marL="0" marR="0" algn="l">
                        <a:lnSpc>
                          <a:spcPct val="115000"/>
                        </a:lnSpc>
                        <a:spcBef>
                          <a:spcPts val="0"/>
                        </a:spcBef>
                        <a:spcAft>
                          <a:spcPts val="0"/>
                        </a:spcAft>
                      </a:pPr>
                      <a:r>
                        <a:rPr lang="en-GB" sz="1200">
                          <a:effectLst/>
                        </a:rPr>
                        <a:t>3</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a:effectLst/>
                        </a:rPr>
                        <a:t>Martin Wallis</a:t>
                      </a:r>
                      <a:endParaRPr lang="en-US" sz="1100">
                        <a:effectLst/>
                        <a:latin typeface="Calibri"/>
                        <a:ea typeface="Calibri"/>
                        <a:cs typeface="Times New Roman"/>
                      </a:endParaRPr>
                    </a:p>
                  </a:txBody>
                  <a:tcPr marL="68580" marR="68580" marT="0" marB="0"/>
                </a:tc>
              </a:tr>
              <a:tr h="191770">
                <a:tc>
                  <a:txBody>
                    <a:bodyPr/>
                    <a:lstStyle/>
                    <a:p>
                      <a:pPr marL="0" marR="0" algn="l">
                        <a:lnSpc>
                          <a:spcPct val="115000"/>
                        </a:lnSpc>
                        <a:spcBef>
                          <a:spcPts val="0"/>
                        </a:spcBef>
                        <a:spcAft>
                          <a:spcPts val="0"/>
                        </a:spcAft>
                      </a:pPr>
                      <a:r>
                        <a:rPr lang="en-GB" sz="1200">
                          <a:effectLst/>
                        </a:rPr>
                        <a:t>4</a:t>
                      </a:r>
                      <a:endParaRPr lang="en-US" sz="11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GB" sz="1200" dirty="0">
                          <a:effectLst/>
                        </a:rPr>
                        <a:t>David Carter</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77048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1185</TotalTime>
  <Words>1363</Words>
  <Application>Microsoft Office PowerPoint</Application>
  <PresentationFormat>On-screen Show (4:3)</PresentationFormat>
  <Paragraphs>316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vt:lpstr>
      <vt:lpstr>Times New Roman</vt:lpstr>
      <vt:lpstr>Adjacency</vt:lpstr>
      <vt:lpstr>Data Structures and Algorithms IICT-6005</vt:lpstr>
      <vt:lpstr>Lesson Content</vt:lpstr>
      <vt:lpstr>Abstract Data Type</vt:lpstr>
      <vt:lpstr>Abstract Data Type</vt:lpstr>
      <vt:lpstr>Creating the Vector ADT</vt:lpstr>
      <vt:lpstr>Creating the Vector ADT</vt:lpstr>
      <vt:lpstr>Operations on the Vector ADT</vt:lpstr>
      <vt:lpstr>Operations on the Vector ADT</vt:lpstr>
      <vt:lpstr>Operations on the Vector ADT</vt:lpstr>
      <vt:lpstr>Operations on the Vector ADT</vt:lpstr>
      <vt:lpstr>Operations on the Vector ADT</vt:lpstr>
      <vt:lpstr>Operations on the Vector ADT</vt:lpstr>
      <vt:lpstr>Operations on the Vector ADT</vt:lpstr>
      <vt:lpstr>Using Vector ADT</vt:lpstr>
      <vt:lpstr>Creating Array Based Vector</vt:lpstr>
      <vt:lpstr>Creating Array Based Vector</vt:lpstr>
      <vt:lpstr>Defining the Implementation of Array Based Vector Operations</vt:lpstr>
      <vt:lpstr>Defining the Implementation of Array Based Vector Operations</vt:lpstr>
      <vt:lpstr>PowerPoint Presentation</vt:lpstr>
      <vt:lpstr>PowerPoint Presentation</vt:lpstr>
      <vt:lpstr>PowerPoint Presentation</vt:lpstr>
      <vt:lpstr>Other Implementations of Vector ADT</vt:lpstr>
      <vt:lpstr>Summary</vt:lpstr>
      <vt:lpstr>Exercises</vt:lpstr>
      <vt:lpstr>End of lesson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Andrew Cortis</dc:creator>
  <cp:lastModifiedBy>Kassandra Calleja</cp:lastModifiedBy>
  <cp:revision>85</cp:revision>
  <dcterms:created xsi:type="dcterms:W3CDTF">2006-08-16T00:00:00Z</dcterms:created>
  <dcterms:modified xsi:type="dcterms:W3CDTF">2016-11-22T12:38:44Z</dcterms:modified>
</cp:coreProperties>
</file>