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5" r:id="rId3"/>
    <p:sldId id="296" r:id="rId4"/>
    <p:sldId id="323" r:id="rId5"/>
    <p:sldId id="324" r:id="rId6"/>
    <p:sldId id="307" r:id="rId7"/>
    <p:sldId id="300" r:id="rId8"/>
    <p:sldId id="310" r:id="rId9"/>
    <p:sldId id="313" r:id="rId10"/>
    <p:sldId id="327" r:id="rId11"/>
    <p:sldId id="328" r:id="rId12"/>
    <p:sldId id="315" r:id="rId13"/>
    <p:sldId id="329" r:id="rId14"/>
    <p:sldId id="314" r:id="rId15"/>
    <p:sldId id="330" r:id="rId16"/>
    <p:sldId id="325" r:id="rId17"/>
    <p:sldId id="331" r:id="rId18"/>
    <p:sldId id="332" r:id="rId19"/>
    <p:sldId id="326" r:id="rId20"/>
    <p:sldId id="333" r:id="rId21"/>
    <p:sldId id="321" r:id="rId22"/>
    <p:sldId id="278" r:id="rId23"/>
    <p:sldId id="29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A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1" autoAdjust="0"/>
    <p:restoredTop sz="94660"/>
  </p:normalViewPr>
  <p:slideViewPr>
    <p:cSldViewPr>
      <p:cViewPr varScale="1">
        <p:scale>
          <a:sx n="83" d="100"/>
          <a:sy n="83" d="100"/>
        </p:scale>
        <p:origin x="72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3D3E6-CEEF-4E42-A092-25B5B09483D5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FD5A6-3503-4018-9467-59218EE27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63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7C419-1DBB-405B-8CC2-AF1BE3D689C4}" type="datetimeFigureOut">
              <a:rPr lang="en-GB" smtClean="0"/>
              <a:pPr/>
              <a:t>13/04/2020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26F68-C18C-45C4-B03C-281DBF245C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6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8580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8580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732" y="1591733"/>
            <a:ext cx="3970867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156200" y="1600200"/>
            <a:ext cx="3970867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96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2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640080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and Algorithms IICT-6005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16 -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2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F648-C74C-46E4-9634-82D82B37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BE447-69A3-45BD-8394-03C2B42FF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Insert Nodes with Values : 8, 4, 11, 3, 5, 10, 14 into the Binary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8703C-E944-43B7-9C9D-1D6065A2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58920-DE37-474C-9088-9F80D7098E1A}"/>
              </a:ext>
            </a:extLst>
          </p:cNvPr>
          <p:cNvSpPr txBox="1"/>
          <p:nvPr/>
        </p:nvSpPr>
        <p:spPr>
          <a:xfrm>
            <a:off x="5588722" y="262081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6" name="Left Arrow 9">
            <a:extLst>
              <a:ext uri="{FF2B5EF4-FFF2-40B4-BE49-F238E27FC236}">
                <a16:creationId xmlns:a16="http://schemas.microsoft.com/office/drawing/2014/main" id="{5C4D3196-818D-4E83-9FA3-D39FE2727A85}"/>
              </a:ext>
            </a:extLst>
          </p:cNvPr>
          <p:cNvSpPr/>
          <p:nvPr/>
        </p:nvSpPr>
        <p:spPr>
          <a:xfrm>
            <a:off x="5099435" y="2658864"/>
            <a:ext cx="368791" cy="2286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91AD7-1F65-4F85-9AC9-C436B08CE81D}"/>
              </a:ext>
            </a:extLst>
          </p:cNvPr>
          <p:cNvSpPr txBox="1"/>
          <p:nvPr/>
        </p:nvSpPr>
        <p:spPr>
          <a:xfrm>
            <a:off x="4284817" y="258849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AD6A46-760C-47A9-A1DE-D7FAD4ECB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112" y="2546058"/>
            <a:ext cx="743776" cy="68281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2284D1-E818-4F0F-B27A-1ECFA7F67EC2}"/>
              </a:ext>
            </a:extLst>
          </p:cNvPr>
          <p:cNvCxnSpPr/>
          <p:nvPr/>
        </p:nvCxnSpPr>
        <p:spPr>
          <a:xfrm flipV="1">
            <a:off x="3448575" y="3035225"/>
            <a:ext cx="810842" cy="444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31061C7-8535-4551-A58D-11B56030B742}"/>
              </a:ext>
            </a:extLst>
          </p:cNvPr>
          <p:cNvSpPr/>
          <p:nvPr/>
        </p:nvSpPr>
        <p:spPr>
          <a:xfrm>
            <a:off x="2921722" y="3432081"/>
            <a:ext cx="716196" cy="598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7987FC-C0E5-405E-AF15-9DDBE39320CE}"/>
              </a:ext>
            </a:extLst>
          </p:cNvPr>
          <p:cNvCxnSpPr/>
          <p:nvPr/>
        </p:nvCxnSpPr>
        <p:spPr>
          <a:xfrm>
            <a:off x="4842508" y="3078989"/>
            <a:ext cx="825134" cy="444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C483721-FFE7-4ED0-8739-734FC26E1E8E}"/>
              </a:ext>
            </a:extLst>
          </p:cNvPr>
          <p:cNvSpPr/>
          <p:nvPr/>
        </p:nvSpPr>
        <p:spPr>
          <a:xfrm>
            <a:off x="5503532" y="3436699"/>
            <a:ext cx="716196" cy="598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Left Arrow 16">
            <a:extLst>
              <a:ext uri="{FF2B5EF4-FFF2-40B4-BE49-F238E27FC236}">
                <a16:creationId xmlns:a16="http://schemas.microsoft.com/office/drawing/2014/main" id="{CD6AB2BB-4080-4967-8861-C3F738EE173A}"/>
              </a:ext>
            </a:extLst>
          </p:cNvPr>
          <p:cNvSpPr/>
          <p:nvPr/>
        </p:nvSpPr>
        <p:spPr>
          <a:xfrm rot="10800000">
            <a:off x="2431441" y="3633272"/>
            <a:ext cx="319539" cy="196054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AA2754-34B0-4116-97AD-48169F97EB4F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657979" y="3991958"/>
            <a:ext cx="452744" cy="5236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D6FF1E4-36E1-4837-B0A3-2E70493BF56E}"/>
              </a:ext>
            </a:extLst>
          </p:cNvPr>
          <p:cNvSpPr/>
          <p:nvPr/>
        </p:nvSpPr>
        <p:spPr>
          <a:xfrm>
            <a:off x="2299881" y="4515616"/>
            <a:ext cx="716196" cy="598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BEC281-5B52-4F81-89E1-2C70177F6B9B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410116" y="4006965"/>
            <a:ext cx="431898" cy="5086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95FA668-4373-48AD-9D38-8DF97DD13165}"/>
              </a:ext>
            </a:extLst>
          </p:cNvPr>
          <p:cNvSpPr/>
          <p:nvPr/>
        </p:nvSpPr>
        <p:spPr>
          <a:xfrm>
            <a:off x="3483916" y="4515616"/>
            <a:ext cx="716196" cy="598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Left Arrow 16">
            <a:extLst>
              <a:ext uri="{FF2B5EF4-FFF2-40B4-BE49-F238E27FC236}">
                <a16:creationId xmlns:a16="http://schemas.microsoft.com/office/drawing/2014/main" id="{60A82504-F4A2-47BE-B10D-24896D6B8FD8}"/>
              </a:ext>
            </a:extLst>
          </p:cNvPr>
          <p:cNvSpPr/>
          <p:nvPr/>
        </p:nvSpPr>
        <p:spPr>
          <a:xfrm>
            <a:off x="6362892" y="3671797"/>
            <a:ext cx="319539" cy="196054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3A0AAE-DE4D-41B9-808D-F4EE555E4FFD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334435" y="4036561"/>
            <a:ext cx="452744" cy="5236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53E71F3-FEC0-47EB-8379-7369653EA0A9}"/>
              </a:ext>
            </a:extLst>
          </p:cNvPr>
          <p:cNvSpPr/>
          <p:nvPr/>
        </p:nvSpPr>
        <p:spPr>
          <a:xfrm>
            <a:off x="4976337" y="4560219"/>
            <a:ext cx="716196" cy="598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10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487A68-B475-4F9D-B16E-C7954E60F4D4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036860" y="4013125"/>
            <a:ext cx="431898" cy="5086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C061B69-1F3D-497A-9F1B-07D86253A1CA}"/>
              </a:ext>
            </a:extLst>
          </p:cNvPr>
          <p:cNvSpPr/>
          <p:nvPr/>
        </p:nvSpPr>
        <p:spPr>
          <a:xfrm>
            <a:off x="6110660" y="4521776"/>
            <a:ext cx="716196" cy="598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14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79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4" grpId="0" animBg="1"/>
      <p:bldP spid="16" grpId="0" animBg="1"/>
      <p:bldP spid="18" grpId="0" animBg="1"/>
      <p:bldP spid="20" grpId="0" animBg="1"/>
      <p:bldP spid="23" grpId="0" animBg="1"/>
      <p:bldP spid="25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6858000" cy="1143000"/>
          </a:xfrm>
        </p:spPr>
        <p:txBody>
          <a:bodyPr/>
          <a:lstStyle/>
          <a:p>
            <a:r>
              <a:rPr lang="en-GB" dirty="0"/>
              <a:t>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782" y="1143000"/>
            <a:ext cx="8305800" cy="565404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To Insert a Value in a Binary Tree ( int v, Node start)</a:t>
            </a:r>
          </a:p>
          <a:p>
            <a:pPr marL="114300" indent="0">
              <a:buNone/>
            </a:pPr>
            <a:r>
              <a:rPr lang="en-GB" b="0" dirty="0"/>
              <a:t>	1. Create a new node with the given value v</a:t>
            </a:r>
          </a:p>
          <a:p>
            <a:pPr marL="114300" indent="0">
              <a:buNone/>
            </a:pPr>
            <a:r>
              <a:rPr lang="en-GB" b="0" dirty="0"/>
              <a:t>               2.  IF the root is null, then the tree is empty</a:t>
            </a:r>
          </a:p>
          <a:p>
            <a:pPr marL="114300" indent="0">
              <a:buNone/>
            </a:pPr>
            <a:r>
              <a:rPr lang="en-GB" b="0" dirty="0"/>
              <a:t>                       root becomes equal the new node</a:t>
            </a:r>
          </a:p>
          <a:p>
            <a:pPr marL="114300" indent="0">
              <a:buNone/>
            </a:pPr>
            <a:r>
              <a:rPr lang="en-GB" b="0" dirty="0"/>
              <a:t>	3. ELSE</a:t>
            </a:r>
            <a:br>
              <a:rPr lang="en-GB" b="0" dirty="0"/>
            </a:br>
            <a:r>
              <a:rPr lang="en-GB" b="0" dirty="0"/>
              <a:t>	          a) IF v is </a:t>
            </a:r>
            <a:r>
              <a:rPr lang="en-GB" b="0" u="sng" dirty="0"/>
              <a:t>smaller</a:t>
            </a:r>
            <a:r>
              <a:rPr lang="en-GB" b="0" dirty="0"/>
              <a:t> than </a:t>
            </a:r>
            <a:r>
              <a:rPr lang="en-GB" b="0" dirty="0" err="1"/>
              <a:t>start.Value</a:t>
            </a:r>
            <a:endParaRPr lang="en-GB" b="0" dirty="0"/>
          </a:p>
          <a:p>
            <a:pPr marL="114300" indent="0">
              <a:buNone/>
            </a:pPr>
            <a:r>
              <a:rPr lang="en-GB" b="0" dirty="0"/>
              <a:t>                                Check if start node’s left child is null, if yes then</a:t>
            </a:r>
          </a:p>
          <a:p>
            <a:pPr marL="114300" indent="0">
              <a:buNone/>
            </a:pPr>
            <a:r>
              <a:rPr lang="en-GB" b="0" dirty="0"/>
              <a:t>                                      The new node is the start node’s left child </a:t>
            </a:r>
          </a:p>
          <a:p>
            <a:pPr marL="114300" indent="0">
              <a:buNone/>
            </a:pPr>
            <a:r>
              <a:rPr lang="en-GB" b="0" dirty="0"/>
              <a:t>                                       i.e. </a:t>
            </a:r>
            <a:r>
              <a:rPr lang="en-GB" b="0" dirty="0" err="1"/>
              <a:t>start.Left</a:t>
            </a:r>
            <a:r>
              <a:rPr lang="en-GB" b="0" dirty="0"/>
              <a:t> = </a:t>
            </a:r>
            <a:r>
              <a:rPr lang="en-GB" b="0" dirty="0" err="1"/>
              <a:t>newNode</a:t>
            </a:r>
            <a:r>
              <a:rPr lang="en-GB" b="0" dirty="0"/>
              <a:t>;</a:t>
            </a:r>
            <a:br>
              <a:rPr lang="en-GB" b="0" dirty="0"/>
            </a:br>
            <a:r>
              <a:rPr lang="en-GB" b="0" dirty="0"/>
              <a:t>                                 ELSE</a:t>
            </a:r>
          </a:p>
          <a:p>
            <a:pPr marL="114300" indent="0">
              <a:buNone/>
            </a:pPr>
            <a:r>
              <a:rPr lang="en-GB" b="0" dirty="0"/>
              <a:t>                                       Repeat the Insert Method starting from the left                           		            child i.e. Insert(v, </a:t>
            </a:r>
            <a:r>
              <a:rPr lang="en-GB" b="0" dirty="0" err="1"/>
              <a:t>start.Left</a:t>
            </a:r>
            <a:r>
              <a:rPr lang="en-GB" b="0" dirty="0"/>
              <a:t>)  </a:t>
            </a:r>
          </a:p>
          <a:p>
            <a:pPr marL="114300" indent="0">
              <a:buNone/>
            </a:pPr>
            <a:endParaRPr lang="en-GB" b="0" dirty="0"/>
          </a:p>
          <a:p>
            <a:pPr marL="114300" indent="0">
              <a:buNone/>
            </a:pPr>
            <a:r>
              <a:rPr lang="en-GB" b="0" dirty="0"/>
              <a:t>                          b) IF  v is </a:t>
            </a:r>
            <a:r>
              <a:rPr lang="en-GB" b="0" u="sng" dirty="0"/>
              <a:t>larger</a:t>
            </a:r>
            <a:r>
              <a:rPr lang="en-GB" b="0" dirty="0"/>
              <a:t> than </a:t>
            </a:r>
            <a:r>
              <a:rPr lang="en-GB" b="0" dirty="0" err="1"/>
              <a:t>start.Value</a:t>
            </a:r>
            <a:endParaRPr lang="en-GB" b="0" dirty="0"/>
          </a:p>
          <a:p>
            <a:pPr marL="114300" indent="0">
              <a:buNone/>
            </a:pPr>
            <a:r>
              <a:rPr lang="en-GB" b="0" dirty="0"/>
              <a:t>                                Check if start node’s right child is null, if yes then</a:t>
            </a:r>
          </a:p>
          <a:p>
            <a:pPr marL="114300" indent="0">
              <a:buNone/>
            </a:pPr>
            <a:r>
              <a:rPr lang="en-GB" b="0" dirty="0"/>
              <a:t>                                      The new node is the start node’s right child </a:t>
            </a:r>
          </a:p>
          <a:p>
            <a:pPr marL="114300" indent="0">
              <a:buNone/>
            </a:pPr>
            <a:r>
              <a:rPr lang="en-GB" b="0" dirty="0"/>
              <a:t>                                       i.e. </a:t>
            </a:r>
            <a:r>
              <a:rPr lang="en-GB" b="0" dirty="0" err="1"/>
              <a:t>start.Right</a:t>
            </a:r>
            <a:r>
              <a:rPr lang="en-GB" b="0" dirty="0"/>
              <a:t> = </a:t>
            </a:r>
            <a:r>
              <a:rPr lang="en-GB" b="0" dirty="0" err="1"/>
              <a:t>newNode</a:t>
            </a:r>
            <a:r>
              <a:rPr lang="en-GB" b="0" dirty="0"/>
              <a:t>;</a:t>
            </a:r>
            <a:br>
              <a:rPr lang="en-GB" b="0" dirty="0"/>
            </a:br>
            <a:r>
              <a:rPr lang="en-GB" b="0" dirty="0"/>
              <a:t>                                 ELSE</a:t>
            </a:r>
          </a:p>
          <a:p>
            <a:pPr marL="114300" indent="0">
              <a:buNone/>
            </a:pPr>
            <a:r>
              <a:rPr lang="en-GB" b="0" dirty="0"/>
              <a:t>                                       Repeat the Insert Method starting from the right                           		            child i.e. Insert(v, </a:t>
            </a:r>
            <a:r>
              <a:rPr lang="en-GB" b="0" dirty="0" err="1"/>
              <a:t>start.right</a:t>
            </a:r>
            <a:r>
              <a:rPr lang="en-GB" b="0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5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Search(int value, Node start):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00966" y="3731092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86200" y="24384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80388" y="3731092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944" y="4947584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14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4023420" y="4947584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10</a:t>
            </a:r>
            <a:endParaRPr lang="en-GB" dirty="0"/>
          </a:p>
        </p:txBody>
      </p:sp>
      <p:cxnSp>
        <p:nvCxnSpPr>
          <p:cNvPr id="12" name="Straight Connector 11"/>
          <p:cNvCxnSpPr>
            <a:stCxn id="5" idx="0"/>
            <a:endCxn id="6" idx="3"/>
          </p:cNvCxnSpPr>
          <p:nvPr/>
        </p:nvCxnSpPr>
        <p:spPr>
          <a:xfrm flipV="1">
            <a:off x="2881966" y="3088808"/>
            <a:ext cx="1115826" cy="642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7" idx="0"/>
          </p:cNvCxnSpPr>
          <p:nvPr/>
        </p:nvCxnSpPr>
        <p:spPr>
          <a:xfrm>
            <a:off x="4536608" y="3088808"/>
            <a:ext cx="624780" cy="642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3"/>
            <a:endCxn id="10" idx="0"/>
          </p:cNvCxnSpPr>
          <p:nvPr/>
        </p:nvCxnSpPr>
        <p:spPr>
          <a:xfrm flipH="1">
            <a:off x="4404420" y="4381500"/>
            <a:ext cx="487560" cy="5660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5"/>
            <a:endCxn id="8" idx="0"/>
          </p:cNvCxnSpPr>
          <p:nvPr/>
        </p:nvCxnSpPr>
        <p:spPr>
          <a:xfrm>
            <a:off x="5430796" y="4381500"/>
            <a:ext cx="492148" cy="5660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15200" y="1399192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10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4981" y="155742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12C93A-2005-42FD-A08C-56CCA7E260AF}"/>
              </a:ext>
            </a:extLst>
          </p:cNvPr>
          <p:cNvSpPr txBox="1"/>
          <p:nvPr/>
        </p:nvSpPr>
        <p:spPr>
          <a:xfrm>
            <a:off x="5266545" y="259416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2" name="Left Arrow 16">
            <a:extLst>
              <a:ext uri="{FF2B5EF4-FFF2-40B4-BE49-F238E27FC236}">
                <a16:creationId xmlns:a16="http://schemas.microsoft.com/office/drawing/2014/main" id="{9FBE5B41-A385-47DD-B023-0EDA99A74436}"/>
              </a:ext>
            </a:extLst>
          </p:cNvPr>
          <p:cNvSpPr/>
          <p:nvPr/>
        </p:nvSpPr>
        <p:spPr>
          <a:xfrm>
            <a:off x="4829143" y="2665577"/>
            <a:ext cx="319539" cy="196054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95B5FD-CC7C-4B52-8F16-1C1367EF4FC2}"/>
              </a:ext>
            </a:extLst>
          </p:cNvPr>
          <p:cNvSpPr txBox="1"/>
          <p:nvPr/>
        </p:nvSpPr>
        <p:spPr>
          <a:xfrm>
            <a:off x="6185149" y="385652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5" name="Left Arrow 16">
            <a:extLst>
              <a:ext uri="{FF2B5EF4-FFF2-40B4-BE49-F238E27FC236}">
                <a16:creationId xmlns:a16="http://schemas.microsoft.com/office/drawing/2014/main" id="{B1F2706C-3291-4C16-A72D-C6AB3F20358C}"/>
              </a:ext>
            </a:extLst>
          </p:cNvPr>
          <p:cNvSpPr/>
          <p:nvPr/>
        </p:nvSpPr>
        <p:spPr>
          <a:xfrm>
            <a:off x="5747747" y="3926147"/>
            <a:ext cx="319539" cy="197841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12FF56-54DD-46BB-80F3-DDD83EB44CA7}"/>
              </a:ext>
            </a:extLst>
          </p:cNvPr>
          <p:cNvSpPr txBox="1"/>
          <p:nvPr/>
        </p:nvSpPr>
        <p:spPr>
          <a:xfrm>
            <a:off x="2778592" y="515078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8" name="Left Arrow 16">
            <a:extLst>
              <a:ext uri="{FF2B5EF4-FFF2-40B4-BE49-F238E27FC236}">
                <a16:creationId xmlns:a16="http://schemas.microsoft.com/office/drawing/2014/main" id="{2637C5E6-9B75-4B89-83EE-6EDFD1631954}"/>
              </a:ext>
            </a:extLst>
          </p:cNvPr>
          <p:cNvSpPr/>
          <p:nvPr/>
        </p:nvSpPr>
        <p:spPr>
          <a:xfrm rot="10800000">
            <a:off x="3531298" y="5219700"/>
            <a:ext cx="319539" cy="197841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24" grpId="0"/>
      <p:bldP spid="24" grpId="1"/>
      <p:bldP spid="25" grpId="0" animBg="1"/>
      <p:bldP spid="25" grpId="1" animBg="1"/>
      <p:bldP spid="27" grpId="0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Search(int value, Node start):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00966" y="3731092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86200" y="24384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80388" y="3731092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944" y="4947584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14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4023420" y="4947584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10</a:t>
            </a:r>
            <a:endParaRPr lang="en-GB" dirty="0"/>
          </a:p>
        </p:txBody>
      </p:sp>
      <p:cxnSp>
        <p:nvCxnSpPr>
          <p:cNvPr id="12" name="Straight Connector 11"/>
          <p:cNvCxnSpPr>
            <a:stCxn id="5" idx="0"/>
            <a:endCxn id="6" idx="3"/>
          </p:cNvCxnSpPr>
          <p:nvPr/>
        </p:nvCxnSpPr>
        <p:spPr>
          <a:xfrm flipV="1">
            <a:off x="2881966" y="3088808"/>
            <a:ext cx="1115826" cy="642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7" idx="0"/>
          </p:cNvCxnSpPr>
          <p:nvPr/>
        </p:nvCxnSpPr>
        <p:spPr>
          <a:xfrm>
            <a:off x="4536608" y="3088808"/>
            <a:ext cx="624780" cy="642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3"/>
            <a:endCxn id="10" idx="0"/>
          </p:cNvCxnSpPr>
          <p:nvPr/>
        </p:nvCxnSpPr>
        <p:spPr>
          <a:xfrm flipH="1">
            <a:off x="4404420" y="4381500"/>
            <a:ext cx="487560" cy="5660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5"/>
            <a:endCxn id="8" idx="0"/>
          </p:cNvCxnSpPr>
          <p:nvPr/>
        </p:nvCxnSpPr>
        <p:spPr>
          <a:xfrm>
            <a:off x="5430796" y="4381500"/>
            <a:ext cx="492148" cy="5660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15200" y="1399192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4981" y="155742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12C93A-2005-42FD-A08C-56CCA7E260AF}"/>
              </a:ext>
            </a:extLst>
          </p:cNvPr>
          <p:cNvSpPr txBox="1"/>
          <p:nvPr/>
        </p:nvSpPr>
        <p:spPr>
          <a:xfrm>
            <a:off x="5266545" y="259416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2" name="Left Arrow 16">
            <a:extLst>
              <a:ext uri="{FF2B5EF4-FFF2-40B4-BE49-F238E27FC236}">
                <a16:creationId xmlns:a16="http://schemas.microsoft.com/office/drawing/2014/main" id="{9FBE5B41-A385-47DD-B023-0EDA99A74436}"/>
              </a:ext>
            </a:extLst>
          </p:cNvPr>
          <p:cNvSpPr/>
          <p:nvPr/>
        </p:nvSpPr>
        <p:spPr>
          <a:xfrm>
            <a:off x="4829143" y="2665577"/>
            <a:ext cx="319539" cy="196054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95B5FD-CC7C-4B52-8F16-1C1367EF4FC2}"/>
              </a:ext>
            </a:extLst>
          </p:cNvPr>
          <p:cNvSpPr txBox="1"/>
          <p:nvPr/>
        </p:nvSpPr>
        <p:spPr>
          <a:xfrm>
            <a:off x="6185149" y="385652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5" name="Left Arrow 16">
            <a:extLst>
              <a:ext uri="{FF2B5EF4-FFF2-40B4-BE49-F238E27FC236}">
                <a16:creationId xmlns:a16="http://schemas.microsoft.com/office/drawing/2014/main" id="{B1F2706C-3291-4C16-A72D-C6AB3F20358C}"/>
              </a:ext>
            </a:extLst>
          </p:cNvPr>
          <p:cNvSpPr/>
          <p:nvPr/>
        </p:nvSpPr>
        <p:spPr>
          <a:xfrm>
            <a:off x="5747747" y="3926147"/>
            <a:ext cx="319539" cy="197841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12FF56-54DD-46BB-80F3-DDD83EB44CA7}"/>
              </a:ext>
            </a:extLst>
          </p:cNvPr>
          <p:cNvSpPr txBox="1"/>
          <p:nvPr/>
        </p:nvSpPr>
        <p:spPr>
          <a:xfrm>
            <a:off x="2778592" y="515078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8" name="Left Arrow 16">
            <a:extLst>
              <a:ext uri="{FF2B5EF4-FFF2-40B4-BE49-F238E27FC236}">
                <a16:creationId xmlns:a16="http://schemas.microsoft.com/office/drawing/2014/main" id="{2637C5E6-9B75-4B89-83EE-6EDFD1631954}"/>
              </a:ext>
            </a:extLst>
          </p:cNvPr>
          <p:cNvSpPr/>
          <p:nvPr/>
        </p:nvSpPr>
        <p:spPr>
          <a:xfrm rot="10800000">
            <a:off x="3531298" y="5219700"/>
            <a:ext cx="319539" cy="197841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A95EA2-F9A0-4A46-80DA-05CDDCAE2D9B}"/>
              </a:ext>
            </a:extLst>
          </p:cNvPr>
          <p:cNvCxnSpPr/>
          <p:nvPr/>
        </p:nvCxnSpPr>
        <p:spPr>
          <a:xfrm flipH="1">
            <a:off x="3641592" y="5623195"/>
            <a:ext cx="487560" cy="5660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1632E8-4B88-4B14-BF9A-DEE3C6686B22}"/>
              </a:ext>
            </a:extLst>
          </p:cNvPr>
          <p:cNvSpPr txBox="1"/>
          <p:nvPr/>
        </p:nvSpPr>
        <p:spPr>
          <a:xfrm>
            <a:off x="2027758" y="59931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1" name="Left Arrow 16">
            <a:extLst>
              <a:ext uri="{FF2B5EF4-FFF2-40B4-BE49-F238E27FC236}">
                <a16:creationId xmlns:a16="http://schemas.microsoft.com/office/drawing/2014/main" id="{A1BB61F7-AA9B-4C90-929F-7E1AC09B4EEB}"/>
              </a:ext>
            </a:extLst>
          </p:cNvPr>
          <p:cNvSpPr/>
          <p:nvPr/>
        </p:nvSpPr>
        <p:spPr>
          <a:xfrm rot="10800000">
            <a:off x="2780464" y="6062062"/>
            <a:ext cx="319539" cy="197841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93A1AE-5D1D-4609-9B15-90E7ADB90854}"/>
              </a:ext>
            </a:extLst>
          </p:cNvPr>
          <p:cNvSpPr txBox="1"/>
          <p:nvPr/>
        </p:nvSpPr>
        <p:spPr>
          <a:xfrm>
            <a:off x="3274739" y="616098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27439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24" grpId="0"/>
      <p:bldP spid="24" grpId="1"/>
      <p:bldP spid="25" grpId="0" animBg="1"/>
      <p:bldP spid="25" grpId="1" animBg="1"/>
      <p:bldP spid="27" grpId="0"/>
      <p:bldP spid="28" grpId="0" animBg="1"/>
      <p:bldP spid="30" grpId="0"/>
      <p:bldP spid="31" grpId="0" animBg="1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6858000" cy="1143000"/>
          </a:xfrm>
        </p:spPr>
        <p:txBody>
          <a:bodyPr/>
          <a:lstStyle/>
          <a:p>
            <a:r>
              <a:rPr lang="en-GB" dirty="0"/>
              <a:t>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4582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1900" dirty="0"/>
              <a:t> To Search for a Value in a Binary Tree(int value, Node start) : return bool</a:t>
            </a:r>
          </a:p>
          <a:p>
            <a:pPr marL="114300" indent="0">
              <a:buNone/>
            </a:pPr>
            <a:r>
              <a:rPr lang="en-GB" sz="1900" b="0" dirty="0"/>
              <a:t>	1. IF the start node is null then </a:t>
            </a:r>
          </a:p>
          <a:p>
            <a:pPr marL="114300" indent="0">
              <a:buNone/>
            </a:pPr>
            <a:r>
              <a:rPr lang="en-GB" sz="1900" b="0" dirty="0"/>
              <a:t>                     The value is not in the tree; return false</a:t>
            </a:r>
          </a:p>
          <a:p>
            <a:pPr marL="114300" indent="0">
              <a:buNone/>
            </a:pPr>
            <a:r>
              <a:rPr lang="en-GB" sz="1900" b="0" dirty="0"/>
              <a:t>	2. ELSE IF the value is equal to the start node value then</a:t>
            </a:r>
          </a:p>
          <a:p>
            <a:pPr marL="114300" indent="0">
              <a:buNone/>
            </a:pPr>
            <a:r>
              <a:rPr lang="en-GB" sz="1900" b="0" dirty="0"/>
              <a:t>	          The value is found in the tree; return true</a:t>
            </a:r>
          </a:p>
          <a:p>
            <a:pPr marL="114300" indent="0">
              <a:buNone/>
            </a:pPr>
            <a:r>
              <a:rPr lang="en-GB" sz="1900" b="0" dirty="0"/>
              <a:t>             3. ELSE we need to look for the value in deeper levels of the tree 			         a) IF the value is smaller than the start node’s value then</a:t>
            </a:r>
          </a:p>
          <a:p>
            <a:pPr marL="114300" indent="0">
              <a:buNone/>
            </a:pPr>
            <a:r>
              <a:rPr lang="en-GB" sz="1900" b="0" dirty="0"/>
              <a:t>                                    Repeat the process starting from the start node’s left child i.e.</a:t>
            </a:r>
          </a:p>
          <a:p>
            <a:pPr marL="114300" indent="0">
              <a:buNone/>
            </a:pPr>
            <a:r>
              <a:rPr lang="en-GB" sz="1900" b="0" dirty="0"/>
              <a:t>                                     Search(value, </a:t>
            </a:r>
            <a:r>
              <a:rPr lang="en-GB" sz="1900" b="0" dirty="0" err="1"/>
              <a:t>start.Left</a:t>
            </a:r>
            <a:r>
              <a:rPr lang="en-GB" sz="1900" b="0" dirty="0"/>
              <a:t>)</a:t>
            </a:r>
          </a:p>
          <a:p>
            <a:pPr marL="114300" indent="0">
              <a:buNone/>
            </a:pPr>
            <a:r>
              <a:rPr lang="en-GB" sz="1900" b="0" dirty="0"/>
              <a:t>                        b) IF the value is larger than the start node’s value then</a:t>
            </a:r>
          </a:p>
          <a:p>
            <a:pPr marL="114300" indent="0">
              <a:buNone/>
            </a:pPr>
            <a:r>
              <a:rPr lang="en-GB" sz="1900" b="0" dirty="0"/>
              <a:t>                                    Repeat the process starting from the start node’s right child i.e.</a:t>
            </a:r>
          </a:p>
          <a:p>
            <a:pPr marL="114300" indent="0">
              <a:buNone/>
            </a:pPr>
            <a:r>
              <a:rPr lang="en-GB" sz="1900" b="0" dirty="0"/>
              <a:t>                                    Search(value, </a:t>
            </a:r>
            <a:r>
              <a:rPr lang="en-GB" sz="1900" b="0" dirty="0" err="1"/>
              <a:t>start.Right</a:t>
            </a:r>
            <a:r>
              <a:rPr lang="en-GB" sz="1900" b="0" dirty="0"/>
              <a:t>)</a:t>
            </a:r>
          </a:p>
          <a:p>
            <a:pPr marL="114300" indent="0">
              <a:buNone/>
            </a:pPr>
            <a:endParaRPr lang="en-GB" sz="19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55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Search(int value, Node start):</a:t>
            </a:r>
            <a:r>
              <a:rPr lang="en-GB" b="0"/>
              <a:t>	</a:t>
            </a:r>
            <a:r>
              <a:rPr lang="en-GB" b="0" dirty="0"/>
              <a:t>														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00966" y="3731092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86200" y="24384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80388" y="3731092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944" y="4947584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14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4023420" y="4947584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10</a:t>
            </a:r>
            <a:endParaRPr lang="en-GB" dirty="0"/>
          </a:p>
        </p:txBody>
      </p:sp>
      <p:cxnSp>
        <p:nvCxnSpPr>
          <p:cNvPr id="12" name="Straight Connector 11"/>
          <p:cNvCxnSpPr>
            <a:stCxn id="5" idx="0"/>
            <a:endCxn id="6" idx="3"/>
          </p:cNvCxnSpPr>
          <p:nvPr/>
        </p:nvCxnSpPr>
        <p:spPr>
          <a:xfrm flipV="1">
            <a:off x="2881966" y="3088808"/>
            <a:ext cx="1115826" cy="642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7" idx="0"/>
          </p:cNvCxnSpPr>
          <p:nvPr/>
        </p:nvCxnSpPr>
        <p:spPr>
          <a:xfrm>
            <a:off x="4536608" y="3088808"/>
            <a:ext cx="624780" cy="642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3"/>
            <a:endCxn id="10" idx="0"/>
          </p:cNvCxnSpPr>
          <p:nvPr/>
        </p:nvCxnSpPr>
        <p:spPr>
          <a:xfrm flipH="1">
            <a:off x="4404420" y="4381500"/>
            <a:ext cx="487560" cy="5660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5"/>
            <a:endCxn id="8" idx="0"/>
          </p:cNvCxnSpPr>
          <p:nvPr/>
        </p:nvCxnSpPr>
        <p:spPr>
          <a:xfrm>
            <a:off x="5430796" y="4381500"/>
            <a:ext cx="492148" cy="5660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15200" y="1399192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4981" y="155742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12C93A-2005-42FD-A08C-56CCA7E260AF}"/>
              </a:ext>
            </a:extLst>
          </p:cNvPr>
          <p:cNvSpPr txBox="1"/>
          <p:nvPr/>
        </p:nvSpPr>
        <p:spPr>
          <a:xfrm>
            <a:off x="5266545" y="259416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2" name="Left Arrow 16">
            <a:extLst>
              <a:ext uri="{FF2B5EF4-FFF2-40B4-BE49-F238E27FC236}">
                <a16:creationId xmlns:a16="http://schemas.microsoft.com/office/drawing/2014/main" id="{9FBE5B41-A385-47DD-B023-0EDA99A74436}"/>
              </a:ext>
            </a:extLst>
          </p:cNvPr>
          <p:cNvSpPr/>
          <p:nvPr/>
        </p:nvSpPr>
        <p:spPr>
          <a:xfrm>
            <a:off x="4829143" y="2665577"/>
            <a:ext cx="319539" cy="196054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95B5FD-CC7C-4B52-8F16-1C1367EF4FC2}"/>
              </a:ext>
            </a:extLst>
          </p:cNvPr>
          <p:cNvSpPr txBox="1"/>
          <p:nvPr/>
        </p:nvSpPr>
        <p:spPr>
          <a:xfrm>
            <a:off x="6185149" y="385652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5" name="Left Arrow 16">
            <a:extLst>
              <a:ext uri="{FF2B5EF4-FFF2-40B4-BE49-F238E27FC236}">
                <a16:creationId xmlns:a16="http://schemas.microsoft.com/office/drawing/2014/main" id="{B1F2706C-3291-4C16-A72D-C6AB3F20358C}"/>
              </a:ext>
            </a:extLst>
          </p:cNvPr>
          <p:cNvSpPr/>
          <p:nvPr/>
        </p:nvSpPr>
        <p:spPr>
          <a:xfrm>
            <a:off x="5747747" y="3926147"/>
            <a:ext cx="319539" cy="197841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12FF56-54DD-46BB-80F3-DDD83EB44CA7}"/>
              </a:ext>
            </a:extLst>
          </p:cNvPr>
          <p:cNvSpPr txBox="1"/>
          <p:nvPr/>
        </p:nvSpPr>
        <p:spPr>
          <a:xfrm>
            <a:off x="2778592" y="515078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8" name="Left Arrow 16">
            <a:extLst>
              <a:ext uri="{FF2B5EF4-FFF2-40B4-BE49-F238E27FC236}">
                <a16:creationId xmlns:a16="http://schemas.microsoft.com/office/drawing/2014/main" id="{2637C5E6-9B75-4B89-83EE-6EDFD1631954}"/>
              </a:ext>
            </a:extLst>
          </p:cNvPr>
          <p:cNvSpPr/>
          <p:nvPr/>
        </p:nvSpPr>
        <p:spPr>
          <a:xfrm rot="10800000">
            <a:off x="3531298" y="5219700"/>
            <a:ext cx="319539" cy="197841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3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i="1" dirty="0"/>
              <a:t>Efficiency of Binary Search Trees</a:t>
            </a:r>
          </a:p>
          <a:p>
            <a:pPr marL="114300" indent="0">
              <a:buNone/>
            </a:pPr>
            <a:endParaRPr lang="en-US" b="0" dirty="0"/>
          </a:p>
          <a:p>
            <a:pPr marL="114300" indent="0">
              <a:buNone/>
            </a:pPr>
            <a:r>
              <a:rPr lang="en-US" b="0" dirty="0"/>
              <a:t>If the </a:t>
            </a:r>
            <a:r>
              <a:rPr lang="en-US" dirty="0">
                <a:solidFill>
                  <a:srgbClr val="C00000"/>
                </a:solidFill>
              </a:rPr>
              <a:t>Binary Search Tree is a Balanced Tree </a:t>
            </a:r>
            <a:r>
              <a:rPr lang="en-US" b="0" dirty="0"/>
              <a:t>i.e. a Tree with equal amount of nodes (give or take 1 node)  on the left hand side and the right hand sides; </a:t>
            </a:r>
            <a:r>
              <a:rPr lang="en-US" dirty="0">
                <a:solidFill>
                  <a:srgbClr val="C00000"/>
                </a:solidFill>
              </a:rPr>
              <a:t>searching efforts could be halved </a:t>
            </a:r>
            <a:r>
              <a:rPr lang="en-US" b="0" dirty="0"/>
              <a:t>when compared to Linear Searches.</a:t>
            </a:r>
          </a:p>
          <a:p>
            <a:pPr marL="114300" indent="0">
              <a:buNone/>
            </a:pPr>
            <a:endParaRPr lang="en-US" b="0" dirty="0"/>
          </a:p>
          <a:p>
            <a:pPr marL="114300" indent="0">
              <a:buNone/>
            </a:pPr>
            <a:r>
              <a:rPr lang="en-US" dirty="0">
                <a:solidFill>
                  <a:srgbClr val="C00000"/>
                </a:solidFill>
              </a:rPr>
              <a:t>On average</a:t>
            </a:r>
            <a:r>
              <a:rPr lang="en-US" b="0" dirty="0"/>
              <a:t>, Binary Search Trees have a have a </a:t>
            </a:r>
            <a:r>
              <a:rPr lang="en-US" dirty="0">
                <a:solidFill>
                  <a:srgbClr val="C00000"/>
                </a:solidFill>
              </a:rPr>
              <a:t>speed of  O(log n) </a:t>
            </a:r>
          </a:p>
          <a:p>
            <a:pPr marL="114300" indent="0">
              <a:buNone/>
            </a:pPr>
            <a:endParaRPr lang="en-US" b="0" dirty="0"/>
          </a:p>
          <a:p>
            <a:pPr marL="114300" indent="0">
              <a:buNone/>
            </a:pPr>
            <a:r>
              <a:rPr lang="en-US" b="0" dirty="0"/>
              <a:t>This occurs when the value at the </a:t>
            </a:r>
            <a:r>
              <a:rPr lang="en-US" dirty="0">
                <a:solidFill>
                  <a:srgbClr val="C00000"/>
                </a:solidFill>
              </a:rPr>
              <a:t>Root is close to the Median </a:t>
            </a:r>
            <a:r>
              <a:rPr lang="en-US" b="0" dirty="0"/>
              <a:t>of all values in the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69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F648-C74C-46E4-9634-82D82B37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BE447-69A3-45BD-8394-03C2B42FF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Insert Nodes with Values : 8, 4, 11, 3, 5, 10, 14 into the Binary Tree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 algn="ctr">
              <a:buNone/>
            </a:pPr>
            <a:r>
              <a:rPr lang="en-GB" dirty="0"/>
              <a:t>3	4	5	8	10	11	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8703C-E944-43B7-9C9D-1D6065A2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58920-DE37-474C-9088-9F80D7098E1A}"/>
              </a:ext>
            </a:extLst>
          </p:cNvPr>
          <p:cNvSpPr txBox="1"/>
          <p:nvPr/>
        </p:nvSpPr>
        <p:spPr>
          <a:xfrm>
            <a:off x="4495800" y="630942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</a:t>
            </a:r>
          </a:p>
        </p:txBody>
      </p:sp>
      <p:sp>
        <p:nvSpPr>
          <p:cNvPr id="6" name="Left Arrow 9">
            <a:extLst>
              <a:ext uri="{FF2B5EF4-FFF2-40B4-BE49-F238E27FC236}">
                <a16:creationId xmlns:a16="http://schemas.microsoft.com/office/drawing/2014/main" id="{5C4D3196-818D-4E83-9FA3-D39FE2727A85}"/>
              </a:ext>
            </a:extLst>
          </p:cNvPr>
          <p:cNvSpPr/>
          <p:nvPr/>
        </p:nvSpPr>
        <p:spPr>
          <a:xfrm>
            <a:off x="5099435" y="2658864"/>
            <a:ext cx="368791" cy="2286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91AD7-1F65-4F85-9AC9-C436B08CE81D}"/>
              </a:ext>
            </a:extLst>
          </p:cNvPr>
          <p:cNvSpPr txBox="1"/>
          <p:nvPr/>
        </p:nvSpPr>
        <p:spPr>
          <a:xfrm>
            <a:off x="4284817" y="258849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AD6A46-760C-47A9-A1DE-D7FAD4ECB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112" y="2546058"/>
            <a:ext cx="743776" cy="68281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2284D1-E818-4F0F-B27A-1ECFA7F67EC2}"/>
              </a:ext>
            </a:extLst>
          </p:cNvPr>
          <p:cNvCxnSpPr/>
          <p:nvPr/>
        </p:nvCxnSpPr>
        <p:spPr>
          <a:xfrm flipV="1">
            <a:off x="3448575" y="3035225"/>
            <a:ext cx="810842" cy="444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31061C7-8535-4551-A58D-11B56030B742}"/>
              </a:ext>
            </a:extLst>
          </p:cNvPr>
          <p:cNvSpPr/>
          <p:nvPr/>
        </p:nvSpPr>
        <p:spPr>
          <a:xfrm>
            <a:off x="2921722" y="3432081"/>
            <a:ext cx="716196" cy="598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7987FC-C0E5-405E-AF15-9DDBE39320CE}"/>
              </a:ext>
            </a:extLst>
          </p:cNvPr>
          <p:cNvCxnSpPr/>
          <p:nvPr/>
        </p:nvCxnSpPr>
        <p:spPr>
          <a:xfrm>
            <a:off x="4842508" y="3078989"/>
            <a:ext cx="825134" cy="444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C483721-FFE7-4ED0-8739-734FC26E1E8E}"/>
              </a:ext>
            </a:extLst>
          </p:cNvPr>
          <p:cNvSpPr/>
          <p:nvPr/>
        </p:nvSpPr>
        <p:spPr>
          <a:xfrm>
            <a:off x="5503532" y="3436699"/>
            <a:ext cx="716196" cy="598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AA2754-34B0-4116-97AD-48169F97EB4F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657979" y="3991958"/>
            <a:ext cx="452744" cy="5236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D6FF1E4-36E1-4837-B0A3-2E70493BF56E}"/>
              </a:ext>
            </a:extLst>
          </p:cNvPr>
          <p:cNvSpPr/>
          <p:nvPr/>
        </p:nvSpPr>
        <p:spPr>
          <a:xfrm>
            <a:off x="2299881" y="4515616"/>
            <a:ext cx="716196" cy="598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BEC281-5B52-4F81-89E1-2C70177F6B9B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410116" y="4006965"/>
            <a:ext cx="431898" cy="5086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95FA668-4373-48AD-9D38-8DF97DD13165}"/>
              </a:ext>
            </a:extLst>
          </p:cNvPr>
          <p:cNvSpPr/>
          <p:nvPr/>
        </p:nvSpPr>
        <p:spPr>
          <a:xfrm>
            <a:off x="3483916" y="4515616"/>
            <a:ext cx="716196" cy="598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Left Arrow 16">
            <a:extLst>
              <a:ext uri="{FF2B5EF4-FFF2-40B4-BE49-F238E27FC236}">
                <a16:creationId xmlns:a16="http://schemas.microsoft.com/office/drawing/2014/main" id="{60A82504-F4A2-47BE-B10D-24896D6B8FD8}"/>
              </a:ext>
            </a:extLst>
          </p:cNvPr>
          <p:cNvSpPr/>
          <p:nvPr/>
        </p:nvSpPr>
        <p:spPr>
          <a:xfrm rot="5400000">
            <a:off x="4771403" y="6043814"/>
            <a:ext cx="319539" cy="196054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3A0AAE-DE4D-41B9-808D-F4EE555E4FFD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334435" y="4036561"/>
            <a:ext cx="452744" cy="5236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53E71F3-FEC0-47EB-8379-7369653EA0A9}"/>
              </a:ext>
            </a:extLst>
          </p:cNvPr>
          <p:cNvSpPr/>
          <p:nvPr/>
        </p:nvSpPr>
        <p:spPr>
          <a:xfrm>
            <a:off x="4976337" y="4560219"/>
            <a:ext cx="716196" cy="598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10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487A68-B475-4F9D-B16E-C7954E60F4D4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036860" y="4013125"/>
            <a:ext cx="431898" cy="5086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C061B69-1F3D-497A-9F1B-07D86253A1CA}"/>
              </a:ext>
            </a:extLst>
          </p:cNvPr>
          <p:cNvSpPr/>
          <p:nvPr/>
        </p:nvSpPr>
        <p:spPr>
          <a:xfrm>
            <a:off x="6110660" y="4521776"/>
            <a:ext cx="716196" cy="598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E8AF9E-A763-4E4E-ACFD-7F52B54CECEB}"/>
              </a:ext>
            </a:extLst>
          </p:cNvPr>
          <p:cNvSpPr txBox="1"/>
          <p:nvPr/>
        </p:nvSpPr>
        <p:spPr>
          <a:xfrm>
            <a:off x="5560807" y="255155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863780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182"/>
            <a:ext cx="8305800" cy="51054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Insert Nodes with Values : 8, 4, 11, 10, 14 into the Binary Tree</a:t>
            </a:r>
          </a:p>
          <a:p>
            <a:pPr marL="114300" indent="0">
              <a:buNone/>
            </a:pPr>
            <a:r>
              <a:rPr lang="en-GB" b="0" dirty="0"/>
              <a:t>																	</a:t>
            </a:r>
          </a:p>
          <a:p>
            <a:pPr marL="114300" indent="0">
              <a:buNone/>
            </a:pPr>
            <a:endParaRPr lang="en-GB" b="0" dirty="0"/>
          </a:p>
          <a:p>
            <a:pPr marL="114300" indent="0">
              <a:buNone/>
            </a:pPr>
            <a:endParaRPr lang="en-GB" b="0" dirty="0"/>
          </a:p>
          <a:p>
            <a:pPr marL="114300" indent="0">
              <a:buNone/>
            </a:pPr>
            <a:endParaRPr lang="en-GB" b="0" dirty="0"/>
          </a:p>
          <a:p>
            <a:pPr marL="114300" indent="0">
              <a:buNone/>
            </a:pPr>
            <a:endParaRPr lang="en-GB" b="0" dirty="0"/>
          </a:p>
          <a:p>
            <a:pPr marL="114300" indent="0">
              <a:buNone/>
            </a:pPr>
            <a:endParaRPr lang="en-GB" b="0" dirty="0"/>
          </a:p>
          <a:p>
            <a:pPr marL="114300" indent="0" algn="ctr">
              <a:buNone/>
            </a:pPr>
            <a:endParaRPr lang="en-GB" b="0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		</a:t>
            </a:r>
          </a:p>
          <a:p>
            <a:pPr marL="114300" indent="0">
              <a:buNone/>
            </a:pPr>
            <a:r>
              <a:rPr lang="en-GB" dirty="0"/>
              <a:t>	</a:t>
            </a:r>
          </a:p>
          <a:p>
            <a:pPr marL="114300" indent="0">
              <a:buNone/>
            </a:pPr>
            <a:r>
              <a:rPr lang="en-GB" dirty="0"/>
              <a:t>		4	8	10	11	14</a:t>
            </a:r>
          </a:p>
          <a:p>
            <a:pPr marL="114300" indent="0">
              <a:buNone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7166" y="319571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62400" y="1903018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56588" y="319571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18144" y="4412202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14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4099620" y="4412202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10</a:t>
            </a:r>
            <a:endParaRPr lang="en-GB" dirty="0"/>
          </a:p>
        </p:txBody>
      </p:sp>
      <p:cxnSp>
        <p:nvCxnSpPr>
          <p:cNvPr id="12" name="Straight Connector 11"/>
          <p:cNvCxnSpPr>
            <a:stCxn id="5" idx="0"/>
            <a:endCxn id="6" idx="3"/>
          </p:cNvCxnSpPr>
          <p:nvPr/>
        </p:nvCxnSpPr>
        <p:spPr>
          <a:xfrm flipV="1">
            <a:off x="2958166" y="2553426"/>
            <a:ext cx="1115826" cy="642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7" idx="0"/>
          </p:cNvCxnSpPr>
          <p:nvPr/>
        </p:nvCxnSpPr>
        <p:spPr>
          <a:xfrm>
            <a:off x="4612808" y="2553426"/>
            <a:ext cx="624780" cy="642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3"/>
            <a:endCxn id="10" idx="0"/>
          </p:cNvCxnSpPr>
          <p:nvPr/>
        </p:nvCxnSpPr>
        <p:spPr>
          <a:xfrm flipH="1">
            <a:off x="4480620" y="3846118"/>
            <a:ext cx="487560" cy="5660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5"/>
            <a:endCxn id="8" idx="0"/>
          </p:cNvCxnSpPr>
          <p:nvPr/>
        </p:nvCxnSpPr>
        <p:spPr>
          <a:xfrm>
            <a:off x="5506996" y="3846118"/>
            <a:ext cx="492148" cy="5660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8F384A-2712-445C-8C67-B394619DA79C}"/>
              </a:ext>
            </a:extLst>
          </p:cNvPr>
          <p:cNvSpPr txBox="1"/>
          <p:nvPr/>
        </p:nvSpPr>
        <p:spPr>
          <a:xfrm>
            <a:off x="4398944" y="6486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</a:t>
            </a:r>
          </a:p>
        </p:txBody>
      </p:sp>
      <p:sp>
        <p:nvSpPr>
          <p:cNvPr id="30" name="Left Arrow 16">
            <a:extLst>
              <a:ext uri="{FF2B5EF4-FFF2-40B4-BE49-F238E27FC236}">
                <a16:creationId xmlns:a16="http://schemas.microsoft.com/office/drawing/2014/main" id="{C7F28E26-8060-4583-BEAB-506711D77A6D}"/>
              </a:ext>
            </a:extLst>
          </p:cNvPr>
          <p:cNvSpPr/>
          <p:nvPr/>
        </p:nvSpPr>
        <p:spPr>
          <a:xfrm rot="5400000">
            <a:off x="4591771" y="6315827"/>
            <a:ext cx="319539" cy="196054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A0CC9F-AB16-439D-AB92-EDAFEA380F3D}"/>
              </a:ext>
            </a:extLst>
          </p:cNvPr>
          <p:cNvSpPr txBox="1"/>
          <p:nvPr/>
        </p:nvSpPr>
        <p:spPr>
          <a:xfrm>
            <a:off x="3393608" y="650674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32" name="Left Arrow 16">
            <a:extLst>
              <a:ext uri="{FF2B5EF4-FFF2-40B4-BE49-F238E27FC236}">
                <a16:creationId xmlns:a16="http://schemas.microsoft.com/office/drawing/2014/main" id="{082C3C35-2223-4298-B30E-8F91DA4EE2E5}"/>
              </a:ext>
            </a:extLst>
          </p:cNvPr>
          <p:cNvSpPr/>
          <p:nvPr/>
        </p:nvSpPr>
        <p:spPr>
          <a:xfrm rot="5400000">
            <a:off x="3586435" y="6336369"/>
            <a:ext cx="319539" cy="196054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69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436" y="1348349"/>
            <a:ext cx="83058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i="1" dirty="0"/>
              <a:t>Efficiency of Binary Search Trees</a:t>
            </a:r>
          </a:p>
          <a:p>
            <a:pPr marL="114300" indent="0">
              <a:buNone/>
            </a:pPr>
            <a:endParaRPr lang="en-US" b="0" dirty="0"/>
          </a:p>
          <a:p>
            <a:pPr marL="114300" indent="0">
              <a:buNone/>
            </a:pPr>
            <a:r>
              <a:rPr lang="en-US" b="0" dirty="0"/>
              <a:t>The </a:t>
            </a:r>
            <a:r>
              <a:rPr lang="en-US" dirty="0">
                <a:solidFill>
                  <a:srgbClr val="C00000"/>
                </a:solidFill>
              </a:rPr>
              <a:t>Worst Case for a Binary Search Tree </a:t>
            </a:r>
            <a:r>
              <a:rPr lang="en-US" b="0" dirty="0"/>
              <a:t>occurs if the tree is </a:t>
            </a:r>
            <a:r>
              <a:rPr lang="en-US" dirty="0">
                <a:solidFill>
                  <a:srgbClr val="C00000"/>
                </a:solidFill>
              </a:rPr>
              <a:t>Completely Unbalanced </a:t>
            </a:r>
            <a:r>
              <a:rPr lang="en-US" b="0" dirty="0"/>
              <a:t>i.e. all the nodes are in one sub-tree </a:t>
            </a:r>
          </a:p>
          <a:p>
            <a:pPr marL="114300" indent="0"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FEBFD2-E22B-40FB-9D1B-5CFA1413991B}"/>
              </a:ext>
            </a:extLst>
          </p:cNvPr>
          <p:cNvGrpSpPr/>
          <p:nvPr/>
        </p:nvGrpSpPr>
        <p:grpSpPr>
          <a:xfrm>
            <a:off x="2743200" y="3233319"/>
            <a:ext cx="3488557" cy="3549866"/>
            <a:chOff x="1159643" y="3334845"/>
            <a:chExt cx="3797975" cy="34916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1F7CAFA-CAA8-4168-B421-84B4CE0704E2}"/>
                </a:ext>
              </a:extLst>
            </p:cNvPr>
            <p:cNvSpPr/>
            <p:nvPr/>
          </p:nvSpPr>
          <p:spPr>
            <a:xfrm>
              <a:off x="1159643" y="3334845"/>
              <a:ext cx="6858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7AD158A-786B-4D95-A695-38DCA878C010}"/>
                </a:ext>
              </a:extLst>
            </p:cNvPr>
            <p:cNvSpPr/>
            <p:nvPr/>
          </p:nvSpPr>
          <p:spPr>
            <a:xfrm>
              <a:off x="1905000" y="4110326"/>
              <a:ext cx="6858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7B6AB1A-E7B0-45EA-BF0E-841ABB1C4E08}"/>
                </a:ext>
              </a:extLst>
            </p:cNvPr>
            <p:cNvSpPr/>
            <p:nvPr/>
          </p:nvSpPr>
          <p:spPr>
            <a:xfrm>
              <a:off x="2714083" y="4872326"/>
              <a:ext cx="690418" cy="593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D4D8F54-C235-41F6-A566-3554CCDC957A}"/>
                </a:ext>
              </a:extLst>
            </p:cNvPr>
            <p:cNvSpPr/>
            <p:nvPr/>
          </p:nvSpPr>
          <p:spPr>
            <a:xfrm>
              <a:off x="3448878" y="5603412"/>
              <a:ext cx="690418" cy="593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F2E3DB-2023-41A5-A17E-E81A2AD9E474}"/>
                </a:ext>
              </a:extLst>
            </p:cNvPr>
            <p:cNvSpPr/>
            <p:nvPr/>
          </p:nvSpPr>
          <p:spPr>
            <a:xfrm>
              <a:off x="4267200" y="6233030"/>
              <a:ext cx="690418" cy="593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14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2324A7-E4C8-486F-97BB-FEA9BFE4B96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1745010" y="3841720"/>
              <a:ext cx="260423" cy="357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19B8FC-6BB6-4016-9496-B8D9373DDEC1}"/>
                </a:ext>
              </a:extLst>
            </p:cNvPr>
            <p:cNvCxnSpPr>
              <a:cxnSpLocks/>
            </p:cNvCxnSpPr>
            <p:nvPr/>
          </p:nvCxnSpPr>
          <p:spPr>
            <a:xfrm>
              <a:off x="2507672" y="4650625"/>
              <a:ext cx="260423" cy="357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5403A9-6D8E-43FB-94D2-B0C59DD1FA82}"/>
                </a:ext>
              </a:extLst>
            </p:cNvPr>
            <p:cNvCxnSpPr>
              <a:cxnSpLocks/>
            </p:cNvCxnSpPr>
            <p:nvPr/>
          </p:nvCxnSpPr>
          <p:spPr>
            <a:xfrm>
              <a:off x="3296478" y="5359688"/>
              <a:ext cx="260423" cy="357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A0960B9-8DAC-41A9-AEAF-6B98ABC1D8FC}"/>
                </a:ext>
              </a:extLst>
            </p:cNvPr>
            <p:cNvCxnSpPr>
              <a:cxnSpLocks/>
            </p:cNvCxnSpPr>
            <p:nvPr/>
          </p:nvCxnSpPr>
          <p:spPr>
            <a:xfrm>
              <a:off x="4031273" y="6122294"/>
              <a:ext cx="260423" cy="357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Left Arrow 16">
            <a:extLst>
              <a:ext uri="{FF2B5EF4-FFF2-40B4-BE49-F238E27FC236}">
                <a16:creationId xmlns:a16="http://schemas.microsoft.com/office/drawing/2014/main" id="{B5ECE8D6-7F4B-4019-AECB-4A88D4995FBB}"/>
              </a:ext>
            </a:extLst>
          </p:cNvPr>
          <p:cNvSpPr/>
          <p:nvPr/>
        </p:nvSpPr>
        <p:spPr>
          <a:xfrm>
            <a:off x="3520085" y="3388506"/>
            <a:ext cx="319539" cy="196054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996B32-ACB2-49F3-B78E-A90C8C36FD70}"/>
              </a:ext>
            </a:extLst>
          </p:cNvPr>
          <p:cNvSpPr txBox="1"/>
          <p:nvPr/>
        </p:nvSpPr>
        <p:spPr>
          <a:xfrm>
            <a:off x="3903715" y="327001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280232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/>
              <a:t>What is a Tree?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/>
              <a:t>Application of Trees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/>
              <a:t>Definitions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/>
              <a:t>Binary Trees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/>
              <a:t>Binary Search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i="1" dirty="0"/>
              <a:t>Efficiency of Binary Search Trees</a:t>
            </a:r>
          </a:p>
          <a:p>
            <a:pPr marL="114300" indent="0">
              <a:buNone/>
            </a:pPr>
            <a:endParaRPr lang="en-US" b="0" dirty="0"/>
          </a:p>
          <a:p>
            <a:pPr marL="114300" indent="0">
              <a:buNone/>
            </a:pPr>
            <a:r>
              <a:rPr lang="en-US" b="0" dirty="0"/>
              <a:t>The </a:t>
            </a:r>
            <a:r>
              <a:rPr lang="en-US" dirty="0">
                <a:solidFill>
                  <a:srgbClr val="C00000"/>
                </a:solidFill>
              </a:rPr>
              <a:t>Worst Case for a Binary Search Tree </a:t>
            </a:r>
            <a:r>
              <a:rPr lang="en-US" b="0" dirty="0"/>
              <a:t>occurs if the tree is </a:t>
            </a:r>
            <a:r>
              <a:rPr lang="en-US" dirty="0">
                <a:solidFill>
                  <a:srgbClr val="C00000"/>
                </a:solidFill>
              </a:rPr>
              <a:t>Completely Unbalanced </a:t>
            </a:r>
            <a:r>
              <a:rPr lang="en-US" b="0" dirty="0"/>
              <a:t>i.e. all the nodes are in one sub-tree </a:t>
            </a:r>
          </a:p>
          <a:p>
            <a:pPr marL="114300" indent="0">
              <a:buNone/>
            </a:pPr>
            <a:endParaRPr lang="en-US" b="0" dirty="0"/>
          </a:p>
          <a:p>
            <a:pPr marL="114300" indent="0">
              <a:buNone/>
            </a:pPr>
            <a:r>
              <a:rPr lang="en-US" b="0" dirty="0"/>
              <a:t>In this case, Binary Search Trees have a have a </a:t>
            </a:r>
            <a:r>
              <a:rPr lang="en-US" dirty="0">
                <a:solidFill>
                  <a:srgbClr val="C00000"/>
                </a:solidFill>
              </a:rPr>
              <a:t>speed of  O(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).</a:t>
            </a:r>
          </a:p>
          <a:p>
            <a:pPr marL="114300" indent="0">
              <a:buNone/>
            </a:pPr>
            <a:endParaRPr lang="en-US" b="0" dirty="0"/>
          </a:p>
          <a:p>
            <a:pPr marL="114300" indent="0">
              <a:buNone/>
            </a:pPr>
            <a:r>
              <a:rPr lang="en-US" b="0" dirty="0"/>
              <a:t>This occurs when the </a:t>
            </a:r>
            <a:r>
              <a:rPr lang="en-US" dirty="0">
                <a:solidFill>
                  <a:srgbClr val="C00000"/>
                </a:solidFill>
              </a:rPr>
              <a:t>values in the tree are inserted is either Ascending or Descending order</a:t>
            </a:r>
            <a:r>
              <a:rPr lang="en-US" b="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08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Implement a Binary Search Tree</a:t>
            </a:r>
          </a:p>
          <a:p>
            <a:endParaRPr lang="en-GB" b="0" dirty="0"/>
          </a:p>
          <a:p>
            <a:r>
              <a:rPr lang="en-GB" b="0" dirty="0"/>
              <a:t>Implement the Insert and the Search operations for the Binary Search Tree; use the structure uploaded on Moodle to help you out.</a:t>
            </a:r>
          </a:p>
          <a:p>
            <a:endParaRPr lang="en-GB" b="0" dirty="0"/>
          </a:p>
          <a:p>
            <a:r>
              <a:rPr lang="en-GB" b="0" dirty="0"/>
              <a:t>Research Tree Traversals</a:t>
            </a:r>
          </a:p>
          <a:p>
            <a:pPr lvl="1"/>
            <a:r>
              <a:rPr lang="en-GB" dirty="0"/>
              <a:t>In-Order Traversal</a:t>
            </a:r>
          </a:p>
          <a:p>
            <a:pPr lvl="1"/>
            <a:r>
              <a:rPr lang="en-GB" b="0" dirty="0"/>
              <a:t>Pre-Order Traversal</a:t>
            </a:r>
          </a:p>
          <a:p>
            <a:pPr lvl="1"/>
            <a:r>
              <a:rPr lang="en-GB" dirty="0"/>
              <a:t>Post-Order </a:t>
            </a:r>
            <a:r>
              <a:rPr lang="en-GB" dirty="0" err="1"/>
              <a:t>Taversal</a:t>
            </a:r>
            <a:endParaRPr lang="en-GB" b="0" dirty="0"/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sz="2400" b="0" dirty="0"/>
              <a:t>Trees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sz="2400" b="0" dirty="0"/>
              <a:t>Application of Trees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sz="2400" b="0" dirty="0"/>
              <a:t>Definitions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sz="2400" b="0" dirty="0"/>
              <a:t>Binary Trees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sz="2400" b="0" dirty="0"/>
              <a:t>Binary Search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3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0"/>
    </mc:Choice>
    <mc:Fallback xmlns="">
      <p:transition spd="slow" advTm="78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GB" sz="4400" b="0" dirty="0"/>
          </a:p>
          <a:p>
            <a:pPr marL="114300" indent="0">
              <a:buNone/>
            </a:pPr>
            <a:endParaRPr lang="en-GB" sz="4400" b="0" dirty="0"/>
          </a:p>
          <a:p>
            <a:pPr marL="114300" indent="0">
              <a:buNone/>
            </a:pPr>
            <a:r>
              <a:rPr lang="en-GB" sz="4400" b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31779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"/>
    </mc:Choice>
    <mc:Fallback xmlns="">
      <p:transition spd="slow" advTm="41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 A </a:t>
            </a:r>
            <a:r>
              <a:rPr lang="en-US" dirty="0"/>
              <a:t>Tree</a:t>
            </a:r>
            <a:r>
              <a:rPr lang="en-US" b="0" dirty="0"/>
              <a:t> is a data structure that simulates a hierarchical tree structure constructed as a  collection of nodes connected by edges.</a:t>
            </a:r>
          </a:p>
          <a:p>
            <a:endParaRPr lang="en-US" sz="1000" b="0" dirty="0"/>
          </a:p>
          <a:p>
            <a:r>
              <a:rPr lang="en-US" b="0" dirty="0"/>
              <a:t>It is essentially a set of linked nodes.</a:t>
            </a:r>
            <a:endParaRPr lang="en-GB" b="0" dirty="0"/>
          </a:p>
          <a:p>
            <a:endParaRPr lang="en-US" sz="1000" b="0" dirty="0"/>
          </a:p>
          <a:p>
            <a:r>
              <a:rPr lang="en-US" b="0" dirty="0"/>
              <a:t>A node is a data structure consisting of a value, together with a list of references to other nodes (known as child nodes).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124200" y="4114800"/>
            <a:ext cx="3585270" cy="2468562"/>
            <a:chOff x="2906492" y="2971800"/>
            <a:chExt cx="3802978" cy="3194984"/>
          </a:xfrm>
        </p:grpSpPr>
        <p:sp>
          <p:nvSpPr>
            <p:cNvPr id="18" name="Oval 17"/>
            <p:cNvSpPr/>
            <p:nvPr/>
          </p:nvSpPr>
          <p:spPr>
            <a:xfrm>
              <a:off x="2906492" y="4188292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038600" y="29718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185914" y="4188292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5947470" y="5404784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F</a:t>
              </a:r>
              <a:endParaRPr lang="en-GB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038600" y="4188292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428946" y="5404784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</a:t>
              </a:r>
              <a:endParaRPr lang="en-GB" dirty="0"/>
            </a:p>
          </p:txBody>
        </p:sp>
        <p:cxnSp>
          <p:nvCxnSpPr>
            <p:cNvPr id="27" name="Straight Connector 26"/>
            <p:cNvCxnSpPr>
              <a:stCxn id="18" idx="0"/>
              <a:endCxn id="19" idx="3"/>
            </p:cNvCxnSpPr>
            <p:nvPr/>
          </p:nvCxnSpPr>
          <p:spPr>
            <a:xfrm flipV="1">
              <a:off x="3287492" y="3622208"/>
              <a:ext cx="862700" cy="5660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4" idx="0"/>
              <a:endCxn id="19" idx="4"/>
            </p:cNvCxnSpPr>
            <p:nvPr/>
          </p:nvCxnSpPr>
          <p:spPr>
            <a:xfrm flipV="1">
              <a:off x="4419600" y="3733800"/>
              <a:ext cx="0" cy="454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9" idx="5"/>
              <a:endCxn id="21" idx="0"/>
            </p:cNvCxnSpPr>
            <p:nvPr/>
          </p:nvCxnSpPr>
          <p:spPr>
            <a:xfrm>
              <a:off x="4689008" y="3622208"/>
              <a:ext cx="877906" cy="5660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1" idx="3"/>
              <a:endCxn id="25" idx="0"/>
            </p:cNvCxnSpPr>
            <p:nvPr/>
          </p:nvCxnSpPr>
          <p:spPr>
            <a:xfrm flipH="1">
              <a:off x="4809946" y="4838700"/>
              <a:ext cx="487560" cy="5660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1" idx="5"/>
              <a:endCxn id="22" idx="0"/>
            </p:cNvCxnSpPr>
            <p:nvPr/>
          </p:nvCxnSpPr>
          <p:spPr>
            <a:xfrm>
              <a:off x="5836322" y="4838700"/>
              <a:ext cx="492148" cy="5660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83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-152400"/>
            <a:ext cx="6858000" cy="1143000"/>
          </a:xfrm>
        </p:spPr>
        <p:txBody>
          <a:bodyPr/>
          <a:lstStyle/>
          <a:p>
            <a:r>
              <a:rPr lang="en-GB" dirty="0"/>
              <a:t>Terminology Used in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9800"/>
            <a:ext cx="8305800" cy="4800600"/>
          </a:xfrm>
          <a:noFill/>
        </p:spPr>
        <p:txBody>
          <a:bodyPr>
            <a:normAutofit lnSpcReduction="10000"/>
          </a:bodyPr>
          <a:lstStyle/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r>
              <a:rPr lang="en-US" sz="2000" b="0" dirty="0"/>
              <a:t>The  top-most node in the tree is known as the </a:t>
            </a:r>
            <a:r>
              <a:rPr lang="en-US" sz="2000" dirty="0">
                <a:solidFill>
                  <a:srgbClr val="C00000"/>
                </a:solidFill>
              </a:rPr>
              <a:t>Root</a:t>
            </a:r>
            <a:r>
              <a:rPr lang="en-US" sz="2000" b="0" dirty="0">
                <a:solidFill>
                  <a:srgbClr val="C00000"/>
                </a:solidFill>
              </a:rPr>
              <a:t> </a:t>
            </a:r>
            <a:r>
              <a:rPr lang="en-US" sz="2000" b="0" dirty="0"/>
              <a:t>of the Tree. Nodes connected to the Root are considered as its </a:t>
            </a:r>
            <a:r>
              <a:rPr lang="en-US" sz="2000" dirty="0">
                <a:solidFill>
                  <a:srgbClr val="C00000"/>
                </a:solidFill>
              </a:rPr>
              <a:t>child nodes</a:t>
            </a:r>
            <a:r>
              <a:rPr lang="en-US" sz="2000" b="0" dirty="0"/>
              <a:t>.</a:t>
            </a:r>
          </a:p>
          <a:p>
            <a:endParaRPr lang="en-US" sz="1000" b="0" dirty="0"/>
          </a:p>
          <a:p>
            <a:r>
              <a:rPr lang="en-US" sz="2000" b="0" dirty="0"/>
              <a:t>These children can have further nodes connected to them as their children as the tree expands downwards and away from the root thus creating </a:t>
            </a:r>
            <a:r>
              <a:rPr lang="en-US" sz="2000" dirty="0">
                <a:solidFill>
                  <a:srgbClr val="C00000"/>
                </a:solidFill>
              </a:rPr>
              <a:t>sub-trees</a:t>
            </a:r>
            <a:r>
              <a:rPr lang="en-US" sz="2000" b="0" dirty="0"/>
              <a:t>. </a:t>
            </a:r>
          </a:p>
          <a:p>
            <a:endParaRPr lang="en-US" sz="1000" b="0" dirty="0"/>
          </a:p>
          <a:p>
            <a:r>
              <a:rPr lang="en-US" sz="2000" b="0" dirty="0"/>
              <a:t>This means that a tree data structure can be defined recursively as a collection of nodes, starting at the root node.</a:t>
            </a:r>
            <a:endParaRPr lang="en-GB" sz="2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981200" y="1183714"/>
            <a:ext cx="3886200" cy="2626286"/>
            <a:chOff x="2906492" y="2971800"/>
            <a:chExt cx="4310044" cy="3194984"/>
          </a:xfrm>
        </p:grpSpPr>
        <p:sp>
          <p:nvSpPr>
            <p:cNvPr id="18" name="Oval 17"/>
            <p:cNvSpPr/>
            <p:nvPr/>
          </p:nvSpPr>
          <p:spPr>
            <a:xfrm>
              <a:off x="2906492" y="4188292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038600" y="29718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692978" y="4188292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454536" y="5404784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F</a:t>
              </a:r>
              <a:endParaRPr lang="en-GB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038600" y="4188292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936009" y="5404784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</a:t>
              </a:r>
              <a:endParaRPr lang="en-GB" dirty="0"/>
            </a:p>
          </p:txBody>
        </p:sp>
        <p:cxnSp>
          <p:nvCxnSpPr>
            <p:cNvPr id="27" name="Straight Connector 26"/>
            <p:cNvCxnSpPr>
              <a:stCxn id="18" idx="0"/>
              <a:endCxn id="19" idx="3"/>
            </p:cNvCxnSpPr>
            <p:nvPr/>
          </p:nvCxnSpPr>
          <p:spPr>
            <a:xfrm flipV="1">
              <a:off x="3287492" y="3622208"/>
              <a:ext cx="862700" cy="5660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4" idx="0"/>
              <a:endCxn id="19" idx="4"/>
            </p:cNvCxnSpPr>
            <p:nvPr/>
          </p:nvCxnSpPr>
          <p:spPr>
            <a:xfrm flipV="1">
              <a:off x="4419600" y="3733800"/>
              <a:ext cx="0" cy="454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9" idx="5"/>
              <a:endCxn id="21" idx="0"/>
            </p:cNvCxnSpPr>
            <p:nvPr/>
          </p:nvCxnSpPr>
          <p:spPr>
            <a:xfrm>
              <a:off x="4689008" y="3622208"/>
              <a:ext cx="1384970" cy="5660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1" idx="3"/>
              <a:endCxn id="25" idx="0"/>
            </p:cNvCxnSpPr>
            <p:nvPr/>
          </p:nvCxnSpPr>
          <p:spPr>
            <a:xfrm flipH="1">
              <a:off x="5317010" y="4838700"/>
              <a:ext cx="487560" cy="5660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1" idx="5"/>
              <a:endCxn id="22" idx="0"/>
            </p:cNvCxnSpPr>
            <p:nvPr/>
          </p:nvCxnSpPr>
          <p:spPr>
            <a:xfrm>
              <a:off x="6343388" y="4838700"/>
              <a:ext cx="492148" cy="5660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267200" y="1295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215" y="1864747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 Node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3570" y="2581640"/>
            <a:ext cx="99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Tree</a:t>
            </a:r>
          </a:p>
        </p:txBody>
      </p:sp>
      <p:sp>
        <p:nvSpPr>
          <p:cNvPr id="9" name="Bent-Up Arrow 8"/>
          <p:cNvSpPr/>
          <p:nvPr/>
        </p:nvSpPr>
        <p:spPr>
          <a:xfrm rot="5400000">
            <a:off x="1280129" y="2248268"/>
            <a:ext cx="432484" cy="404106"/>
          </a:xfrm>
          <a:prstGeom prst="bentUp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3777913" y="1333446"/>
            <a:ext cx="368791" cy="2286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34765" y="2062026"/>
            <a:ext cx="2221330" cy="182045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6110695" y="2666563"/>
            <a:ext cx="368791" cy="2286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3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0" grpId="0" animBg="1"/>
      <p:bldP spid="11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-152400"/>
            <a:ext cx="6858000" cy="1143000"/>
          </a:xfrm>
        </p:spPr>
        <p:txBody>
          <a:bodyPr/>
          <a:lstStyle/>
          <a:p>
            <a:r>
              <a:rPr lang="en-GB" dirty="0"/>
              <a:t>Terminology Used in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9800"/>
            <a:ext cx="8305800" cy="4800600"/>
          </a:xfrm>
          <a:noFill/>
        </p:spPr>
        <p:txBody>
          <a:bodyPr>
            <a:normAutofit/>
          </a:bodyPr>
          <a:lstStyle/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r>
              <a:rPr lang="en-GB" sz="2000" b="0" dirty="0"/>
              <a:t>The </a:t>
            </a:r>
            <a:r>
              <a:rPr lang="en-GB" sz="2000" dirty="0">
                <a:solidFill>
                  <a:srgbClr val="C00000"/>
                </a:solidFill>
              </a:rPr>
              <a:t>Parent</a:t>
            </a:r>
            <a:r>
              <a:rPr lang="en-GB" sz="2000" b="0" i="1" dirty="0"/>
              <a:t> </a:t>
            </a:r>
            <a:r>
              <a:rPr lang="en-GB" sz="2000" b="0" dirty="0"/>
              <a:t>of a Node, is </a:t>
            </a:r>
            <a:r>
              <a:rPr lang="en-US" sz="2000" b="0" dirty="0"/>
              <a:t>the node directly connected to another node when moving up towards the Root</a:t>
            </a:r>
            <a:r>
              <a:rPr lang="en-GB" sz="2000" b="0" dirty="0"/>
              <a:t>.</a:t>
            </a:r>
          </a:p>
          <a:p>
            <a:endParaRPr lang="en-US" sz="1800" b="0" dirty="0"/>
          </a:p>
          <a:p>
            <a:r>
              <a:rPr lang="en-US" sz="2000" b="0" dirty="0"/>
              <a:t>Nodes connected to the same parent are known as </a:t>
            </a:r>
            <a:r>
              <a:rPr lang="en-US" sz="2000" dirty="0">
                <a:solidFill>
                  <a:srgbClr val="C00000"/>
                </a:solidFill>
              </a:rPr>
              <a:t>Siblings</a:t>
            </a:r>
            <a:r>
              <a:rPr lang="en-US" sz="2000" b="0" dirty="0"/>
              <a:t>.</a:t>
            </a:r>
          </a:p>
          <a:p>
            <a:endParaRPr lang="en-US" sz="1800" b="0" dirty="0"/>
          </a:p>
          <a:p>
            <a:r>
              <a:rPr lang="en-US" sz="2000" b="0" dirty="0"/>
              <a:t>A Node with no children is called a </a:t>
            </a:r>
            <a:r>
              <a:rPr lang="en-US" sz="2000" dirty="0">
                <a:solidFill>
                  <a:srgbClr val="C00000"/>
                </a:solidFill>
              </a:rPr>
              <a:t>Leaf Node</a:t>
            </a:r>
            <a:r>
              <a:rPr lang="en-US" sz="2000" b="0" dirty="0"/>
              <a:t>.</a:t>
            </a:r>
            <a:endParaRPr lang="en-GB" sz="2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981200" y="1183714"/>
            <a:ext cx="3886200" cy="2626286"/>
            <a:chOff x="2906492" y="2971800"/>
            <a:chExt cx="4310044" cy="3194984"/>
          </a:xfrm>
        </p:grpSpPr>
        <p:sp>
          <p:nvSpPr>
            <p:cNvPr id="18" name="Oval 17"/>
            <p:cNvSpPr/>
            <p:nvPr/>
          </p:nvSpPr>
          <p:spPr>
            <a:xfrm>
              <a:off x="2906492" y="4188292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038600" y="29718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692978" y="4188292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454536" y="5404784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F</a:t>
              </a:r>
              <a:endParaRPr lang="en-GB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038600" y="4188292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936009" y="5404784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</a:t>
              </a:r>
              <a:endParaRPr lang="en-GB" dirty="0"/>
            </a:p>
          </p:txBody>
        </p:sp>
        <p:cxnSp>
          <p:nvCxnSpPr>
            <p:cNvPr id="27" name="Straight Connector 26"/>
            <p:cNvCxnSpPr>
              <a:stCxn id="18" idx="0"/>
              <a:endCxn id="19" idx="3"/>
            </p:cNvCxnSpPr>
            <p:nvPr/>
          </p:nvCxnSpPr>
          <p:spPr>
            <a:xfrm flipV="1">
              <a:off x="3287492" y="3622208"/>
              <a:ext cx="862700" cy="5660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4" idx="0"/>
              <a:endCxn id="19" idx="4"/>
            </p:cNvCxnSpPr>
            <p:nvPr/>
          </p:nvCxnSpPr>
          <p:spPr>
            <a:xfrm flipV="1">
              <a:off x="4419600" y="3733800"/>
              <a:ext cx="0" cy="454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9" idx="5"/>
              <a:endCxn id="21" idx="0"/>
            </p:cNvCxnSpPr>
            <p:nvPr/>
          </p:nvCxnSpPr>
          <p:spPr>
            <a:xfrm>
              <a:off x="4689008" y="3622208"/>
              <a:ext cx="1384970" cy="5660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1" idx="3"/>
              <a:endCxn id="25" idx="0"/>
            </p:cNvCxnSpPr>
            <p:nvPr/>
          </p:nvCxnSpPr>
          <p:spPr>
            <a:xfrm flipH="1">
              <a:off x="5317010" y="4838700"/>
              <a:ext cx="487560" cy="5660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1" idx="5"/>
              <a:endCxn id="22" idx="0"/>
            </p:cNvCxnSpPr>
            <p:nvPr/>
          </p:nvCxnSpPr>
          <p:spPr>
            <a:xfrm>
              <a:off x="6343388" y="4838700"/>
              <a:ext cx="492148" cy="5660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267200" y="1295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5566" y="318363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72144" y="2240280"/>
            <a:ext cx="135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Node</a:t>
            </a:r>
          </a:p>
        </p:txBody>
      </p:sp>
      <p:sp>
        <p:nvSpPr>
          <p:cNvPr id="10" name="Left Arrow 9"/>
          <p:cNvSpPr/>
          <p:nvPr/>
        </p:nvSpPr>
        <p:spPr>
          <a:xfrm>
            <a:off x="3777913" y="1333446"/>
            <a:ext cx="368791" cy="2286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5259269" y="2325203"/>
            <a:ext cx="368791" cy="2286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731127" y="3062314"/>
            <a:ext cx="2221330" cy="82016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Arrow 32"/>
          <p:cNvSpPr/>
          <p:nvPr/>
        </p:nvSpPr>
        <p:spPr>
          <a:xfrm>
            <a:off x="6147635" y="3268217"/>
            <a:ext cx="368791" cy="2286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76646" y="1718351"/>
            <a:ext cx="113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 Node</a:t>
            </a:r>
          </a:p>
        </p:txBody>
      </p:sp>
      <p:sp>
        <p:nvSpPr>
          <p:cNvPr id="35" name="Bent-Up Arrow 34"/>
          <p:cNvSpPr/>
          <p:nvPr/>
        </p:nvSpPr>
        <p:spPr>
          <a:xfrm rot="5400000">
            <a:off x="1244631" y="2148724"/>
            <a:ext cx="432484" cy="404106"/>
          </a:xfrm>
          <a:prstGeom prst="bentUp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0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2" grpId="0" animBg="1"/>
      <p:bldP spid="33" grpId="0" animBg="1"/>
      <p:bldP spid="34" grpId="0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611" y="-114326"/>
            <a:ext cx="6858000" cy="1143000"/>
          </a:xfrm>
        </p:spPr>
        <p:txBody>
          <a:bodyPr/>
          <a:lstStyle/>
          <a:p>
            <a:r>
              <a:rPr lang="en-GB" dirty="0"/>
              <a:t>Terminology Used in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614" y="4625314"/>
            <a:ext cx="7882386" cy="1901004"/>
          </a:xfrm>
        </p:spPr>
        <p:txBody>
          <a:bodyPr/>
          <a:lstStyle/>
          <a:p>
            <a:r>
              <a:rPr lang="en-GB" b="0" dirty="0"/>
              <a:t>A </a:t>
            </a:r>
            <a:r>
              <a:rPr lang="en-GB" dirty="0">
                <a:solidFill>
                  <a:srgbClr val="C00000"/>
                </a:solidFill>
              </a:rPr>
              <a:t>Level</a:t>
            </a:r>
            <a:r>
              <a:rPr lang="en-GB" b="0" i="1" dirty="0">
                <a:solidFill>
                  <a:srgbClr val="C00000"/>
                </a:solidFill>
              </a:rPr>
              <a:t> </a:t>
            </a:r>
            <a:r>
              <a:rPr lang="en-GB" b="0" dirty="0"/>
              <a:t>in a tree is all the nodes that have the same distance (in edges) to the root node.</a:t>
            </a:r>
          </a:p>
          <a:p>
            <a:endParaRPr lang="en-GB" sz="1000" b="0" dirty="0"/>
          </a:p>
          <a:p>
            <a:r>
              <a:rPr lang="en-GB" b="0" dirty="0"/>
              <a:t>The </a:t>
            </a:r>
            <a:r>
              <a:rPr lang="en-GB" dirty="0">
                <a:solidFill>
                  <a:srgbClr val="C00000"/>
                </a:solidFill>
              </a:rPr>
              <a:t>height</a:t>
            </a:r>
            <a:r>
              <a:rPr lang="en-GB" b="0" i="1" dirty="0">
                <a:solidFill>
                  <a:srgbClr val="C00000"/>
                </a:solidFill>
              </a:rPr>
              <a:t> </a:t>
            </a:r>
            <a:r>
              <a:rPr lang="en-GB" b="0" dirty="0"/>
              <a:t>of a tree is the maximum level of the tree i.e. height is 2 in this case</a:t>
            </a:r>
            <a:r>
              <a:rPr lang="en-GB" sz="2400" b="0" dirty="0"/>
              <a:t>.</a:t>
            </a:r>
          </a:p>
          <a:p>
            <a:endParaRPr lang="en-GB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43000" y="1028674"/>
            <a:ext cx="6781800" cy="3194984"/>
            <a:chOff x="1144606" y="1205473"/>
            <a:chExt cx="6781800" cy="3194984"/>
          </a:xfrm>
        </p:grpSpPr>
        <p:sp>
          <p:nvSpPr>
            <p:cNvPr id="5" name="Oval 4"/>
            <p:cNvSpPr/>
            <p:nvPr/>
          </p:nvSpPr>
          <p:spPr>
            <a:xfrm>
              <a:off x="2708211" y="2443722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144606" y="1205473"/>
              <a:ext cx="6781800" cy="3194984"/>
              <a:chOff x="1295400" y="2971800"/>
              <a:chExt cx="6781800" cy="3194984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038600" y="2971800"/>
                <a:ext cx="7620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chemeClr val="tx1"/>
                    </a:solidFill>
                  </a:rPr>
                  <a:t>A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185914" y="4188292"/>
                <a:ext cx="7620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chemeClr val="tx1"/>
                    </a:solidFill>
                  </a:rPr>
                  <a:t>D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947470" y="5404784"/>
                <a:ext cx="7620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chemeClr val="tx1"/>
                    </a:solidFill>
                  </a:rPr>
                  <a:t>F</a:t>
                </a:r>
                <a:endParaRPr lang="en-GB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038600" y="4188292"/>
                <a:ext cx="7620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chemeClr val="tx1"/>
                    </a:solidFill>
                  </a:rPr>
                  <a:t>C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428946" y="5404784"/>
                <a:ext cx="7620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chemeClr val="tx1"/>
                    </a:solidFill>
                  </a:rPr>
                  <a:t>E</a:t>
                </a:r>
                <a:endParaRPr lang="en-GB" dirty="0"/>
              </a:p>
            </p:txBody>
          </p:sp>
          <p:cxnSp>
            <p:nvCxnSpPr>
              <p:cNvPr id="12" name="Straight Connector 11"/>
              <p:cNvCxnSpPr>
                <a:stCxn id="5" idx="0"/>
                <a:endCxn id="6" idx="3"/>
              </p:cNvCxnSpPr>
              <p:nvPr/>
            </p:nvCxnSpPr>
            <p:spPr>
              <a:xfrm flipV="1">
                <a:off x="3240005" y="3622208"/>
                <a:ext cx="910187" cy="58784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9" idx="0"/>
                <a:endCxn id="6" idx="4"/>
              </p:cNvCxnSpPr>
              <p:nvPr/>
            </p:nvCxnSpPr>
            <p:spPr>
              <a:xfrm flipV="1">
                <a:off x="4419600" y="3733800"/>
                <a:ext cx="0" cy="45449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6" idx="5"/>
                <a:endCxn id="7" idx="0"/>
              </p:cNvCxnSpPr>
              <p:nvPr/>
            </p:nvCxnSpPr>
            <p:spPr>
              <a:xfrm>
                <a:off x="4689008" y="3622208"/>
                <a:ext cx="877906" cy="5660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7" idx="3"/>
                <a:endCxn id="10" idx="0"/>
              </p:cNvCxnSpPr>
              <p:nvPr/>
            </p:nvCxnSpPr>
            <p:spPr>
              <a:xfrm flipH="1">
                <a:off x="4809946" y="4838700"/>
                <a:ext cx="487560" cy="5660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7" idx="5"/>
                <a:endCxn id="8" idx="0"/>
              </p:cNvCxnSpPr>
              <p:nvPr/>
            </p:nvCxnSpPr>
            <p:spPr>
              <a:xfrm>
                <a:off x="5836322" y="4838700"/>
                <a:ext cx="492148" cy="5660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295400" y="3962400"/>
                <a:ext cx="67818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295400" y="5257800"/>
                <a:ext cx="67818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7148289" y="3168134"/>
                <a:ext cx="836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Level 0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127509" y="4422308"/>
                <a:ext cx="836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Level 1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148289" y="5611400"/>
                <a:ext cx="836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Level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183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of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732" y="1591733"/>
            <a:ext cx="4123268" cy="4800600"/>
          </a:xfrm>
        </p:spPr>
        <p:txBody>
          <a:bodyPr/>
          <a:lstStyle/>
          <a:p>
            <a:r>
              <a:rPr lang="en-GB" b="0" dirty="0"/>
              <a:t>Trees are widely used in Computer Science for:</a:t>
            </a:r>
          </a:p>
          <a:p>
            <a:pPr lvl="1"/>
            <a:r>
              <a:rPr lang="en-GB" dirty="0"/>
              <a:t>Folder Structures</a:t>
            </a:r>
          </a:p>
          <a:p>
            <a:pPr lvl="1"/>
            <a:r>
              <a:rPr lang="en-GB" dirty="0"/>
              <a:t>Searching </a:t>
            </a:r>
          </a:p>
          <a:p>
            <a:pPr marL="411480" lvl="1" indent="0">
              <a:buNone/>
            </a:pPr>
            <a:r>
              <a:rPr lang="en-GB" dirty="0"/>
              <a:t>   (such as B-Trees in MySQL)</a:t>
            </a:r>
          </a:p>
          <a:p>
            <a:pPr lvl="1"/>
            <a:r>
              <a:rPr lang="en-GB" dirty="0"/>
              <a:t>Composite Design Pattern (used in Windows Applications for Controls)</a:t>
            </a:r>
          </a:p>
          <a:p>
            <a:pPr lvl="1"/>
            <a:r>
              <a:rPr lang="en-GB" dirty="0"/>
              <a:t>Heaps</a:t>
            </a:r>
          </a:p>
          <a:p>
            <a:pPr lvl="1"/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334000" y="1591733"/>
            <a:ext cx="34194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-119008"/>
            <a:ext cx="6858000" cy="1143000"/>
          </a:xfrm>
        </p:spPr>
        <p:txBody>
          <a:bodyPr/>
          <a:lstStyle/>
          <a:p>
            <a:r>
              <a:rPr lang="en-GB" dirty="0"/>
              <a:t>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3992"/>
            <a:ext cx="8305800" cy="4800600"/>
          </a:xfrm>
        </p:spPr>
        <p:txBody>
          <a:bodyPr/>
          <a:lstStyle/>
          <a:p>
            <a:r>
              <a:rPr lang="en-GB" b="0" dirty="0"/>
              <a:t>A </a:t>
            </a:r>
            <a:r>
              <a:rPr lang="en-GB" b="0" i="1" dirty="0"/>
              <a:t>Binary Tree</a:t>
            </a:r>
            <a:r>
              <a:rPr lang="en-GB" b="0" dirty="0"/>
              <a:t> is a tree for which </a:t>
            </a:r>
            <a:r>
              <a:rPr lang="en-GB" dirty="0">
                <a:solidFill>
                  <a:srgbClr val="C00000"/>
                </a:solidFill>
              </a:rPr>
              <a:t>every node has at most 2 children</a:t>
            </a:r>
            <a:r>
              <a:rPr lang="en-GB" b="0" dirty="0"/>
              <a:t>.</a:t>
            </a:r>
          </a:p>
          <a:p>
            <a:endParaRPr lang="en-GB" sz="1000" b="0" dirty="0"/>
          </a:p>
          <a:p>
            <a:r>
              <a:rPr lang="en-GB" b="0" dirty="0"/>
              <a:t>The children are known as the </a:t>
            </a:r>
            <a:r>
              <a:rPr lang="en-GB" i="1" dirty="0">
                <a:solidFill>
                  <a:srgbClr val="C00000"/>
                </a:solidFill>
              </a:rPr>
              <a:t>left child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b="0" dirty="0"/>
              <a:t>and the </a:t>
            </a:r>
            <a:r>
              <a:rPr lang="en-GB" i="1" dirty="0">
                <a:solidFill>
                  <a:srgbClr val="C00000"/>
                </a:solidFill>
              </a:rPr>
              <a:t>right child</a:t>
            </a:r>
            <a:r>
              <a:rPr lang="en-GB" b="0" dirty="0"/>
              <a:t>.</a:t>
            </a:r>
          </a:p>
          <a:p>
            <a:endParaRPr lang="en-GB" sz="1000" b="0" dirty="0"/>
          </a:p>
          <a:p>
            <a:r>
              <a:rPr lang="en-GB" b="0" dirty="0"/>
              <a:t>Binary trees are also </a:t>
            </a:r>
            <a:r>
              <a:rPr lang="en-GB" dirty="0">
                <a:solidFill>
                  <a:srgbClr val="C00000"/>
                </a:solidFill>
              </a:rPr>
              <a:t>useful for searching</a:t>
            </a:r>
            <a:r>
              <a:rPr lang="en-GB" b="0" dirty="0"/>
              <a:t>, however, the binary tree requires an additional </a:t>
            </a:r>
            <a:r>
              <a:rPr lang="en-GB" dirty="0">
                <a:solidFill>
                  <a:srgbClr val="C00000"/>
                </a:solidFill>
              </a:rPr>
              <a:t>ordering property </a:t>
            </a:r>
            <a:r>
              <a:rPr lang="en-GB" b="0" dirty="0"/>
              <a:t>to allow for searching.</a:t>
            </a:r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905000" y="3443342"/>
            <a:ext cx="5535567" cy="2737784"/>
            <a:chOff x="1467142" y="2974508"/>
            <a:chExt cx="6388787" cy="3192276"/>
          </a:xfrm>
        </p:grpSpPr>
        <p:sp>
          <p:nvSpPr>
            <p:cNvPr id="8" name="Oval 7"/>
            <p:cNvSpPr/>
            <p:nvPr/>
          </p:nvSpPr>
          <p:spPr>
            <a:xfrm>
              <a:off x="5947470" y="5404784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428946" y="5404784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</a:t>
              </a:r>
              <a:endParaRPr lang="en-GB" dirty="0"/>
            </a:p>
          </p:txBody>
        </p:sp>
        <p:cxnSp>
          <p:nvCxnSpPr>
            <p:cNvPr id="23" name="Straight Connector 22"/>
            <p:cNvCxnSpPr>
              <a:endCxn id="10" idx="0"/>
            </p:cNvCxnSpPr>
            <p:nvPr/>
          </p:nvCxnSpPr>
          <p:spPr>
            <a:xfrm flipH="1">
              <a:off x="4809946" y="4838700"/>
              <a:ext cx="487560" cy="5660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8" idx="0"/>
            </p:cNvCxnSpPr>
            <p:nvPr/>
          </p:nvCxnSpPr>
          <p:spPr>
            <a:xfrm>
              <a:off x="5836322" y="4838700"/>
              <a:ext cx="492148" cy="5660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467142" y="3961457"/>
              <a:ext cx="13966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Left Child</a:t>
              </a:r>
            </a:p>
          </p:txBody>
        </p:sp>
        <p:sp>
          <p:nvSpPr>
            <p:cNvPr id="15" name="Bent-Up Arrow 14"/>
            <p:cNvSpPr/>
            <p:nvPr/>
          </p:nvSpPr>
          <p:spPr>
            <a:xfrm rot="5400000">
              <a:off x="2398602" y="4326000"/>
              <a:ext cx="432484" cy="404106"/>
            </a:xfrm>
            <a:prstGeom prst="bentUp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96033" y="4328830"/>
              <a:ext cx="155989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Right Child</a:t>
              </a:r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6066084" y="4413753"/>
              <a:ext cx="368791" cy="228600"/>
            </a:xfrm>
            <a:prstGeom prst="lef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934623" y="41910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066731" y="2974508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214045" y="41910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/>
            <p:cNvCxnSpPr>
              <a:stCxn id="21" idx="0"/>
              <a:endCxn id="22" idx="3"/>
            </p:cNvCxnSpPr>
            <p:nvPr/>
          </p:nvCxnSpPr>
          <p:spPr>
            <a:xfrm flipV="1">
              <a:off x="3315623" y="3624916"/>
              <a:ext cx="862700" cy="5660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2" idx="5"/>
              <a:endCxn id="24" idx="0"/>
            </p:cNvCxnSpPr>
            <p:nvPr/>
          </p:nvCxnSpPr>
          <p:spPr>
            <a:xfrm>
              <a:off x="4717139" y="3624916"/>
              <a:ext cx="877906" cy="5660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384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656" y="0"/>
            <a:ext cx="6858000" cy="1143000"/>
          </a:xfrm>
        </p:spPr>
        <p:txBody>
          <a:bodyPr/>
          <a:lstStyle/>
          <a:p>
            <a:r>
              <a:rPr lang="en-GB" dirty="0"/>
              <a:t>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71307"/>
            <a:ext cx="7518112" cy="4800600"/>
          </a:xfrm>
        </p:spPr>
        <p:txBody>
          <a:bodyPr/>
          <a:lstStyle/>
          <a:p>
            <a:r>
              <a:rPr lang="en-GB" b="0" dirty="0"/>
              <a:t>A </a:t>
            </a:r>
            <a:r>
              <a:rPr lang="en-GB" b="0" i="1" dirty="0"/>
              <a:t>Binary Search Tree</a:t>
            </a:r>
            <a:r>
              <a:rPr lang="en-GB" b="0" dirty="0"/>
              <a:t> (BST) is an ordered and rooted binary tree where nodes are inserted as left or right child nodes in relation to root.</a:t>
            </a:r>
          </a:p>
          <a:p>
            <a:endParaRPr lang="en-GB" sz="1000" b="0" dirty="0"/>
          </a:p>
          <a:p>
            <a:r>
              <a:rPr lang="en-GB" b="0" dirty="0"/>
              <a:t>Nodes having a </a:t>
            </a:r>
            <a:r>
              <a:rPr lang="en-GB" dirty="0">
                <a:solidFill>
                  <a:srgbClr val="C00000"/>
                </a:solidFill>
              </a:rPr>
              <a:t>value of smaller than the root </a:t>
            </a:r>
            <a:r>
              <a:rPr lang="en-GB" b="0" dirty="0"/>
              <a:t>are inserted in the </a:t>
            </a:r>
            <a:r>
              <a:rPr lang="en-GB" dirty="0">
                <a:solidFill>
                  <a:srgbClr val="C00000"/>
                </a:solidFill>
              </a:rPr>
              <a:t>left sub-tree</a:t>
            </a:r>
            <a:r>
              <a:rPr lang="en-GB" b="0" dirty="0"/>
              <a:t>.</a:t>
            </a:r>
          </a:p>
          <a:p>
            <a:endParaRPr lang="en-GB" sz="1000" b="0" dirty="0"/>
          </a:p>
          <a:p>
            <a:r>
              <a:rPr lang="en-GB" b="0" dirty="0"/>
              <a:t>Nodes having a </a:t>
            </a:r>
            <a:r>
              <a:rPr lang="en-GB" dirty="0">
                <a:solidFill>
                  <a:srgbClr val="C00000"/>
                </a:solidFill>
              </a:rPr>
              <a:t>value of larger than the root </a:t>
            </a:r>
            <a:r>
              <a:rPr lang="en-GB" b="0" dirty="0"/>
              <a:t>are inserted in the </a:t>
            </a:r>
            <a:r>
              <a:rPr lang="en-GB" dirty="0">
                <a:solidFill>
                  <a:srgbClr val="C00000"/>
                </a:solidFill>
              </a:rPr>
              <a:t>right sub-tree</a:t>
            </a:r>
            <a:r>
              <a:rPr lang="en-GB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12" name="Straight Connector 11"/>
          <p:cNvCxnSpPr>
            <a:stCxn id="5" idx="0"/>
            <a:endCxn id="6" idx="3"/>
          </p:cNvCxnSpPr>
          <p:nvPr/>
        </p:nvCxnSpPr>
        <p:spPr>
          <a:xfrm flipV="1">
            <a:off x="3482298" y="4473198"/>
            <a:ext cx="810842" cy="444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3124200" y="3962400"/>
            <a:ext cx="3574378" cy="2509184"/>
            <a:chOff x="2982692" y="3505200"/>
            <a:chExt cx="3802978" cy="3194984"/>
          </a:xfrm>
        </p:grpSpPr>
        <p:sp>
          <p:nvSpPr>
            <p:cNvPr id="5" name="Oval 4"/>
            <p:cNvSpPr/>
            <p:nvPr/>
          </p:nvSpPr>
          <p:spPr>
            <a:xfrm>
              <a:off x="2982692" y="4721692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114800" y="3505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8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262114" y="4721692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023670" y="5938184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14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505146" y="5938184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10</a:t>
              </a:r>
              <a:endParaRPr lang="en-GB" dirty="0"/>
            </a:p>
          </p:txBody>
        </p:sp>
        <p:cxnSp>
          <p:nvCxnSpPr>
            <p:cNvPr id="20" name="Straight Connector 19"/>
            <p:cNvCxnSpPr>
              <a:stCxn id="6" idx="5"/>
              <a:endCxn id="7" idx="0"/>
            </p:cNvCxnSpPr>
            <p:nvPr/>
          </p:nvCxnSpPr>
          <p:spPr>
            <a:xfrm>
              <a:off x="4765208" y="4155608"/>
              <a:ext cx="877906" cy="5660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3"/>
              <a:endCxn id="10" idx="0"/>
            </p:cNvCxnSpPr>
            <p:nvPr/>
          </p:nvCxnSpPr>
          <p:spPr>
            <a:xfrm flipH="1">
              <a:off x="4886146" y="5372100"/>
              <a:ext cx="487560" cy="5660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7" idx="5"/>
              <a:endCxn id="8" idx="0"/>
            </p:cNvCxnSpPr>
            <p:nvPr/>
          </p:nvCxnSpPr>
          <p:spPr>
            <a:xfrm>
              <a:off x="5912522" y="5372100"/>
              <a:ext cx="492148" cy="5660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5559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9115</TotalTime>
  <Words>868</Words>
  <Application>Microsoft Office PowerPoint</Application>
  <PresentationFormat>On-screen Show (4:3)</PresentationFormat>
  <Paragraphs>292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</vt:lpstr>
      <vt:lpstr>Adjacency</vt:lpstr>
      <vt:lpstr>Data Structures and Algorithms IICT-6005</vt:lpstr>
      <vt:lpstr>Lesson Content</vt:lpstr>
      <vt:lpstr>What is a Tree?</vt:lpstr>
      <vt:lpstr>Terminology Used in Trees</vt:lpstr>
      <vt:lpstr>Terminology Used in Trees</vt:lpstr>
      <vt:lpstr>Terminology Used in Trees</vt:lpstr>
      <vt:lpstr>Applications of Trees</vt:lpstr>
      <vt:lpstr>Binary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Class Exercise</vt:lpstr>
      <vt:lpstr>Summary</vt:lpstr>
      <vt:lpstr>End of lesson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Andrew Cortis</dc:creator>
  <cp:lastModifiedBy>Kassandra Calleja</cp:lastModifiedBy>
  <cp:revision>412</cp:revision>
  <dcterms:created xsi:type="dcterms:W3CDTF">2006-08-16T00:00:00Z</dcterms:created>
  <dcterms:modified xsi:type="dcterms:W3CDTF">2020-04-13T18:27:01Z</dcterms:modified>
</cp:coreProperties>
</file>