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handoutMasterIdLst>
    <p:handoutMasterId r:id="rId44"/>
  </p:handoutMasterIdLst>
  <p:sldIdLst>
    <p:sldId id="256" r:id="rId2"/>
    <p:sldId id="295" r:id="rId3"/>
    <p:sldId id="296" r:id="rId4"/>
    <p:sldId id="323" r:id="rId5"/>
    <p:sldId id="324" r:id="rId6"/>
    <p:sldId id="325" r:id="rId7"/>
    <p:sldId id="326" r:id="rId8"/>
    <p:sldId id="328" r:id="rId9"/>
    <p:sldId id="330" r:id="rId10"/>
    <p:sldId id="331" r:id="rId11"/>
    <p:sldId id="332" r:id="rId12"/>
    <p:sldId id="333" r:id="rId13"/>
    <p:sldId id="334" r:id="rId14"/>
    <p:sldId id="335" r:id="rId15"/>
    <p:sldId id="336" r:id="rId16"/>
    <p:sldId id="337" r:id="rId17"/>
    <p:sldId id="338" r:id="rId18"/>
    <p:sldId id="339" r:id="rId19"/>
    <p:sldId id="340" r:id="rId20"/>
    <p:sldId id="350" r:id="rId21"/>
    <p:sldId id="351" r:id="rId22"/>
    <p:sldId id="352" r:id="rId23"/>
    <p:sldId id="353" r:id="rId24"/>
    <p:sldId id="349" r:id="rId25"/>
    <p:sldId id="341" r:id="rId26"/>
    <p:sldId id="342" r:id="rId27"/>
    <p:sldId id="343" r:id="rId28"/>
    <p:sldId id="344" r:id="rId29"/>
    <p:sldId id="345" r:id="rId30"/>
    <p:sldId id="346" r:id="rId31"/>
    <p:sldId id="347" r:id="rId32"/>
    <p:sldId id="278" r:id="rId33"/>
    <p:sldId id="356" r:id="rId34"/>
    <p:sldId id="359" r:id="rId35"/>
    <p:sldId id="357" r:id="rId36"/>
    <p:sldId id="360" r:id="rId37"/>
    <p:sldId id="361" r:id="rId38"/>
    <p:sldId id="362" r:id="rId39"/>
    <p:sldId id="358" r:id="rId40"/>
    <p:sldId id="355" r:id="rId41"/>
    <p:sldId id="29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A5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21" autoAdjust="0"/>
    <p:restoredTop sz="94660"/>
  </p:normalViewPr>
  <p:slideViewPr>
    <p:cSldViewPr>
      <p:cViewPr varScale="1">
        <p:scale>
          <a:sx n="83" d="100"/>
          <a:sy n="83" d="100"/>
        </p:scale>
        <p:origin x="562" y="5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A3D3E6-CEEF-4E42-A092-25B5B09483D5}" type="datetimeFigureOut">
              <a:rPr lang="en-GB" smtClean="0"/>
              <a:t>23/04/2020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DFD5A6-3503-4018-9467-59218EE27F4C}" type="slidenum">
              <a:rPr lang="en-GB" smtClean="0"/>
              <a:t>‹#›</a:t>
            </a:fld>
            <a:endParaRPr lang="en-GB"/>
          </a:p>
        </p:txBody>
      </p:sp>
    </p:spTree>
    <p:extLst>
      <p:ext uri="{BB962C8B-B14F-4D97-AF65-F5344CB8AC3E}">
        <p14:creationId xmlns:p14="http://schemas.microsoft.com/office/powerpoint/2010/main" val="3734635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23/04/2020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2</a:t>
            </a:fld>
            <a:endParaRPr lang="en-GB"/>
          </a:p>
        </p:txBody>
      </p:sp>
    </p:spTree>
    <p:extLst>
      <p:ext uri="{BB962C8B-B14F-4D97-AF65-F5344CB8AC3E}">
        <p14:creationId xmlns:p14="http://schemas.microsoft.com/office/powerpoint/2010/main" val="155276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29732" y="1591733"/>
            <a:ext cx="3970867"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p:cNvSpPr>
            <a:spLocks noGrp="1"/>
          </p:cNvSpPr>
          <p:nvPr>
            <p:ph idx="13"/>
          </p:nvPr>
        </p:nvSpPr>
        <p:spPr>
          <a:xfrm>
            <a:off x="5156200" y="1600200"/>
            <a:ext cx="3970867"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796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Algorithms IICT-6005</a:t>
            </a:r>
          </a:p>
        </p:txBody>
      </p:sp>
      <p:sp>
        <p:nvSpPr>
          <p:cNvPr id="3" name="Subtitle 2"/>
          <p:cNvSpPr>
            <a:spLocks noGrp="1"/>
          </p:cNvSpPr>
          <p:nvPr>
            <p:ph type="subTitle" idx="1"/>
          </p:nvPr>
        </p:nvSpPr>
        <p:spPr/>
        <p:txBody>
          <a:bodyPr/>
          <a:lstStyle/>
          <a:p>
            <a:r>
              <a:rPr lang="en-US" dirty="0"/>
              <a:t>Lesson 17 - Heaps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sp>
        <p:nvSpPr>
          <p:cNvPr id="3" name="Content Placeholder 2"/>
          <p:cNvSpPr>
            <a:spLocks noGrp="1"/>
          </p:cNvSpPr>
          <p:nvPr>
            <p:ph idx="1"/>
          </p:nvPr>
        </p:nvSpPr>
        <p:spPr/>
        <p:txBody>
          <a:bodyPr/>
          <a:lstStyle/>
          <a:p>
            <a:r>
              <a:rPr lang="en-GB" b="0" dirty="0"/>
              <a:t>Can the </a:t>
            </a:r>
            <a:r>
              <a:rPr lang="en-GB" b="0" dirty="0" err="1"/>
              <a:t>ArrayBasedVector</a:t>
            </a:r>
            <a:r>
              <a:rPr lang="en-GB" b="0" dirty="0"/>
              <a:t> be navigated in the same way you could navigate a tree?</a:t>
            </a:r>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graphicFrame>
        <p:nvGraphicFramePr>
          <p:cNvPr id="6" name="Table 5"/>
          <p:cNvGraphicFramePr>
            <a:graphicFrameLocks noGrp="1"/>
          </p:cNvGraphicFramePr>
          <p:nvPr>
            <p:extLst>
              <p:ext uri="{D42A27DB-BD31-4B8C-83A1-F6EECF244321}">
                <p14:modId xmlns:p14="http://schemas.microsoft.com/office/powerpoint/2010/main" val="3046092940"/>
              </p:ext>
            </p:extLst>
          </p:nvPr>
        </p:nvGraphicFramePr>
        <p:xfrm>
          <a:off x="1066801" y="2590800"/>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GB" dirty="0">
                          <a:solidFill>
                            <a:sysClr val="windowText" lastClr="000000"/>
                          </a:solidFill>
                        </a:rPr>
                        <a:t>Rank</a:t>
                      </a:r>
                    </a:p>
                  </a:txBody>
                  <a:tcPr/>
                </a:tc>
                <a:tc>
                  <a:txBody>
                    <a:bodyPr/>
                    <a:lstStyle/>
                    <a:p>
                      <a:pPr algn="ctr"/>
                      <a:r>
                        <a:rPr lang="en-GB" dirty="0">
                          <a:solidFill>
                            <a:sysClr val="windowText" lastClr="000000"/>
                          </a:solidFill>
                        </a:rPr>
                        <a:t>0</a:t>
                      </a:r>
                    </a:p>
                  </a:txBody>
                  <a:tcPr anchor="ctr"/>
                </a:tc>
                <a:tc>
                  <a:txBody>
                    <a:bodyPr/>
                    <a:lstStyle/>
                    <a:p>
                      <a:pPr algn="ctr"/>
                      <a:r>
                        <a:rPr lang="en-GB" dirty="0">
                          <a:solidFill>
                            <a:sysClr val="windowText" lastClr="000000"/>
                          </a:solidFill>
                        </a:rPr>
                        <a:t>1</a:t>
                      </a:r>
                    </a:p>
                  </a:txBody>
                  <a:tcPr anchor="ctr"/>
                </a:tc>
                <a:tc>
                  <a:txBody>
                    <a:bodyPr/>
                    <a:lstStyle/>
                    <a:p>
                      <a:pPr algn="ctr"/>
                      <a:r>
                        <a:rPr lang="en-GB" dirty="0">
                          <a:solidFill>
                            <a:sysClr val="windowText" lastClr="000000"/>
                          </a:solidFill>
                        </a:rPr>
                        <a:t>2</a:t>
                      </a:r>
                    </a:p>
                  </a:txBody>
                  <a:tcPr anchor="ctr"/>
                </a:tc>
                <a:tc>
                  <a:txBody>
                    <a:bodyPr/>
                    <a:lstStyle/>
                    <a:p>
                      <a:pPr algn="ctr"/>
                      <a:r>
                        <a:rPr lang="en-GB" dirty="0">
                          <a:solidFill>
                            <a:sysClr val="windowText" lastClr="000000"/>
                          </a:solidFill>
                        </a:rPr>
                        <a:t>3</a:t>
                      </a:r>
                    </a:p>
                  </a:txBody>
                  <a:tcPr anchor="ctr"/>
                </a:tc>
                <a:tc>
                  <a:txBody>
                    <a:bodyPr/>
                    <a:lstStyle/>
                    <a:p>
                      <a:pPr algn="ctr"/>
                      <a:r>
                        <a:rPr lang="en-GB" dirty="0">
                          <a:solidFill>
                            <a:sysClr val="windowText" lastClr="000000"/>
                          </a:solidFill>
                        </a:rPr>
                        <a:t>4</a:t>
                      </a:r>
                    </a:p>
                  </a:txBody>
                  <a:tcPr anchor="ctr"/>
                </a:tc>
                <a:tc>
                  <a:txBody>
                    <a:bodyPr/>
                    <a:lstStyle/>
                    <a:p>
                      <a:pPr algn="ctr"/>
                      <a:r>
                        <a:rPr lang="en-GB" dirty="0">
                          <a:solidFill>
                            <a:sysClr val="windowText" lastClr="000000"/>
                          </a:solidFill>
                        </a:rPr>
                        <a:t>5</a:t>
                      </a:r>
                    </a:p>
                  </a:txBody>
                  <a:tcPr anchor="ctr"/>
                </a:tc>
                <a:extLst>
                  <a:ext uri="{0D108BD9-81ED-4DB2-BD59-A6C34878D82A}">
                    <a16:rowId xmlns:a16="http://schemas.microsoft.com/office/drawing/2014/main" val="10000"/>
                  </a:ext>
                </a:extLst>
              </a:tr>
              <a:tr h="370840">
                <a:tc>
                  <a:txBody>
                    <a:bodyPr/>
                    <a:lstStyle/>
                    <a:p>
                      <a:r>
                        <a:rPr lang="en-GB" dirty="0"/>
                        <a:t>Value</a:t>
                      </a:r>
                    </a:p>
                  </a:txBody>
                  <a:tcPr/>
                </a:tc>
                <a:tc>
                  <a:txBody>
                    <a:bodyPr/>
                    <a:lstStyle/>
                    <a:p>
                      <a:pPr algn="ctr"/>
                      <a:r>
                        <a:rPr lang="en-GB" dirty="0"/>
                        <a:t>2</a:t>
                      </a:r>
                    </a:p>
                  </a:txBody>
                  <a:tcPr anchor="ctr"/>
                </a:tc>
                <a:tc>
                  <a:txBody>
                    <a:bodyPr/>
                    <a:lstStyle/>
                    <a:p>
                      <a:pPr algn="ctr"/>
                      <a:r>
                        <a:rPr lang="en-GB" dirty="0"/>
                        <a:t>4</a:t>
                      </a:r>
                    </a:p>
                  </a:txBody>
                  <a:tcPr anchor="ctr"/>
                </a:tc>
                <a:tc>
                  <a:txBody>
                    <a:bodyPr/>
                    <a:lstStyle/>
                    <a:p>
                      <a:pPr algn="ctr"/>
                      <a:r>
                        <a:rPr lang="en-GB" dirty="0"/>
                        <a:t>11</a:t>
                      </a:r>
                    </a:p>
                  </a:txBody>
                  <a:tcPr anchor="ctr"/>
                </a:tc>
                <a:tc>
                  <a:txBody>
                    <a:bodyPr/>
                    <a:lstStyle/>
                    <a:p>
                      <a:pPr algn="ctr"/>
                      <a:r>
                        <a:rPr lang="en-GB" dirty="0"/>
                        <a:t>8</a:t>
                      </a:r>
                    </a:p>
                  </a:txBody>
                  <a:tcPr anchor="ctr"/>
                </a:tc>
                <a:tc>
                  <a:txBody>
                    <a:bodyPr/>
                    <a:lstStyle/>
                    <a:p>
                      <a:pPr algn="ctr"/>
                      <a:r>
                        <a:rPr lang="en-GB" dirty="0"/>
                        <a:t>5</a:t>
                      </a:r>
                    </a:p>
                  </a:txBody>
                  <a:tcPr anchor="ctr"/>
                </a:tc>
                <a:tc>
                  <a:txBody>
                    <a:bodyPr/>
                    <a:lstStyle/>
                    <a:p>
                      <a:pPr algn="ctr"/>
                      <a:endParaRPr lang="en-GB"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1504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sp>
        <p:nvSpPr>
          <p:cNvPr id="3" name="Content Placeholder 2"/>
          <p:cNvSpPr>
            <a:spLocks noGrp="1"/>
          </p:cNvSpPr>
          <p:nvPr>
            <p:ph idx="1"/>
          </p:nvPr>
        </p:nvSpPr>
        <p:spPr/>
        <p:txBody>
          <a:bodyPr/>
          <a:lstStyle/>
          <a:p>
            <a:r>
              <a:rPr lang="en-GB" b="0" dirty="0"/>
              <a:t>How can you obtain the left and right child of a node, given the rank of the parent node?  For example, if the parent node is 1, how can you obtain the rank of both child nodes?</a:t>
            </a:r>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657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308008"/>
            <a:ext cx="862700" cy="4136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308008"/>
            <a:ext cx="877906" cy="4136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288201" y="3645227"/>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graphicFrame>
        <p:nvGraphicFramePr>
          <p:cNvPr id="6" name="Table 5"/>
          <p:cNvGraphicFramePr>
            <a:graphicFrameLocks noGrp="1"/>
          </p:cNvGraphicFramePr>
          <p:nvPr>
            <p:extLst>
              <p:ext uri="{D42A27DB-BD31-4B8C-83A1-F6EECF244321}">
                <p14:modId xmlns:p14="http://schemas.microsoft.com/office/powerpoint/2010/main" val="476284052"/>
              </p:ext>
            </p:extLst>
          </p:nvPr>
        </p:nvGraphicFramePr>
        <p:xfrm>
          <a:off x="990600" y="2819400"/>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GB" dirty="0">
                          <a:solidFill>
                            <a:sysClr val="windowText" lastClr="000000"/>
                          </a:solidFill>
                        </a:rPr>
                        <a:t>Rank</a:t>
                      </a:r>
                    </a:p>
                  </a:txBody>
                  <a:tcPr/>
                </a:tc>
                <a:tc>
                  <a:txBody>
                    <a:bodyPr/>
                    <a:lstStyle/>
                    <a:p>
                      <a:pPr algn="ctr"/>
                      <a:r>
                        <a:rPr lang="en-GB" dirty="0">
                          <a:solidFill>
                            <a:sysClr val="windowText" lastClr="000000"/>
                          </a:solidFill>
                        </a:rPr>
                        <a:t>0</a:t>
                      </a:r>
                    </a:p>
                  </a:txBody>
                  <a:tcPr anchor="ctr"/>
                </a:tc>
                <a:tc>
                  <a:txBody>
                    <a:bodyPr/>
                    <a:lstStyle/>
                    <a:p>
                      <a:pPr algn="ctr"/>
                      <a:r>
                        <a:rPr lang="en-GB" dirty="0">
                          <a:solidFill>
                            <a:sysClr val="windowText" lastClr="000000"/>
                          </a:solidFill>
                        </a:rPr>
                        <a:t>1</a:t>
                      </a:r>
                    </a:p>
                  </a:txBody>
                  <a:tcPr anchor="ctr"/>
                </a:tc>
                <a:tc>
                  <a:txBody>
                    <a:bodyPr/>
                    <a:lstStyle/>
                    <a:p>
                      <a:pPr algn="ctr"/>
                      <a:r>
                        <a:rPr lang="en-GB" dirty="0">
                          <a:solidFill>
                            <a:sysClr val="windowText" lastClr="000000"/>
                          </a:solidFill>
                        </a:rPr>
                        <a:t>2</a:t>
                      </a:r>
                    </a:p>
                  </a:txBody>
                  <a:tcPr anchor="ctr"/>
                </a:tc>
                <a:tc>
                  <a:txBody>
                    <a:bodyPr/>
                    <a:lstStyle/>
                    <a:p>
                      <a:pPr algn="ctr"/>
                      <a:r>
                        <a:rPr lang="en-GB" dirty="0">
                          <a:solidFill>
                            <a:sysClr val="windowText" lastClr="000000"/>
                          </a:solidFill>
                        </a:rPr>
                        <a:t>3</a:t>
                      </a:r>
                    </a:p>
                  </a:txBody>
                  <a:tcPr anchor="ctr"/>
                </a:tc>
                <a:tc>
                  <a:txBody>
                    <a:bodyPr/>
                    <a:lstStyle/>
                    <a:p>
                      <a:pPr algn="ctr"/>
                      <a:r>
                        <a:rPr lang="en-GB" dirty="0">
                          <a:solidFill>
                            <a:sysClr val="windowText" lastClr="000000"/>
                          </a:solidFill>
                        </a:rPr>
                        <a:t>4</a:t>
                      </a:r>
                    </a:p>
                  </a:txBody>
                  <a:tcPr anchor="ctr"/>
                </a:tc>
                <a:tc>
                  <a:txBody>
                    <a:bodyPr/>
                    <a:lstStyle/>
                    <a:p>
                      <a:pPr algn="ctr"/>
                      <a:r>
                        <a:rPr lang="en-GB" dirty="0">
                          <a:solidFill>
                            <a:sysClr val="windowText" lastClr="000000"/>
                          </a:solidFill>
                        </a:rPr>
                        <a:t>5</a:t>
                      </a:r>
                    </a:p>
                  </a:txBody>
                  <a:tcPr anchor="ctr"/>
                </a:tc>
                <a:extLst>
                  <a:ext uri="{0D108BD9-81ED-4DB2-BD59-A6C34878D82A}">
                    <a16:rowId xmlns:a16="http://schemas.microsoft.com/office/drawing/2014/main" val="10000"/>
                  </a:ext>
                </a:extLst>
              </a:tr>
              <a:tr h="370840">
                <a:tc>
                  <a:txBody>
                    <a:bodyPr/>
                    <a:lstStyle/>
                    <a:p>
                      <a:r>
                        <a:rPr lang="en-GB" dirty="0"/>
                        <a:t>Value</a:t>
                      </a:r>
                    </a:p>
                  </a:txBody>
                  <a:tcPr/>
                </a:tc>
                <a:tc>
                  <a:txBody>
                    <a:bodyPr/>
                    <a:lstStyle/>
                    <a:p>
                      <a:pPr algn="ctr"/>
                      <a:r>
                        <a:rPr lang="en-GB" dirty="0"/>
                        <a:t>2</a:t>
                      </a:r>
                    </a:p>
                  </a:txBody>
                  <a:tcPr anchor="ctr"/>
                </a:tc>
                <a:tc>
                  <a:txBody>
                    <a:bodyPr/>
                    <a:lstStyle/>
                    <a:p>
                      <a:pPr algn="ctr"/>
                      <a:r>
                        <a:rPr lang="en-GB" dirty="0"/>
                        <a:t>4</a:t>
                      </a:r>
                    </a:p>
                  </a:txBody>
                  <a:tcPr anchor="ctr"/>
                </a:tc>
                <a:tc>
                  <a:txBody>
                    <a:bodyPr/>
                    <a:lstStyle/>
                    <a:p>
                      <a:pPr algn="ctr"/>
                      <a:r>
                        <a:rPr lang="en-GB" dirty="0"/>
                        <a:t>11</a:t>
                      </a:r>
                    </a:p>
                  </a:txBody>
                  <a:tcPr anchor="ctr"/>
                </a:tc>
                <a:tc>
                  <a:txBody>
                    <a:bodyPr/>
                    <a:lstStyle/>
                    <a:p>
                      <a:pPr algn="ctr"/>
                      <a:r>
                        <a:rPr lang="en-GB" dirty="0"/>
                        <a:t>8</a:t>
                      </a:r>
                    </a:p>
                  </a:txBody>
                  <a:tcPr anchor="ctr"/>
                </a:tc>
                <a:tc>
                  <a:txBody>
                    <a:bodyPr/>
                    <a:lstStyle/>
                    <a:p>
                      <a:pPr algn="ctr"/>
                      <a:r>
                        <a:rPr lang="en-GB" dirty="0"/>
                        <a:t>5</a:t>
                      </a:r>
                    </a:p>
                  </a:txBody>
                  <a:tcPr anchor="ctr"/>
                </a:tc>
                <a:tc>
                  <a:txBody>
                    <a:bodyPr/>
                    <a:lstStyle/>
                    <a:p>
                      <a:pPr algn="ctr"/>
                      <a:endParaRPr lang="en-GB"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6599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sp>
        <p:nvSpPr>
          <p:cNvPr id="3" name="Content Placeholder 2"/>
          <p:cNvSpPr>
            <a:spLocks noGrp="1"/>
          </p:cNvSpPr>
          <p:nvPr>
            <p:ph idx="1"/>
          </p:nvPr>
        </p:nvSpPr>
        <p:spPr/>
        <p:txBody>
          <a:bodyPr/>
          <a:lstStyle/>
          <a:p>
            <a:r>
              <a:rPr lang="en-GB" b="0" dirty="0"/>
              <a:t>A function is required that takes the parent node’s rank and returns the rank of the left child node or the right child node.</a:t>
            </a:r>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graphicFrame>
        <p:nvGraphicFramePr>
          <p:cNvPr id="6" name="Table 5"/>
          <p:cNvGraphicFramePr>
            <a:graphicFrameLocks noGrp="1"/>
          </p:cNvGraphicFramePr>
          <p:nvPr>
            <p:extLst>
              <p:ext uri="{D42A27DB-BD31-4B8C-83A1-F6EECF244321}">
                <p14:modId xmlns:p14="http://schemas.microsoft.com/office/powerpoint/2010/main" val="2838660037"/>
              </p:ext>
            </p:extLst>
          </p:nvPr>
        </p:nvGraphicFramePr>
        <p:xfrm>
          <a:off x="1133476" y="2563214"/>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GB" dirty="0">
                          <a:solidFill>
                            <a:sysClr val="windowText" lastClr="000000"/>
                          </a:solidFill>
                        </a:rPr>
                        <a:t>Rank</a:t>
                      </a:r>
                    </a:p>
                  </a:txBody>
                  <a:tcPr/>
                </a:tc>
                <a:tc>
                  <a:txBody>
                    <a:bodyPr/>
                    <a:lstStyle/>
                    <a:p>
                      <a:pPr algn="ctr"/>
                      <a:r>
                        <a:rPr lang="en-GB" dirty="0">
                          <a:solidFill>
                            <a:sysClr val="windowText" lastClr="000000"/>
                          </a:solidFill>
                        </a:rPr>
                        <a:t>0</a:t>
                      </a:r>
                    </a:p>
                  </a:txBody>
                  <a:tcPr anchor="ctr"/>
                </a:tc>
                <a:tc>
                  <a:txBody>
                    <a:bodyPr/>
                    <a:lstStyle/>
                    <a:p>
                      <a:pPr algn="ctr"/>
                      <a:r>
                        <a:rPr lang="en-GB" dirty="0">
                          <a:solidFill>
                            <a:sysClr val="windowText" lastClr="000000"/>
                          </a:solidFill>
                        </a:rPr>
                        <a:t>1</a:t>
                      </a:r>
                    </a:p>
                  </a:txBody>
                  <a:tcPr anchor="ctr"/>
                </a:tc>
                <a:tc>
                  <a:txBody>
                    <a:bodyPr/>
                    <a:lstStyle/>
                    <a:p>
                      <a:pPr algn="ctr"/>
                      <a:r>
                        <a:rPr lang="en-GB" dirty="0">
                          <a:solidFill>
                            <a:sysClr val="windowText" lastClr="000000"/>
                          </a:solidFill>
                        </a:rPr>
                        <a:t>2</a:t>
                      </a:r>
                    </a:p>
                  </a:txBody>
                  <a:tcPr anchor="ctr"/>
                </a:tc>
                <a:tc>
                  <a:txBody>
                    <a:bodyPr/>
                    <a:lstStyle/>
                    <a:p>
                      <a:pPr algn="ctr"/>
                      <a:r>
                        <a:rPr lang="en-GB" dirty="0">
                          <a:solidFill>
                            <a:sysClr val="windowText" lastClr="000000"/>
                          </a:solidFill>
                        </a:rPr>
                        <a:t>3</a:t>
                      </a:r>
                    </a:p>
                  </a:txBody>
                  <a:tcPr anchor="ctr"/>
                </a:tc>
                <a:tc>
                  <a:txBody>
                    <a:bodyPr/>
                    <a:lstStyle/>
                    <a:p>
                      <a:pPr algn="ctr"/>
                      <a:r>
                        <a:rPr lang="en-GB" dirty="0">
                          <a:solidFill>
                            <a:sysClr val="windowText" lastClr="000000"/>
                          </a:solidFill>
                        </a:rPr>
                        <a:t>4</a:t>
                      </a:r>
                    </a:p>
                  </a:txBody>
                  <a:tcPr anchor="ctr"/>
                </a:tc>
                <a:tc>
                  <a:txBody>
                    <a:bodyPr/>
                    <a:lstStyle/>
                    <a:p>
                      <a:pPr algn="ctr"/>
                      <a:r>
                        <a:rPr lang="en-GB" dirty="0">
                          <a:solidFill>
                            <a:sysClr val="windowText" lastClr="000000"/>
                          </a:solidFill>
                        </a:rPr>
                        <a:t>5</a:t>
                      </a:r>
                    </a:p>
                  </a:txBody>
                  <a:tcPr anchor="ctr"/>
                </a:tc>
                <a:extLst>
                  <a:ext uri="{0D108BD9-81ED-4DB2-BD59-A6C34878D82A}">
                    <a16:rowId xmlns:a16="http://schemas.microsoft.com/office/drawing/2014/main" val="10000"/>
                  </a:ext>
                </a:extLst>
              </a:tr>
              <a:tr h="370840">
                <a:tc>
                  <a:txBody>
                    <a:bodyPr/>
                    <a:lstStyle/>
                    <a:p>
                      <a:r>
                        <a:rPr lang="en-GB" dirty="0"/>
                        <a:t>Value</a:t>
                      </a:r>
                    </a:p>
                  </a:txBody>
                  <a:tcPr/>
                </a:tc>
                <a:tc>
                  <a:txBody>
                    <a:bodyPr/>
                    <a:lstStyle/>
                    <a:p>
                      <a:pPr algn="ctr"/>
                      <a:r>
                        <a:rPr lang="en-GB" dirty="0"/>
                        <a:t>2</a:t>
                      </a:r>
                    </a:p>
                  </a:txBody>
                  <a:tcPr anchor="ctr"/>
                </a:tc>
                <a:tc>
                  <a:txBody>
                    <a:bodyPr/>
                    <a:lstStyle/>
                    <a:p>
                      <a:pPr algn="ctr"/>
                      <a:r>
                        <a:rPr lang="en-GB" dirty="0"/>
                        <a:t>4</a:t>
                      </a:r>
                    </a:p>
                  </a:txBody>
                  <a:tcPr anchor="ctr"/>
                </a:tc>
                <a:tc>
                  <a:txBody>
                    <a:bodyPr/>
                    <a:lstStyle/>
                    <a:p>
                      <a:pPr algn="ctr"/>
                      <a:r>
                        <a:rPr lang="en-GB" dirty="0"/>
                        <a:t>11</a:t>
                      </a:r>
                    </a:p>
                  </a:txBody>
                  <a:tcPr anchor="ctr"/>
                </a:tc>
                <a:tc>
                  <a:txBody>
                    <a:bodyPr/>
                    <a:lstStyle/>
                    <a:p>
                      <a:pPr algn="ctr"/>
                      <a:r>
                        <a:rPr lang="en-GB" dirty="0"/>
                        <a:t>8</a:t>
                      </a:r>
                    </a:p>
                  </a:txBody>
                  <a:tcPr anchor="ctr"/>
                </a:tc>
                <a:tc>
                  <a:txBody>
                    <a:bodyPr/>
                    <a:lstStyle/>
                    <a:p>
                      <a:pPr algn="ctr"/>
                      <a:r>
                        <a:rPr lang="en-GB" dirty="0"/>
                        <a:t>5</a:t>
                      </a:r>
                    </a:p>
                  </a:txBody>
                  <a:tcPr anchor="ctr"/>
                </a:tc>
                <a:tc>
                  <a:txBody>
                    <a:bodyPr/>
                    <a:lstStyle/>
                    <a:p>
                      <a:pPr algn="ctr"/>
                      <a:endParaRPr lang="en-GB" dirty="0"/>
                    </a:p>
                  </a:txBody>
                  <a:tcPr anchor="ctr"/>
                </a:tc>
                <a:extLst>
                  <a:ext uri="{0D108BD9-81ED-4DB2-BD59-A6C34878D82A}">
                    <a16:rowId xmlns:a16="http://schemas.microsoft.com/office/drawing/2014/main" val="10001"/>
                  </a:ext>
                </a:extLst>
              </a:tr>
            </a:tbl>
          </a:graphicData>
        </a:graphic>
      </p:graphicFrame>
      <p:sp>
        <p:nvSpPr>
          <p:cNvPr id="7" name="TextBox 6"/>
          <p:cNvSpPr txBox="1"/>
          <p:nvPr/>
        </p:nvSpPr>
        <p:spPr>
          <a:xfrm>
            <a:off x="990600" y="3891616"/>
            <a:ext cx="4191000" cy="646331"/>
          </a:xfrm>
          <a:prstGeom prst="rect">
            <a:avLst/>
          </a:prstGeom>
          <a:noFill/>
        </p:spPr>
        <p:txBody>
          <a:bodyPr wrap="square" rtlCol="0">
            <a:spAutoFit/>
          </a:bodyPr>
          <a:lstStyle/>
          <a:p>
            <a:r>
              <a:rPr lang="en-GB" dirty="0" err="1"/>
              <a:t>int</a:t>
            </a:r>
            <a:r>
              <a:rPr lang="en-GB" dirty="0"/>
              <a:t> </a:t>
            </a:r>
            <a:r>
              <a:rPr lang="en-GB" dirty="0" err="1"/>
              <a:t>LeftChildRank</a:t>
            </a:r>
            <a:r>
              <a:rPr lang="en-GB" dirty="0"/>
              <a:t>(</a:t>
            </a:r>
            <a:r>
              <a:rPr lang="en-GB" dirty="0" err="1"/>
              <a:t>int</a:t>
            </a:r>
            <a:r>
              <a:rPr lang="en-GB" dirty="0"/>
              <a:t> </a:t>
            </a:r>
            <a:r>
              <a:rPr lang="en-GB" dirty="0" err="1"/>
              <a:t>ParentRank</a:t>
            </a:r>
            <a:r>
              <a:rPr lang="en-GB" dirty="0"/>
              <a:t>)</a:t>
            </a:r>
          </a:p>
          <a:p>
            <a:r>
              <a:rPr lang="en-GB" dirty="0" err="1"/>
              <a:t>int</a:t>
            </a:r>
            <a:r>
              <a:rPr lang="en-GB" dirty="0"/>
              <a:t> </a:t>
            </a:r>
            <a:r>
              <a:rPr lang="en-GB" dirty="0" err="1"/>
              <a:t>RightChildRank</a:t>
            </a:r>
            <a:r>
              <a:rPr lang="en-GB" dirty="0"/>
              <a:t>(</a:t>
            </a:r>
            <a:r>
              <a:rPr lang="en-GB" dirty="0" err="1"/>
              <a:t>int</a:t>
            </a:r>
            <a:r>
              <a:rPr lang="en-GB" dirty="0"/>
              <a:t> </a:t>
            </a:r>
            <a:r>
              <a:rPr lang="en-GB" dirty="0" err="1"/>
              <a:t>ParentRank</a:t>
            </a:r>
            <a:r>
              <a:rPr lang="en-GB" dirty="0"/>
              <a:t>)</a:t>
            </a:r>
          </a:p>
        </p:txBody>
      </p:sp>
    </p:spTree>
    <p:extLst>
      <p:ext uri="{BB962C8B-B14F-4D97-AF65-F5344CB8AC3E}">
        <p14:creationId xmlns:p14="http://schemas.microsoft.com/office/powerpoint/2010/main" val="243803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08451293"/>
              </p:ext>
            </p:extLst>
          </p:nvPr>
        </p:nvGraphicFramePr>
        <p:xfrm>
          <a:off x="838200" y="1600200"/>
          <a:ext cx="5410200" cy="2966720"/>
        </p:xfrm>
        <a:graphic>
          <a:graphicData uri="http://schemas.openxmlformats.org/drawingml/2006/table">
            <a:tbl>
              <a:tblPr firstRow="1" bandRow="1">
                <a:tableStyleId>{5C22544A-7EE6-4342-B048-85BDC9FD1C3A}</a:tableStyleId>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370840">
                <a:tc>
                  <a:txBody>
                    <a:bodyPr/>
                    <a:lstStyle/>
                    <a:p>
                      <a:r>
                        <a:rPr lang="en-GB" dirty="0">
                          <a:solidFill>
                            <a:sysClr val="windowText" lastClr="000000"/>
                          </a:solidFill>
                        </a:rPr>
                        <a:t>Parent Rank</a:t>
                      </a:r>
                    </a:p>
                  </a:txBody>
                  <a:tcPr/>
                </a:tc>
                <a:tc>
                  <a:txBody>
                    <a:bodyPr/>
                    <a:lstStyle/>
                    <a:p>
                      <a:r>
                        <a:rPr lang="en-GB" dirty="0">
                          <a:solidFill>
                            <a:sysClr val="windowText" lastClr="000000"/>
                          </a:solidFill>
                        </a:rPr>
                        <a:t>Left Child Rank</a:t>
                      </a:r>
                    </a:p>
                  </a:txBody>
                  <a:tcPr/>
                </a:tc>
                <a:tc>
                  <a:txBody>
                    <a:bodyPr/>
                    <a:lstStyle/>
                    <a:p>
                      <a:r>
                        <a:rPr lang="en-GB" dirty="0">
                          <a:solidFill>
                            <a:sysClr val="windowText" lastClr="000000"/>
                          </a:solidFill>
                        </a:rPr>
                        <a:t>Right Child Rank</a:t>
                      </a:r>
                    </a:p>
                  </a:txBody>
                  <a:tcPr/>
                </a:tc>
                <a:extLst>
                  <a:ext uri="{0D108BD9-81ED-4DB2-BD59-A6C34878D82A}">
                    <a16:rowId xmlns:a16="http://schemas.microsoft.com/office/drawing/2014/main" val="10000"/>
                  </a:ext>
                </a:extLst>
              </a:tr>
              <a:tr h="370840">
                <a:tc>
                  <a:txBody>
                    <a:bodyPr/>
                    <a:lstStyle/>
                    <a:p>
                      <a:pPr algn="ctr"/>
                      <a:r>
                        <a:rPr lang="en-GB" dirty="0"/>
                        <a:t>0</a:t>
                      </a:r>
                    </a:p>
                  </a:txBody>
                  <a:tcPr/>
                </a:tc>
                <a:tc>
                  <a:txBody>
                    <a:bodyPr/>
                    <a:lstStyle/>
                    <a:p>
                      <a:pPr algn="ctr"/>
                      <a:r>
                        <a:rPr lang="en-GB" dirty="0"/>
                        <a:t>1</a:t>
                      </a:r>
                    </a:p>
                  </a:txBody>
                  <a:tcPr/>
                </a:tc>
                <a:tc>
                  <a:txBody>
                    <a:bodyPr/>
                    <a:lstStyle/>
                    <a:p>
                      <a:pPr algn="ctr"/>
                      <a:r>
                        <a:rPr lang="en-GB" dirty="0"/>
                        <a:t>2</a:t>
                      </a:r>
                    </a:p>
                  </a:txBody>
                  <a:tcPr/>
                </a:tc>
                <a:extLst>
                  <a:ext uri="{0D108BD9-81ED-4DB2-BD59-A6C34878D82A}">
                    <a16:rowId xmlns:a16="http://schemas.microsoft.com/office/drawing/2014/main" val="10001"/>
                  </a:ext>
                </a:extLst>
              </a:tr>
              <a:tr h="370840">
                <a:tc>
                  <a:txBody>
                    <a:bodyPr/>
                    <a:lstStyle/>
                    <a:p>
                      <a:pPr algn="ctr"/>
                      <a:r>
                        <a:rPr lang="en-GB" dirty="0"/>
                        <a:t>1</a:t>
                      </a:r>
                    </a:p>
                  </a:txBody>
                  <a:tcPr/>
                </a:tc>
                <a:tc>
                  <a:txBody>
                    <a:bodyPr/>
                    <a:lstStyle/>
                    <a:p>
                      <a:pPr algn="ctr"/>
                      <a:r>
                        <a:rPr lang="en-GB" dirty="0"/>
                        <a:t>3</a:t>
                      </a:r>
                    </a:p>
                  </a:txBody>
                  <a:tcPr/>
                </a:tc>
                <a:tc>
                  <a:txBody>
                    <a:bodyPr/>
                    <a:lstStyle/>
                    <a:p>
                      <a:pPr algn="ctr"/>
                      <a:r>
                        <a:rPr lang="en-GB" dirty="0"/>
                        <a:t>4</a:t>
                      </a:r>
                    </a:p>
                  </a:txBody>
                  <a:tcPr/>
                </a:tc>
                <a:extLst>
                  <a:ext uri="{0D108BD9-81ED-4DB2-BD59-A6C34878D82A}">
                    <a16:rowId xmlns:a16="http://schemas.microsoft.com/office/drawing/2014/main" val="10002"/>
                  </a:ext>
                </a:extLst>
              </a:tr>
              <a:tr h="370840">
                <a:tc>
                  <a:txBody>
                    <a:bodyPr/>
                    <a:lstStyle/>
                    <a:p>
                      <a:pPr algn="ctr"/>
                      <a:r>
                        <a:rPr lang="en-GB" dirty="0"/>
                        <a:t>2</a:t>
                      </a:r>
                    </a:p>
                  </a:txBody>
                  <a:tcPr/>
                </a:tc>
                <a:tc>
                  <a:txBody>
                    <a:bodyPr/>
                    <a:lstStyle/>
                    <a:p>
                      <a:pPr algn="ctr"/>
                      <a:r>
                        <a:rPr lang="en-GB" dirty="0"/>
                        <a:t>5</a:t>
                      </a:r>
                    </a:p>
                  </a:txBody>
                  <a:tcPr/>
                </a:tc>
                <a:tc>
                  <a:txBody>
                    <a:bodyPr/>
                    <a:lstStyle/>
                    <a:p>
                      <a:pPr algn="ctr"/>
                      <a:r>
                        <a:rPr lang="en-GB" dirty="0"/>
                        <a:t>6</a:t>
                      </a:r>
                    </a:p>
                  </a:txBody>
                  <a:tcPr/>
                </a:tc>
                <a:extLst>
                  <a:ext uri="{0D108BD9-81ED-4DB2-BD59-A6C34878D82A}">
                    <a16:rowId xmlns:a16="http://schemas.microsoft.com/office/drawing/2014/main" val="10003"/>
                  </a:ext>
                </a:extLst>
              </a:tr>
              <a:tr h="370840">
                <a:tc>
                  <a:txBody>
                    <a:bodyPr/>
                    <a:lstStyle/>
                    <a:p>
                      <a:pPr algn="ctr"/>
                      <a:r>
                        <a:rPr lang="en-GB" dirty="0"/>
                        <a:t>3</a:t>
                      </a:r>
                    </a:p>
                  </a:txBody>
                  <a:tcPr/>
                </a:tc>
                <a:tc>
                  <a:txBody>
                    <a:bodyPr/>
                    <a:lstStyle/>
                    <a:p>
                      <a:pPr algn="ctr"/>
                      <a:r>
                        <a:rPr lang="en-GB" dirty="0"/>
                        <a:t>7</a:t>
                      </a:r>
                    </a:p>
                  </a:txBody>
                  <a:tcPr/>
                </a:tc>
                <a:tc>
                  <a:txBody>
                    <a:bodyPr/>
                    <a:lstStyle/>
                    <a:p>
                      <a:pPr algn="ctr"/>
                      <a:r>
                        <a:rPr lang="en-GB" dirty="0"/>
                        <a:t>8</a:t>
                      </a:r>
                    </a:p>
                  </a:txBody>
                  <a:tcPr/>
                </a:tc>
                <a:extLst>
                  <a:ext uri="{0D108BD9-81ED-4DB2-BD59-A6C34878D82A}">
                    <a16:rowId xmlns:a16="http://schemas.microsoft.com/office/drawing/2014/main" val="10004"/>
                  </a:ext>
                </a:extLst>
              </a:tr>
              <a:tr h="370840">
                <a:tc>
                  <a:txBody>
                    <a:bodyPr/>
                    <a:lstStyle/>
                    <a:p>
                      <a:pPr algn="ctr"/>
                      <a:r>
                        <a:rPr lang="en-GB" dirty="0"/>
                        <a:t>4</a:t>
                      </a:r>
                    </a:p>
                  </a:txBody>
                  <a:tcPr/>
                </a:tc>
                <a:tc>
                  <a:txBody>
                    <a:bodyPr/>
                    <a:lstStyle/>
                    <a:p>
                      <a:pPr algn="ctr"/>
                      <a:r>
                        <a:rPr lang="en-GB" dirty="0"/>
                        <a:t>9</a:t>
                      </a:r>
                    </a:p>
                  </a:txBody>
                  <a:tcPr/>
                </a:tc>
                <a:tc>
                  <a:txBody>
                    <a:bodyPr/>
                    <a:lstStyle/>
                    <a:p>
                      <a:pPr algn="ctr"/>
                      <a:r>
                        <a:rPr lang="en-GB" dirty="0"/>
                        <a:t>10</a:t>
                      </a:r>
                    </a:p>
                  </a:txBody>
                  <a:tcPr/>
                </a:tc>
                <a:extLst>
                  <a:ext uri="{0D108BD9-81ED-4DB2-BD59-A6C34878D82A}">
                    <a16:rowId xmlns:a16="http://schemas.microsoft.com/office/drawing/2014/main" val="10005"/>
                  </a:ext>
                </a:extLst>
              </a:tr>
              <a:tr h="370840">
                <a:tc>
                  <a:txBody>
                    <a:bodyPr/>
                    <a:lstStyle/>
                    <a:p>
                      <a:pPr algn="ctr"/>
                      <a:r>
                        <a:rPr lang="en-GB" dirty="0"/>
                        <a:t>5</a:t>
                      </a:r>
                    </a:p>
                  </a:txBody>
                  <a:tcPr/>
                </a:tc>
                <a:tc>
                  <a:txBody>
                    <a:bodyPr/>
                    <a:lstStyle/>
                    <a:p>
                      <a:pPr algn="ctr"/>
                      <a:r>
                        <a:rPr lang="en-GB" dirty="0"/>
                        <a:t>11</a:t>
                      </a:r>
                    </a:p>
                  </a:txBody>
                  <a:tcPr/>
                </a:tc>
                <a:tc>
                  <a:txBody>
                    <a:bodyPr/>
                    <a:lstStyle/>
                    <a:p>
                      <a:pPr algn="ctr"/>
                      <a:r>
                        <a:rPr lang="en-GB" dirty="0"/>
                        <a:t>12</a:t>
                      </a:r>
                    </a:p>
                  </a:txBody>
                  <a:tcPr/>
                </a:tc>
                <a:extLst>
                  <a:ext uri="{0D108BD9-81ED-4DB2-BD59-A6C34878D82A}">
                    <a16:rowId xmlns:a16="http://schemas.microsoft.com/office/drawing/2014/main" val="10006"/>
                  </a:ext>
                </a:extLst>
              </a:tr>
              <a:tr h="370840">
                <a:tc>
                  <a:txBody>
                    <a:bodyPr/>
                    <a:lstStyle/>
                    <a:p>
                      <a:pPr algn="ctr"/>
                      <a:r>
                        <a:rPr lang="en-GB" dirty="0"/>
                        <a:t>n</a:t>
                      </a:r>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142079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64690947"/>
              </p:ext>
            </p:extLst>
          </p:nvPr>
        </p:nvGraphicFramePr>
        <p:xfrm>
          <a:off x="838200" y="1600200"/>
          <a:ext cx="5410200" cy="2966720"/>
        </p:xfrm>
        <a:graphic>
          <a:graphicData uri="http://schemas.openxmlformats.org/drawingml/2006/table">
            <a:tbl>
              <a:tblPr firstRow="1" bandRow="1">
                <a:tableStyleId>{5C22544A-7EE6-4342-B048-85BDC9FD1C3A}</a:tableStyleId>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370840">
                <a:tc>
                  <a:txBody>
                    <a:bodyPr/>
                    <a:lstStyle/>
                    <a:p>
                      <a:r>
                        <a:rPr lang="en-GB" dirty="0">
                          <a:solidFill>
                            <a:sysClr val="windowText" lastClr="000000"/>
                          </a:solidFill>
                        </a:rPr>
                        <a:t>Parent Rank</a:t>
                      </a:r>
                    </a:p>
                  </a:txBody>
                  <a:tcPr/>
                </a:tc>
                <a:tc>
                  <a:txBody>
                    <a:bodyPr/>
                    <a:lstStyle/>
                    <a:p>
                      <a:r>
                        <a:rPr lang="en-GB" dirty="0">
                          <a:solidFill>
                            <a:sysClr val="windowText" lastClr="000000"/>
                          </a:solidFill>
                        </a:rPr>
                        <a:t>Left Child Rank</a:t>
                      </a:r>
                    </a:p>
                  </a:txBody>
                  <a:tcPr/>
                </a:tc>
                <a:tc>
                  <a:txBody>
                    <a:bodyPr/>
                    <a:lstStyle/>
                    <a:p>
                      <a:r>
                        <a:rPr lang="en-GB" dirty="0">
                          <a:solidFill>
                            <a:sysClr val="windowText" lastClr="000000"/>
                          </a:solidFill>
                        </a:rPr>
                        <a:t>Right Child Rank</a:t>
                      </a:r>
                    </a:p>
                  </a:txBody>
                  <a:tcPr/>
                </a:tc>
                <a:extLst>
                  <a:ext uri="{0D108BD9-81ED-4DB2-BD59-A6C34878D82A}">
                    <a16:rowId xmlns:a16="http://schemas.microsoft.com/office/drawing/2014/main" val="10000"/>
                  </a:ext>
                </a:extLst>
              </a:tr>
              <a:tr h="370840">
                <a:tc>
                  <a:txBody>
                    <a:bodyPr/>
                    <a:lstStyle/>
                    <a:p>
                      <a:pPr algn="ctr"/>
                      <a:r>
                        <a:rPr lang="en-GB" dirty="0"/>
                        <a:t>0</a:t>
                      </a:r>
                    </a:p>
                  </a:txBody>
                  <a:tcPr/>
                </a:tc>
                <a:tc>
                  <a:txBody>
                    <a:bodyPr/>
                    <a:lstStyle/>
                    <a:p>
                      <a:pPr algn="ctr"/>
                      <a:r>
                        <a:rPr lang="en-GB" dirty="0"/>
                        <a:t>1</a:t>
                      </a:r>
                    </a:p>
                  </a:txBody>
                  <a:tcPr/>
                </a:tc>
                <a:tc>
                  <a:txBody>
                    <a:bodyPr/>
                    <a:lstStyle/>
                    <a:p>
                      <a:pPr algn="ctr"/>
                      <a:r>
                        <a:rPr lang="en-GB" dirty="0"/>
                        <a:t>2</a:t>
                      </a:r>
                    </a:p>
                  </a:txBody>
                  <a:tcPr/>
                </a:tc>
                <a:extLst>
                  <a:ext uri="{0D108BD9-81ED-4DB2-BD59-A6C34878D82A}">
                    <a16:rowId xmlns:a16="http://schemas.microsoft.com/office/drawing/2014/main" val="10001"/>
                  </a:ext>
                </a:extLst>
              </a:tr>
              <a:tr h="370840">
                <a:tc>
                  <a:txBody>
                    <a:bodyPr/>
                    <a:lstStyle/>
                    <a:p>
                      <a:pPr algn="ctr"/>
                      <a:r>
                        <a:rPr lang="en-GB" dirty="0"/>
                        <a:t>1</a:t>
                      </a:r>
                    </a:p>
                  </a:txBody>
                  <a:tcPr/>
                </a:tc>
                <a:tc>
                  <a:txBody>
                    <a:bodyPr/>
                    <a:lstStyle/>
                    <a:p>
                      <a:pPr algn="ctr"/>
                      <a:r>
                        <a:rPr lang="en-GB" dirty="0"/>
                        <a:t>3</a:t>
                      </a:r>
                    </a:p>
                  </a:txBody>
                  <a:tcPr/>
                </a:tc>
                <a:tc>
                  <a:txBody>
                    <a:bodyPr/>
                    <a:lstStyle/>
                    <a:p>
                      <a:pPr algn="ctr"/>
                      <a:r>
                        <a:rPr lang="en-GB" dirty="0"/>
                        <a:t>4</a:t>
                      </a:r>
                    </a:p>
                  </a:txBody>
                  <a:tcPr/>
                </a:tc>
                <a:extLst>
                  <a:ext uri="{0D108BD9-81ED-4DB2-BD59-A6C34878D82A}">
                    <a16:rowId xmlns:a16="http://schemas.microsoft.com/office/drawing/2014/main" val="10002"/>
                  </a:ext>
                </a:extLst>
              </a:tr>
              <a:tr h="370840">
                <a:tc>
                  <a:txBody>
                    <a:bodyPr/>
                    <a:lstStyle/>
                    <a:p>
                      <a:pPr algn="ctr"/>
                      <a:r>
                        <a:rPr lang="en-GB" dirty="0"/>
                        <a:t>2</a:t>
                      </a:r>
                    </a:p>
                  </a:txBody>
                  <a:tcPr/>
                </a:tc>
                <a:tc>
                  <a:txBody>
                    <a:bodyPr/>
                    <a:lstStyle/>
                    <a:p>
                      <a:pPr algn="ctr"/>
                      <a:r>
                        <a:rPr lang="en-GB" dirty="0"/>
                        <a:t>5</a:t>
                      </a:r>
                    </a:p>
                  </a:txBody>
                  <a:tcPr/>
                </a:tc>
                <a:tc>
                  <a:txBody>
                    <a:bodyPr/>
                    <a:lstStyle/>
                    <a:p>
                      <a:pPr algn="ctr"/>
                      <a:r>
                        <a:rPr lang="en-GB" dirty="0"/>
                        <a:t>6</a:t>
                      </a:r>
                    </a:p>
                  </a:txBody>
                  <a:tcPr/>
                </a:tc>
                <a:extLst>
                  <a:ext uri="{0D108BD9-81ED-4DB2-BD59-A6C34878D82A}">
                    <a16:rowId xmlns:a16="http://schemas.microsoft.com/office/drawing/2014/main" val="10003"/>
                  </a:ext>
                </a:extLst>
              </a:tr>
              <a:tr h="370840">
                <a:tc>
                  <a:txBody>
                    <a:bodyPr/>
                    <a:lstStyle/>
                    <a:p>
                      <a:pPr algn="ctr"/>
                      <a:r>
                        <a:rPr lang="en-GB" dirty="0"/>
                        <a:t>3</a:t>
                      </a:r>
                    </a:p>
                  </a:txBody>
                  <a:tcPr/>
                </a:tc>
                <a:tc>
                  <a:txBody>
                    <a:bodyPr/>
                    <a:lstStyle/>
                    <a:p>
                      <a:pPr algn="ctr"/>
                      <a:r>
                        <a:rPr lang="en-GB" dirty="0"/>
                        <a:t>7</a:t>
                      </a:r>
                    </a:p>
                  </a:txBody>
                  <a:tcPr/>
                </a:tc>
                <a:tc>
                  <a:txBody>
                    <a:bodyPr/>
                    <a:lstStyle/>
                    <a:p>
                      <a:pPr algn="ctr"/>
                      <a:r>
                        <a:rPr lang="en-GB" dirty="0"/>
                        <a:t>8</a:t>
                      </a:r>
                    </a:p>
                  </a:txBody>
                  <a:tcPr/>
                </a:tc>
                <a:extLst>
                  <a:ext uri="{0D108BD9-81ED-4DB2-BD59-A6C34878D82A}">
                    <a16:rowId xmlns:a16="http://schemas.microsoft.com/office/drawing/2014/main" val="10004"/>
                  </a:ext>
                </a:extLst>
              </a:tr>
              <a:tr h="370840">
                <a:tc>
                  <a:txBody>
                    <a:bodyPr/>
                    <a:lstStyle/>
                    <a:p>
                      <a:pPr algn="ctr"/>
                      <a:r>
                        <a:rPr lang="en-GB" dirty="0"/>
                        <a:t>4</a:t>
                      </a:r>
                    </a:p>
                  </a:txBody>
                  <a:tcPr/>
                </a:tc>
                <a:tc>
                  <a:txBody>
                    <a:bodyPr/>
                    <a:lstStyle/>
                    <a:p>
                      <a:pPr algn="ctr"/>
                      <a:r>
                        <a:rPr lang="en-GB" dirty="0"/>
                        <a:t>9</a:t>
                      </a:r>
                    </a:p>
                  </a:txBody>
                  <a:tcPr/>
                </a:tc>
                <a:tc>
                  <a:txBody>
                    <a:bodyPr/>
                    <a:lstStyle/>
                    <a:p>
                      <a:pPr algn="ctr"/>
                      <a:r>
                        <a:rPr lang="en-GB" dirty="0"/>
                        <a:t>10</a:t>
                      </a:r>
                    </a:p>
                  </a:txBody>
                  <a:tcPr/>
                </a:tc>
                <a:extLst>
                  <a:ext uri="{0D108BD9-81ED-4DB2-BD59-A6C34878D82A}">
                    <a16:rowId xmlns:a16="http://schemas.microsoft.com/office/drawing/2014/main" val="10005"/>
                  </a:ext>
                </a:extLst>
              </a:tr>
              <a:tr h="370840">
                <a:tc>
                  <a:txBody>
                    <a:bodyPr/>
                    <a:lstStyle/>
                    <a:p>
                      <a:pPr algn="ctr"/>
                      <a:r>
                        <a:rPr lang="en-GB" dirty="0"/>
                        <a:t>5</a:t>
                      </a:r>
                    </a:p>
                  </a:txBody>
                  <a:tcPr/>
                </a:tc>
                <a:tc>
                  <a:txBody>
                    <a:bodyPr/>
                    <a:lstStyle/>
                    <a:p>
                      <a:pPr algn="ctr"/>
                      <a:r>
                        <a:rPr lang="en-GB" dirty="0"/>
                        <a:t>11</a:t>
                      </a:r>
                    </a:p>
                  </a:txBody>
                  <a:tcPr/>
                </a:tc>
                <a:tc>
                  <a:txBody>
                    <a:bodyPr/>
                    <a:lstStyle/>
                    <a:p>
                      <a:pPr algn="ctr"/>
                      <a:r>
                        <a:rPr lang="en-GB" dirty="0"/>
                        <a:t>12</a:t>
                      </a:r>
                    </a:p>
                  </a:txBody>
                  <a:tcPr/>
                </a:tc>
                <a:extLst>
                  <a:ext uri="{0D108BD9-81ED-4DB2-BD59-A6C34878D82A}">
                    <a16:rowId xmlns:a16="http://schemas.microsoft.com/office/drawing/2014/main" val="10006"/>
                  </a:ext>
                </a:extLst>
              </a:tr>
              <a:tr h="370840">
                <a:tc>
                  <a:txBody>
                    <a:bodyPr/>
                    <a:lstStyle/>
                    <a:p>
                      <a:pPr algn="ctr"/>
                      <a:r>
                        <a:rPr lang="en-GB" dirty="0"/>
                        <a:t>n</a:t>
                      </a:r>
                    </a:p>
                  </a:txBody>
                  <a:tcPr/>
                </a:tc>
                <a:tc>
                  <a:txBody>
                    <a:bodyPr/>
                    <a:lstStyle/>
                    <a:p>
                      <a:pPr algn="ctr"/>
                      <a:r>
                        <a:rPr lang="en-GB" dirty="0"/>
                        <a:t>(2</a:t>
                      </a:r>
                      <a:r>
                        <a:rPr lang="en-GB" baseline="0" dirty="0"/>
                        <a:t> x n) + 1</a:t>
                      </a:r>
                      <a:endParaRPr lang="en-GB" dirty="0"/>
                    </a:p>
                  </a:txBody>
                  <a:tcPr/>
                </a:tc>
                <a:tc>
                  <a:txBody>
                    <a:bodyPr/>
                    <a:lstStyle/>
                    <a:p>
                      <a:pPr algn="ctr"/>
                      <a:r>
                        <a:rPr lang="en-GB" dirty="0"/>
                        <a:t>(2</a:t>
                      </a:r>
                      <a:r>
                        <a:rPr lang="en-GB" baseline="0" dirty="0"/>
                        <a:t> x n) + 2</a:t>
                      </a:r>
                      <a:endParaRPr lang="en-GB" dirty="0"/>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309522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sp>
        <p:nvSpPr>
          <p:cNvPr id="3" name="Content Placeholder 2"/>
          <p:cNvSpPr>
            <a:spLocks noGrp="1"/>
          </p:cNvSpPr>
          <p:nvPr>
            <p:ph idx="1"/>
          </p:nvPr>
        </p:nvSpPr>
        <p:spPr/>
        <p:txBody>
          <a:bodyPr/>
          <a:lstStyle/>
          <a:p>
            <a:r>
              <a:rPr lang="en-GB" b="0" dirty="0"/>
              <a:t>A function is required that takes the node’s rank and returns the rank of it’s parent node.</a:t>
            </a:r>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graphicFrame>
        <p:nvGraphicFramePr>
          <p:cNvPr id="6" name="Table 5"/>
          <p:cNvGraphicFramePr>
            <a:graphicFrameLocks noGrp="1"/>
          </p:cNvGraphicFramePr>
          <p:nvPr>
            <p:extLst>
              <p:ext uri="{D42A27DB-BD31-4B8C-83A1-F6EECF244321}">
                <p14:modId xmlns:p14="http://schemas.microsoft.com/office/powerpoint/2010/main" val="2813518853"/>
              </p:ext>
            </p:extLst>
          </p:nvPr>
        </p:nvGraphicFramePr>
        <p:xfrm>
          <a:off x="1171576" y="2603668"/>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GB" dirty="0">
                          <a:solidFill>
                            <a:sysClr val="windowText" lastClr="000000"/>
                          </a:solidFill>
                        </a:rPr>
                        <a:t>Rank</a:t>
                      </a:r>
                    </a:p>
                  </a:txBody>
                  <a:tcPr/>
                </a:tc>
                <a:tc>
                  <a:txBody>
                    <a:bodyPr/>
                    <a:lstStyle/>
                    <a:p>
                      <a:pPr algn="ctr"/>
                      <a:r>
                        <a:rPr lang="en-GB" dirty="0">
                          <a:solidFill>
                            <a:sysClr val="windowText" lastClr="000000"/>
                          </a:solidFill>
                        </a:rPr>
                        <a:t>0</a:t>
                      </a:r>
                    </a:p>
                  </a:txBody>
                  <a:tcPr anchor="ctr"/>
                </a:tc>
                <a:tc>
                  <a:txBody>
                    <a:bodyPr/>
                    <a:lstStyle/>
                    <a:p>
                      <a:pPr algn="ctr"/>
                      <a:r>
                        <a:rPr lang="en-GB" dirty="0">
                          <a:solidFill>
                            <a:sysClr val="windowText" lastClr="000000"/>
                          </a:solidFill>
                        </a:rPr>
                        <a:t>1</a:t>
                      </a:r>
                    </a:p>
                  </a:txBody>
                  <a:tcPr anchor="ctr"/>
                </a:tc>
                <a:tc>
                  <a:txBody>
                    <a:bodyPr/>
                    <a:lstStyle/>
                    <a:p>
                      <a:pPr algn="ctr"/>
                      <a:r>
                        <a:rPr lang="en-GB" dirty="0">
                          <a:solidFill>
                            <a:sysClr val="windowText" lastClr="000000"/>
                          </a:solidFill>
                        </a:rPr>
                        <a:t>2</a:t>
                      </a:r>
                    </a:p>
                  </a:txBody>
                  <a:tcPr anchor="ctr"/>
                </a:tc>
                <a:tc>
                  <a:txBody>
                    <a:bodyPr/>
                    <a:lstStyle/>
                    <a:p>
                      <a:pPr algn="ctr"/>
                      <a:r>
                        <a:rPr lang="en-GB" dirty="0">
                          <a:solidFill>
                            <a:sysClr val="windowText" lastClr="000000"/>
                          </a:solidFill>
                        </a:rPr>
                        <a:t>3</a:t>
                      </a:r>
                    </a:p>
                  </a:txBody>
                  <a:tcPr anchor="ctr"/>
                </a:tc>
                <a:tc>
                  <a:txBody>
                    <a:bodyPr/>
                    <a:lstStyle/>
                    <a:p>
                      <a:pPr algn="ctr"/>
                      <a:r>
                        <a:rPr lang="en-GB" dirty="0">
                          <a:solidFill>
                            <a:sysClr val="windowText" lastClr="000000"/>
                          </a:solidFill>
                        </a:rPr>
                        <a:t>4</a:t>
                      </a:r>
                    </a:p>
                  </a:txBody>
                  <a:tcPr anchor="ctr"/>
                </a:tc>
                <a:tc>
                  <a:txBody>
                    <a:bodyPr/>
                    <a:lstStyle/>
                    <a:p>
                      <a:pPr algn="ctr"/>
                      <a:r>
                        <a:rPr lang="en-GB" dirty="0">
                          <a:solidFill>
                            <a:sysClr val="windowText" lastClr="000000"/>
                          </a:solidFill>
                        </a:rPr>
                        <a:t>5</a:t>
                      </a:r>
                    </a:p>
                  </a:txBody>
                  <a:tcPr anchor="ctr"/>
                </a:tc>
                <a:extLst>
                  <a:ext uri="{0D108BD9-81ED-4DB2-BD59-A6C34878D82A}">
                    <a16:rowId xmlns:a16="http://schemas.microsoft.com/office/drawing/2014/main" val="10000"/>
                  </a:ext>
                </a:extLst>
              </a:tr>
              <a:tr h="370840">
                <a:tc>
                  <a:txBody>
                    <a:bodyPr/>
                    <a:lstStyle/>
                    <a:p>
                      <a:r>
                        <a:rPr lang="en-GB" dirty="0"/>
                        <a:t>Value</a:t>
                      </a:r>
                    </a:p>
                  </a:txBody>
                  <a:tcPr/>
                </a:tc>
                <a:tc>
                  <a:txBody>
                    <a:bodyPr/>
                    <a:lstStyle/>
                    <a:p>
                      <a:pPr algn="ctr"/>
                      <a:r>
                        <a:rPr lang="en-GB" dirty="0"/>
                        <a:t>2</a:t>
                      </a:r>
                    </a:p>
                  </a:txBody>
                  <a:tcPr anchor="ctr"/>
                </a:tc>
                <a:tc>
                  <a:txBody>
                    <a:bodyPr/>
                    <a:lstStyle/>
                    <a:p>
                      <a:pPr algn="ctr"/>
                      <a:r>
                        <a:rPr lang="en-GB" dirty="0"/>
                        <a:t>4</a:t>
                      </a:r>
                    </a:p>
                  </a:txBody>
                  <a:tcPr anchor="ctr"/>
                </a:tc>
                <a:tc>
                  <a:txBody>
                    <a:bodyPr/>
                    <a:lstStyle/>
                    <a:p>
                      <a:pPr algn="ctr"/>
                      <a:r>
                        <a:rPr lang="en-GB" dirty="0"/>
                        <a:t>11</a:t>
                      </a:r>
                    </a:p>
                  </a:txBody>
                  <a:tcPr anchor="ctr"/>
                </a:tc>
                <a:tc>
                  <a:txBody>
                    <a:bodyPr/>
                    <a:lstStyle/>
                    <a:p>
                      <a:pPr algn="ctr"/>
                      <a:r>
                        <a:rPr lang="en-GB" dirty="0"/>
                        <a:t>8</a:t>
                      </a:r>
                    </a:p>
                  </a:txBody>
                  <a:tcPr anchor="ctr"/>
                </a:tc>
                <a:tc>
                  <a:txBody>
                    <a:bodyPr/>
                    <a:lstStyle/>
                    <a:p>
                      <a:pPr algn="ctr"/>
                      <a:r>
                        <a:rPr lang="en-GB" dirty="0"/>
                        <a:t>5</a:t>
                      </a:r>
                    </a:p>
                  </a:txBody>
                  <a:tcPr anchor="ctr"/>
                </a:tc>
                <a:tc>
                  <a:txBody>
                    <a:bodyPr/>
                    <a:lstStyle/>
                    <a:p>
                      <a:pPr algn="ctr"/>
                      <a:endParaRPr lang="en-GB" dirty="0"/>
                    </a:p>
                  </a:txBody>
                  <a:tcPr anchor="ctr"/>
                </a:tc>
                <a:extLst>
                  <a:ext uri="{0D108BD9-81ED-4DB2-BD59-A6C34878D82A}">
                    <a16:rowId xmlns:a16="http://schemas.microsoft.com/office/drawing/2014/main" val="10001"/>
                  </a:ext>
                </a:extLst>
              </a:tr>
            </a:tbl>
          </a:graphicData>
        </a:graphic>
      </p:graphicFrame>
      <p:sp>
        <p:nvSpPr>
          <p:cNvPr id="7" name="TextBox 6"/>
          <p:cNvSpPr txBox="1"/>
          <p:nvPr/>
        </p:nvSpPr>
        <p:spPr>
          <a:xfrm>
            <a:off x="990600" y="3891616"/>
            <a:ext cx="4191000" cy="369332"/>
          </a:xfrm>
          <a:prstGeom prst="rect">
            <a:avLst/>
          </a:prstGeom>
          <a:noFill/>
        </p:spPr>
        <p:txBody>
          <a:bodyPr wrap="square" rtlCol="0">
            <a:spAutoFit/>
          </a:bodyPr>
          <a:lstStyle/>
          <a:p>
            <a:r>
              <a:rPr lang="en-GB" dirty="0" err="1"/>
              <a:t>int</a:t>
            </a:r>
            <a:r>
              <a:rPr lang="en-GB" dirty="0"/>
              <a:t> </a:t>
            </a:r>
            <a:r>
              <a:rPr lang="en-GB" dirty="0" err="1"/>
              <a:t>ParentRank</a:t>
            </a:r>
            <a:r>
              <a:rPr lang="en-GB" dirty="0"/>
              <a:t>(</a:t>
            </a:r>
            <a:r>
              <a:rPr lang="en-GB" dirty="0" err="1"/>
              <a:t>int</a:t>
            </a:r>
            <a:r>
              <a:rPr lang="en-GB" dirty="0"/>
              <a:t> </a:t>
            </a:r>
            <a:r>
              <a:rPr lang="en-GB" dirty="0" err="1"/>
              <a:t>ChildRank</a:t>
            </a:r>
            <a:r>
              <a:rPr lang="en-GB" dirty="0"/>
              <a:t>)</a:t>
            </a:r>
          </a:p>
        </p:txBody>
      </p:sp>
    </p:spTree>
    <p:extLst>
      <p:ext uri="{BB962C8B-B14F-4D97-AF65-F5344CB8AC3E}">
        <p14:creationId xmlns:p14="http://schemas.microsoft.com/office/powerpoint/2010/main" val="75436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48438606"/>
              </p:ext>
            </p:extLst>
          </p:nvPr>
        </p:nvGraphicFramePr>
        <p:xfrm>
          <a:off x="838200" y="1600200"/>
          <a:ext cx="3606800" cy="4450080"/>
        </p:xfrm>
        <a:graphic>
          <a:graphicData uri="http://schemas.openxmlformats.org/drawingml/2006/table">
            <a:tbl>
              <a:tblPr firstRow="1" bandRow="1">
                <a:tableStyleId>{5C22544A-7EE6-4342-B048-85BDC9FD1C3A}</a:tableStyleId>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tblGrid>
              <a:tr h="370840">
                <a:tc>
                  <a:txBody>
                    <a:bodyPr/>
                    <a:lstStyle/>
                    <a:p>
                      <a:r>
                        <a:rPr lang="en-GB" dirty="0">
                          <a:solidFill>
                            <a:sysClr val="windowText" lastClr="000000"/>
                          </a:solidFill>
                        </a:rPr>
                        <a:t>Child Rank</a:t>
                      </a:r>
                    </a:p>
                  </a:txBody>
                  <a:tcPr/>
                </a:tc>
                <a:tc>
                  <a:txBody>
                    <a:bodyPr/>
                    <a:lstStyle/>
                    <a:p>
                      <a:r>
                        <a:rPr lang="en-GB" dirty="0">
                          <a:solidFill>
                            <a:sysClr val="windowText" lastClr="000000"/>
                          </a:solidFill>
                        </a:rPr>
                        <a:t>Parent Rank</a:t>
                      </a:r>
                    </a:p>
                  </a:txBody>
                  <a:tcPr/>
                </a:tc>
                <a:extLst>
                  <a:ext uri="{0D108BD9-81ED-4DB2-BD59-A6C34878D82A}">
                    <a16:rowId xmlns:a16="http://schemas.microsoft.com/office/drawing/2014/main" val="10000"/>
                  </a:ext>
                </a:extLst>
              </a:tr>
              <a:tr h="370840">
                <a:tc>
                  <a:txBody>
                    <a:bodyPr/>
                    <a:lstStyle/>
                    <a:p>
                      <a:pPr algn="ctr"/>
                      <a:r>
                        <a:rPr lang="en-GB" dirty="0"/>
                        <a:t>1</a:t>
                      </a:r>
                    </a:p>
                  </a:txBody>
                  <a:tcPr/>
                </a:tc>
                <a:tc>
                  <a:txBody>
                    <a:bodyPr/>
                    <a:lstStyle/>
                    <a:p>
                      <a:pPr algn="ctr"/>
                      <a:r>
                        <a:rPr lang="en-GB" dirty="0"/>
                        <a:t>0</a:t>
                      </a:r>
                    </a:p>
                  </a:txBody>
                  <a:tcPr/>
                </a:tc>
                <a:extLst>
                  <a:ext uri="{0D108BD9-81ED-4DB2-BD59-A6C34878D82A}">
                    <a16:rowId xmlns:a16="http://schemas.microsoft.com/office/drawing/2014/main" val="10001"/>
                  </a:ext>
                </a:extLst>
              </a:tr>
              <a:tr h="370840">
                <a:tc>
                  <a:txBody>
                    <a:bodyPr/>
                    <a:lstStyle/>
                    <a:p>
                      <a:pPr algn="ctr"/>
                      <a:r>
                        <a:rPr lang="en-GB" dirty="0"/>
                        <a:t>2</a:t>
                      </a:r>
                    </a:p>
                  </a:txBody>
                  <a:tcPr/>
                </a:tc>
                <a:tc>
                  <a:txBody>
                    <a:bodyPr/>
                    <a:lstStyle/>
                    <a:p>
                      <a:pPr algn="ctr"/>
                      <a:r>
                        <a:rPr lang="en-GB" dirty="0"/>
                        <a:t>0</a:t>
                      </a:r>
                    </a:p>
                  </a:txBody>
                  <a:tcPr/>
                </a:tc>
                <a:extLst>
                  <a:ext uri="{0D108BD9-81ED-4DB2-BD59-A6C34878D82A}">
                    <a16:rowId xmlns:a16="http://schemas.microsoft.com/office/drawing/2014/main" val="10002"/>
                  </a:ext>
                </a:extLst>
              </a:tr>
              <a:tr h="370840">
                <a:tc>
                  <a:txBody>
                    <a:bodyPr/>
                    <a:lstStyle/>
                    <a:p>
                      <a:pPr algn="ctr"/>
                      <a:r>
                        <a:rPr lang="en-GB" dirty="0"/>
                        <a:t>3</a:t>
                      </a:r>
                    </a:p>
                  </a:txBody>
                  <a:tcPr/>
                </a:tc>
                <a:tc>
                  <a:txBody>
                    <a:bodyPr/>
                    <a:lstStyle/>
                    <a:p>
                      <a:pPr algn="ctr"/>
                      <a:r>
                        <a:rPr lang="en-GB" dirty="0"/>
                        <a:t>1</a:t>
                      </a:r>
                    </a:p>
                  </a:txBody>
                  <a:tcPr/>
                </a:tc>
                <a:extLst>
                  <a:ext uri="{0D108BD9-81ED-4DB2-BD59-A6C34878D82A}">
                    <a16:rowId xmlns:a16="http://schemas.microsoft.com/office/drawing/2014/main" val="10003"/>
                  </a:ext>
                </a:extLst>
              </a:tr>
              <a:tr h="370840">
                <a:tc>
                  <a:txBody>
                    <a:bodyPr/>
                    <a:lstStyle/>
                    <a:p>
                      <a:pPr algn="ctr"/>
                      <a:r>
                        <a:rPr lang="en-GB" dirty="0"/>
                        <a:t>4</a:t>
                      </a:r>
                    </a:p>
                  </a:txBody>
                  <a:tcPr/>
                </a:tc>
                <a:tc>
                  <a:txBody>
                    <a:bodyPr/>
                    <a:lstStyle/>
                    <a:p>
                      <a:pPr algn="ctr"/>
                      <a:r>
                        <a:rPr lang="en-GB" dirty="0"/>
                        <a:t>1</a:t>
                      </a:r>
                    </a:p>
                  </a:txBody>
                  <a:tcPr/>
                </a:tc>
                <a:extLst>
                  <a:ext uri="{0D108BD9-81ED-4DB2-BD59-A6C34878D82A}">
                    <a16:rowId xmlns:a16="http://schemas.microsoft.com/office/drawing/2014/main" val="10004"/>
                  </a:ext>
                </a:extLst>
              </a:tr>
              <a:tr h="370840">
                <a:tc>
                  <a:txBody>
                    <a:bodyPr/>
                    <a:lstStyle/>
                    <a:p>
                      <a:pPr algn="ctr"/>
                      <a:r>
                        <a:rPr lang="en-GB" dirty="0"/>
                        <a:t>5</a:t>
                      </a:r>
                    </a:p>
                  </a:txBody>
                  <a:tcPr/>
                </a:tc>
                <a:tc>
                  <a:txBody>
                    <a:bodyPr/>
                    <a:lstStyle/>
                    <a:p>
                      <a:pPr algn="ctr"/>
                      <a:r>
                        <a:rPr lang="en-GB" dirty="0"/>
                        <a:t>2</a:t>
                      </a:r>
                    </a:p>
                  </a:txBody>
                  <a:tcPr/>
                </a:tc>
                <a:extLst>
                  <a:ext uri="{0D108BD9-81ED-4DB2-BD59-A6C34878D82A}">
                    <a16:rowId xmlns:a16="http://schemas.microsoft.com/office/drawing/2014/main" val="10005"/>
                  </a:ext>
                </a:extLst>
              </a:tr>
              <a:tr h="370840">
                <a:tc>
                  <a:txBody>
                    <a:bodyPr/>
                    <a:lstStyle/>
                    <a:p>
                      <a:pPr algn="ctr"/>
                      <a:r>
                        <a:rPr lang="en-GB" dirty="0"/>
                        <a:t>6</a:t>
                      </a:r>
                    </a:p>
                  </a:txBody>
                  <a:tcPr/>
                </a:tc>
                <a:tc>
                  <a:txBody>
                    <a:bodyPr/>
                    <a:lstStyle/>
                    <a:p>
                      <a:pPr algn="ctr"/>
                      <a:r>
                        <a:rPr lang="en-GB" dirty="0"/>
                        <a:t>2</a:t>
                      </a:r>
                    </a:p>
                  </a:txBody>
                  <a:tcPr/>
                </a:tc>
                <a:extLst>
                  <a:ext uri="{0D108BD9-81ED-4DB2-BD59-A6C34878D82A}">
                    <a16:rowId xmlns:a16="http://schemas.microsoft.com/office/drawing/2014/main" val="10006"/>
                  </a:ext>
                </a:extLst>
              </a:tr>
              <a:tr h="370840">
                <a:tc>
                  <a:txBody>
                    <a:bodyPr/>
                    <a:lstStyle/>
                    <a:p>
                      <a:pPr algn="ctr"/>
                      <a:r>
                        <a:rPr lang="en-GB" dirty="0"/>
                        <a:t>7</a:t>
                      </a:r>
                    </a:p>
                  </a:txBody>
                  <a:tcPr/>
                </a:tc>
                <a:tc>
                  <a:txBody>
                    <a:bodyPr/>
                    <a:lstStyle/>
                    <a:p>
                      <a:pPr algn="ctr"/>
                      <a:r>
                        <a:rPr lang="en-GB" dirty="0"/>
                        <a:t>3</a:t>
                      </a:r>
                    </a:p>
                  </a:txBody>
                  <a:tcPr/>
                </a:tc>
                <a:extLst>
                  <a:ext uri="{0D108BD9-81ED-4DB2-BD59-A6C34878D82A}">
                    <a16:rowId xmlns:a16="http://schemas.microsoft.com/office/drawing/2014/main" val="10007"/>
                  </a:ext>
                </a:extLst>
              </a:tr>
              <a:tr h="370840">
                <a:tc>
                  <a:txBody>
                    <a:bodyPr/>
                    <a:lstStyle/>
                    <a:p>
                      <a:pPr algn="ctr"/>
                      <a:r>
                        <a:rPr lang="en-GB" dirty="0"/>
                        <a:t>8</a:t>
                      </a:r>
                    </a:p>
                  </a:txBody>
                  <a:tcPr/>
                </a:tc>
                <a:tc>
                  <a:txBody>
                    <a:bodyPr/>
                    <a:lstStyle/>
                    <a:p>
                      <a:pPr algn="ctr"/>
                      <a:r>
                        <a:rPr lang="en-GB" dirty="0"/>
                        <a:t>3</a:t>
                      </a:r>
                    </a:p>
                  </a:txBody>
                  <a:tcPr/>
                </a:tc>
                <a:extLst>
                  <a:ext uri="{0D108BD9-81ED-4DB2-BD59-A6C34878D82A}">
                    <a16:rowId xmlns:a16="http://schemas.microsoft.com/office/drawing/2014/main" val="10008"/>
                  </a:ext>
                </a:extLst>
              </a:tr>
              <a:tr h="370840">
                <a:tc>
                  <a:txBody>
                    <a:bodyPr/>
                    <a:lstStyle/>
                    <a:p>
                      <a:pPr algn="ctr"/>
                      <a:r>
                        <a:rPr lang="en-GB" dirty="0"/>
                        <a:t>9</a:t>
                      </a:r>
                    </a:p>
                  </a:txBody>
                  <a:tcPr/>
                </a:tc>
                <a:tc>
                  <a:txBody>
                    <a:bodyPr/>
                    <a:lstStyle/>
                    <a:p>
                      <a:pPr algn="ctr"/>
                      <a:r>
                        <a:rPr lang="en-GB" dirty="0"/>
                        <a:t>4</a:t>
                      </a:r>
                    </a:p>
                  </a:txBody>
                  <a:tcPr/>
                </a:tc>
                <a:extLst>
                  <a:ext uri="{0D108BD9-81ED-4DB2-BD59-A6C34878D82A}">
                    <a16:rowId xmlns:a16="http://schemas.microsoft.com/office/drawing/2014/main" val="10009"/>
                  </a:ext>
                </a:extLst>
              </a:tr>
              <a:tr h="370840">
                <a:tc>
                  <a:txBody>
                    <a:bodyPr/>
                    <a:lstStyle/>
                    <a:p>
                      <a:pPr algn="ctr"/>
                      <a:r>
                        <a:rPr lang="en-GB" dirty="0"/>
                        <a:t>10</a:t>
                      </a:r>
                    </a:p>
                  </a:txBody>
                  <a:tcPr/>
                </a:tc>
                <a:tc>
                  <a:txBody>
                    <a:bodyPr/>
                    <a:lstStyle/>
                    <a:p>
                      <a:pPr algn="ctr"/>
                      <a:r>
                        <a:rPr lang="en-GB" dirty="0"/>
                        <a:t>4</a:t>
                      </a:r>
                    </a:p>
                  </a:txBody>
                  <a:tcPr/>
                </a:tc>
                <a:extLst>
                  <a:ext uri="{0D108BD9-81ED-4DB2-BD59-A6C34878D82A}">
                    <a16:rowId xmlns:a16="http://schemas.microsoft.com/office/drawing/2014/main" val="10010"/>
                  </a:ext>
                </a:extLst>
              </a:tr>
              <a:tr h="370840">
                <a:tc>
                  <a:txBody>
                    <a:bodyPr/>
                    <a:lstStyle/>
                    <a:p>
                      <a:pPr algn="ctr"/>
                      <a:r>
                        <a:rPr lang="en-GB" dirty="0"/>
                        <a:t>n</a:t>
                      </a:r>
                    </a:p>
                  </a:txBody>
                  <a:tcPr/>
                </a:tc>
                <a:tc>
                  <a:txBody>
                    <a:bodyPr/>
                    <a:lstStyle/>
                    <a:p>
                      <a:pPr algn="ctr"/>
                      <a:endParaRPr lang="en-GB" dirty="0"/>
                    </a:p>
                  </a:txBody>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120923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70459661"/>
              </p:ext>
            </p:extLst>
          </p:nvPr>
        </p:nvGraphicFramePr>
        <p:xfrm>
          <a:off x="838200" y="1600200"/>
          <a:ext cx="3606800" cy="4450080"/>
        </p:xfrm>
        <a:graphic>
          <a:graphicData uri="http://schemas.openxmlformats.org/drawingml/2006/table">
            <a:tbl>
              <a:tblPr firstRow="1" bandRow="1">
                <a:tableStyleId>{5C22544A-7EE6-4342-B048-85BDC9FD1C3A}</a:tableStyleId>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tblGrid>
              <a:tr h="370840">
                <a:tc>
                  <a:txBody>
                    <a:bodyPr/>
                    <a:lstStyle/>
                    <a:p>
                      <a:r>
                        <a:rPr lang="en-GB" dirty="0">
                          <a:solidFill>
                            <a:sysClr val="windowText" lastClr="000000"/>
                          </a:solidFill>
                        </a:rPr>
                        <a:t>Child Rank</a:t>
                      </a:r>
                    </a:p>
                  </a:txBody>
                  <a:tcPr/>
                </a:tc>
                <a:tc>
                  <a:txBody>
                    <a:bodyPr/>
                    <a:lstStyle/>
                    <a:p>
                      <a:r>
                        <a:rPr lang="en-GB" dirty="0">
                          <a:solidFill>
                            <a:sysClr val="windowText" lastClr="000000"/>
                          </a:solidFill>
                        </a:rPr>
                        <a:t>Parent Rank</a:t>
                      </a:r>
                    </a:p>
                  </a:txBody>
                  <a:tcPr/>
                </a:tc>
                <a:extLst>
                  <a:ext uri="{0D108BD9-81ED-4DB2-BD59-A6C34878D82A}">
                    <a16:rowId xmlns:a16="http://schemas.microsoft.com/office/drawing/2014/main" val="10000"/>
                  </a:ext>
                </a:extLst>
              </a:tr>
              <a:tr h="370840">
                <a:tc>
                  <a:txBody>
                    <a:bodyPr/>
                    <a:lstStyle/>
                    <a:p>
                      <a:pPr algn="ctr"/>
                      <a:r>
                        <a:rPr lang="en-GB" dirty="0"/>
                        <a:t>1</a:t>
                      </a:r>
                    </a:p>
                  </a:txBody>
                  <a:tcPr/>
                </a:tc>
                <a:tc>
                  <a:txBody>
                    <a:bodyPr/>
                    <a:lstStyle/>
                    <a:p>
                      <a:pPr algn="ctr"/>
                      <a:r>
                        <a:rPr lang="en-GB" dirty="0"/>
                        <a:t>0</a:t>
                      </a:r>
                    </a:p>
                  </a:txBody>
                  <a:tcPr/>
                </a:tc>
                <a:extLst>
                  <a:ext uri="{0D108BD9-81ED-4DB2-BD59-A6C34878D82A}">
                    <a16:rowId xmlns:a16="http://schemas.microsoft.com/office/drawing/2014/main" val="10001"/>
                  </a:ext>
                </a:extLst>
              </a:tr>
              <a:tr h="370840">
                <a:tc>
                  <a:txBody>
                    <a:bodyPr/>
                    <a:lstStyle/>
                    <a:p>
                      <a:pPr algn="ctr"/>
                      <a:r>
                        <a:rPr lang="en-GB" dirty="0"/>
                        <a:t>2</a:t>
                      </a:r>
                    </a:p>
                  </a:txBody>
                  <a:tcPr/>
                </a:tc>
                <a:tc>
                  <a:txBody>
                    <a:bodyPr/>
                    <a:lstStyle/>
                    <a:p>
                      <a:pPr algn="ctr"/>
                      <a:r>
                        <a:rPr lang="en-GB" dirty="0"/>
                        <a:t>0</a:t>
                      </a:r>
                    </a:p>
                  </a:txBody>
                  <a:tcPr/>
                </a:tc>
                <a:extLst>
                  <a:ext uri="{0D108BD9-81ED-4DB2-BD59-A6C34878D82A}">
                    <a16:rowId xmlns:a16="http://schemas.microsoft.com/office/drawing/2014/main" val="10002"/>
                  </a:ext>
                </a:extLst>
              </a:tr>
              <a:tr h="370840">
                <a:tc>
                  <a:txBody>
                    <a:bodyPr/>
                    <a:lstStyle/>
                    <a:p>
                      <a:pPr algn="ctr"/>
                      <a:r>
                        <a:rPr lang="en-GB" dirty="0"/>
                        <a:t>3</a:t>
                      </a:r>
                    </a:p>
                  </a:txBody>
                  <a:tcPr/>
                </a:tc>
                <a:tc>
                  <a:txBody>
                    <a:bodyPr/>
                    <a:lstStyle/>
                    <a:p>
                      <a:pPr algn="ctr"/>
                      <a:r>
                        <a:rPr lang="en-GB" dirty="0"/>
                        <a:t>1</a:t>
                      </a:r>
                    </a:p>
                  </a:txBody>
                  <a:tcPr/>
                </a:tc>
                <a:extLst>
                  <a:ext uri="{0D108BD9-81ED-4DB2-BD59-A6C34878D82A}">
                    <a16:rowId xmlns:a16="http://schemas.microsoft.com/office/drawing/2014/main" val="10003"/>
                  </a:ext>
                </a:extLst>
              </a:tr>
              <a:tr h="370840">
                <a:tc>
                  <a:txBody>
                    <a:bodyPr/>
                    <a:lstStyle/>
                    <a:p>
                      <a:pPr algn="ctr"/>
                      <a:r>
                        <a:rPr lang="en-GB" dirty="0"/>
                        <a:t>4</a:t>
                      </a:r>
                    </a:p>
                  </a:txBody>
                  <a:tcPr/>
                </a:tc>
                <a:tc>
                  <a:txBody>
                    <a:bodyPr/>
                    <a:lstStyle/>
                    <a:p>
                      <a:pPr algn="ctr"/>
                      <a:r>
                        <a:rPr lang="en-GB" dirty="0"/>
                        <a:t>1</a:t>
                      </a:r>
                    </a:p>
                  </a:txBody>
                  <a:tcPr/>
                </a:tc>
                <a:extLst>
                  <a:ext uri="{0D108BD9-81ED-4DB2-BD59-A6C34878D82A}">
                    <a16:rowId xmlns:a16="http://schemas.microsoft.com/office/drawing/2014/main" val="10004"/>
                  </a:ext>
                </a:extLst>
              </a:tr>
              <a:tr h="370840">
                <a:tc>
                  <a:txBody>
                    <a:bodyPr/>
                    <a:lstStyle/>
                    <a:p>
                      <a:pPr algn="ctr"/>
                      <a:r>
                        <a:rPr lang="en-GB" dirty="0"/>
                        <a:t>5</a:t>
                      </a:r>
                    </a:p>
                  </a:txBody>
                  <a:tcPr/>
                </a:tc>
                <a:tc>
                  <a:txBody>
                    <a:bodyPr/>
                    <a:lstStyle/>
                    <a:p>
                      <a:pPr algn="ctr"/>
                      <a:r>
                        <a:rPr lang="en-GB" dirty="0"/>
                        <a:t>2</a:t>
                      </a:r>
                    </a:p>
                  </a:txBody>
                  <a:tcPr/>
                </a:tc>
                <a:extLst>
                  <a:ext uri="{0D108BD9-81ED-4DB2-BD59-A6C34878D82A}">
                    <a16:rowId xmlns:a16="http://schemas.microsoft.com/office/drawing/2014/main" val="10005"/>
                  </a:ext>
                </a:extLst>
              </a:tr>
              <a:tr h="370840">
                <a:tc>
                  <a:txBody>
                    <a:bodyPr/>
                    <a:lstStyle/>
                    <a:p>
                      <a:pPr algn="ctr"/>
                      <a:r>
                        <a:rPr lang="en-GB" dirty="0"/>
                        <a:t>6</a:t>
                      </a:r>
                    </a:p>
                  </a:txBody>
                  <a:tcPr/>
                </a:tc>
                <a:tc>
                  <a:txBody>
                    <a:bodyPr/>
                    <a:lstStyle/>
                    <a:p>
                      <a:pPr algn="ctr"/>
                      <a:r>
                        <a:rPr lang="en-GB" dirty="0"/>
                        <a:t>2</a:t>
                      </a:r>
                    </a:p>
                  </a:txBody>
                  <a:tcPr/>
                </a:tc>
                <a:extLst>
                  <a:ext uri="{0D108BD9-81ED-4DB2-BD59-A6C34878D82A}">
                    <a16:rowId xmlns:a16="http://schemas.microsoft.com/office/drawing/2014/main" val="10006"/>
                  </a:ext>
                </a:extLst>
              </a:tr>
              <a:tr h="370840">
                <a:tc>
                  <a:txBody>
                    <a:bodyPr/>
                    <a:lstStyle/>
                    <a:p>
                      <a:pPr algn="ctr"/>
                      <a:r>
                        <a:rPr lang="en-GB" dirty="0"/>
                        <a:t>7</a:t>
                      </a:r>
                    </a:p>
                  </a:txBody>
                  <a:tcPr/>
                </a:tc>
                <a:tc>
                  <a:txBody>
                    <a:bodyPr/>
                    <a:lstStyle/>
                    <a:p>
                      <a:pPr algn="ctr"/>
                      <a:r>
                        <a:rPr lang="en-GB" dirty="0"/>
                        <a:t>3</a:t>
                      </a:r>
                    </a:p>
                  </a:txBody>
                  <a:tcPr/>
                </a:tc>
                <a:extLst>
                  <a:ext uri="{0D108BD9-81ED-4DB2-BD59-A6C34878D82A}">
                    <a16:rowId xmlns:a16="http://schemas.microsoft.com/office/drawing/2014/main" val="10007"/>
                  </a:ext>
                </a:extLst>
              </a:tr>
              <a:tr h="370840">
                <a:tc>
                  <a:txBody>
                    <a:bodyPr/>
                    <a:lstStyle/>
                    <a:p>
                      <a:pPr algn="ctr"/>
                      <a:r>
                        <a:rPr lang="en-GB" dirty="0"/>
                        <a:t>8</a:t>
                      </a:r>
                    </a:p>
                  </a:txBody>
                  <a:tcPr/>
                </a:tc>
                <a:tc>
                  <a:txBody>
                    <a:bodyPr/>
                    <a:lstStyle/>
                    <a:p>
                      <a:pPr algn="ctr"/>
                      <a:r>
                        <a:rPr lang="en-GB" dirty="0"/>
                        <a:t>3</a:t>
                      </a:r>
                    </a:p>
                  </a:txBody>
                  <a:tcPr/>
                </a:tc>
                <a:extLst>
                  <a:ext uri="{0D108BD9-81ED-4DB2-BD59-A6C34878D82A}">
                    <a16:rowId xmlns:a16="http://schemas.microsoft.com/office/drawing/2014/main" val="10008"/>
                  </a:ext>
                </a:extLst>
              </a:tr>
              <a:tr h="370840">
                <a:tc>
                  <a:txBody>
                    <a:bodyPr/>
                    <a:lstStyle/>
                    <a:p>
                      <a:pPr algn="ctr"/>
                      <a:r>
                        <a:rPr lang="en-GB" dirty="0"/>
                        <a:t>9</a:t>
                      </a:r>
                    </a:p>
                  </a:txBody>
                  <a:tcPr/>
                </a:tc>
                <a:tc>
                  <a:txBody>
                    <a:bodyPr/>
                    <a:lstStyle/>
                    <a:p>
                      <a:pPr algn="ctr"/>
                      <a:r>
                        <a:rPr lang="en-GB" dirty="0"/>
                        <a:t>4</a:t>
                      </a:r>
                    </a:p>
                  </a:txBody>
                  <a:tcPr/>
                </a:tc>
                <a:extLst>
                  <a:ext uri="{0D108BD9-81ED-4DB2-BD59-A6C34878D82A}">
                    <a16:rowId xmlns:a16="http://schemas.microsoft.com/office/drawing/2014/main" val="10009"/>
                  </a:ext>
                </a:extLst>
              </a:tr>
              <a:tr h="370840">
                <a:tc>
                  <a:txBody>
                    <a:bodyPr/>
                    <a:lstStyle/>
                    <a:p>
                      <a:pPr algn="ctr"/>
                      <a:r>
                        <a:rPr lang="en-GB" dirty="0"/>
                        <a:t>10</a:t>
                      </a:r>
                    </a:p>
                  </a:txBody>
                  <a:tcPr/>
                </a:tc>
                <a:tc>
                  <a:txBody>
                    <a:bodyPr/>
                    <a:lstStyle/>
                    <a:p>
                      <a:pPr algn="ctr"/>
                      <a:r>
                        <a:rPr lang="en-GB" dirty="0"/>
                        <a:t>4</a:t>
                      </a:r>
                    </a:p>
                  </a:txBody>
                  <a:tcPr/>
                </a:tc>
                <a:extLst>
                  <a:ext uri="{0D108BD9-81ED-4DB2-BD59-A6C34878D82A}">
                    <a16:rowId xmlns:a16="http://schemas.microsoft.com/office/drawing/2014/main" val="10010"/>
                  </a:ext>
                </a:extLst>
              </a:tr>
              <a:tr h="370840">
                <a:tc>
                  <a:txBody>
                    <a:bodyPr/>
                    <a:lstStyle/>
                    <a:p>
                      <a:pPr algn="ctr"/>
                      <a:r>
                        <a:rPr lang="en-GB" dirty="0"/>
                        <a:t>n</a:t>
                      </a:r>
                    </a:p>
                  </a:txBody>
                  <a:tcPr/>
                </a:tc>
                <a:tc>
                  <a:txBody>
                    <a:bodyPr/>
                    <a:lstStyle/>
                    <a:p>
                      <a:pPr algn="ctr"/>
                      <a:r>
                        <a:rPr lang="en-GB" dirty="0">
                          <a:solidFill>
                            <a:srgbClr val="FF0000"/>
                          </a:solidFill>
                        </a:rPr>
                        <a:t>(index-1) /2</a:t>
                      </a:r>
                    </a:p>
                  </a:txBody>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185302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a:t>A Heap has two main operations:</a:t>
            </a:r>
          </a:p>
          <a:p>
            <a:pPr lvl="1"/>
            <a:r>
              <a:rPr lang="en-GB" dirty="0"/>
              <a:t>int </a:t>
            </a:r>
            <a:r>
              <a:rPr lang="en-GB" dirty="0" err="1"/>
              <a:t>RemoveMin</a:t>
            </a:r>
            <a:r>
              <a:rPr lang="en-GB" dirty="0"/>
              <a:t>(), returns the element with the smallest key / highest priority, while maintaining the heap’s properties.</a:t>
            </a:r>
            <a:br>
              <a:rPr lang="en-GB" dirty="0"/>
            </a:br>
            <a:endParaRPr lang="en-GB" dirty="0"/>
          </a:p>
          <a:p>
            <a:pPr lvl="1"/>
            <a:r>
              <a:rPr lang="en-GB" dirty="0"/>
              <a:t>void Insert(</a:t>
            </a:r>
            <a:r>
              <a:rPr lang="en-GB" dirty="0" err="1"/>
              <a:t>int</a:t>
            </a:r>
            <a:r>
              <a:rPr lang="en-GB" dirty="0"/>
              <a:t> key), adds a new element with the given key to the heap, while maintaining the heap’s properties.</a:t>
            </a:r>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8039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8"/>
                                        </p:tgtEl>
                                        <p:attrNameLst>
                                          <p:attrName>stroke.color</p:attrName>
                                        </p:attrNameLst>
                                      </p:cBhvr>
                                      <p:to>
                                        <a:srgbClr val="FF0000"/>
                                      </p:to>
                                    </p:animClr>
                                    <p:set>
                                      <p:cBhvr>
                                        <p:cTn id="7" dur="2000" fill="hold"/>
                                        <p:tgtEl>
                                          <p:spTgt spid="18"/>
                                        </p:tgtEl>
                                        <p:attrNameLst>
                                          <p:attrName>stroke.on</p:attrName>
                                        </p:attrNameLst>
                                      </p:cBhvr>
                                      <p:to>
                                        <p:strVal val="true"/>
                                      </p:to>
                                    </p:set>
                                  </p:childTnLst>
                                </p:cTn>
                              </p:par>
                              <p:par>
                                <p:cTn id="8" presetID="1"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a:t>void Insert( </a:t>
            </a:r>
            <a:r>
              <a:rPr lang="en-GB" b="0" dirty="0" err="1"/>
              <a:t>int</a:t>
            </a:r>
            <a:r>
              <a:rPr lang="en-GB" b="0" dirty="0"/>
              <a:t> key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3053416"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2947300" y="4229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3429000" y="4772456"/>
            <a:ext cx="304800" cy="381000"/>
          </a:xfrm>
          <a:prstGeom prst="rect">
            <a:avLst/>
          </a:prstGeom>
          <a:noFill/>
        </p:spPr>
        <p:txBody>
          <a:bodyPr wrap="square" rtlCol="0">
            <a:spAutoFit/>
          </a:bodyPr>
          <a:lstStyle/>
          <a:p>
            <a:r>
              <a:rPr lang="en-GB" dirty="0">
                <a:solidFill>
                  <a:srgbClr val="002060"/>
                </a:solidFill>
              </a:rPr>
              <a:t>4</a:t>
            </a:r>
          </a:p>
        </p:txBody>
      </p:sp>
      <p:sp>
        <p:nvSpPr>
          <p:cNvPr id="6" name="TextBox 5"/>
          <p:cNvSpPr txBox="1"/>
          <p:nvPr/>
        </p:nvSpPr>
        <p:spPr>
          <a:xfrm>
            <a:off x="5338314" y="2057400"/>
            <a:ext cx="2815086" cy="923330"/>
          </a:xfrm>
          <a:prstGeom prst="rect">
            <a:avLst/>
          </a:prstGeom>
          <a:noFill/>
        </p:spPr>
        <p:txBody>
          <a:bodyPr wrap="square" rtlCol="0">
            <a:spAutoFit/>
          </a:bodyPr>
          <a:lstStyle/>
          <a:p>
            <a:r>
              <a:rPr lang="en-GB" dirty="0"/>
              <a:t>Take the input and add a new node to the heap to store the new value.</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Key</a:t>
            </a:r>
          </a:p>
        </p:txBody>
      </p:sp>
      <p:sp>
        <p:nvSpPr>
          <p:cNvPr id="29" name="Oval 28"/>
          <p:cNvSpPr/>
          <p:nvPr/>
        </p:nvSpPr>
        <p:spPr>
          <a:xfrm>
            <a:off x="3984646" y="4772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a:t>
            </a:r>
          </a:p>
        </p:txBody>
      </p:sp>
      <p:cxnSp>
        <p:nvCxnSpPr>
          <p:cNvPr id="30" name="Straight Connector 29"/>
          <p:cNvCxnSpPr>
            <a:endCxn id="29" idx="0"/>
          </p:cNvCxnSpPr>
          <p:nvPr/>
        </p:nvCxnSpPr>
        <p:spPr>
          <a:xfrm flipH="1">
            <a:off x="4365646" y="4229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87810" y="4772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91804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9" grpId="0" animBg="1"/>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Content</a:t>
            </a:r>
          </a:p>
        </p:txBody>
      </p:sp>
      <p:sp>
        <p:nvSpPr>
          <p:cNvPr id="3" name="Content Placeholder 2"/>
          <p:cNvSpPr>
            <a:spLocks noGrp="1"/>
          </p:cNvSpPr>
          <p:nvPr>
            <p:ph idx="1"/>
          </p:nvPr>
        </p:nvSpPr>
        <p:spPr/>
        <p:txBody>
          <a:bodyPr/>
          <a:lstStyle/>
          <a:p>
            <a:pPr lvl="0">
              <a:spcBef>
                <a:spcPts val="440"/>
              </a:spcBef>
              <a:buClr>
                <a:srgbClr val="A9A57C"/>
              </a:buClr>
              <a:buFont typeface="Arial" pitchFamily="32"/>
              <a:buChar char="•"/>
            </a:pPr>
            <a:r>
              <a:rPr lang="en-GB" b="0" dirty="0"/>
              <a:t>Heaps</a:t>
            </a:r>
          </a:p>
          <a:p>
            <a:pPr lvl="0">
              <a:spcBef>
                <a:spcPts val="440"/>
              </a:spcBef>
              <a:buClr>
                <a:srgbClr val="A9A57C"/>
              </a:buClr>
              <a:buFont typeface="Arial" pitchFamily="32"/>
              <a:buChar char="•"/>
            </a:pPr>
            <a:r>
              <a:rPr lang="en-GB" b="0" dirty="0"/>
              <a:t>Implementing a Heap</a:t>
            </a:r>
          </a:p>
          <a:p>
            <a:pPr lvl="0">
              <a:spcBef>
                <a:spcPts val="440"/>
              </a:spcBef>
              <a:buClr>
                <a:srgbClr val="A9A57C"/>
              </a:buClr>
              <a:buFont typeface="Arial" pitchFamily="32"/>
              <a:buChar char="•"/>
            </a:pPr>
            <a:r>
              <a:rPr lang="en-GB" b="0" dirty="0"/>
              <a:t>Heap Operations</a:t>
            </a:r>
          </a:p>
          <a:p>
            <a:pPr lvl="0">
              <a:spcBef>
                <a:spcPts val="440"/>
              </a:spcBef>
              <a:buClr>
                <a:srgbClr val="A9A57C"/>
              </a:buClr>
              <a:buFont typeface="Arial" pitchFamily="32"/>
              <a:buChar char="•"/>
            </a:pPr>
            <a:r>
              <a:rPr lang="en-GB" b="0" dirty="0"/>
              <a:t>Heap Sort</a:t>
            </a:r>
          </a:p>
          <a:p>
            <a:pPr lvl="0">
              <a:spcBef>
                <a:spcPts val="440"/>
              </a:spcBef>
              <a:buClr>
                <a:srgbClr val="A9A57C"/>
              </a:buClr>
              <a:buFont typeface="Arial" pitchFamily="32"/>
              <a:buChar char="•"/>
            </a:pPr>
            <a:r>
              <a:rPr lang="en-GB" b="0" dirty="0"/>
              <a:t>Priority Queues</a:t>
            </a:r>
          </a:p>
          <a:p>
            <a:pPr lvl="0">
              <a:spcBef>
                <a:spcPts val="440"/>
              </a:spcBef>
              <a:buClr>
                <a:srgbClr val="A9A57C"/>
              </a:buClr>
              <a:buFont typeface="Arial" pitchFamily="32"/>
              <a:buChar char="•"/>
            </a:pPr>
            <a:r>
              <a:rPr lang="en-GB" b="0" dirty="0"/>
              <a:t>Implementing a Priority Queue using Heaps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96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a:t>void Insert( </a:t>
            </a:r>
            <a:r>
              <a:rPr lang="en-GB" b="0" dirty="0" err="1"/>
              <a:t>int</a:t>
            </a:r>
            <a:r>
              <a:rPr lang="en-GB" b="0" dirty="0"/>
              <a:t> key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3053416"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2947300" y="4229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3429000" y="4772456"/>
            <a:ext cx="304800" cy="381000"/>
          </a:xfrm>
          <a:prstGeom prst="rect">
            <a:avLst/>
          </a:prstGeom>
          <a:noFill/>
        </p:spPr>
        <p:txBody>
          <a:bodyPr wrap="square" rtlCol="0">
            <a:spAutoFit/>
          </a:bodyPr>
          <a:lstStyle/>
          <a:p>
            <a:r>
              <a:rPr lang="en-GB" dirty="0">
                <a:solidFill>
                  <a:srgbClr val="002060"/>
                </a:solidFill>
              </a:rPr>
              <a:t>4</a:t>
            </a:r>
          </a:p>
        </p:txBody>
      </p:sp>
      <p:sp>
        <p:nvSpPr>
          <p:cNvPr id="6" name="TextBox 5"/>
          <p:cNvSpPr txBox="1"/>
          <p:nvPr/>
        </p:nvSpPr>
        <p:spPr>
          <a:xfrm>
            <a:off x="5338314" y="2057400"/>
            <a:ext cx="2815086" cy="1477328"/>
          </a:xfrm>
          <a:prstGeom prst="rect">
            <a:avLst/>
          </a:prstGeom>
          <a:noFill/>
        </p:spPr>
        <p:txBody>
          <a:bodyPr wrap="square" rtlCol="0">
            <a:spAutoFit/>
          </a:bodyPr>
          <a:lstStyle/>
          <a:p>
            <a:r>
              <a:rPr lang="en-GB" dirty="0"/>
              <a:t>The heap is complete, but the new node breaks the heap order property.  Start an </a:t>
            </a:r>
            <a:r>
              <a:rPr lang="en-GB" dirty="0" err="1"/>
              <a:t>upheap</a:t>
            </a:r>
            <a:r>
              <a:rPr lang="en-GB" dirty="0"/>
              <a:t> operation at the new node.</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Key</a:t>
            </a:r>
          </a:p>
        </p:txBody>
      </p:sp>
      <p:sp>
        <p:nvSpPr>
          <p:cNvPr id="29" name="Oval 28"/>
          <p:cNvSpPr/>
          <p:nvPr/>
        </p:nvSpPr>
        <p:spPr>
          <a:xfrm>
            <a:off x="3984646" y="4772456"/>
            <a:ext cx="762000" cy="762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a:t>
            </a:r>
          </a:p>
        </p:txBody>
      </p:sp>
      <p:cxnSp>
        <p:nvCxnSpPr>
          <p:cNvPr id="30" name="Straight Connector 29"/>
          <p:cNvCxnSpPr>
            <a:endCxn id="29" idx="0"/>
          </p:cNvCxnSpPr>
          <p:nvPr/>
        </p:nvCxnSpPr>
        <p:spPr>
          <a:xfrm flipH="1">
            <a:off x="4365646" y="4229100"/>
            <a:ext cx="342930" cy="543356"/>
          </a:xfrm>
          <a:prstGeom prst="line">
            <a:avLst/>
          </a:prstGeom>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87810" y="4772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3860987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a:t>void Insert( </a:t>
            </a:r>
            <a:r>
              <a:rPr lang="en-GB" b="0" dirty="0" err="1"/>
              <a:t>int</a:t>
            </a:r>
            <a:r>
              <a:rPr lang="en-GB" b="0" dirty="0"/>
              <a:t> key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3053416"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2947300" y="4229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33" name="Oval 32"/>
          <p:cNvSpPr/>
          <p:nvPr/>
        </p:nvSpPr>
        <p:spPr>
          <a:xfrm>
            <a:off x="4576552" y="358504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a:t>
            </a:r>
            <a:endParaRPr lang="en-GB" dirty="0">
              <a:solidFill>
                <a:schemeClr val="tx1"/>
              </a:solidFill>
            </a:endParaRP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3429000" y="4772456"/>
            <a:ext cx="304800" cy="381000"/>
          </a:xfrm>
          <a:prstGeom prst="rect">
            <a:avLst/>
          </a:prstGeom>
          <a:noFill/>
        </p:spPr>
        <p:txBody>
          <a:bodyPr wrap="square" rtlCol="0">
            <a:spAutoFit/>
          </a:bodyPr>
          <a:lstStyle/>
          <a:p>
            <a:r>
              <a:rPr lang="en-GB" dirty="0">
                <a:solidFill>
                  <a:srgbClr val="002060"/>
                </a:solidFill>
              </a:rPr>
              <a:t>4</a:t>
            </a:r>
          </a:p>
        </p:txBody>
      </p:sp>
      <p:sp>
        <p:nvSpPr>
          <p:cNvPr id="6" name="TextBox 5"/>
          <p:cNvSpPr txBox="1"/>
          <p:nvPr/>
        </p:nvSpPr>
        <p:spPr>
          <a:xfrm>
            <a:off x="5338314" y="2057400"/>
            <a:ext cx="2815086" cy="1200329"/>
          </a:xfrm>
          <a:prstGeom prst="rect">
            <a:avLst/>
          </a:prstGeom>
          <a:noFill/>
        </p:spPr>
        <p:txBody>
          <a:bodyPr wrap="square" rtlCol="0">
            <a:spAutoFit/>
          </a:bodyPr>
          <a:lstStyle/>
          <a:p>
            <a:r>
              <a:rPr lang="en-GB" dirty="0"/>
              <a:t>Compare the new node with it’s parent node.  If the parent node is larger, swap the nodes.</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Key</a:t>
            </a:r>
          </a:p>
        </p:txBody>
      </p:sp>
      <p:sp>
        <p:nvSpPr>
          <p:cNvPr id="29" name="Oval 28"/>
          <p:cNvSpPr/>
          <p:nvPr/>
        </p:nvSpPr>
        <p:spPr>
          <a:xfrm>
            <a:off x="3984646" y="4772456"/>
            <a:ext cx="762000" cy="762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a:t>
            </a:r>
          </a:p>
        </p:txBody>
      </p:sp>
      <p:sp>
        <p:nvSpPr>
          <p:cNvPr id="32" name="Oval 31"/>
          <p:cNvSpPr/>
          <p:nvPr/>
        </p:nvSpPr>
        <p:spPr>
          <a:xfrm>
            <a:off x="3993034" y="4772456"/>
            <a:ext cx="762000" cy="762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p>
        </p:txBody>
      </p:sp>
      <p:cxnSp>
        <p:nvCxnSpPr>
          <p:cNvPr id="30" name="Straight Connector 29"/>
          <p:cNvCxnSpPr>
            <a:endCxn id="29" idx="0"/>
          </p:cNvCxnSpPr>
          <p:nvPr/>
        </p:nvCxnSpPr>
        <p:spPr>
          <a:xfrm flipH="1">
            <a:off x="4365646" y="4229100"/>
            <a:ext cx="342930" cy="543356"/>
          </a:xfrm>
          <a:prstGeom prst="line">
            <a:avLst/>
          </a:prstGeom>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87810" y="4772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42201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9"/>
                                        </p:tgtEl>
                                        <p:attrNameLst>
                                          <p:attrName>stroke.color</p:attrName>
                                        </p:attrNameLst>
                                      </p:cBhvr>
                                      <p:to>
                                        <a:srgbClr val="FF0000"/>
                                      </p:to>
                                    </p:animClr>
                                    <p:set>
                                      <p:cBhvr>
                                        <p:cTn id="7" dur="2000" fill="hold"/>
                                        <p:tgtEl>
                                          <p:spTgt spid="1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a:t>void Insert( </a:t>
            </a:r>
            <a:r>
              <a:rPr lang="en-GB" b="0" dirty="0" err="1"/>
              <a:t>int</a:t>
            </a:r>
            <a:r>
              <a:rPr lang="en-GB" b="0" dirty="0"/>
              <a:t> key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a:t>
            </a:r>
            <a:endParaRPr lang="en-GB" dirty="0">
              <a:solidFill>
                <a:schemeClr val="tx1"/>
              </a:solidFill>
            </a:endParaRPr>
          </a:p>
        </p:txBody>
      </p:sp>
      <p:sp>
        <p:nvSpPr>
          <p:cNvPr id="21" name="Oval 20"/>
          <p:cNvSpPr/>
          <p:nvPr/>
        </p:nvSpPr>
        <p:spPr>
          <a:xfrm>
            <a:off x="3053416"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2947300" y="4229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34" name="Oval 33"/>
          <p:cNvSpPr/>
          <p:nvPr/>
        </p:nvSpPr>
        <p:spPr>
          <a:xfrm>
            <a:off x="3429000" y="235993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a:t>
            </a:r>
            <a:endParaRPr lang="en-GB" dirty="0">
              <a:solidFill>
                <a:schemeClr val="tx1"/>
              </a:solidFill>
            </a:endParaRPr>
          </a:p>
        </p:txBody>
      </p:sp>
      <p:sp>
        <p:nvSpPr>
          <p:cNvPr id="35" name="Oval 34"/>
          <p:cNvSpPr/>
          <p:nvPr/>
        </p:nvSpPr>
        <p:spPr>
          <a:xfrm>
            <a:off x="4576314" y="357570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3429000" y="4772456"/>
            <a:ext cx="304800" cy="381000"/>
          </a:xfrm>
          <a:prstGeom prst="rect">
            <a:avLst/>
          </a:prstGeom>
          <a:noFill/>
        </p:spPr>
        <p:txBody>
          <a:bodyPr wrap="square" rtlCol="0">
            <a:spAutoFit/>
          </a:bodyPr>
          <a:lstStyle/>
          <a:p>
            <a:r>
              <a:rPr lang="en-GB" dirty="0">
                <a:solidFill>
                  <a:srgbClr val="002060"/>
                </a:solidFill>
              </a:rPr>
              <a:t>4</a:t>
            </a:r>
          </a:p>
        </p:txBody>
      </p:sp>
      <p:sp>
        <p:nvSpPr>
          <p:cNvPr id="6" name="TextBox 5"/>
          <p:cNvSpPr txBox="1"/>
          <p:nvPr/>
        </p:nvSpPr>
        <p:spPr>
          <a:xfrm>
            <a:off x="5338314" y="2057400"/>
            <a:ext cx="2815086" cy="2308324"/>
          </a:xfrm>
          <a:prstGeom prst="rect">
            <a:avLst/>
          </a:prstGeom>
          <a:noFill/>
        </p:spPr>
        <p:txBody>
          <a:bodyPr wrap="square" rtlCol="0">
            <a:spAutoFit/>
          </a:bodyPr>
          <a:lstStyle/>
          <a:p>
            <a:r>
              <a:rPr lang="en-GB" dirty="0"/>
              <a:t>Continue the </a:t>
            </a:r>
            <a:r>
              <a:rPr lang="en-GB" dirty="0" err="1"/>
              <a:t>upheap</a:t>
            </a:r>
            <a:r>
              <a:rPr lang="en-GB" dirty="0"/>
              <a:t> operation at the swapped node.</a:t>
            </a:r>
          </a:p>
          <a:p>
            <a:endParaRPr lang="en-GB" dirty="0"/>
          </a:p>
          <a:p>
            <a:r>
              <a:rPr lang="en-GB" dirty="0"/>
              <a:t>Keep performing the </a:t>
            </a:r>
            <a:r>
              <a:rPr lang="en-GB" dirty="0" err="1"/>
              <a:t>upheap</a:t>
            </a:r>
            <a:r>
              <a:rPr lang="en-GB" dirty="0"/>
              <a:t> until no swap occurs or the root node is reached.</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Key</a:t>
            </a:r>
          </a:p>
        </p:txBody>
      </p:sp>
      <p:sp>
        <p:nvSpPr>
          <p:cNvPr id="29" name="Oval 28"/>
          <p:cNvSpPr/>
          <p:nvPr/>
        </p:nvSpPr>
        <p:spPr>
          <a:xfrm>
            <a:off x="3984646" y="4772456"/>
            <a:ext cx="762000" cy="762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p>
        </p:txBody>
      </p:sp>
      <p:cxnSp>
        <p:nvCxnSpPr>
          <p:cNvPr id="30" name="Straight Connector 29"/>
          <p:cNvCxnSpPr>
            <a:endCxn id="29" idx="0"/>
          </p:cNvCxnSpPr>
          <p:nvPr/>
        </p:nvCxnSpPr>
        <p:spPr>
          <a:xfrm flipH="1">
            <a:off x="4365646" y="4229100"/>
            <a:ext cx="342930" cy="543356"/>
          </a:xfrm>
          <a:prstGeom prst="line">
            <a:avLst/>
          </a:prstGeom>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87810" y="4772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145264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a:t>void Insert( </a:t>
            </a:r>
            <a:r>
              <a:rPr lang="en-GB" b="0" dirty="0" err="1"/>
              <a:t>int</a:t>
            </a:r>
            <a:r>
              <a:rPr lang="en-GB" b="0" dirty="0"/>
              <a:t> key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21" name="Oval 20"/>
          <p:cNvSpPr/>
          <p:nvPr/>
        </p:nvSpPr>
        <p:spPr>
          <a:xfrm>
            <a:off x="3053416"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2947300" y="4229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3429000" y="4772456"/>
            <a:ext cx="304800" cy="381000"/>
          </a:xfrm>
          <a:prstGeom prst="rect">
            <a:avLst/>
          </a:prstGeom>
          <a:noFill/>
        </p:spPr>
        <p:txBody>
          <a:bodyPr wrap="square" rtlCol="0">
            <a:spAutoFit/>
          </a:bodyPr>
          <a:lstStyle/>
          <a:p>
            <a:r>
              <a:rPr lang="en-GB" dirty="0">
                <a:solidFill>
                  <a:srgbClr val="002060"/>
                </a:solidFill>
              </a:rPr>
              <a:t>4</a:t>
            </a:r>
          </a:p>
        </p:txBody>
      </p:sp>
      <p:sp>
        <p:nvSpPr>
          <p:cNvPr id="6" name="TextBox 5"/>
          <p:cNvSpPr txBox="1"/>
          <p:nvPr/>
        </p:nvSpPr>
        <p:spPr>
          <a:xfrm>
            <a:off x="5338314" y="2057400"/>
            <a:ext cx="2815086" cy="1477328"/>
          </a:xfrm>
          <a:prstGeom prst="rect">
            <a:avLst/>
          </a:prstGeom>
          <a:noFill/>
        </p:spPr>
        <p:txBody>
          <a:bodyPr wrap="square" rtlCol="0">
            <a:spAutoFit/>
          </a:bodyPr>
          <a:lstStyle/>
          <a:p>
            <a:r>
              <a:rPr lang="en-GB" dirty="0"/>
              <a:t>Exercise: Will swapping a node with the parent in this manner cause problems with the heap order of the other child?  Why?</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Key</a:t>
            </a:r>
          </a:p>
        </p:txBody>
      </p:sp>
      <p:sp>
        <p:nvSpPr>
          <p:cNvPr id="29" name="Oval 28"/>
          <p:cNvSpPr/>
          <p:nvPr/>
        </p:nvSpPr>
        <p:spPr>
          <a:xfrm>
            <a:off x="3984646" y="4772456"/>
            <a:ext cx="762000" cy="7620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p>
        </p:txBody>
      </p:sp>
      <p:cxnSp>
        <p:nvCxnSpPr>
          <p:cNvPr id="30" name="Straight Connector 29"/>
          <p:cNvCxnSpPr>
            <a:endCxn id="29" idx="0"/>
          </p:cNvCxnSpPr>
          <p:nvPr/>
        </p:nvCxnSpPr>
        <p:spPr>
          <a:xfrm flipH="1">
            <a:off x="4365646" y="4229100"/>
            <a:ext cx="342930" cy="543356"/>
          </a:xfrm>
          <a:prstGeom prst="line">
            <a:avLst/>
          </a:prstGeom>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287810" y="4772456"/>
            <a:ext cx="304800" cy="381000"/>
          </a:xfrm>
          <a:prstGeom prst="rect">
            <a:avLst/>
          </a:prstGeom>
          <a:noFill/>
        </p:spPr>
        <p:txBody>
          <a:bodyPr wrap="square" rtlCol="0">
            <a:spAutoFit/>
          </a:bodyPr>
          <a:lstStyle/>
          <a:p>
            <a:r>
              <a:rPr lang="en-GB" dirty="0">
                <a:solidFill>
                  <a:srgbClr val="002060"/>
                </a:solidFill>
              </a:rPr>
              <a:t>5</a:t>
            </a:r>
          </a:p>
        </p:txBody>
      </p:sp>
    </p:spTree>
    <p:extLst>
      <p:ext uri="{BB962C8B-B14F-4D97-AF65-F5344CB8AC3E}">
        <p14:creationId xmlns:p14="http://schemas.microsoft.com/office/powerpoint/2010/main" val="3289023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err="1"/>
              <a:t>int</a:t>
            </a:r>
            <a:r>
              <a:rPr lang="en-GB" b="0" dirty="0"/>
              <a:t> </a:t>
            </a:r>
            <a:r>
              <a:rPr lang="en-GB" b="0" dirty="0" err="1"/>
              <a:t>RemoveMin</a:t>
            </a:r>
            <a:r>
              <a:rPr lang="en-GB" b="0" dirty="0"/>
              <a:t>(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3053416"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2947300" y="4229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3429000" y="4772456"/>
            <a:ext cx="304800" cy="381000"/>
          </a:xfrm>
          <a:prstGeom prst="rect">
            <a:avLst/>
          </a:prstGeom>
          <a:noFill/>
        </p:spPr>
        <p:txBody>
          <a:bodyPr wrap="square" rtlCol="0">
            <a:spAutoFit/>
          </a:bodyPr>
          <a:lstStyle/>
          <a:p>
            <a:r>
              <a:rPr lang="en-GB" dirty="0">
                <a:solidFill>
                  <a:srgbClr val="002060"/>
                </a:solidFill>
              </a:rPr>
              <a:t>4</a:t>
            </a:r>
          </a:p>
        </p:txBody>
      </p:sp>
      <p:sp>
        <p:nvSpPr>
          <p:cNvPr id="6" name="TextBox 5"/>
          <p:cNvSpPr txBox="1"/>
          <p:nvPr/>
        </p:nvSpPr>
        <p:spPr>
          <a:xfrm>
            <a:off x="5338314" y="2057400"/>
            <a:ext cx="2815086" cy="646331"/>
          </a:xfrm>
          <a:prstGeom prst="rect">
            <a:avLst/>
          </a:prstGeom>
          <a:noFill/>
        </p:spPr>
        <p:txBody>
          <a:bodyPr wrap="square" rtlCol="0">
            <a:spAutoFit/>
          </a:bodyPr>
          <a:lstStyle/>
          <a:p>
            <a:r>
              <a:rPr lang="en-GB" dirty="0"/>
              <a:t>Prepare the output value by taking the root’s key.</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Output</a:t>
            </a:r>
          </a:p>
        </p:txBody>
      </p:sp>
    </p:spTree>
    <p:extLst>
      <p:ext uri="{BB962C8B-B14F-4D97-AF65-F5344CB8AC3E}">
        <p14:creationId xmlns:p14="http://schemas.microsoft.com/office/powerpoint/2010/main" val="172145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8"/>
                                        </p:tgtEl>
                                        <p:attrNameLst>
                                          <p:attrName>stroke.color</p:attrName>
                                        </p:attrNameLst>
                                      </p:cBhvr>
                                      <p:to>
                                        <a:srgbClr val="FF0000"/>
                                      </p:to>
                                    </p:animClr>
                                    <p:set>
                                      <p:cBhvr>
                                        <p:cTn id="7" dur="2000" fill="hold"/>
                                        <p:tgtEl>
                                          <p:spTgt spid="1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err="1"/>
              <a:t>int</a:t>
            </a:r>
            <a:r>
              <a:rPr lang="en-GB" b="0" dirty="0"/>
              <a:t> </a:t>
            </a:r>
            <a:r>
              <a:rPr lang="en-GB" b="0" dirty="0" err="1"/>
              <a:t>RemoveMin</a:t>
            </a:r>
            <a:r>
              <a:rPr lang="en-GB" b="0" dirty="0"/>
              <a:t>(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3053416"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2947300" y="4229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3429000" y="4772456"/>
            <a:ext cx="304800" cy="381000"/>
          </a:xfrm>
          <a:prstGeom prst="rect">
            <a:avLst/>
          </a:prstGeom>
          <a:noFill/>
        </p:spPr>
        <p:txBody>
          <a:bodyPr wrap="square" rtlCol="0">
            <a:spAutoFit/>
          </a:bodyPr>
          <a:lstStyle/>
          <a:p>
            <a:r>
              <a:rPr lang="en-GB" dirty="0">
                <a:solidFill>
                  <a:srgbClr val="002060"/>
                </a:solidFill>
              </a:rPr>
              <a:t>4</a:t>
            </a:r>
          </a:p>
        </p:txBody>
      </p:sp>
      <p:sp>
        <p:nvSpPr>
          <p:cNvPr id="6" name="TextBox 5"/>
          <p:cNvSpPr txBox="1"/>
          <p:nvPr/>
        </p:nvSpPr>
        <p:spPr>
          <a:xfrm>
            <a:off x="5756335" y="1970038"/>
            <a:ext cx="2815086" cy="2308324"/>
          </a:xfrm>
          <a:prstGeom prst="rect">
            <a:avLst/>
          </a:prstGeom>
          <a:noFill/>
        </p:spPr>
        <p:txBody>
          <a:bodyPr wrap="square" rtlCol="0">
            <a:spAutoFit/>
          </a:bodyPr>
          <a:lstStyle/>
          <a:p>
            <a:r>
              <a:rPr lang="en-GB" dirty="0"/>
              <a:t>Remove the root’s value.  The root node is now empty and needs to be filled.</a:t>
            </a:r>
          </a:p>
          <a:p>
            <a:r>
              <a:rPr lang="en-GB" dirty="0"/>
              <a:t>In order to preserve the completeness property, take the value from the last node in the heap and place that value at the root.</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Output</a:t>
            </a:r>
          </a:p>
        </p:txBody>
      </p:sp>
    </p:spTree>
    <p:extLst>
      <p:ext uri="{BB962C8B-B14F-4D97-AF65-F5344CB8AC3E}">
        <p14:creationId xmlns:p14="http://schemas.microsoft.com/office/powerpoint/2010/main" val="25652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err="1"/>
              <a:t>int</a:t>
            </a:r>
            <a:r>
              <a:rPr lang="en-GB" b="0" dirty="0"/>
              <a:t> </a:t>
            </a:r>
            <a:r>
              <a:rPr lang="en-GB" b="0" dirty="0" err="1"/>
              <a:t>RemoveMin</a:t>
            </a:r>
            <a:r>
              <a:rPr lang="en-GB" b="0" dirty="0"/>
              <a:t>(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3053416"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2947300" y="4229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3429000" y="4772456"/>
            <a:ext cx="304800" cy="381000"/>
          </a:xfrm>
          <a:prstGeom prst="rect">
            <a:avLst/>
          </a:prstGeom>
          <a:noFill/>
        </p:spPr>
        <p:txBody>
          <a:bodyPr wrap="square" rtlCol="0">
            <a:spAutoFit/>
          </a:bodyPr>
          <a:lstStyle/>
          <a:p>
            <a:r>
              <a:rPr lang="en-GB" dirty="0">
                <a:solidFill>
                  <a:srgbClr val="002060"/>
                </a:solidFill>
              </a:rPr>
              <a:t>4</a:t>
            </a:r>
          </a:p>
        </p:txBody>
      </p:sp>
      <p:sp>
        <p:nvSpPr>
          <p:cNvPr id="6" name="TextBox 5"/>
          <p:cNvSpPr txBox="1"/>
          <p:nvPr/>
        </p:nvSpPr>
        <p:spPr>
          <a:xfrm>
            <a:off x="5680082" y="1997425"/>
            <a:ext cx="2815086" cy="2308324"/>
          </a:xfrm>
          <a:prstGeom prst="rect">
            <a:avLst/>
          </a:prstGeom>
          <a:noFill/>
        </p:spPr>
        <p:txBody>
          <a:bodyPr wrap="square" rtlCol="0">
            <a:spAutoFit/>
          </a:bodyPr>
          <a:lstStyle/>
          <a:p>
            <a:r>
              <a:rPr lang="en-GB" dirty="0"/>
              <a:t>Remove the root’s value.  The root node is now empty and needs to be filled.</a:t>
            </a:r>
          </a:p>
          <a:p>
            <a:r>
              <a:rPr lang="en-GB" dirty="0"/>
              <a:t>In order to preserve the completeness property, take the value from the last node in the heap and place that value at the root.</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Output</a:t>
            </a:r>
          </a:p>
        </p:txBody>
      </p:sp>
    </p:spTree>
    <p:extLst>
      <p:ext uri="{BB962C8B-B14F-4D97-AF65-F5344CB8AC3E}">
        <p14:creationId xmlns:p14="http://schemas.microsoft.com/office/powerpoint/2010/main" val="366910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xit" presetSubtype="0" fill="hold"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6"/>
                                        </p:tgtEl>
                                      </p:cBhvr>
                                    </p:animEffect>
                                    <p:set>
                                      <p:cBhvr>
                                        <p:cTn id="1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err="1"/>
              <a:t>int</a:t>
            </a:r>
            <a:r>
              <a:rPr lang="en-GB" b="0" dirty="0"/>
              <a:t> </a:t>
            </a:r>
            <a:r>
              <a:rPr lang="en-GB" b="0" dirty="0" err="1"/>
              <a:t>RemoveMin</a:t>
            </a:r>
            <a:r>
              <a:rPr lang="en-GB" b="0" dirty="0"/>
              <a:t>(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6" name="TextBox 5"/>
          <p:cNvSpPr txBox="1"/>
          <p:nvPr/>
        </p:nvSpPr>
        <p:spPr>
          <a:xfrm>
            <a:off x="5784910" y="2013428"/>
            <a:ext cx="2815086" cy="1754326"/>
          </a:xfrm>
          <a:prstGeom prst="rect">
            <a:avLst/>
          </a:prstGeom>
          <a:noFill/>
        </p:spPr>
        <p:txBody>
          <a:bodyPr wrap="square" rtlCol="0">
            <a:spAutoFit/>
          </a:bodyPr>
          <a:lstStyle/>
          <a:p>
            <a:r>
              <a:rPr lang="en-GB" dirty="0"/>
              <a:t>While the complete property is satisfied, the heap-order might be lost.</a:t>
            </a:r>
          </a:p>
          <a:p>
            <a:r>
              <a:rPr lang="en-GB" dirty="0"/>
              <a:t>In this example, the new root value, 5 is larger than one of it’s children.</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Output</a:t>
            </a:r>
          </a:p>
        </p:txBody>
      </p:sp>
    </p:spTree>
    <p:extLst>
      <p:ext uri="{BB962C8B-B14F-4D97-AF65-F5344CB8AC3E}">
        <p14:creationId xmlns:p14="http://schemas.microsoft.com/office/powerpoint/2010/main" val="1085271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err="1"/>
              <a:t>int</a:t>
            </a:r>
            <a:r>
              <a:rPr lang="en-GB" b="0" dirty="0"/>
              <a:t> </a:t>
            </a:r>
            <a:r>
              <a:rPr lang="en-GB" b="0" dirty="0" err="1"/>
              <a:t>RemoveMin</a:t>
            </a:r>
            <a:r>
              <a:rPr lang="en-GB" b="0" dirty="0"/>
              <a:t>(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6" name="TextBox 5"/>
          <p:cNvSpPr txBox="1"/>
          <p:nvPr/>
        </p:nvSpPr>
        <p:spPr>
          <a:xfrm>
            <a:off x="5914253" y="2004316"/>
            <a:ext cx="2815086" cy="1477328"/>
          </a:xfrm>
          <a:prstGeom prst="rect">
            <a:avLst/>
          </a:prstGeom>
          <a:noFill/>
        </p:spPr>
        <p:txBody>
          <a:bodyPr wrap="square" rtlCol="0">
            <a:spAutoFit/>
          </a:bodyPr>
          <a:lstStyle/>
          <a:p>
            <a:r>
              <a:rPr lang="en-GB" dirty="0"/>
              <a:t>This large value will be swapped downwards towards its position.</a:t>
            </a:r>
          </a:p>
          <a:p>
            <a:r>
              <a:rPr lang="en-GB" dirty="0"/>
              <a:t>This operation is call the </a:t>
            </a:r>
            <a:r>
              <a:rPr lang="en-GB" dirty="0" err="1"/>
              <a:t>downheap</a:t>
            </a:r>
            <a:r>
              <a:rPr lang="en-GB" dirty="0"/>
              <a:t> operation.</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Output</a:t>
            </a:r>
          </a:p>
        </p:txBody>
      </p:sp>
    </p:spTree>
    <p:extLst>
      <p:ext uri="{BB962C8B-B14F-4D97-AF65-F5344CB8AC3E}">
        <p14:creationId xmlns:p14="http://schemas.microsoft.com/office/powerpoint/2010/main" val="2522566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57400" y="3352800"/>
            <a:ext cx="1143000" cy="114300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err="1"/>
              <a:t>int</a:t>
            </a:r>
            <a:r>
              <a:rPr lang="en-GB" b="0" dirty="0"/>
              <a:t> </a:t>
            </a:r>
            <a:r>
              <a:rPr lang="en-GB" b="0" dirty="0" err="1"/>
              <a:t>RemoveMin</a:t>
            </a:r>
            <a:r>
              <a:rPr lang="en-GB" b="0" dirty="0"/>
              <a:t>(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6" name="TextBox 5"/>
          <p:cNvSpPr txBox="1"/>
          <p:nvPr/>
        </p:nvSpPr>
        <p:spPr>
          <a:xfrm>
            <a:off x="5671689" y="2001682"/>
            <a:ext cx="2815086" cy="1200329"/>
          </a:xfrm>
          <a:prstGeom prst="rect">
            <a:avLst/>
          </a:prstGeom>
          <a:noFill/>
        </p:spPr>
        <p:txBody>
          <a:bodyPr wrap="square" rtlCol="0">
            <a:spAutoFit/>
          </a:bodyPr>
          <a:lstStyle/>
          <a:p>
            <a:r>
              <a:rPr lang="en-GB" dirty="0"/>
              <a:t>To perform the </a:t>
            </a:r>
            <a:r>
              <a:rPr lang="en-GB" dirty="0" err="1"/>
              <a:t>downheap</a:t>
            </a:r>
            <a:r>
              <a:rPr lang="en-GB" dirty="0"/>
              <a:t> at the root, compare the values of the children and select the smallest child.</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Output</a:t>
            </a:r>
          </a:p>
        </p:txBody>
      </p:sp>
    </p:spTree>
    <p:extLst>
      <p:ext uri="{BB962C8B-B14F-4D97-AF65-F5344CB8AC3E}">
        <p14:creationId xmlns:p14="http://schemas.microsoft.com/office/powerpoint/2010/main" val="217161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Heaps</a:t>
            </a:r>
          </a:p>
        </p:txBody>
      </p:sp>
      <p:sp>
        <p:nvSpPr>
          <p:cNvPr id="3" name="Content Placeholder 2"/>
          <p:cNvSpPr>
            <a:spLocks noGrp="1"/>
          </p:cNvSpPr>
          <p:nvPr>
            <p:ph idx="1"/>
          </p:nvPr>
        </p:nvSpPr>
        <p:spPr/>
        <p:txBody>
          <a:bodyPr/>
          <a:lstStyle/>
          <a:p>
            <a:r>
              <a:rPr lang="en-GB" b="0" dirty="0"/>
              <a:t>A Heap is a rooted binary tree that has the following properties:</a:t>
            </a:r>
          </a:p>
          <a:p>
            <a:pPr lvl="1"/>
            <a:r>
              <a:rPr lang="en-GB" dirty="0"/>
              <a:t>It has a heap-order; and</a:t>
            </a:r>
          </a:p>
          <a:p>
            <a:pPr lvl="1"/>
            <a:r>
              <a:rPr lang="en-GB" dirty="0"/>
              <a:t>It is complete.</a:t>
            </a:r>
          </a:p>
          <a:p>
            <a:pPr lvl="1"/>
            <a:endParaRPr lang="en-GB" dirty="0"/>
          </a:p>
          <a:p>
            <a:r>
              <a:rPr lang="en-GB" b="0" dirty="0"/>
              <a:t>A binary tree has a heap-order if for every node, the key of the node is greater than  or equal to the parent node’s key.</a:t>
            </a:r>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22837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57400" y="3352800"/>
            <a:ext cx="1143000" cy="114300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err="1"/>
              <a:t>int</a:t>
            </a:r>
            <a:r>
              <a:rPr lang="en-GB" b="0" dirty="0"/>
              <a:t> </a:t>
            </a:r>
            <a:r>
              <a:rPr lang="en-GB" b="0" dirty="0" err="1"/>
              <a:t>RemoveMin</a:t>
            </a:r>
            <a:r>
              <a:rPr lang="en-GB" b="0" dirty="0"/>
              <a:t>(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sp>
        <p:nvSpPr>
          <p:cNvPr id="21" name="Oval 20"/>
          <p:cNvSpPr/>
          <p:nvPr/>
        </p:nvSpPr>
        <p:spPr>
          <a:xfrm>
            <a:off x="2296892" y="3577239"/>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solidFill>
                <a:schemeClr val="tx1"/>
              </a:solidFill>
            </a:endParaRPr>
          </a:p>
        </p:txBody>
      </p: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26" name="Oval 25"/>
          <p:cNvSpPr/>
          <p:nvPr/>
        </p:nvSpPr>
        <p:spPr>
          <a:xfrm>
            <a:off x="3434751" y="236147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6" name="TextBox 5"/>
          <p:cNvSpPr txBox="1"/>
          <p:nvPr/>
        </p:nvSpPr>
        <p:spPr>
          <a:xfrm>
            <a:off x="5338314" y="2057400"/>
            <a:ext cx="2815086" cy="646331"/>
          </a:xfrm>
          <a:prstGeom prst="rect">
            <a:avLst/>
          </a:prstGeom>
          <a:noFill/>
        </p:spPr>
        <p:txBody>
          <a:bodyPr wrap="square" rtlCol="0">
            <a:spAutoFit/>
          </a:bodyPr>
          <a:lstStyle/>
          <a:p>
            <a:r>
              <a:rPr lang="en-GB" dirty="0"/>
              <a:t>Swap the root with the smallest child.</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Output</a:t>
            </a:r>
          </a:p>
        </p:txBody>
      </p:sp>
    </p:spTree>
    <p:extLst>
      <p:ext uri="{BB962C8B-B14F-4D97-AF65-F5344CB8AC3E}">
        <p14:creationId xmlns:p14="http://schemas.microsoft.com/office/powerpoint/2010/main" val="171188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 Operations</a:t>
            </a:r>
          </a:p>
        </p:txBody>
      </p:sp>
      <p:sp>
        <p:nvSpPr>
          <p:cNvPr id="3" name="Content Placeholder 2"/>
          <p:cNvSpPr>
            <a:spLocks noGrp="1"/>
          </p:cNvSpPr>
          <p:nvPr>
            <p:ph idx="1"/>
          </p:nvPr>
        </p:nvSpPr>
        <p:spPr/>
        <p:txBody>
          <a:bodyPr/>
          <a:lstStyle/>
          <a:p>
            <a:r>
              <a:rPr lang="en-GB" b="0" dirty="0" err="1"/>
              <a:t>int</a:t>
            </a:r>
            <a:r>
              <a:rPr lang="en-GB" b="0" dirty="0"/>
              <a:t> </a:t>
            </a:r>
            <a:r>
              <a:rPr lang="en-GB" b="0" dirty="0" err="1"/>
              <a:t>RemoveMin</a:t>
            </a:r>
            <a:r>
              <a:rPr lang="en-GB" b="0" dirty="0"/>
              <a:t>( )</a:t>
            </a:r>
            <a:endParaRPr lang="en-GB" dirty="0"/>
          </a:p>
          <a:p>
            <a:pPr lvl="1"/>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16" name="Oval 15"/>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solidFill>
                <a:schemeClr val="tx1"/>
              </a:solidFill>
            </a:endParaRPr>
          </a:p>
        </p:txBody>
      </p:sp>
      <p:sp>
        <p:nvSpPr>
          <p:cNvPr id="18" name="Oval 17"/>
          <p:cNvSpPr/>
          <p:nvPr/>
        </p:nvSpPr>
        <p:spPr>
          <a:xfrm>
            <a:off x="3429000" y="2362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9" name="Oval 18"/>
          <p:cNvSpPr/>
          <p:nvPr/>
        </p:nvSpPr>
        <p:spPr>
          <a:xfrm>
            <a:off x="4576314"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2" name="Oval 21"/>
          <p:cNvSpPr/>
          <p:nvPr/>
        </p:nvSpPr>
        <p:spPr>
          <a:xfrm>
            <a:off x="153489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2677892" y="3012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4079408" y="3012608"/>
            <a:ext cx="877906" cy="566084"/>
          </a:xfrm>
          <a:prstGeom prst="line">
            <a:avLst/>
          </a:prstGeom>
        </p:spPr>
        <p:style>
          <a:lnRef idx="3">
            <a:schemeClr val="dk1"/>
          </a:lnRef>
          <a:fillRef idx="0">
            <a:schemeClr val="dk1"/>
          </a:fillRef>
          <a:effectRef idx="2">
            <a:schemeClr val="dk1"/>
          </a:effectRef>
          <a:fontRef idx="minor">
            <a:schemeClr val="tx1"/>
          </a:fontRef>
        </p:style>
      </p:cxnSp>
      <p:sp>
        <p:nvSpPr>
          <p:cNvPr id="29" name="Oval 28"/>
          <p:cNvSpPr/>
          <p:nvPr/>
        </p:nvSpPr>
        <p:spPr>
          <a:xfrm>
            <a:off x="2296892" y="3578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7" name="Straight Connector 26"/>
          <p:cNvCxnSpPr>
            <a:stCxn id="16" idx="3"/>
            <a:endCxn id="22" idx="0"/>
          </p:cNvCxnSpPr>
          <p:nvPr/>
        </p:nvCxnSpPr>
        <p:spPr>
          <a:xfrm flipH="1">
            <a:off x="1915892" y="4229100"/>
            <a:ext cx="492592" cy="543356"/>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2677892" y="3578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3810000" y="2367616"/>
            <a:ext cx="304800" cy="381000"/>
          </a:xfrm>
          <a:prstGeom prst="rect">
            <a:avLst/>
          </a:prstGeom>
          <a:noFill/>
        </p:spPr>
        <p:txBody>
          <a:bodyPr wrap="square" rtlCol="0">
            <a:spAutoFit/>
          </a:bodyPr>
          <a:lstStyle/>
          <a:p>
            <a:r>
              <a:rPr lang="en-GB" dirty="0">
                <a:solidFill>
                  <a:srgbClr val="002060"/>
                </a:solidFill>
              </a:rPr>
              <a:t>0</a:t>
            </a:r>
          </a:p>
        </p:txBody>
      </p:sp>
      <p:sp>
        <p:nvSpPr>
          <p:cNvPr id="28" name="Oval 27"/>
          <p:cNvSpPr/>
          <p:nvPr/>
        </p:nvSpPr>
        <p:spPr>
          <a:xfrm>
            <a:off x="1532972" y="4772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solidFill>
                <a:schemeClr val="tx1"/>
              </a:solidFill>
            </a:endParaRPr>
          </a:p>
        </p:txBody>
      </p:sp>
      <p:sp>
        <p:nvSpPr>
          <p:cNvPr id="20" name="TextBox 19"/>
          <p:cNvSpPr txBox="1"/>
          <p:nvPr/>
        </p:nvSpPr>
        <p:spPr>
          <a:xfrm>
            <a:off x="4955157" y="3577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1913972" y="4773909"/>
            <a:ext cx="304800" cy="381000"/>
          </a:xfrm>
          <a:prstGeom prst="rect">
            <a:avLst/>
          </a:prstGeom>
          <a:noFill/>
        </p:spPr>
        <p:txBody>
          <a:bodyPr wrap="square" rtlCol="0">
            <a:spAutoFit/>
          </a:bodyPr>
          <a:lstStyle/>
          <a:p>
            <a:r>
              <a:rPr lang="en-GB" dirty="0">
                <a:solidFill>
                  <a:srgbClr val="002060"/>
                </a:solidFill>
              </a:rPr>
              <a:t>3</a:t>
            </a:r>
          </a:p>
        </p:txBody>
      </p:sp>
      <p:sp>
        <p:nvSpPr>
          <p:cNvPr id="6" name="TextBox 5"/>
          <p:cNvSpPr txBox="1"/>
          <p:nvPr/>
        </p:nvSpPr>
        <p:spPr>
          <a:xfrm>
            <a:off x="5338314" y="2057400"/>
            <a:ext cx="2815086" cy="1200329"/>
          </a:xfrm>
          <a:prstGeom prst="rect">
            <a:avLst/>
          </a:prstGeom>
          <a:noFill/>
        </p:spPr>
        <p:txBody>
          <a:bodyPr wrap="square" rtlCol="0">
            <a:spAutoFit/>
          </a:bodyPr>
          <a:lstStyle/>
          <a:p>
            <a:r>
              <a:rPr lang="en-GB" dirty="0"/>
              <a:t>Continue the </a:t>
            </a:r>
            <a:r>
              <a:rPr lang="en-GB" dirty="0" err="1"/>
              <a:t>downheap</a:t>
            </a:r>
            <a:r>
              <a:rPr lang="en-GB" dirty="0"/>
              <a:t> at the swapped child until either a leaf node is reached or no swap occurs.</a:t>
            </a:r>
          </a:p>
        </p:txBody>
      </p:sp>
      <p:sp>
        <p:nvSpPr>
          <p:cNvPr id="7" name="Rectangle 6"/>
          <p:cNvSpPr/>
          <p:nvPr/>
        </p:nvSpPr>
        <p:spPr>
          <a:xfrm>
            <a:off x="6712196" y="536308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8" name="TextBox 7"/>
          <p:cNvSpPr txBox="1"/>
          <p:nvPr/>
        </p:nvSpPr>
        <p:spPr>
          <a:xfrm>
            <a:off x="6566392" y="6004151"/>
            <a:ext cx="901208" cy="369332"/>
          </a:xfrm>
          <a:prstGeom prst="rect">
            <a:avLst/>
          </a:prstGeom>
          <a:noFill/>
        </p:spPr>
        <p:txBody>
          <a:bodyPr wrap="square" rtlCol="0">
            <a:spAutoFit/>
          </a:bodyPr>
          <a:lstStyle/>
          <a:p>
            <a:r>
              <a:rPr lang="en-GB" dirty="0"/>
              <a:t>Output</a:t>
            </a:r>
          </a:p>
        </p:txBody>
      </p:sp>
    </p:spTree>
    <p:extLst>
      <p:ext uri="{BB962C8B-B14F-4D97-AF65-F5344CB8AC3E}">
        <p14:creationId xmlns:p14="http://schemas.microsoft.com/office/powerpoint/2010/main" val="385454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a:t>
            </a:r>
          </a:p>
        </p:txBody>
      </p:sp>
      <p:sp>
        <p:nvSpPr>
          <p:cNvPr id="3" name="Content Placeholder 2"/>
          <p:cNvSpPr>
            <a:spLocks noGrp="1"/>
          </p:cNvSpPr>
          <p:nvPr>
            <p:ph idx="1"/>
          </p:nvPr>
        </p:nvSpPr>
        <p:spPr/>
        <p:txBody>
          <a:bodyPr>
            <a:normAutofit fontScale="92500" lnSpcReduction="10000"/>
          </a:bodyPr>
          <a:lstStyle/>
          <a:p>
            <a:pPr lvl="0">
              <a:spcBef>
                <a:spcPts val="440"/>
              </a:spcBef>
              <a:buClr>
                <a:srgbClr val="A9A57C"/>
              </a:buClr>
              <a:buFont typeface="Arial" pitchFamily="32"/>
              <a:buChar char="•"/>
            </a:pPr>
            <a:r>
              <a:rPr lang="en-GB" sz="2400" b="0" dirty="0"/>
              <a:t>When removing items from a heap, the smallest value is always returned first.</a:t>
            </a:r>
          </a:p>
          <a:p>
            <a:pPr lvl="0">
              <a:spcBef>
                <a:spcPts val="440"/>
              </a:spcBef>
              <a:buClr>
                <a:srgbClr val="A9A57C"/>
              </a:buClr>
              <a:buFont typeface="Arial" pitchFamily="32"/>
              <a:buChar char="•"/>
            </a:pPr>
            <a:endParaRPr lang="en-GB" sz="2400" b="0" dirty="0"/>
          </a:p>
          <a:p>
            <a:pPr lvl="0">
              <a:spcBef>
                <a:spcPts val="440"/>
              </a:spcBef>
              <a:buClr>
                <a:srgbClr val="A9A57C"/>
              </a:buClr>
              <a:buFont typeface="Arial" pitchFamily="32"/>
              <a:buChar char="•"/>
            </a:pPr>
            <a:r>
              <a:rPr lang="en-GB" sz="2400" b="0" dirty="0"/>
              <a:t>In other words, values are returned in ascending order.</a:t>
            </a:r>
          </a:p>
          <a:p>
            <a:pPr lvl="0">
              <a:spcBef>
                <a:spcPts val="440"/>
              </a:spcBef>
              <a:buClr>
                <a:srgbClr val="A9A57C"/>
              </a:buClr>
              <a:buFont typeface="Arial" pitchFamily="32"/>
              <a:buChar char="•"/>
            </a:pPr>
            <a:endParaRPr lang="en-GB" sz="2400" b="0" dirty="0"/>
          </a:p>
          <a:p>
            <a:pPr lvl="0">
              <a:spcBef>
                <a:spcPts val="440"/>
              </a:spcBef>
              <a:buClr>
                <a:srgbClr val="A9A57C"/>
              </a:buClr>
              <a:buFont typeface="Arial" pitchFamily="32"/>
              <a:buChar char="•"/>
            </a:pPr>
            <a:r>
              <a:rPr lang="en-GB" sz="2400" b="0" dirty="0"/>
              <a:t>The Heap Sort algorithm follows from this property.</a:t>
            </a:r>
          </a:p>
          <a:p>
            <a:pPr lvl="0">
              <a:spcBef>
                <a:spcPts val="440"/>
              </a:spcBef>
              <a:buClr>
                <a:srgbClr val="A9A57C"/>
              </a:buClr>
              <a:buFont typeface="Arial" pitchFamily="32"/>
              <a:buChar char="•"/>
            </a:pPr>
            <a:endParaRPr lang="en-GB" sz="2400" b="0" dirty="0"/>
          </a:p>
          <a:p>
            <a:pPr lvl="0">
              <a:spcBef>
                <a:spcPts val="440"/>
              </a:spcBef>
              <a:buClr>
                <a:srgbClr val="A9A57C"/>
              </a:buClr>
              <a:buFont typeface="Arial" pitchFamily="32"/>
              <a:buChar char="•"/>
            </a:pPr>
            <a:r>
              <a:rPr lang="en-GB" sz="2400" b="0" dirty="0"/>
              <a:t>Therefore, if we remove all elements from the heap one by one and store them in an array ( or list) we would be automatically sorting the elements in the heap in ascending order. </a:t>
            </a:r>
          </a:p>
          <a:p>
            <a:pPr lvl="0">
              <a:spcBef>
                <a:spcPts val="440"/>
              </a:spcBef>
              <a:buClr>
                <a:srgbClr val="A9A57C"/>
              </a:buClr>
              <a:buFont typeface="Arial" pitchFamily="32"/>
              <a:buChar char="•"/>
            </a:pPr>
            <a:endParaRPr lang="en-GB" sz="2400" b="0" dirty="0"/>
          </a:p>
          <a:p>
            <a:pPr>
              <a:spcBef>
                <a:spcPts val="440"/>
              </a:spcBef>
              <a:buClr>
                <a:srgbClr val="A9A57C"/>
              </a:buClr>
              <a:buFont typeface="Arial" pitchFamily="32"/>
              <a:buChar char="•"/>
            </a:pPr>
            <a:r>
              <a:rPr lang="en-GB" sz="2400" b="0" dirty="0"/>
              <a:t>This allows us to sort the Heap in O(n log n) making Heap Sort an efficient sorting algorithm with log-linear time complexity.</a:t>
            </a:r>
          </a:p>
          <a:p>
            <a:pPr lvl="0">
              <a:spcBef>
                <a:spcPts val="440"/>
              </a:spcBef>
              <a:buClr>
                <a:srgbClr val="A9A57C"/>
              </a:buClr>
              <a:buFont typeface="Arial" pitchFamily="32"/>
              <a:buChar char="•"/>
            </a:pPr>
            <a:endParaRPr lang="en-GB" sz="2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038234955"/>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a:t>
            </a:r>
          </a:p>
        </p:txBody>
      </p:sp>
      <p:sp>
        <p:nvSpPr>
          <p:cNvPr id="3" name="Content Placeholder 2"/>
          <p:cNvSpPr>
            <a:spLocks noGrp="1"/>
          </p:cNvSpPr>
          <p:nvPr>
            <p:ph idx="1"/>
          </p:nvPr>
        </p:nvSpPr>
        <p:spPr>
          <a:xfrm>
            <a:off x="763385" y="1440585"/>
            <a:ext cx="8229600" cy="4983162"/>
          </a:xfrm>
        </p:spPr>
        <p:txBody>
          <a:bodyPr>
            <a:normAutofit fontScale="92500" lnSpcReduction="20000"/>
          </a:bodyPr>
          <a:lstStyle/>
          <a:p>
            <a:pPr marL="114300" lvl="0" indent="0">
              <a:spcBef>
                <a:spcPts val="440"/>
              </a:spcBef>
              <a:buClr>
                <a:srgbClr val="A9A57C"/>
              </a:buClr>
              <a:buNone/>
            </a:pPr>
            <a:r>
              <a:rPr lang="en-GB" sz="2400" dirty="0"/>
              <a:t>Why O(n log n)?</a:t>
            </a:r>
          </a:p>
          <a:p>
            <a:pPr marL="114300" lvl="0" indent="0">
              <a:spcBef>
                <a:spcPts val="440"/>
              </a:spcBef>
              <a:buClr>
                <a:srgbClr val="A9A57C"/>
              </a:buClr>
              <a:buNone/>
            </a:pPr>
            <a:endParaRPr lang="en-GB" sz="2400" b="0" dirty="0"/>
          </a:p>
          <a:p>
            <a:pPr marL="434975" indent="-342900">
              <a:spcBef>
                <a:spcPts val="440"/>
              </a:spcBef>
              <a:buClr>
                <a:srgbClr val="A9A57C"/>
              </a:buClr>
            </a:pPr>
            <a:r>
              <a:rPr lang="en-GB" sz="2400" b="0" dirty="0"/>
              <a:t>Heap Sort makes use of the Heap’s Insert() to build the Heap and the </a:t>
            </a:r>
            <a:r>
              <a:rPr lang="en-GB" sz="2400" b="0" dirty="0" err="1"/>
              <a:t>RemoveMin</a:t>
            </a:r>
            <a:r>
              <a:rPr lang="en-GB" sz="2400" b="0" dirty="0"/>
              <a:t>() operation to remove the smallest element in the Heap.</a:t>
            </a:r>
          </a:p>
          <a:p>
            <a:pPr marL="434975" indent="-342900">
              <a:spcBef>
                <a:spcPts val="440"/>
              </a:spcBef>
              <a:buClr>
                <a:srgbClr val="A9A57C"/>
              </a:buClr>
            </a:pPr>
            <a:endParaRPr lang="en-GB" sz="2400" b="0" dirty="0"/>
          </a:p>
          <a:p>
            <a:pPr marL="434975" indent="-342900">
              <a:spcBef>
                <a:spcPts val="440"/>
              </a:spcBef>
              <a:buClr>
                <a:srgbClr val="A9A57C"/>
              </a:buClr>
            </a:pPr>
            <a:r>
              <a:rPr lang="en-GB" sz="2400" b="0" dirty="0"/>
              <a:t>These operations use the </a:t>
            </a:r>
            <a:r>
              <a:rPr lang="en-GB" sz="2400" b="0" dirty="0" err="1"/>
              <a:t>UpHeap</a:t>
            </a:r>
            <a:r>
              <a:rPr lang="en-GB" sz="2400" b="0" dirty="0"/>
              <a:t>() and </a:t>
            </a:r>
            <a:r>
              <a:rPr lang="en-GB" sz="2400" b="0" dirty="0" err="1"/>
              <a:t>DownHeap</a:t>
            </a:r>
            <a:r>
              <a:rPr lang="en-GB" sz="2400" b="0" dirty="0"/>
              <a:t>() operations which depend on the heap’s height; therefore their speed is  O(log n) as the Heap’s properties ensure that height of the Heap is always  O(log n).</a:t>
            </a:r>
          </a:p>
          <a:p>
            <a:pPr lvl="0">
              <a:spcBef>
                <a:spcPts val="440"/>
              </a:spcBef>
              <a:buClr>
                <a:srgbClr val="A9A57C"/>
              </a:buClr>
              <a:buFont typeface="Arial" pitchFamily="32"/>
              <a:buChar char="•"/>
            </a:pPr>
            <a:endParaRPr lang="en-GB" sz="2400" b="0" dirty="0"/>
          </a:p>
          <a:p>
            <a:pPr lvl="0">
              <a:spcBef>
                <a:spcPts val="440"/>
              </a:spcBef>
              <a:buClr>
                <a:srgbClr val="A9A57C"/>
              </a:buClr>
              <a:buFont typeface="Arial" pitchFamily="32"/>
              <a:buChar char="•"/>
            </a:pPr>
            <a:r>
              <a:rPr lang="en-GB" sz="2400" b="0" dirty="0"/>
              <a:t>Therefore, if the Heap has n elements and operations to insert and remove each element take  O(log n) time to execute that the total amount of time to insert all elements in the Heap and remove them in ascending order is:</a:t>
            </a:r>
            <a:br>
              <a:rPr lang="en-GB" sz="2400" b="0" dirty="0"/>
            </a:br>
            <a:endParaRPr lang="en-GB" sz="2400" b="0" dirty="0"/>
          </a:p>
          <a:p>
            <a:pPr marL="114300" indent="0">
              <a:spcBef>
                <a:spcPts val="440"/>
              </a:spcBef>
              <a:buClr>
                <a:srgbClr val="A9A57C"/>
              </a:buClr>
              <a:buNone/>
            </a:pPr>
            <a:endParaRPr lang="en-GB" sz="2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163332624"/>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a:t>
            </a:r>
          </a:p>
        </p:txBody>
      </p:sp>
      <p:sp>
        <p:nvSpPr>
          <p:cNvPr id="3" name="Content Placeholder 2"/>
          <p:cNvSpPr>
            <a:spLocks noGrp="1"/>
          </p:cNvSpPr>
          <p:nvPr>
            <p:ph idx="1"/>
          </p:nvPr>
        </p:nvSpPr>
        <p:spPr>
          <a:xfrm>
            <a:off x="685800" y="1371600"/>
            <a:ext cx="8382000" cy="4983162"/>
          </a:xfrm>
        </p:spPr>
        <p:txBody>
          <a:bodyPr>
            <a:normAutofit/>
          </a:bodyPr>
          <a:lstStyle/>
          <a:p>
            <a:pPr marL="114300" lvl="0" indent="0">
              <a:spcBef>
                <a:spcPts val="440"/>
              </a:spcBef>
              <a:buClr>
                <a:srgbClr val="A9A57C"/>
              </a:buClr>
              <a:buNone/>
            </a:pPr>
            <a:r>
              <a:rPr lang="en-GB" sz="2400" dirty="0"/>
              <a:t>Why O(n log n)?</a:t>
            </a:r>
          </a:p>
          <a:p>
            <a:pPr marL="114300" lvl="0" indent="0">
              <a:spcBef>
                <a:spcPts val="440"/>
              </a:spcBef>
              <a:buClr>
                <a:srgbClr val="A9A57C"/>
              </a:buClr>
              <a:buNone/>
            </a:pPr>
            <a:endParaRPr lang="en-GB" sz="2400" b="0" dirty="0"/>
          </a:p>
          <a:p>
            <a:pPr marL="114300" lvl="0" indent="0">
              <a:spcBef>
                <a:spcPts val="440"/>
              </a:spcBef>
              <a:buClr>
                <a:srgbClr val="A9A57C"/>
              </a:buClr>
              <a:buNone/>
            </a:pPr>
            <a:r>
              <a:rPr lang="en-GB" sz="2000" dirty="0"/>
              <a:t>Time for Heap Sort = Time to insert n elements + Time to remove n elements</a:t>
            </a:r>
          </a:p>
          <a:p>
            <a:pPr marL="114300" lvl="0" indent="0">
              <a:spcBef>
                <a:spcPts val="440"/>
              </a:spcBef>
              <a:buClr>
                <a:srgbClr val="A9A57C"/>
              </a:buClr>
              <a:buNone/>
            </a:pPr>
            <a:r>
              <a:rPr lang="en-GB" sz="2000" b="0" dirty="0"/>
              <a:t>Time for Heap Sort = n *O(log n) + n*O(log n)</a:t>
            </a:r>
          </a:p>
          <a:p>
            <a:pPr marL="114300" lvl="0" indent="0">
              <a:spcBef>
                <a:spcPts val="440"/>
              </a:spcBef>
              <a:buClr>
                <a:srgbClr val="A9A57C"/>
              </a:buClr>
              <a:buNone/>
            </a:pPr>
            <a:r>
              <a:rPr lang="en-GB" sz="2000" b="0" dirty="0"/>
              <a:t>Time for Heap Sort = O(n log n) + O(n log n)</a:t>
            </a:r>
          </a:p>
          <a:p>
            <a:pPr marL="114300" lvl="0" indent="0">
              <a:spcBef>
                <a:spcPts val="440"/>
              </a:spcBef>
              <a:buClr>
                <a:srgbClr val="A9A57C"/>
              </a:buClr>
              <a:buNone/>
            </a:pPr>
            <a:r>
              <a:rPr lang="en-GB" sz="2000" b="0" dirty="0"/>
              <a:t>Time for Heap Sort = 2 O(n log n)</a:t>
            </a:r>
          </a:p>
          <a:p>
            <a:pPr marL="114300" indent="0">
              <a:spcBef>
                <a:spcPts val="440"/>
              </a:spcBef>
              <a:buClr>
                <a:srgbClr val="A9A57C"/>
              </a:buClr>
              <a:buNone/>
            </a:pPr>
            <a:endParaRPr lang="en-GB" sz="2400" b="0" dirty="0"/>
          </a:p>
          <a:p>
            <a:pPr marL="114300" indent="0">
              <a:spcBef>
                <a:spcPts val="440"/>
              </a:spcBef>
              <a:buClr>
                <a:srgbClr val="A9A57C"/>
              </a:buClr>
              <a:buNone/>
            </a:pPr>
            <a:r>
              <a:rPr lang="en-GB" sz="2400" b="0" dirty="0"/>
              <a:t>Asymptotic Speed for Heap Sort = </a:t>
            </a:r>
            <a:r>
              <a:rPr lang="en-GB" sz="2400" b="0" strike="sngStrike" dirty="0">
                <a:solidFill>
                  <a:srgbClr val="FF0000"/>
                </a:solidFill>
              </a:rPr>
              <a:t>2</a:t>
            </a:r>
            <a:r>
              <a:rPr lang="en-GB" sz="2400" b="0" dirty="0"/>
              <a:t> O(n log n)</a:t>
            </a:r>
          </a:p>
          <a:p>
            <a:pPr marL="114300" indent="0">
              <a:spcBef>
                <a:spcPts val="440"/>
              </a:spcBef>
              <a:buClr>
                <a:srgbClr val="A9A57C"/>
              </a:buClr>
              <a:buNone/>
            </a:pPr>
            <a:r>
              <a:rPr lang="en-GB" sz="2400" b="0" dirty="0"/>
              <a:t>Asymptotic Speed for Heap Sort = O(n log n)</a:t>
            </a:r>
          </a:p>
          <a:p>
            <a:pPr marL="114300" indent="0">
              <a:spcBef>
                <a:spcPts val="440"/>
              </a:spcBef>
              <a:buClr>
                <a:srgbClr val="A9A57C"/>
              </a:buClr>
              <a:buNone/>
            </a:pPr>
            <a:endParaRPr lang="en-GB" sz="2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593766220"/>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Queues</a:t>
            </a:r>
          </a:p>
        </p:txBody>
      </p:sp>
      <p:sp>
        <p:nvSpPr>
          <p:cNvPr id="3" name="Content Placeholder 2"/>
          <p:cNvSpPr>
            <a:spLocks noGrp="1"/>
          </p:cNvSpPr>
          <p:nvPr>
            <p:ph idx="1"/>
          </p:nvPr>
        </p:nvSpPr>
        <p:spPr/>
        <p:txBody>
          <a:bodyPr>
            <a:normAutofit/>
          </a:bodyPr>
          <a:lstStyle/>
          <a:p>
            <a:pPr lvl="0">
              <a:spcBef>
                <a:spcPts val="440"/>
              </a:spcBef>
              <a:buClr>
                <a:srgbClr val="A9A57C"/>
              </a:buClr>
              <a:buFont typeface="Arial" pitchFamily="32"/>
              <a:buChar char="•"/>
            </a:pPr>
            <a:r>
              <a:rPr lang="en-GB" sz="2400" b="0" dirty="0"/>
              <a:t>A priority queue is similar to a queue, but instead of items being returned in a FIFO manner, they are returned in order of priority.</a:t>
            </a:r>
          </a:p>
          <a:p>
            <a:pPr lvl="0">
              <a:spcBef>
                <a:spcPts val="440"/>
              </a:spcBef>
              <a:buClr>
                <a:srgbClr val="A9A57C"/>
              </a:buClr>
              <a:buFont typeface="Arial" pitchFamily="32"/>
              <a:buChar char="•"/>
            </a:pPr>
            <a:endParaRPr lang="en-GB" sz="2400" b="0" dirty="0"/>
          </a:p>
          <a:p>
            <a:pPr lvl="0">
              <a:spcBef>
                <a:spcPts val="440"/>
              </a:spcBef>
              <a:buClr>
                <a:srgbClr val="A9A57C"/>
              </a:buClr>
              <a:buFont typeface="Arial" pitchFamily="32"/>
              <a:buChar char="•"/>
            </a:pPr>
            <a:r>
              <a:rPr lang="en-GB" sz="2400" b="0" dirty="0"/>
              <a:t>Whenever an object is enqueued into a priority queue, it is given a priority e.g. Low or High.</a:t>
            </a:r>
          </a:p>
          <a:p>
            <a:pPr lvl="0">
              <a:spcBef>
                <a:spcPts val="440"/>
              </a:spcBef>
              <a:buClr>
                <a:srgbClr val="A9A57C"/>
              </a:buClr>
              <a:buFont typeface="Arial" pitchFamily="32"/>
              <a:buChar char="•"/>
            </a:pPr>
            <a:endParaRPr lang="en-GB" sz="2400" b="0" dirty="0"/>
          </a:p>
          <a:p>
            <a:pPr lvl="0">
              <a:spcBef>
                <a:spcPts val="440"/>
              </a:spcBef>
              <a:buClr>
                <a:srgbClr val="A9A57C"/>
              </a:buClr>
              <a:buFont typeface="Arial" pitchFamily="32"/>
              <a:buChar char="•"/>
            </a:pPr>
            <a:r>
              <a:rPr lang="en-GB" sz="2400" b="0" dirty="0"/>
              <a:t>High Priority elements must be </a:t>
            </a:r>
            <a:r>
              <a:rPr lang="en-GB" sz="2400" b="0" dirty="0" err="1"/>
              <a:t>dequed</a:t>
            </a:r>
            <a:r>
              <a:rPr lang="en-GB" sz="2400" b="0" dirty="0"/>
              <a:t> first and Low Priority Elements must be deques after all High Priority elements.</a:t>
            </a:r>
          </a:p>
          <a:p>
            <a:pPr marL="114300" lvl="0" indent="0">
              <a:spcBef>
                <a:spcPts val="440"/>
              </a:spcBef>
              <a:buClr>
                <a:srgbClr val="A9A57C"/>
              </a:buClr>
              <a:buNone/>
            </a:pPr>
            <a:endParaRPr lang="en-GB" sz="2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55287458"/>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Queues</a:t>
            </a:r>
          </a:p>
        </p:txBody>
      </p:sp>
      <p:sp>
        <p:nvSpPr>
          <p:cNvPr id="3" name="Content Placeholder 2"/>
          <p:cNvSpPr>
            <a:spLocks noGrp="1"/>
          </p:cNvSpPr>
          <p:nvPr>
            <p:ph idx="1"/>
          </p:nvPr>
        </p:nvSpPr>
        <p:spPr/>
        <p:txBody>
          <a:bodyPr>
            <a:normAutofit/>
          </a:bodyPr>
          <a:lstStyle/>
          <a:p>
            <a:pPr lvl="0">
              <a:spcBef>
                <a:spcPts val="440"/>
              </a:spcBef>
              <a:buClr>
                <a:srgbClr val="A9A57C"/>
              </a:buClr>
              <a:buFont typeface="Arial" pitchFamily="32"/>
              <a:buChar char="•"/>
            </a:pPr>
            <a:r>
              <a:rPr lang="en-GB" sz="2400" b="0" dirty="0"/>
              <a:t>Example:</a:t>
            </a:r>
          </a:p>
          <a:p>
            <a:pPr marL="114300" lvl="0" indent="0">
              <a:spcBef>
                <a:spcPts val="440"/>
              </a:spcBef>
              <a:buClr>
                <a:srgbClr val="A9A57C"/>
              </a:buClr>
              <a:buNone/>
            </a:pPr>
            <a:r>
              <a:rPr lang="en-GB" sz="2400" b="0" dirty="0"/>
              <a:t>    1 – High Priority</a:t>
            </a:r>
          </a:p>
          <a:p>
            <a:pPr marL="114300" lvl="0" indent="0">
              <a:spcBef>
                <a:spcPts val="440"/>
              </a:spcBef>
              <a:buClr>
                <a:srgbClr val="A9A57C"/>
              </a:buClr>
              <a:buNone/>
            </a:pPr>
            <a:r>
              <a:rPr lang="en-GB" sz="2400" b="0" dirty="0"/>
              <a:t>    2 – Low Priority</a:t>
            </a:r>
          </a:p>
          <a:p>
            <a:pPr marL="114300" lvl="0" indent="0">
              <a:spcBef>
                <a:spcPts val="440"/>
              </a:spcBef>
              <a:buClr>
                <a:srgbClr val="A9A57C"/>
              </a:buClr>
              <a:buNone/>
            </a:pPr>
            <a:r>
              <a:rPr lang="en-GB" sz="2400" b="0" dirty="0"/>
              <a:t>    3 – High Priority</a:t>
            </a:r>
          </a:p>
          <a:p>
            <a:pPr marL="114300" lvl="0" indent="0">
              <a:spcBef>
                <a:spcPts val="440"/>
              </a:spcBef>
              <a:buClr>
                <a:srgbClr val="A9A57C"/>
              </a:buClr>
              <a:buNone/>
            </a:pPr>
            <a:r>
              <a:rPr lang="en-GB" sz="2400" b="0" dirty="0"/>
              <a:t>    4 – High Priority</a:t>
            </a:r>
          </a:p>
          <a:p>
            <a:pPr marL="114300" lvl="0" indent="0">
              <a:spcBef>
                <a:spcPts val="440"/>
              </a:spcBef>
              <a:buClr>
                <a:srgbClr val="A9A57C"/>
              </a:buClr>
              <a:buNone/>
            </a:pPr>
            <a:r>
              <a:rPr lang="en-GB" sz="2400" b="0" dirty="0"/>
              <a:t>    5 – Low Priority</a:t>
            </a:r>
          </a:p>
          <a:p>
            <a:pPr marL="114300" lvl="0" indent="0">
              <a:spcBef>
                <a:spcPts val="440"/>
              </a:spcBef>
              <a:buClr>
                <a:srgbClr val="A9A57C"/>
              </a:buClr>
              <a:buNone/>
            </a:pPr>
            <a:endParaRPr lang="en-GB" sz="2400" b="0" dirty="0"/>
          </a:p>
          <a:p>
            <a:pPr marL="114300" lvl="0" indent="0">
              <a:spcBef>
                <a:spcPts val="440"/>
              </a:spcBef>
              <a:buClr>
                <a:srgbClr val="A9A57C"/>
              </a:buClr>
              <a:buNone/>
            </a:pPr>
            <a:r>
              <a:rPr lang="en-GB" sz="2400" b="0" dirty="0"/>
              <a:t>Priority Queue = </a:t>
            </a:r>
          </a:p>
          <a:p>
            <a:pPr marL="114300" lvl="0" indent="0">
              <a:spcBef>
                <a:spcPts val="440"/>
              </a:spcBef>
              <a:buClr>
                <a:srgbClr val="A9A57C"/>
              </a:buClr>
              <a:buNone/>
            </a:pPr>
            <a:endParaRPr lang="en-GB" sz="2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7" name="Table 7">
            <a:extLst>
              <a:ext uri="{FF2B5EF4-FFF2-40B4-BE49-F238E27FC236}">
                <a16:creationId xmlns:a16="http://schemas.microsoft.com/office/drawing/2014/main" id="{4981E681-D674-42C3-BFF2-646CB6574C86}"/>
              </a:ext>
            </a:extLst>
          </p:cNvPr>
          <p:cNvGraphicFramePr>
            <a:graphicFrameLocks noGrp="1"/>
          </p:cNvGraphicFramePr>
          <p:nvPr>
            <p:extLst>
              <p:ext uri="{D42A27DB-BD31-4B8C-83A1-F6EECF244321}">
                <p14:modId xmlns:p14="http://schemas.microsoft.com/office/powerpoint/2010/main" val="182610790"/>
              </p:ext>
            </p:extLst>
          </p:nvPr>
        </p:nvGraphicFramePr>
        <p:xfrm>
          <a:off x="3124200" y="4572000"/>
          <a:ext cx="5791200" cy="38100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1725010824"/>
                    </a:ext>
                  </a:extLst>
                </a:gridCol>
                <a:gridCol w="1158240">
                  <a:extLst>
                    <a:ext uri="{9D8B030D-6E8A-4147-A177-3AD203B41FA5}">
                      <a16:colId xmlns:a16="http://schemas.microsoft.com/office/drawing/2014/main" val="3020788104"/>
                    </a:ext>
                  </a:extLst>
                </a:gridCol>
                <a:gridCol w="1158240">
                  <a:extLst>
                    <a:ext uri="{9D8B030D-6E8A-4147-A177-3AD203B41FA5}">
                      <a16:colId xmlns:a16="http://schemas.microsoft.com/office/drawing/2014/main" val="2038689438"/>
                    </a:ext>
                  </a:extLst>
                </a:gridCol>
                <a:gridCol w="1158240">
                  <a:extLst>
                    <a:ext uri="{9D8B030D-6E8A-4147-A177-3AD203B41FA5}">
                      <a16:colId xmlns:a16="http://schemas.microsoft.com/office/drawing/2014/main" val="3884005182"/>
                    </a:ext>
                  </a:extLst>
                </a:gridCol>
                <a:gridCol w="1158240">
                  <a:extLst>
                    <a:ext uri="{9D8B030D-6E8A-4147-A177-3AD203B41FA5}">
                      <a16:colId xmlns:a16="http://schemas.microsoft.com/office/drawing/2014/main" val="3990656174"/>
                    </a:ext>
                  </a:extLst>
                </a:gridCol>
              </a:tblGrid>
              <a:tr h="381000">
                <a:tc>
                  <a:txBody>
                    <a:bodyPr/>
                    <a:lstStyle/>
                    <a:p>
                      <a:pPr algn="ctr"/>
                      <a:r>
                        <a:rPr lang="en-GB" dirty="0"/>
                        <a:t>1</a:t>
                      </a:r>
                    </a:p>
                  </a:txBody>
                  <a:tcPr anchor="ctr"/>
                </a:tc>
                <a:tc>
                  <a:txBody>
                    <a:bodyPr/>
                    <a:lstStyle/>
                    <a:p>
                      <a:pPr algn="ctr"/>
                      <a:r>
                        <a:rPr lang="en-GB" dirty="0"/>
                        <a:t>3</a:t>
                      </a:r>
                    </a:p>
                  </a:txBody>
                  <a:tcPr anchor="ctr"/>
                </a:tc>
                <a:tc>
                  <a:txBody>
                    <a:bodyPr/>
                    <a:lstStyle/>
                    <a:p>
                      <a:pPr algn="ctr"/>
                      <a:r>
                        <a:rPr lang="en-GB" dirty="0"/>
                        <a:t>4</a:t>
                      </a:r>
                    </a:p>
                  </a:txBody>
                  <a:tcPr anchor="ctr"/>
                </a:tc>
                <a:tc>
                  <a:txBody>
                    <a:bodyPr/>
                    <a:lstStyle/>
                    <a:p>
                      <a:pPr algn="ctr"/>
                      <a:r>
                        <a:rPr lang="en-GB" dirty="0"/>
                        <a:t>2</a:t>
                      </a:r>
                    </a:p>
                  </a:txBody>
                  <a:tcPr anchor="ctr"/>
                </a:tc>
                <a:tc>
                  <a:txBody>
                    <a:bodyPr/>
                    <a:lstStyle/>
                    <a:p>
                      <a:pPr algn="ctr"/>
                      <a:r>
                        <a:rPr lang="en-GB" dirty="0"/>
                        <a:t>5</a:t>
                      </a:r>
                    </a:p>
                  </a:txBody>
                  <a:tcPr anchor="ctr"/>
                </a:tc>
                <a:extLst>
                  <a:ext uri="{0D108BD9-81ED-4DB2-BD59-A6C34878D82A}">
                    <a16:rowId xmlns:a16="http://schemas.microsoft.com/office/drawing/2014/main" val="790475340"/>
                  </a:ext>
                </a:extLst>
              </a:tr>
            </a:tbl>
          </a:graphicData>
        </a:graphic>
      </p:graphicFrame>
      <p:graphicFrame>
        <p:nvGraphicFramePr>
          <p:cNvPr id="9" name="Table 7">
            <a:extLst>
              <a:ext uri="{FF2B5EF4-FFF2-40B4-BE49-F238E27FC236}">
                <a16:creationId xmlns:a16="http://schemas.microsoft.com/office/drawing/2014/main" id="{2B538C84-5EDD-47AF-B5B6-B01D3444C123}"/>
              </a:ext>
            </a:extLst>
          </p:cNvPr>
          <p:cNvGraphicFramePr>
            <a:graphicFrameLocks noGrp="1"/>
          </p:cNvGraphicFramePr>
          <p:nvPr>
            <p:extLst>
              <p:ext uri="{D42A27DB-BD31-4B8C-83A1-F6EECF244321}">
                <p14:modId xmlns:p14="http://schemas.microsoft.com/office/powerpoint/2010/main" val="633649987"/>
              </p:ext>
            </p:extLst>
          </p:nvPr>
        </p:nvGraphicFramePr>
        <p:xfrm>
          <a:off x="3121891" y="4191000"/>
          <a:ext cx="5791200" cy="38100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1725010824"/>
                    </a:ext>
                  </a:extLst>
                </a:gridCol>
                <a:gridCol w="1158240">
                  <a:extLst>
                    <a:ext uri="{9D8B030D-6E8A-4147-A177-3AD203B41FA5}">
                      <a16:colId xmlns:a16="http://schemas.microsoft.com/office/drawing/2014/main" val="3020788104"/>
                    </a:ext>
                  </a:extLst>
                </a:gridCol>
                <a:gridCol w="1158240">
                  <a:extLst>
                    <a:ext uri="{9D8B030D-6E8A-4147-A177-3AD203B41FA5}">
                      <a16:colId xmlns:a16="http://schemas.microsoft.com/office/drawing/2014/main" val="2038689438"/>
                    </a:ext>
                  </a:extLst>
                </a:gridCol>
                <a:gridCol w="1158240">
                  <a:extLst>
                    <a:ext uri="{9D8B030D-6E8A-4147-A177-3AD203B41FA5}">
                      <a16:colId xmlns:a16="http://schemas.microsoft.com/office/drawing/2014/main" val="3884005182"/>
                    </a:ext>
                  </a:extLst>
                </a:gridCol>
                <a:gridCol w="1158240">
                  <a:extLst>
                    <a:ext uri="{9D8B030D-6E8A-4147-A177-3AD203B41FA5}">
                      <a16:colId xmlns:a16="http://schemas.microsoft.com/office/drawing/2014/main" val="3990656174"/>
                    </a:ext>
                  </a:extLst>
                </a:gridCol>
              </a:tblGrid>
              <a:tr h="381000">
                <a:tc>
                  <a:txBody>
                    <a:bodyPr/>
                    <a:lstStyle/>
                    <a:p>
                      <a:pPr algn="ctr"/>
                      <a:r>
                        <a:rPr lang="en-GB" b="0" dirty="0">
                          <a:solidFill>
                            <a:schemeClr val="tx1"/>
                          </a:solidFill>
                        </a:rPr>
                        <a:t>0</a:t>
                      </a:r>
                    </a:p>
                  </a:txBody>
                  <a:tcPr anchor="ctr">
                    <a:noFill/>
                  </a:tcPr>
                </a:tc>
                <a:tc>
                  <a:txBody>
                    <a:bodyPr/>
                    <a:lstStyle/>
                    <a:p>
                      <a:pPr algn="ctr"/>
                      <a:r>
                        <a:rPr lang="en-GB" b="0" dirty="0">
                          <a:solidFill>
                            <a:schemeClr val="tx1"/>
                          </a:solidFill>
                        </a:rPr>
                        <a:t>1</a:t>
                      </a:r>
                    </a:p>
                  </a:txBody>
                  <a:tcPr anchor="ctr">
                    <a:noFill/>
                  </a:tcPr>
                </a:tc>
                <a:tc>
                  <a:txBody>
                    <a:bodyPr/>
                    <a:lstStyle/>
                    <a:p>
                      <a:pPr algn="ctr"/>
                      <a:r>
                        <a:rPr lang="en-GB" b="0" dirty="0">
                          <a:solidFill>
                            <a:schemeClr val="tx1"/>
                          </a:solidFill>
                        </a:rPr>
                        <a:t>2</a:t>
                      </a:r>
                    </a:p>
                  </a:txBody>
                  <a:tcPr anchor="ctr">
                    <a:noFill/>
                  </a:tcPr>
                </a:tc>
                <a:tc>
                  <a:txBody>
                    <a:bodyPr/>
                    <a:lstStyle/>
                    <a:p>
                      <a:pPr algn="ctr"/>
                      <a:r>
                        <a:rPr lang="en-GB" b="0" dirty="0">
                          <a:solidFill>
                            <a:schemeClr val="tx1"/>
                          </a:solidFill>
                        </a:rPr>
                        <a:t>3</a:t>
                      </a:r>
                    </a:p>
                  </a:txBody>
                  <a:tcPr anchor="ctr">
                    <a:noFill/>
                  </a:tcPr>
                </a:tc>
                <a:tc>
                  <a:txBody>
                    <a:bodyPr/>
                    <a:lstStyle/>
                    <a:p>
                      <a:pPr algn="ctr"/>
                      <a:r>
                        <a:rPr lang="en-GB" b="0" dirty="0">
                          <a:solidFill>
                            <a:schemeClr val="tx1"/>
                          </a:solidFill>
                        </a:rPr>
                        <a:t>4</a:t>
                      </a:r>
                    </a:p>
                  </a:txBody>
                  <a:tcPr anchor="ctr">
                    <a:noFill/>
                  </a:tcPr>
                </a:tc>
                <a:extLst>
                  <a:ext uri="{0D108BD9-81ED-4DB2-BD59-A6C34878D82A}">
                    <a16:rowId xmlns:a16="http://schemas.microsoft.com/office/drawing/2014/main" val="790475340"/>
                  </a:ext>
                </a:extLst>
              </a:tr>
            </a:tbl>
          </a:graphicData>
        </a:graphic>
      </p:graphicFrame>
      <p:sp>
        <p:nvSpPr>
          <p:cNvPr id="11" name="Left Brace 10">
            <a:extLst>
              <a:ext uri="{FF2B5EF4-FFF2-40B4-BE49-F238E27FC236}">
                <a16:creationId xmlns:a16="http://schemas.microsoft.com/office/drawing/2014/main" id="{BAE1FF8A-3495-40AC-9762-B68BAD69CAF9}"/>
              </a:ext>
            </a:extLst>
          </p:cNvPr>
          <p:cNvSpPr/>
          <p:nvPr/>
        </p:nvSpPr>
        <p:spPr>
          <a:xfrm rot="16200000">
            <a:off x="4610100" y="3924300"/>
            <a:ext cx="457200" cy="26670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Left Brace 11">
            <a:extLst>
              <a:ext uri="{FF2B5EF4-FFF2-40B4-BE49-F238E27FC236}">
                <a16:creationId xmlns:a16="http://schemas.microsoft.com/office/drawing/2014/main" id="{04057987-5ABC-40C1-B18A-7B5DCB8A876D}"/>
              </a:ext>
            </a:extLst>
          </p:cNvPr>
          <p:cNvSpPr/>
          <p:nvPr/>
        </p:nvSpPr>
        <p:spPr>
          <a:xfrm rot="16200000">
            <a:off x="7642514" y="4318577"/>
            <a:ext cx="457200" cy="18669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DA54240E-8BC1-4FCB-9C30-C80DC6BE76EF}"/>
              </a:ext>
            </a:extLst>
          </p:cNvPr>
          <p:cNvSpPr txBox="1"/>
          <p:nvPr/>
        </p:nvSpPr>
        <p:spPr>
          <a:xfrm>
            <a:off x="4283364" y="5494482"/>
            <a:ext cx="1981200" cy="381000"/>
          </a:xfrm>
          <a:prstGeom prst="rect">
            <a:avLst/>
          </a:prstGeom>
          <a:noFill/>
        </p:spPr>
        <p:txBody>
          <a:bodyPr wrap="square" rtlCol="0">
            <a:spAutoFit/>
          </a:bodyPr>
          <a:lstStyle/>
          <a:p>
            <a:r>
              <a:rPr lang="en-GB" dirty="0"/>
              <a:t>High Priority</a:t>
            </a:r>
          </a:p>
        </p:txBody>
      </p:sp>
      <p:sp>
        <p:nvSpPr>
          <p:cNvPr id="14" name="TextBox 13">
            <a:extLst>
              <a:ext uri="{FF2B5EF4-FFF2-40B4-BE49-F238E27FC236}">
                <a16:creationId xmlns:a16="http://schemas.microsoft.com/office/drawing/2014/main" id="{16FB599B-7BF8-439C-8FCE-813741EAD469}"/>
              </a:ext>
            </a:extLst>
          </p:cNvPr>
          <p:cNvSpPr txBox="1"/>
          <p:nvPr/>
        </p:nvSpPr>
        <p:spPr>
          <a:xfrm>
            <a:off x="7315200" y="5559713"/>
            <a:ext cx="1981200" cy="381000"/>
          </a:xfrm>
          <a:prstGeom prst="rect">
            <a:avLst/>
          </a:prstGeom>
          <a:noFill/>
        </p:spPr>
        <p:txBody>
          <a:bodyPr wrap="square" rtlCol="0">
            <a:spAutoFit/>
          </a:bodyPr>
          <a:lstStyle/>
          <a:p>
            <a:r>
              <a:rPr lang="en-GB" dirty="0"/>
              <a:t>Low Priority</a:t>
            </a:r>
          </a:p>
        </p:txBody>
      </p:sp>
    </p:spTree>
    <p:extLst>
      <p:ext uri="{BB962C8B-B14F-4D97-AF65-F5344CB8AC3E}">
        <p14:creationId xmlns:p14="http://schemas.microsoft.com/office/powerpoint/2010/main" val="2285083626"/>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Queues</a:t>
            </a:r>
          </a:p>
        </p:txBody>
      </p:sp>
      <p:sp>
        <p:nvSpPr>
          <p:cNvPr id="3" name="Content Placeholder 2"/>
          <p:cNvSpPr>
            <a:spLocks noGrp="1"/>
          </p:cNvSpPr>
          <p:nvPr>
            <p:ph idx="1"/>
          </p:nvPr>
        </p:nvSpPr>
        <p:spPr/>
        <p:txBody>
          <a:bodyPr>
            <a:normAutofit/>
          </a:bodyPr>
          <a:lstStyle/>
          <a:p>
            <a:pPr marL="114300" indent="0">
              <a:spcBef>
                <a:spcPts val="440"/>
              </a:spcBef>
              <a:buClr>
                <a:srgbClr val="A9A57C"/>
              </a:buClr>
              <a:buNone/>
            </a:pPr>
            <a:r>
              <a:rPr lang="en-GB" sz="2400" dirty="0"/>
              <a:t>How do we deal with elements having the same priority?</a:t>
            </a:r>
            <a:br>
              <a:rPr lang="en-GB" sz="2400" dirty="0"/>
            </a:br>
            <a:endParaRPr lang="en-GB" sz="1800" dirty="0"/>
          </a:p>
          <a:p>
            <a:pPr marL="114300" indent="0">
              <a:spcBef>
                <a:spcPts val="440"/>
              </a:spcBef>
              <a:buClr>
                <a:srgbClr val="A9A57C"/>
              </a:buClr>
              <a:buNone/>
            </a:pPr>
            <a:r>
              <a:rPr lang="en-GB" b="0" dirty="0"/>
              <a:t>There are several we can do this.  </a:t>
            </a:r>
          </a:p>
          <a:p>
            <a:pPr marL="114300" lvl="0" indent="0">
              <a:spcBef>
                <a:spcPts val="440"/>
              </a:spcBef>
              <a:buClr>
                <a:srgbClr val="A9A57C"/>
              </a:buClr>
              <a:buNone/>
            </a:pPr>
            <a:endParaRPr lang="en-GB" sz="1800" dirty="0"/>
          </a:p>
          <a:p>
            <a:pPr marL="114300" lvl="0" indent="0">
              <a:spcBef>
                <a:spcPts val="440"/>
              </a:spcBef>
              <a:buClr>
                <a:srgbClr val="A9A57C"/>
              </a:buClr>
              <a:buNone/>
            </a:pPr>
            <a:r>
              <a:rPr lang="en-GB" b="0" dirty="0"/>
              <a:t>Example : 15 – High Priority</a:t>
            </a:r>
          </a:p>
          <a:p>
            <a:pPr marL="114300" lvl="0" indent="0">
              <a:spcBef>
                <a:spcPts val="440"/>
              </a:spcBef>
              <a:buClr>
                <a:srgbClr val="A9A57C"/>
              </a:buClr>
              <a:buNone/>
            </a:pPr>
            <a:r>
              <a:rPr lang="en-GB" b="0" dirty="0"/>
              <a:t>	      12 – High Priority</a:t>
            </a:r>
          </a:p>
          <a:p>
            <a:pPr marL="114300" lvl="0" indent="0">
              <a:spcBef>
                <a:spcPts val="440"/>
              </a:spcBef>
              <a:buClr>
                <a:srgbClr val="A9A57C"/>
              </a:buClr>
              <a:buNone/>
            </a:pPr>
            <a:r>
              <a:rPr lang="en-GB" b="0" dirty="0"/>
              <a:t>                    4 – High Priority</a:t>
            </a:r>
          </a:p>
          <a:p>
            <a:pPr marL="114300" indent="0">
              <a:spcBef>
                <a:spcPts val="440"/>
              </a:spcBef>
              <a:buClr>
                <a:srgbClr val="A9A57C"/>
              </a:buClr>
              <a:buNone/>
            </a:pPr>
            <a:r>
              <a:rPr lang="en-GB" b="0" dirty="0"/>
              <a:t>	       3 – Low Priority</a:t>
            </a:r>
          </a:p>
          <a:p>
            <a:pPr marL="114300" lvl="0" indent="0">
              <a:spcBef>
                <a:spcPts val="440"/>
              </a:spcBef>
              <a:buClr>
                <a:srgbClr val="A9A57C"/>
              </a:buClr>
              <a:buNone/>
            </a:pPr>
            <a:endParaRPr lang="en-GB" sz="1800" b="0" dirty="0"/>
          </a:p>
          <a:p>
            <a:pPr marL="114300" lvl="0" indent="0">
              <a:spcBef>
                <a:spcPts val="440"/>
              </a:spcBef>
              <a:buClr>
                <a:srgbClr val="A9A57C"/>
              </a:buClr>
              <a:buNone/>
            </a:pPr>
            <a:r>
              <a:rPr lang="en-GB" b="0" dirty="0"/>
              <a:t>We can use </a:t>
            </a:r>
            <a:r>
              <a:rPr lang="en-GB" b="0" dirty="0" err="1"/>
              <a:t>FiFo</a:t>
            </a:r>
            <a:r>
              <a:rPr lang="en-GB" b="0" dirty="0"/>
              <a:t> order and insert the elements in the Priority Queue based on their order e.g. 15 was the first high priority element so it is the first one in the queue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7" name="Table 7">
            <a:extLst>
              <a:ext uri="{FF2B5EF4-FFF2-40B4-BE49-F238E27FC236}">
                <a16:creationId xmlns:a16="http://schemas.microsoft.com/office/drawing/2014/main" id="{4981E681-D674-42C3-BFF2-646CB6574C86}"/>
              </a:ext>
            </a:extLst>
          </p:cNvPr>
          <p:cNvGraphicFramePr>
            <a:graphicFrameLocks noGrp="1"/>
          </p:cNvGraphicFramePr>
          <p:nvPr>
            <p:extLst>
              <p:ext uri="{D42A27DB-BD31-4B8C-83A1-F6EECF244321}">
                <p14:modId xmlns:p14="http://schemas.microsoft.com/office/powerpoint/2010/main" val="4272915040"/>
              </p:ext>
            </p:extLst>
          </p:nvPr>
        </p:nvGraphicFramePr>
        <p:xfrm>
          <a:off x="2133600" y="6400800"/>
          <a:ext cx="5791200" cy="38100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1725010824"/>
                    </a:ext>
                  </a:extLst>
                </a:gridCol>
                <a:gridCol w="1158240">
                  <a:extLst>
                    <a:ext uri="{9D8B030D-6E8A-4147-A177-3AD203B41FA5}">
                      <a16:colId xmlns:a16="http://schemas.microsoft.com/office/drawing/2014/main" val="3020788104"/>
                    </a:ext>
                  </a:extLst>
                </a:gridCol>
                <a:gridCol w="1158240">
                  <a:extLst>
                    <a:ext uri="{9D8B030D-6E8A-4147-A177-3AD203B41FA5}">
                      <a16:colId xmlns:a16="http://schemas.microsoft.com/office/drawing/2014/main" val="2038689438"/>
                    </a:ext>
                  </a:extLst>
                </a:gridCol>
                <a:gridCol w="1158240">
                  <a:extLst>
                    <a:ext uri="{9D8B030D-6E8A-4147-A177-3AD203B41FA5}">
                      <a16:colId xmlns:a16="http://schemas.microsoft.com/office/drawing/2014/main" val="3884005182"/>
                    </a:ext>
                  </a:extLst>
                </a:gridCol>
                <a:gridCol w="1158240">
                  <a:extLst>
                    <a:ext uri="{9D8B030D-6E8A-4147-A177-3AD203B41FA5}">
                      <a16:colId xmlns:a16="http://schemas.microsoft.com/office/drawing/2014/main" val="3990656174"/>
                    </a:ext>
                  </a:extLst>
                </a:gridCol>
              </a:tblGrid>
              <a:tr h="381000">
                <a:tc>
                  <a:txBody>
                    <a:bodyPr/>
                    <a:lstStyle/>
                    <a:p>
                      <a:pPr algn="ctr"/>
                      <a:r>
                        <a:rPr lang="en-GB" dirty="0"/>
                        <a:t>15</a:t>
                      </a:r>
                    </a:p>
                  </a:txBody>
                  <a:tcPr anchor="ctr"/>
                </a:tc>
                <a:tc>
                  <a:txBody>
                    <a:bodyPr/>
                    <a:lstStyle/>
                    <a:p>
                      <a:pPr algn="ctr"/>
                      <a:r>
                        <a:rPr lang="en-GB" dirty="0"/>
                        <a:t>12</a:t>
                      </a:r>
                    </a:p>
                  </a:txBody>
                  <a:tcPr anchor="ctr"/>
                </a:tc>
                <a:tc>
                  <a:txBody>
                    <a:bodyPr/>
                    <a:lstStyle/>
                    <a:p>
                      <a:pPr algn="ctr"/>
                      <a:r>
                        <a:rPr lang="en-GB" dirty="0"/>
                        <a:t>4</a:t>
                      </a:r>
                    </a:p>
                  </a:txBody>
                  <a:tcPr anchor="ctr"/>
                </a:tc>
                <a:tc>
                  <a:txBody>
                    <a:bodyPr/>
                    <a:lstStyle/>
                    <a:p>
                      <a:pPr algn="ctr"/>
                      <a:r>
                        <a:rPr lang="en-GB" dirty="0"/>
                        <a:t>3</a:t>
                      </a:r>
                    </a:p>
                  </a:txBody>
                  <a:tcPr anchor="ctr"/>
                </a:tc>
                <a:tc>
                  <a:txBody>
                    <a:bodyPr/>
                    <a:lstStyle/>
                    <a:p>
                      <a:pPr algn="ctr"/>
                      <a:endParaRPr lang="en-GB" dirty="0"/>
                    </a:p>
                  </a:txBody>
                  <a:tcPr anchor="ctr"/>
                </a:tc>
                <a:extLst>
                  <a:ext uri="{0D108BD9-81ED-4DB2-BD59-A6C34878D82A}">
                    <a16:rowId xmlns:a16="http://schemas.microsoft.com/office/drawing/2014/main" val="790475340"/>
                  </a:ext>
                </a:extLst>
              </a:tr>
            </a:tbl>
          </a:graphicData>
        </a:graphic>
      </p:graphicFrame>
      <p:graphicFrame>
        <p:nvGraphicFramePr>
          <p:cNvPr id="9" name="Table 7">
            <a:extLst>
              <a:ext uri="{FF2B5EF4-FFF2-40B4-BE49-F238E27FC236}">
                <a16:creationId xmlns:a16="http://schemas.microsoft.com/office/drawing/2014/main" id="{2B538C84-5EDD-47AF-B5B6-B01D3444C123}"/>
              </a:ext>
            </a:extLst>
          </p:cNvPr>
          <p:cNvGraphicFramePr>
            <a:graphicFrameLocks noGrp="1"/>
          </p:cNvGraphicFramePr>
          <p:nvPr>
            <p:extLst>
              <p:ext uri="{D42A27DB-BD31-4B8C-83A1-F6EECF244321}">
                <p14:modId xmlns:p14="http://schemas.microsoft.com/office/powerpoint/2010/main" val="2867697820"/>
              </p:ext>
            </p:extLst>
          </p:nvPr>
        </p:nvGraphicFramePr>
        <p:xfrm>
          <a:off x="2133600" y="6019800"/>
          <a:ext cx="5791200" cy="38100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1725010824"/>
                    </a:ext>
                  </a:extLst>
                </a:gridCol>
                <a:gridCol w="1158240">
                  <a:extLst>
                    <a:ext uri="{9D8B030D-6E8A-4147-A177-3AD203B41FA5}">
                      <a16:colId xmlns:a16="http://schemas.microsoft.com/office/drawing/2014/main" val="3020788104"/>
                    </a:ext>
                  </a:extLst>
                </a:gridCol>
                <a:gridCol w="1158240">
                  <a:extLst>
                    <a:ext uri="{9D8B030D-6E8A-4147-A177-3AD203B41FA5}">
                      <a16:colId xmlns:a16="http://schemas.microsoft.com/office/drawing/2014/main" val="2038689438"/>
                    </a:ext>
                  </a:extLst>
                </a:gridCol>
                <a:gridCol w="1158240">
                  <a:extLst>
                    <a:ext uri="{9D8B030D-6E8A-4147-A177-3AD203B41FA5}">
                      <a16:colId xmlns:a16="http://schemas.microsoft.com/office/drawing/2014/main" val="3884005182"/>
                    </a:ext>
                  </a:extLst>
                </a:gridCol>
                <a:gridCol w="1158240">
                  <a:extLst>
                    <a:ext uri="{9D8B030D-6E8A-4147-A177-3AD203B41FA5}">
                      <a16:colId xmlns:a16="http://schemas.microsoft.com/office/drawing/2014/main" val="3990656174"/>
                    </a:ext>
                  </a:extLst>
                </a:gridCol>
              </a:tblGrid>
              <a:tr h="381000">
                <a:tc>
                  <a:txBody>
                    <a:bodyPr/>
                    <a:lstStyle/>
                    <a:p>
                      <a:pPr algn="ctr"/>
                      <a:r>
                        <a:rPr lang="en-GB" b="0" dirty="0">
                          <a:solidFill>
                            <a:schemeClr val="tx1"/>
                          </a:solidFill>
                        </a:rPr>
                        <a:t>0</a:t>
                      </a:r>
                    </a:p>
                  </a:txBody>
                  <a:tcPr anchor="ctr">
                    <a:noFill/>
                  </a:tcPr>
                </a:tc>
                <a:tc>
                  <a:txBody>
                    <a:bodyPr/>
                    <a:lstStyle/>
                    <a:p>
                      <a:pPr algn="ctr"/>
                      <a:r>
                        <a:rPr lang="en-GB" b="0" dirty="0">
                          <a:solidFill>
                            <a:schemeClr val="tx1"/>
                          </a:solidFill>
                        </a:rPr>
                        <a:t>1</a:t>
                      </a:r>
                    </a:p>
                  </a:txBody>
                  <a:tcPr anchor="ctr">
                    <a:noFill/>
                  </a:tcPr>
                </a:tc>
                <a:tc>
                  <a:txBody>
                    <a:bodyPr/>
                    <a:lstStyle/>
                    <a:p>
                      <a:pPr algn="ctr"/>
                      <a:r>
                        <a:rPr lang="en-GB" b="0" dirty="0">
                          <a:solidFill>
                            <a:schemeClr val="tx1"/>
                          </a:solidFill>
                        </a:rPr>
                        <a:t>2</a:t>
                      </a:r>
                    </a:p>
                  </a:txBody>
                  <a:tcPr anchor="ctr">
                    <a:noFill/>
                  </a:tcPr>
                </a:tc>
                <a:tc>
                  <a:txBody>
                    <a:bodyPr/>
                    <a:lstStyle/>
                    <a:p>
                      <a:pPr algn="ctr"/>
                      <a:r>
                        <a:rPr lang="en-GB" b="0" dirty="0">
                          <a:solidFill>
                            <a:schemeClr val="tx1"/>
                          </a:solidFill>
                        </a:rPr>
                        <a:t>3</a:t>
                      </a:r>
                    </a:p>
                  </a:txBody>
                  <a:tcPr anchor="ctr">
                    <a:noFill/>
                  </a:tcPr>
                </a:tc>
                <a:tc>
                  <a:txBody>
                    <a:bodyPr/>
                    <a:lstStyle/>
                    <a:p>
                      <a:pPr algn="ctr"/>
                      <a:r>
                        <a:rPr lang="en-GB" b="0" dirty="0">
                          <a:solidFill>
                            <a:schemeClr val="tx1"/>
                          </a:solidFill>
                        </a:rPr>
                        <a:t>4</a:t>
                      </a:r>
                    </a:p>
                  </a:txBody>
                  <a:tcPr anchor="ctr">
                    <a:noFill/>
                  </a:tcPr>
                </a:tc>
                <a:extLst>
                  <a:ext uri="{0D108BD9-81ED-4DB2-BD59-A6C34878D82A}">
                    <a16:rowId xmlns:a16="http://schemas.microsoft.com/office/drawing/2014/main" val="790475340"/>
                  </a:ext>
                </a:extLst>
              </a:tr>
            </a:tbl>
          </a:graphicData>
        </a:graphic>
      </p:graphicFrame>
    </p:spTree>
    <p:extLst>
      <p:ext uri="{BB962C8B-B14F-4D97-AF65-F5344CB8AC3E}">
        <p14:creationId xmlns:p14="http://schemas.microsoft.com/office/powerpoint/2010/main" val="3171609745"/>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Queues</a:t>
            </a:r>
          </a:p>
        </p:txBody>
      </p:sp>
      <p:sp>
        <p:nvSpPr>
          <p:cNvPr id="3" name="Content Placeholder 2"/>
          <p:cNvSpPr>
            <a:spLocks noGrp="1"/>
          </p:cNvSpPr>
          <p:nvPr>
            <p:ph idx="1"/>
          </p:nvPr>
        </p:nvSpPr>
        <p:spPr/>
        <p:txBody>
          <a:bodyPr>
            <a:normAutofit/>
          </a:bodyPr>
          <a:lstStyle/>
          <a:p>
            <a:pPr marL="114300" indent="0">
              <a:spcBef>
                <a:spcPts val="440"/>
              </a:spcBef>
              <a:buClr>
                <a:srgbClr val="A9A57C"/>
              </a:buClr>
              <a:buNone/>
            </a:pPr>
            <a:r>
              <a:rPr lang="en-GB" sz="2400" dirty="0"/>
              <a:t>How do we deal with elements having the same priority?</a:t>
            </a:r>
            <a:br>
              <a:rPr lang="en-GB" sz="2400" dirty="0"/>
            </a:br>
            <a:endParaRPr lang="en-GB" sz="1800" dirty="0"/>
          </a:p>
          <a:p>
            <a:pPr marL="114300" lvl="0" indent="0">
              <a:spcBef>
                <a:spcPts val="440"/>
              </a:spcBef>
              <a:buClr>
                <a:srgbClr val="A9A57C"/>
              </a:buClr>
              <a:buNone/>
            </a:pPr>
            <a:r>
              <a:rPr lang="en-GB" b="0" dirty="0"/>
              <a:t>Example : 15 – High Priority		12 – High Priority</a:t>
            </a:r>
          </a:p>
          <a:p>
            <a:pPr marL="114300" lvl="0" indent="0">
              <a:spcBef>
                <a:spcPts val="440"/>
              </a:spcBef>
              <a:buClr>
                <a:srgbClr val="A9A57C"/>
              </a:buClr>
              <a:buNone/>
            </a:pPr>
            <a:r>
              <a:rPr lang="en-GB" b="0" dirty="0"/>
              <a:t>                    4 – High Priority		3 – Low Priority</a:t>
            </a:r>
          </a:p>
          <a:p>
            <a:pPr marL="114300" lvl="0" indent="0">
              <a:spcBef>
                <a:spcPts val="440"/>
              </a:spcBef>
              <a:buClr>
                <a:srgbClr val="A9A57C"/>
              </a:buClr>
              <a:buNone/>
            </a:pPr>
            <a:endParaRPr lang="en-GB" sz="1800" b="0" dirty="0"/>
          </a:p>
          <a:p>
            <a:pPr marL="114300" lvl="0" indent="0">
              <a:spcBef>
                <a:spcPts val="440"/>
              </a:spcBef>
              <a:buClr>
                <a:srgbClr val="A9A57C"/>
              </a:buClr>
              <a:buNone/>
            </a:pPr>
            <a:r>
              <a:rPr lang="en-GB" b="0" dirty="0"/>
              <a:t>We can use the value of the element to determine which out of al the high priority elements is the most important e.g. the smaller the value of the element, the more important it is.</a:t>
            </a:r>
          </a:p>
          <a:p>
            <a:pPr marL="114300" lvl="0" indent="0">
              <a:spcBef>
                <a:spcPts val="440"/>
              </a:spcBef>
              <a:buClr>
                <a:srgbClr val="A9A57C"/>
              </a:buClr>
              <a:buNone/>
            </a:pPr>
            <a:br>
              <a:rPr lang="en-GB" sz="1800" b="0" dirty="0"/>
            </a:br>
            <a:r>
              <a:rPr lang="en-GB" b="0" dirty="0"/>
              <a:t>In this case, out of all high priority elements 4 was the  was the one with the smallest value and therefore the first one in the queue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7" name="Table 7">
            <a:extLst>
              <a:ext uri="{FF2B5EF4-FFF2-40B4-BE49-F238E27FC236}">
                <a16:creationId xmlns:a16="http://schemas.microsoft.com/office/drawing/2014/main" id="{4981E681-D674-42C3-BFF2-646CB6574C86}"/>
              </a:ext>
            </a:extLst>
          </p:cNvPr>
          <p:cNvGraphicFramePr>
            <a:graphicFrameLocks noGrp="1"/>
          </p:cNvGraphicFramePr>
          <p:nvPr>
            <p:extLst>
              <p:ext uri="{D42A27DB-BD31-4B8C-83A1-F6EECF244321}">
                <p14:modId xmlns:p14="http://schemas.microsoft.com/office/powerpoint/2010/main" val="3094124056"/>
              </p:ext>
            </p:extLst>
          </p:nvPr>
        </p:nvGraphicFramePr>
        <p:xfrm>
          <a:off x="1905000" y="5999018"/>
          <a:ext cx="5791200" cy="38100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1725010824"/>
                    </a:ext>
                  </a:extLst>
                </a:gridCol>
                <a:gridCol w="1158240">
                  <a:extLst>
                    <a:ext uri="{9D8B030D-6E8A-4147-A177-3AD203B41FA5}">
                      <a16:colId xmlns:a16="http://schemas.microsoft.com/office/drawing/2014/main" val="3020788104"/>
                    </a:ext>
                  </a:extLst>
                </a:gridCol>
                <a:gridCol w="1158240">
                  <a:extLst>
                    <a:ext uri="{9D8B030D-6E8A-4147-A177-3AD203B41FA5}">
                      <a16:colId xmlns:a16="http://schemas.microsoft.com/office/drawing/2014/main" val="2038689438"/>
                    </a:ext>
                  </a:extLst>
                </a:gridCol>
                <a:gridCol w="1158240">
                  <a:extLst>
                    <a:ext uri="{9D8B030D-6E8A-4147-A177-3AD203B41FA5}">
                      <a16:colId xmlns:a16="http://schemas.microsoft.com/office/drawing/2014/main" val="3884005182"/>
                    </a:ext>
                  </a:extLst>
                </a:gridCol>
                <a:gridCol w="1158240">
                  <a:extLst>
                    <a:ext uri="{9D8B030D-6E8A-4147-A177-3AD203B41FA5}">
                      <a16:colId xmlns:a16="http://schemas.microsoft.com/office/drawing/2014/main" val="3990656174"/>
                    </a:ext>
                  </a:extLst>
                </a:gridCol>
              </a:tblGrid>
              <a:tr h="381000">
                <a:tc>
                  <a:txBody>
                    <a:bodyPr/>
                    <a:lstStyle/>
                    <a:p>
                      <a:pPr algn="ctr"/>
                      <a:r>
                        <a:rPr lang="en-GB" dirty="0"/>
                        <a:t>4</a:t>
                      </a:r>
                    </a:p>
                  </a:txBody>
                  <a:tcPr anchor="ctr"/>
                </a:tc>
                <a:tc>
                  <a:txBody>
                    <a:bodyPr/>
                    <a:lstStyle/>
                    <a:p>
                      <a:pPr algn="ctr"/>
                      <a:r>
                        <a:rPr lang="en-GB" dirty="0"/>
                        <a:t>12</a:t>
                      </a:r>
                    </a:p>
                  </a:txBody>
                  <a:tcPr anchor="ctr"/>
                </a:tc>
                <a:tc>
                  <a:txBody>
                    <a:bodyPr/>
                    <a:lstStyle/>
                    <a:p>
                      <a:pPr algn="ctr"/>
                      <a:r>
                        <a:rPr lang="en-GB" dirty="0"/>
                        <a:t>15</a:t>
                      </a:r>
                    </a:p>
                  </a:txBody>
                  <a:tcPr anchor="ctr"/>
                </a:tc>
                <a:tc>
                  <a:txBody>
                    <a:bodyPr/>
                    <a:lstStyle/>
                    <a:p>
                      <a:pPr algn="ctr"/>
                      <a:r>
                        <a:rPr lang="en-GB" dirty="0"/>
                        <a:t>3</a:t>
                      </a:r>
                    </a:p>
                  </a:txBody>
                  <a:tcPr anchor="ctr"/>
                </a:tc>
                <a:tc>
                  <a:txBody>
                    <a:bodyPr/>
                    <a:lstStyle/>
                    <a:p>
                      <a:pPr algn="ctr"/>
                      <a:endParaRPr lang="en-GB" dirty="0"/>
                    </a:p>
                  </a:txBody>
                  <a:tcPr anchor="ctr"/>
                </a:tc>
                <a:extLst>
                  <a:ext uri="{0D108BD9-81ED-4DB2-BD59-A6C34878D82A}">
                    <a16:rowId xmlns:a16="http://schemas.microsoft.com/office/drawing/2014/main" val="790475340"/>
                  </a:ext>
                </a:extLst>
              </a:tr>
            </a:tbl>
          </a:graphicData>
        </a:graphic>
      </p:graphicFrame>
      <p:graphicFrame>
        <p:nvGraphicFramePr>
          <p:cNvPr id="9" name="Table 7">
            <a:extLst>
              <a:ext uri="{FF2B5EF4-FFF2-40B4-BE49-F238E27FC236}">
                <a16:creationId xmlns:a16="http://schemas.microsoft.com/office/drawing/2014/main" id="{2B538C84-5EDD-47AF-B5B6-B01D3444C123}"/>
              </a:ext>
            </a:extLst>
          </p:cNvPr>
          <p:cNvGraphicFramePr>
            <a:graphicFrameLocks noGrp="1"/>
          </p:cNvGraphicFramePr>
          <p:nvPr>
            <p:extLst>
              <p:ext uri="{D42A27DB-BD31-4B8C-83A1-F6EECF244321}">
                <p14:modId xmlns:p14="http://schemas.microsoft.com/office/powerpoint/2010/main" val="1921523791"/>
              </p:ext>
            </p:extLst>
          </p:nvPr>
        </p:nvGraphicFramePr>
        <p:xfrm>
          <a:off x="1905000" y="5618018"/>
          <a:ext cx="5791200" cy="38100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1725010824"/>
                    </a:ext>
                  </a:extLst>
                </a:gridCol>
                <a:gridCol w="1158240">
                  <a:extLst>
                    <a:ext uri="{9D8B030D-6E8A-4147-A177-3AD203B41FA5}">
                      <a16:colId xmlns:a16="http://schemas.microsoft.com/office/drawing/2014/main" val="3020788104"/>
                    </a:ext>
                  </a:extLst>
                </a:gridCol>
                <a:gridCol w="1158240">
                  <a:extLst>
                    <a:ext uri="{9D8B030D-6E8A-4147-A177-3AD203B41FA5}">
                      <a16:colId xmlns:a16="http://schemas.microsoft.com/office/drawing/2014/main" val="2038689438"/>
                    </a:ext>
                  </a:extLst>
                </a:gridCol>
                <a:gridCol w="1158240">
                  <a:extLst>
                    <a:ext uri="{9D8B030D-6E8A-4147-A177-3AD203B41FA5}">
                      <a16:colId xmlns:a16="http://schemas.microsoft.com/office/drawing/2014/main" val="3884005182"/>
                    </a:ext>
                  </a:extLst>
                </a:gridCol>
                <a:gridCol w="1158240">
                  <a:extLst>
                    <a:ext uri="{9D8B030D-6E8A-4147-A177-3AD203B41FA5}">
                      <a16:colId xmlns:a16="http://schemas.microsoft.com/office/drawing/2014/main" val="3990656174"/>
                    </a:ext>
                  </a:extLst>
                </a:gridCol>
              </a:tblGrid>
              <a:tr h="381000">
                <a:tc>
                  <a:txBody>
                    <a:bodyPr/>
                    <a:lstStyle/>
                    <a:p>
                      <a:pPr algn="ctr"/>
                      <a:r>
                        <a:rPr lang="en-GB" b="0" dirty="0">
                          <a:solidFill>
                            <a:schemeClr val="tx1"/>
                          </a:solidFill>
                        </a:rPr>
                        <a:t>0</a:t>
                      </a:r>
                    </a:p>
                  </a:txBody>
                  <a:tcPr anchor="ctr">
                    <a:noFill/>
                  </a:tcPr>
                </a:tc>
                <a:tc>
                  <a:txBody>
                    <a:bodyPr/>
                    <a:lstStyle/>
                    <a:p>
                      <a:pPr algn="ctr"/>
                      <a:r>
                        <a:rPr lang="en-GB" b="0" dirty="0">
                          <a:solidFill>
                            <a:schemeClr val="tx1"/>
                          </a:solidFill>
                        </a:rPr>
                        <a:t>1</a:t>
                      </a:r>
                    </a:p>
                  </a:txBody>
                  <a:tcPr anchor="ctr">
                    <a:noFill/>
                  </a:tcPr>
                </a:tc>
                <a:tc>
                  <a:txBody>
                    <a:bodyPr/>
                    <a:lstStyle/>
                    <a:p>
                      <a:pPr algn="ctr"/>
                      <a:r>
                        <a:rPr lang="en-GB" b="0" dirty="0">
                          <a:solidFill>
                            <a:schemeClr val="tx1"/>
                          </a:solidFill>
                        </a:rPr>
                        <a:t>2</a:t>
                      </a:r>
                    </a:p>
                  </a:txBody>
                  <a:tcPr anchor="ctr">
                    <a:noFill/>
                  </a:tcPr>
                </a:tc>
                <a:tc>
                  <a:txBody>
                    <a:bodyPr/>
                    <a:lstStyle/>
                    <a:p>
                      <a:pPr algn="ctr"/>
                      <a:r>
                        <a:rPr lang="en-GB" b="0" dirty="0">
                          <a:solidFill>
                            <a:schemeClr val="tx1"/>
                          </a:solidFill>
                        </a:rPr>
                        <a:t>3</a:t>
                      </a:r>
                    </a:p>
                  </a:txBody>
                  <a:tcPr anchor="ctr">
                    <a:noFill/>
                  </a:tcPr>
                </a:tc>
                <a:tc>
                  <a:txBody>
                    <a:bodyPr/>
                    <a:lstStyle/>
                    <a:p>
                      <a:pPr algn="ctr"/>
                      <a:r>
                        <a:rPr lang="en-GB" b="0" dirty="0">
                          <a:solidFill>
                            <a:schemeClr val="tx1"/>
                          </a:solidFill>
                        </a:rPr>
                        <a:t>4</a:t>
                      </a:r>
                    </a:p>
                  </a:txBody>
                  <a:tcPr anchor="ctr">
                    <a:noFill/>
                  </a:tcPr>
                </a:tc>
                <a:extLst>
                  <a:ext uri="{0D108BD9-81ED-4DB2-BD59-A6C34878D82A}">
                    <a16:rowId xmlns:a16="http://schemas.microsoft.com/office/drawing/2014/main" val="790475340"/>
                  </a:ext>
                </a:extLst>
              </a:tr>
            </a:tbl>
          </a:graphicData>
        </a:graphic>
      </p:graphicFrame>
    </p:spTree>
    <p:extLst>
      <p:ext uri="{BB962C8B-B14F-4D97-AF65-F5344CB8AC3E}">
        <p14:creationId xmlns:p14="http://schemas.microsoft.com/office/powerpoint/2010/main" val="614224213"/>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Priority Queue using Heaps</a:t>
            </a:r>
          </a:p>
        </p:txBody>
      </p:sp>
      <p:sp>
        <p:nvSpPr>
          <p:cNvPr id="3" name="Content Placeholder 2"/>
          <p:cNvSpPr>
            <a:spLocks noGrp="1"/>
          </p:cNvSpPr>
          <p:nvPr>
            <p:ph idx="1"/>
          </p:nvPr>
        </p:nvSpPr>
        <p:spPr>
          <a:xfrm>
            <a:off x="838200" y="1752600"/>
            <a:ext cx="8305800" cy="4800600"/>
          </a:xfrm>
        </p:spPr>
        <p:txBody>
          <a:bodyPr>
            <a:normAutofit lnSpcReduction="10000"/>
          </a:bodyPr>
          <a:lstStyle/>
          <a:p>
            <a:pPr lvl="0">
              <a:spcBef>
                <a:spcPts val="440"/>
              </a:spcBef>
              <a:buClr>
                <a:srgbClr val="A9A57C"/>
              </a:buClr>
              <a:buFont typeface="Arial" pitchFamily="32"/>
              <a:buChar char="•"/>
            </a:pPr>
            <a:r>
              <a:rPr lang="en-GB" sz="2400" b="0" dirty="0"/>
              <a:t>Heaps are suited for implementing priority queues, especially if the priority of an element depends on its value.</a:t>
            </a:r>
          </a:p>
          <a:p>
            <a:pPr lvl="0">
              <a:spcBef>
                <a:spcPts val="440"/>
              </a:spcBef>
              <a:buClr>
                <a:srgbClr val="A9A57C"/>
              </a:buClr>
              <a:buFont typeface="Arial" pitchFamily="32"/>
              <a:buChar char="•"/>
            </a:pPr>
            <a:endParaRPr lang="en-GB" sz="2400" b="0" dirty="0"/>
          </a:p>
          <a:p>
            <a:pPr lvl="0">
              <a:spcBef>
                <a:spcPts val="440"/>
              </a:spcBef>
              <a:buClr>
                <a:srgbClr val="A9A57C"/>
              </a:buClr>
              <a:buFont typeface="Arial" pitchFamily="32"/>
              <a:buChar char="•"/>
            </a:pPr>
            <a:r>
              <a:rPr lang="en-GB" sz="2400" b="0" dirty="0"/>
              <a:t>Whenever a new item needs to be </a:t>
            </a:r>
            <a:r>
              <a:rPr lang="en-GB" sz="2400" b="0" dirty="0" err="1"/>
              <a:t>enqueued</a:t>
            </a:r>
            <a:r>
              <a:rPr lang="en-GB" sz="2400" b="0" dirty="0"/>
              <a:t> into the priority queue, use the Insert operation.</a:t>
            </a:r>
          </a:p>
          <a:p>
            <a:pPr lvl="0">
              <a:spcBef>
                <a:spcPts val="440"/>
              </a:spcBef>
              <a:buClr>
                <a:srgbClr val="A9A57C"/>
              </a:buClr>
              <a:buFont typeface="Arial" pitchFamily="32"/>
              <a:buChar char="•"/>
            </a:pPr>
            <a:endParaRPr lang="en-GB" sz="2400" b="0" dirty="0"/>
          </a:p>
          <a:p>
            <a:pPr lvl="0">
              <a:spcBef>
                <a:spcPts val="440"/>
              </a:spcBef>
              <a:buClr>
                <a:srgbClr val="A9A57C"/>
              </a:buClr>
              <a:buFont typeface="Arial" pitchFamily="32"/>
              <a:buChar char="•"/>
            </a:pPr>
            <a:r>
              <a:rPr lang="en-GB" sz="2400" b="0" dirty="0"/>
              <a:t>Whenever an item (with the highest priority) needs to be dequeued from the priority queue, use the </a:t>
            </a:r>
            <a:r>
              <a:rPr lang="en-GB" sz="2400" b="0" dirty="0" err="1"/>
              <a:t>RemoveMin</a:t>
            </a:r>
            <a:r>
              <a:rPr lang="en-GB" sz="2400" b="0" dirty="0"/>
              <a:t> operation.</a:t>
            </a:r>
            <a:br>
              <a:rPr lang="en-GB" sz="2400" b="0" dirty="0"/>
            </a:br>
            <a:endParaRPr lang="en-GB" sz="2400" b="0" dirty="0"/>
          </a:p>
          <a:p>
            <a:pPr lvl="0">
              <a:spcBef>
                <a:spcPts val="440"/>
              </a:spcBef>
              <a:buClr>
                <a:srgbClr val="A9A57C"/>
              </a:buClr>
              <a:buFont typeface="Arial" pitchFamily="32"/>
              <a:buChar char="•"/>
            </a:pPr>
            <a:r>
              <a:rPr lang="en-GB" sz="2400" b="0" dirty="0"/>
              <a:t>Because these operations insert and remove elements based on their value, a heap will automatically act as a priority queue that manages elements based on their values.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36904570"/>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0" dirty="0"/>
                  <a:t>A binary tree is complete if at every level </a:t>
                </a:r>
                <a:r>
                  <a:rPr lang="en-GB" b="0" i="1" dirty="0" err="1"/>
                  <a:t>i</a:t>
                </a:r>
                <a:r>
                  <a:rPr lang="en-GB" b="0" dirty="0"/>
                  <a:t>, except perhaps the last level there are exactly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𝑖</m:t>
                        </m:r>
                      </m:sup>
                    </m:sSup>
                  </m:oMath>
                </a14:m>
                <a:r>
                  <a:rPr lang="en-GB" b="0" dirty="0"/>
                  <a:t> nodes.</a:t>
                </a:r>
              </a:p>
              <a:p>
                <a:endParaRPr lang="en-GB" b="0" dirty="0"/>
              </a:p>
              <a:p>
                <a:r>
                  <a:rPr lang="en-GB" b="0" dirty="0"/>
                  <a:t>In the last level, nodes are added from left to right.</a:t>
                </a:r>
              </a:p>
              <a:p>
                <a:endParaRPr lang="en-GB" b="0" dirty="0"/>
              </a:p>
              <a:p>
                <a:r>
                  <a:rPr lang="en-GB" b="0" dirty="0"/>
                  <a:t>This property guarantees that the height is O(log n)</a:t>
                </a:r>
              </a:p>
              <a:p>
                <a:endParaRPr lang="en-GB" b="0" dirty="0"/>
              </a:p>
              <a:p>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16" name="Oval 15"/>
          <p:cNvSpPr/>
          <p:nvPr/>
        </p:nvSpPr>
        <p:spPr>
          <a:xfrm>
            <a:off x="6629400" y="468117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7391400" y="344931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7218596" y="573661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6055192" y="5785519"/>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7010400" y="4099719"/>
            <a:ext cx="492592" cy="581456"/>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8041808" y="4099719"/>
            <a:ext cx="420706" cy="621973"/>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6436192" y="5331583"/>
            <a:ext cx="304800" cy="45393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7279808" y="5331583"/>
            <a:ext cx="319788" cy="40502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4000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spcBef>
                <a:spcPts val="440"/>
              </a:spcBef>
              <a:buClr>
                <a:srgbClr val="A9A57C"/>
              </a:buClr>
              <a:buFont typeface="Arial" pitchFamily="32"/>
              <a:buChar char="•"/>
            </a:pPr>
            <a:r>
              <a:rPr lang="en-GB" sz="2400" b="0" dirty="0"/>
              <a:t>Heaps</a:t>
            </a:r>
          </a:p>
          <a:p>
            <a:pPr lvl="0">
              <a:spcBef>
                <a:spcPts val="440"/>
              </a:spcBef>
              <a:buClr>
                <a:srgbClr val="A9A57C"/>
              </a:buClr>
              <a:buFont typeface="Arial" pitchFamily="32"/>
              <a:buChar char="•"/>
            </a:pPr>
            <a:r>
              <a:rPr lang="en-GB" sz="2400" b="0" dirty="0"/>
              <a:t>Implementing a Heap</a:t>
            </a:r>
          </a:p>
          <a:p>
            <a:pPr lvl="0">
              <a:spcBef>
                <a:spcPts val="440"/>
              </a:spcBef>
              <a:buClr>
                <a:srgbClr val="A9A57C"/>
              </a:buClr>
              <a:buFont typeface="Arial" pitchFamily="32"/>
              <a:buChar char="•"/>
            </a:pPr>
            <a:r>
              <a:rPr lang="en-GB" sz="2400" b="0" dirty="0"/>
              <a:t>Heap Operations</a:t>
            </a:r>
          </a:p>
          <a:p>
            <a:pPr lvl="0">
              <a:spcBef>
                <a:spcPts val="440"/>
              </a:spcBef>
              <a:buClr>
                <a:srgbClr val="A9A57C"/>
              </a:buClr>
              <a:buFont typeface="Arial" pitchFamily="32"/>
              <a:buChar char="•"/>
            </a:pPr>
            <a:r>
              <a:rPr lang="en-GB" sz="2400" b="0" dirty="0"/>
              <a:t>Heap Sort</a:t>
            </a:r>
          </a:p>
          <a:p>
            <a:pPr lvl="0">
              <a:spcBef>
                <a:spcPts val="440"/>
              </a:spcBef>
              <a:buClr>
                <a:srgbClr val="A9A57C"/>
              </a:buClr>
              <a:buFont typeface="Arial" pitchFamily="32"/>
              <a:buChar char="•"/>
            </a:pPr>
            <a:r>
              <a:rPr lang="en-GB" sz="2400" b="0" dirty="0"/>
              <a:t>Priority Queues</a:t>
            </a:r>
          </a:p>
          <a:p>
            <a:pPr lvl="0">
              <a:spcBef>
                <a:spcPts val="440"/>
              </a:spcBef>
              <a:buClr>
                <a:srgbClr val="A9A57C"/>
              </a:buClr>
              <a:buFont typeface="Arial" pitchFamily="32"/>
              <a:buChar char="•"/>
            </a:pPr>
            <a:r>
              <a:rPr lang="en-GB" sz="2400" b="0" dirty="0"/>
              <a:t>Implementing a Priority Queue using Heaps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637510948"/>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lesson</a:t>
            </a:r>
          </a:p>
        </p:txBody>
      </p:sp>
      <p:sp>
        <p:nvSpPr>
          <p:cNvPr id="3" name="Content Placeholder 2"/>
          <p:cNvSpPr>
            <a:spLocks noGrp="1"/>
          </p:cNvSpPr>
          <p:nvPr>
            <p:ph idx="1"/>
          </p:nvPr>
        </p:nvSpPr>
        <p:spPr/>
        <p:txBody>
          <a:bodyPr>
            <a:normAutofit/>
          </a:bodyPr>
          <a:lstStyle/>
          <a:p>
            <a:pPr marL="114300" indent="0">
              <a:buNone/>
            </a:pPr>
            <a:endParaRPr lang="en-GB" sz="4400" b="0" dirty="0"/>
          </a:p>
          <a:p>
            <a:pPr marL="114300" indent="0">
              <a:buNone/>
            </a:pPr>
            <a:endParaRPr lang="en-GB" sz="4400" b="0" dirty="0"/>
          </a:p>
          <a:p>
            <a:pPr marL="114300" indent="0">
              <a:buNone/>
            </a:pPr>
            <a:r>
              <a:rPr lang="en-GB" sz="4400" b="0" dirty="0"/>
              <a:t>Any questions?</a:t>
            </a:r>
          </a:p>
        </p:txBody>
      </p:sp>
    </p:spTree>
    <p:extLst>
      <p:ext uri="{BB962C8B-B14F-4D97-AF65-F5344CB8AC3E}">
        <p14:creationId xmlns:p14="http://schemas.microsoft.com/office/powerpoint/2010/main" val="3317799722"/>
      </p:ext>
    </p:extLst>
  </p:cSld>
  <p:clrMapOvr>
    <a:masterClrMapping/>
  </p:clrMapOvr>
  <mc:AlternateContent xmlns:mc="http://schemas.openxmlformats.org/markup-compatibility/2006" xmlns:p14="http://schemas.microsoft.com/office/powerpoint/2010/main">
    <mc:Choice Requires="p14">
      <p:transition spd="slow" p14:dur="2000" advTm="416"/>
    </mc:Choice>
    <mc:Fallback xmlns="">
      <p:transition spd="slow" advTm="4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sp>
        <p:nvSpPr>
          <p:cNvPr id="3" name="Content Placeholder 2"/>
          <p:cNvSpPr>
            <a:spLocks noGrp="1"/>
          </p:cNvSpPr>
          <p:nvPr>
            <p:ph idx="1"/>
          </p:nvPr>
        </p:nvSpPr>
        <p:spPr/>
        <p:txBody>
          <a:bodyPr/>
          <a:lstStyle/>
          <a:p>
            <a:r>
              <a:rPr lang="en-GB" b="0" dirty="0"/>
              <a:t>Due to the completeness property, manipulating heaps will often require adding or removing a new node from the bottom row.</a:t>
            </a:r>
          </a:p>
          <a:p>
            <a:endParaRPr lang="en-GB" b="0" dirty="0"/>
          </a:p>
          <a:p>
            <a:r>
              <a:rPr lang="en-GB" b="0" dirty="0"/>
              <a:t>Accessing and finding the position of the node to add or remove can be tricky and require a lot of computation.</a:t>
            </a:r>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3099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sp>
        <p:nvSpPr>
          <p:cNvPr id="3" name="Content Placeholder 2"/>
          <p:cNvSpPr>
            <a:spLocks noGrp="1"/>
          </p:cNvSpPr>
          <p:nvPr>
            <p:ph idx="1"/>
          </p:nvPr>
        </p:nvSpPr>
        <p:spPr/>
        <p:txBody>
          <a:bodyPr/>
          <a:lstStyle/>
          <a:p>
            <a:r>
              <a:rPr lang="en-GB" b="0" dirty="0"/>
              <a:t>In order to avoid looking up for the position of this node, Heaps are often implemented in a different manner.</a:t>
            </a:r>
          </a:p>
          <a:p>
            <a:endParaRPr lang="en-GB" b="0" dirty="0"/>
          </a:p>
          <a:p>
            <a:r>
              <a:rPr lang="en-GB" b="0" dirty="0"/>
              <a:t>Instead of using Nodes and edges, an </a:t>
            </a:r>
            <a:r>
              <a:rPr lang="en-GB" b="0" dirty="0" err="1"/>
              <a:t>ArrayBasedVector</a:t>
            </a:r>
            <a:r>
              <a:rPr lang="en-GB" b="0" dirty="0"/>
              <a:t> is often used to represent a Heap.</a:t>
            </a:r>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2518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sp>
        <p:nvSpPr>
          <p:cNvPr id="3" name="Content Placeholder 2"/>
          <p:cNvSpPr>
            <a:spLocks noGrp="1"/>
          </p:cNvSpPr>
          <p:nvPr>
            <p:ph idx="1"/>
          </p:nvPr>
        </p:nvSpPr>
        <p:spPr/>
        <p:txBody>
          <a:bodyPr/>
          <a:lstStyle/>
          <a:p>
            <a:r>
              <a:rPr lang="en-GB" b="0" dirty="0"/>
              <a:t>Imagine that each node in the Heap has a value indicating it’s position as shown below.</a:t>
            </a:r>
          </a:p>
          <a:p>
            <a:endParaRPr lang="en-GB" b="0" dirty="0"/>
          </a:p>
          <a:p>
            <a:r>
              <a:rPr lang="en-GB" b="0" dirty="0"/>
              <a:t>These values can be used to represent the rank where the values of each node is stored.</a:t>
            </a:r>
          </a:p>
          <a:p>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6" name="Group 5"/>
          <p:cNvGrpSpPr/>
          <p:nvPr/>
        </p:nvGrpSpPr>
        <p:grpSpPr>
          <a:xfrm>
            <a:off x="6095999" y="4267200"/>
            <a:ext cx="2747515" cy="2410256"/>
            <a:chOff x="5040092" y="3505200"/>
            <a:chExt cx="3803424" cy="3172256"/>
          </a:xfrm>
        </p:grpSpPr>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7772342" y="4721692"/>
              <a:ext cx="107117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723322"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4"/>
              <a:endCxn id="14" idx="0"/>
            </p:cNvCxnSpPr>
            <p:nvPr/>
          </p:nvCxnSpPr>
          <p:spPr>
            <a:xfrm flipH="1">
              <a:off x="7850176" y="5483692"/>
              <a:ext cx="457753" cy="43176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grpSp>
      <p:graphicFrame>
        <p:nvGraphicFramePr>
          <p:cNvPr id="30" name="Table 29"/>
          <p:cNvGraphicFramePr>
            <a:graphicFrameLocks noGrp="1"/>
          </p:cNvGraphicFramePr>
          <p:nvPr>
            <p:extLst>
              <p:ext uri="{D42A27DB-BD31-4B8C-83A1-F6EECF244321}">
                <p14:modId xmlns:p14="http://schemas.microsoft.com/office/powerpoint/2010/main" val="1274828803"/>
              </p:ext>
            </p:extLst>
          </p:nvPr>
        </p:nvGraphicFramePr>
        <p:xfrm>
          <a:off x="1167660" y="3854362"/>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GB" dirty="0">
                          <a:solidFill>
                            <a:sysClr val="windowText" lastClr="000000"/>
                          </a:solidFill>
                        </a:rPr>
                        <a:t>Rank</a:t>
                      </a:r>
                    </a:p>
                  </a:txBody>
                  <a:tcPr/>
                </a:tc>
                <a:tc>
                  <a:txBody>
                    <a:bodyPr/>
                    <a:lstStyle/>
                    <a:p>
                      <a:pPr algn="ctr"/>
                      <a:r>
                        <a:rPr lang="en-GB" dirty="0">
                          <a:solidFill>
                            <a:sysClr val="windowText" lastClr="000000"/>
                          </a:solidFill>
                        </a:rPr>
                        <a:t>0</a:t>
                      </a:r>
                    </a:p>
                  </a:txBody>
                  <a:tcPr anchor="ctr"/>
                </a:tc>
                <a:tc>
                  <a:txBody>
                    <a:bodyPr/>
                    <a:lstStyle/>
                    <a:p>
                      <a:pPr algn="ctr"/>
                      <a:r>
                        <a:rPr lang="en-GB" dirty="0">
                          <a:solidFill>
                            <a:sysClr val="windowText" lastClr="000000"/>
                          </a:solidFill>
                        </a:rPr>
                        <a:t>1</a:t>
                      </a:r>
                    </a:p>
                  </a:txBody>
                  <a:tcPr anchor="ctr"/>
                </a:tc>
                <a:tc>
                  <a:txBody>
                    <a:bodyPr/>
                    <a:lstStyle/>
                    <a:p>
                      <a:pPr algn="ctr"/>
                      <a:r>
                        <a:rPr lang="en-GB" dirty="0">
                          <a:solidFill>
                            <a:sysClr val="windowText" lastClr="000000"/>
                          </a:solidFill>
                        </a:rPr>
                        <a:t>2</a:t>
                      </a:r>
                    </a:p>
                  </a:txBody>
                  <a:tcPr anchor="ctr"/>
                </a:tc>
                <a:tc>
                  <a:txBody>
                    <a:bodyPr/>
                    <a:lstStyle/>
                    <a:p>
                      <a:pPr algn="ctr"/>
                      <a:r>
                        <a:rPr lang="en-GB" dirty="0">
                          <a:solidFill>
                            <a:sysClr val="windowText" lastClr="000000"/>
                          </a:solidFill>
                        </a:rPr>
                        <a:t>3</a:t>
                      </a:r>
                    </a:p>
                  </a:txBody>
                  <a:tcPr anchor="ctr"/>
                </a:tc>
                <a:tc>
                  <a:txBody>
                    <a:bodyPr/>
                    <a:lstStyle/>
                    <a:p>
                      <a:pPr algn="ctr"/>
                      <a:r>
                        <a:rPr lang="en-GB" dirty="0">
                          <a:solidFill>
                            <a:sysClr val="windowText" lastClr="000000"/>
                          </a:solidFill>
                        </a:rPr>
                        <a:t>4</a:t>
                      </a:r>
                    </a:p>
                  </a:txBody>
                  <a:tcPr anchor="ctr"/>
                </a:tc>
                <a:tc>
                  <a:txBody>
                    <a:bodyPr/>
                    <a:lstStyle/>
                    <a:p>
                      <a:pPr algn="ctr"/>
                      <a:r>
                        <a:rPr lang="en-GB" dirty="0">
                          <a:solidFill>
                            <a:sysClr val="windowText" lastClr="000000"/>
                          </a:solidFill>
                        </a:rPr>
                        <a:t>5</a:t>
                      </a:r>
                    </a:p>
                  </a:txBody>
                  <a:tcPr anchor="ctr"/>
                </a:tc>
                <a:extLst>
                  <a:ext uri="{0D108BD9-81ED-4DB2-BD59-A6C34878D82A}">
                    <a16:rowId xmlns:a16="http://schemas.microsoft.com/office/drawing/2014/main" val="10000"/>
                  </a:ext>
                </a:extLst>
              </a:tr>
              <a:tr h="370840">
                <a:tc>
                  <a:txBody>
                    <a:bodyPr/>
                    <a:lstStyle/>
                    <a:p>
                      <a:r>
                        <a:rPr lang="en-GB" dirty="0"/>
                        <a:t>Value</a:t>
                      </a:r>
                    </a:p>
                  </a:txBody>
                  <a:tcPr/>
                </a:tc>
                <a:tc>
                  <a:txBody>
                    <a:bodyPr/>
                    <a:lstStyle/>
                    <a:p>
                      <a:pPr algn="ctr"/>
                      <a:endParaRPr lang="en-GB" dirty="0"/>
                    </a:p>
                  </a:txBody>
                  <a:tcPr anchor="ctr"/>
                </a:tc>
                <a:tc>
                  <a:txBody>
                    <a:bodyPr/>
                    <a:lstStyle/>
                    <a:p>
                      <a:pPr algn="ctr"/>
                      <a:endParaRPr lang="en-GB" dirty="0"/>
                    </a:p>
                  </a:txBody>
                  <a:tcPr anchor="ctr"/>
                </a:tc>
                <a:tc>
                  <a:txBody>
                    <a:bodyPr/>
                    <a:lstStyle/>
                    <a:p>
                      <a:pPr algn="ctr"/>
                      <a:endParaRPr lang="en-GB" dirty="0"/>
                    </a:p>
                  </a:txBody>
                  <a:tcPr anchor="ctr"/>
                </a:tc>
                <a:tc>
                  <a:txBody>
                    <a:bodyPr/>
                    <a:lstStyle/>
                    <a:p>
                      <a:pPr algn="ctr"/>
                      <a:endParaRPr lang="en-GB" dirty="0"/>
                    </a:p>
                  </a:txBody>
                  <a:tcPr anchor="ctr"/>
                </a:tc>
                <a:tc>
                  <a:txBody>
                    <a:bodyPr/>
                    <a:lstStyle/>
                    <a:p>
                      <a:pPr algn="ctr"/>
                      <a:endParaRPr lang="en-GB" dirty="0"/>
                    </a:p>
                  </a:txBody>
                  <a:tcPr anchor="ctr"/>
                </a:tc>
                <a:tc>
                  <a:txBody>
                    <a:bodyPr/>
                    <a:lstStyle/>
                    <a:p>
                      <a:pPr algn="ctr"/>
                      <a:endParaRPr lang="en-GB"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0743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sp>
        <p:nvSpPr>
          <p:cNvPr id="3" name="Content Placeholder 2"/>
          <p:cNvSpPr>
            <a:spLocks noGrp="1"/>
          </p:cNvSpPr>
          <p:nvPr>
            <p:ph idx="1"/>
          </p:nvPr>
        </p:nvSpPr>
        <p:spPr/>
        <p:txBody>
          <a:bodyPr/>
          <a:lstStyle/>
          <a:p>
            <a:r>
              <a:rPr lang="en-GB" b="0" dirty="0"/>
              <a:t>These values can be used to represent the rank where the values of each node is stored.</a:t>
            </a:r>
          </a:p>
          <a:p>
            <a:endParaRPr lang="en-GB" b="0" dirty="0"/>
          </a:p>
          <a:p>
            <a:r>
              <a:rPr lang="en-GB" b="0" dirty="0"/>
              <a:t>It can be seen that building the Vector from the Heap (and vice versa) is possible.</a:t>
            </a:r>
          </a:p>
          <a:p>
            <a:endParaRPr lang="en-GB" b="0" dirty="0"/>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graphicFrame>
        <p:nvGraphicFramePr>
          <p:cNvPr id="6" name="Table 5"/>
          <p:cNvGraphicFramePr>
            <a:graphicFrameLocks noGrp="1"/>
          </p:cNvGraphicFramePr>
          <p:nvPr>
            <p:extLst>
              <p:ext uri="{D42A27DB-BD31-4B8C-83A1-F6EECF244321}">
                <p14:modId xmlns:p14="http://schemas.microsoft.com/office/powerpoint/2010/main" val="663156011"/>
              </p:ext>
            </p:extLst>
          </p:nvPr>
        </p:nvGraphicFramePr>
        <p:xfrm>
          <a:off x="1071165" y="3647458"/>
          <a:ext cx="5416726" cy="731520"/>
        </p:xfrm>
        <a:graphic>
          <a:graphicData uri="http://schemas.openxmlformats.org/drawingml/2006/table">
            <a:tbl>
              <a:tblPr firstRow="1" bandRow="1">
                <a:tableStyleId>{5C22544A-7EE6-4342-B048-85BDC9FD1C3A}</a:tableStyleId>
              </a:tblPr>
              <a:tblGrid>
                <a:gridCol w="773818">
                  <a:extLst>
                    <a:ext uri="{9D8B030D-6E8A-4147-A177-3AD203B41FA5}">
                      <a16:colId xmlns:a16="http://schemas.microsoft.com/office/drawing/2014/main" val="20000"/>
                    </a:ext>
                  </a:extLst>
                </a:gridCol>
                <a:gridCol w="773818">
                  <a:extLst>
                    <a:ext uri="{9D8B030D-6E8A-4147-A177-3AD203B41FA5}">
                      <a16:colId xmlns:a16="http://schemas.microsoft.com/office/drawing/2014/main" val="20001"/>
                    </a:ext>
                  </a:extLst>
                </a:gridCol>
                <a:gridCol w="773818">
                  <a:extLst>
                    <a:ext uri="{9D8B030D-6E8A-4147-A177-3AD203B41FA5}">
                      <a16:colId xmlns:a16="http://schemas.microsoft.com/office/drawing/2014/main" val="20002"/>
                    </a:ext>
                  </a:extLst>
                </a:gridCol>
                <a:gridCol w="773818">
                  <a:extLst>
                    <a:ext uri="{9D8B030D-6E8A-4147-A177-3AD203B41FA5}">
                      <a16:colId xmlns:a16="http://schemas.microsoft.com/office/drawing/2014/main" val="20003"/>
                    </a:ext>
                  </a:extLst>
                </a:gridCol>
                <a:gridCol w="773818">
                  <a:extLst>
                    <a:ext uri="{9D8B030D-6E8A-4147-A177-3AD203B41FA5}">
                      <a16:colId xmlns:a16="http://schemas.microsoft.com/office/drawing/2014/main" val="20004"/>
                    </a:ext>
                  </a:extLst>
                </a:gridCol>
                <a:gridCol w="773818">
                  <a:extLst>
                    <a:ext uri="{9D8B030D-6E8A-4147-A177-3AD203B41FA5}">
                      <a16:colId xmlns:a16="http://schemas.microsoft.com/office/drawing/2014/main" val="20005"/>
                    </a:ext>
                  </a:extLst>
                </a:gridCol>
                <a:gridCol w="773818">
                  <a:extLst>
                    <a:ext uri="{9D8B030D-6E8A-4147-A177-3AD203B41FA5}">
                      <a16:colId xmlns:a16="http://schemas.microsoft.com/office/drawing/2014/main" val="20006"/>
                    </a:ext>
                  </a:extLst>
                </a:gridCol>
              </a:tblGrid>
              <a:tr h="272771">
                <a:tc>
                  <a:txBody>
                    <a:bodyPr/>
                    <a:lstStyle/>
                    <a:p>
                      <a:r>
                        <a:rPr lang="en-GB" dirty="0">
                          <a:solidFill>
                            <a:sysClr val="windowText" lastClr="000000"/>
                          </a:solidFill>
                        </a:rPr>
                        <a:t>Rank</a:t>
                      </a:r>
                    </a:p>
                  </a:txBody>
                  <a:tcPr/>
                </a:tc>
                <a:tc>
                  <a:txBody>
                    <a:bodyPr/>
                    <a:lstStyle/>
                    <a:p>
                      <a:pPr algn="ctr"/>
                      <a:r>
                        <a:rPr lang="en-GB" dirty="0">
                          <a:solidFill>
                            <a:sysClr val="windowText" lastClr="000000"/>
                          </a:solidFill>
                        </a:rPr>
                        <a:t>0</a:t>
                      </a:r>
                    </a:p>
                  </a:txBody>
                  <a:tcPr anchor="ctr"/>
                </a:tc>
                <a:tc>
                  <a:txBody>
                    <a:bodyPr/>
                    <a:lstStyle/>
                    <a:p>
                      <a:pPr algn="ctr"/>
                      <a:r>
                        <a:rPr lang="en-GB" dirty="0">
                          <a:solidFill>
                            <a:sysClr val="windowText" lastClr="000000"/>
                          </a:solidFill>
                        </a:rPr>
                        <a:t>1</a:t>
                      </a:r>
                    </a:p>
                  </a:txBody>
                  <a:tcPr anchor="ctr"/>
                </a:tc>
                <a:tc>
                  <a:txBody>
                    <a:bodyPr/>
                    <a:lstStyle/>
                    <a:p>
                      <a:pPr algn="ctr"/>
                      <a:r>
                        <a:rPr lang="en-GB" dirty="0">
                          <a:solidFill>
                            <a:sysClr val="windowText" lastClr="000000"/>
                          </a:solidFill>
                        </a:rPr>
                        <a:t>2</a:t>
                      </a:r>
                    </a:p>
                  </a:txBody>
                  <a:tcPr anchor="ctr"/>
                </a:tc>
                <a:tc>
                  <a:txBody>
                    <a:bodyPr/>
                    <a:lstStyle/>
                    <a:p>
                      <a:pPr algn="ctr"/>
                      <a:r>
                        <a:rPr lang="en-GB" dirty="0">
                          <a:solidFill>
                            <a:sysClr val="windowText" lastClr="000000"/>
                          </a:solidFill>
                        </a:rPr>
                        <a:t>3</a:t>
                      </a:r>
                    </a:p>
                  </a:txBody>
                  <a:tcPr anchor="ctr"/>
                </a:tc>
                <a:tc>
                  <a:txBody>
                    <a:bodyPr/>
                    <a:lstStyle/>
                    <a:p>
                      <a:pPr algn="ctr"/>
                      <a:r>
                        <a:rPr lang="en-GB" dirty="0">
                          <a:solidFill>
                            <a:sysClr val="windowText" lastClr="000000"/>
                          </a:solidFill>
                        </a:rPr>
                        <a:t>4</a:t>
                      </a:r>
                    </a:p>
                  </a:txBody>
                  <a:tcPr anchor="ctr"/>
                </a:tc>
                <a:tc>
                  <a:txBody>
                    <a:bodyPr/>
                    <a:lstStyle/>
                    <a:p>
                      <a:pPr algn="ctr"/>
                      <a:r>
                        <a:rPr lang="en-GB" dirty="0">
                          <a:solidFill>
                            <a:sysClr val="windowText" lastClr="000000"/>
                          </a:solidFill>
                        </a:rPr>
                        <a:t>5</a:t>
                      </a:r>
                    </a:p>
                  </a:txBody>
                  <a:tcPr anchor="ctr"/>
                </a:tc>
                <a:extLst>
                  <a:ext uri="{0D108BD9-81ED-4DB2-BD59-A6C34878D82A}">
                    <a16:rowId xmlns:a16="http://schemas.microsoft.com/office/drawing/2014/main" val="10000"/>
                  </a:ext>
                </a:extLst>
              </a:tr>
              <a:tr h="272771">
                <a:tc>
                  <a:txBody>
                    <a:bodyPr/>
                    <a:lstStyle/>
                    <a:p>
                      <a:r>
                        <a:rPr lang="en-GB" dirty="0"/>
                        <a:t>Value</a:t>
                      </a:r>
                    </a:p>
                  </a:txBody>
                  <a:tcPr/>
                </a:tc>
                <a:tc>
                  <a:txBody>
                    <a:bodyPr/>
                    <a:lstStyle/>
                    <a:p>
                      <a:pPr algn="ctr"/>
                      <a:r>
                        <a:rPr lang="en-GB" dirty="0"/>
                        <a:t>2</a:t>
                      </a:r>
                    </a:p>
                  </a:txBody>
                  <a:tcPr anchor="ctr"/>
                </a:tc>
                <a:tc>
                  <a:txBody>
                    <a:bodyPr/>
                    <a:lstStyle/>
                    <a:p>
                      <a:pPr algn="ctr"/>
                      <a:r>
                        <a:rPr lang="en-GB" dirty="0"/>
                        <a:t>4</a:t>
                      </a:r>
                    </a:p>
                  </a:txBody>
                  <a:tcPr anchor="ctr"/>
                </a:tc>
                <a:tc>
                  <a:txBody>
                    <a:bodyPr/>
                    <a:lstStyle/>
                    <a:p>
                      <a:pPr algn="ctr"/>
                      <a:r>
                        <a:rPr lang="en-GB" dirty="0"/>
                        <a:t>11</a:t>
                      </a:r>
                    </a:p>
                  </a:txBody>
                  <a:tcPr anchor="ctr"/>
                </a:tc>
                <a:tc>
                  <a:txBody>
                    <a:bodyPr/>
                    <a:lstStyle/>
                    <a:p>
                      <a:pPr algn="ctr"/>
                      <a:r>
                        <a:rPr lang="en-GB" dirty="0"/>
                        <a:t>8</a:t>
                      </a:r>
                    </a:p>
                  </a:txBody>
                  <a:tcPr anchor="ctr"/>
                </a:tc>
                <a:tc>
                  <a:txBody>
                    <a:bodyPr/>
                    <a:lstStyle/>
                    <a:p>
                      <a:pPr algn="ctr"/>
                      <a:r>
                        <a:rPr lang="en-GB" dirty="0"/>
                        <a:t>5</a:t>
                      </a:r>
                    </a:p>
                  </a:txBody>
                  <a:tcPr anchor="ctr"/>
                </a:tc>
                <a:tc>
                  <a:txBody>
                    <a:bodyPr/>
                    <a:lstStyle/>
                    <a:p>
                      <a:pPr algn="ctr"/>
                      <a:endParaRPr lang="en-GB"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3101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Heap</a:t>
            </a:r>
          </a:p>
        </p:txBody>
      </p:sp>
      <p:sp>
        <p:nvSpPr>
          <p:cNvPr id="3" name="Content Placeholder 2"/>
          <p:cNvSpPr>
            <a:spLocks noGrp="1"/>
          </p:cNvSpPr>
          <p:nvPr>
            <p:ph idx="1"/>
          </p:nvPr>
        </p:nvSpPr>
        <p:spPr/>
        <p:txBody>
          <a:bodyPr/>
          <a:lstStyle/>
          <a:p>
            <a:r>
              <a:rPr lang="en-GB" b="0" dirty="0"/>
              <a:t>To add a new node into the heap, use the next available position in the </a:t>
            </a:r>
            <a:r>
              <a:rPr lang="en-GB" b="0" dirty="0" err="1"/>
              <a:t>ArrayBasedVector</a:t>
            </a:r>
            <a:r>
              <a:rPr lang="en-GB" b="0" dirty="0"/>
              <a:t>.  To remove a node from the heap, remove the last element from the </a:t>
            </a:r>
            <a:r>
              <a:rPr lang="en-GB" b="0" dirty="0" err="1"/>
              <a:t>ArrayBasedVector</a:t>
            </a:r>
            <a:r>
              <a:rPr lang="en-GB" b="0" dirty="0"/>
              <a:t>.</a:t>
            </a:r>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16" name="Oval 15"/>
          <p:cNvSpPr/>
          <p:nvPr/>
        </p:nvSpPr>
        <p:spPr>
          <a:xfrm>
            <a:off x="5802092"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endParaRPr lang="en-GB" dirty="0">
              <a:solidFill>
                <a:schemeClr val="tx1"/>
              </a:solidFill>
            </a:endParaRPr>
          </a:p>
        </p:txBody>
      </p:sp>
      <p:sp>
        <p:nvSpPr>
          <p:cNvPr id="18" name="Oval 17"/>
          <p:cNvSpPr/>
          <p:nvPr/>
        </p:nvSpPr>
        <p:spPr>
          <a:xfrm>
            <a:off x="6934200" y="3505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2</a:t>
            </a:r>
            <a:endParaRPr lang="en-GB" dirty="0">
              <a:solidFill>
                <a:schemeClr val="tx1"/>
              </a:solidFill>
            </a:endParaRPr>
          </a:p>
        </p:txBody>
      </p:sp>
      <p:sp>
        <p:nvSpPr>
          <p:cNvPr id="19" name="Oval 18"/>
          <p:cNvSpPr/>
          <p:nvPr/>
        </p:nvSpPr>
        <p:spPr>
          <a:xfrm>
            <a:off x="8081514" y="472169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11</a:t>
            </a:r>
            <a:endParaRPr lang="en-GB" dirty="0">
              <a:solidFill>
                <a:schemeClr val="tx1"/>
              </a:solidFill>
            </a:endParaRPr>
          </a:p>
        </p:txBody>
      </p:sp>
      <p:sp>
        <p:nvSpPr>
          <p:cNvPr id="21" name="Oval 20"/>
          <p:cNvSpPr/>
          <p:nvPr/>
        </p:nvSpPr>
        <p:spPr>
          <a:xfrm>
            <a:off x="6558616"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endParaRPr lang="en-GB" dirty="0"/>
          </a:p>
        </p:txBody>
      </p:sp>
      <p:sp>
        <p:nvSpPr>
          <p:cNvPr id="22" name="Oval 21"/>
          <p:cNvSpPr/>
          <p:nvPr/>
        </p:nvSpPr>
        <p:spPr>
          <a:xfrm>
            <a:off x="5040092" y="5915456"/>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8</a:t>
            </a:r>
            <a:endParaRPr lang="en-GB" dirty="0"/>
          </a:p>
        </p:txBody>
      </p:sp>
      <p:cxnSp>
        <p:nvCxnSpPr>
          <p:cNvPr id="24" name="Straight Connector 23"/>
          <p:cNvCxnSpPr>
            <a:stCxn id="16" idx="0"/>
            <a:endCxn id="18" idx="3"/>
          </p:cNvCxnSpPr>
          <p:nvPr/>
        </p:nvCxnSpPr>
        <p:spPr>
          <a:xfrm flipV="1">
            <a:off x="6183092" y="4155608"/>
            <a:ext cx="862700" cy="566084"/>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18" idx="5"/>
            <a:endCxn id="19" idx="0"/>
          </p:cNvCxnSpPr>
          <p:nvPr/>
        </p:nvCxnSpPr>
        <p:spPr>
          <a:xfrm>
            <a:off x="7584608" y="4155608"/>
            <a:ext cx="877906" cy="566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16" idx="3"/>
            <a:endCxn id="22" idx="0"/>
          </p:cNvCxnSpPr>
          <p:nvPr/>
        </p:nvCxnSpPr>
        <p:spPr>
          <a:xfrm flipH="1">
            <a:off x="5421092" y="5372100"/>
            <a:ext cx="492592" cy="54335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16" idx="5"/>
            <a:endCxn id="21" idx="0"/>
          </p:cNvCxnSpPr>
          <p:nvPr/>
        </p:nvCxnSpPr>
        <p:spPr>
          <a:xfrm>
            <a:off x="6452500" y="5372100"/>
            <a:ext cx="487116" cy="543356"/>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7469176" y="5915456"/>
            <a:ext cx="762000" cy="762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15" name="Straight Connector 14"/>
          <p:cNvCxnSpPr>
            <a:stCxn id="19" idx="3"/>
            <a:endCxn id="14" idx="0"/>
          </p:cNvCxnSpPr>
          <p:nvPr/>
        </p:nvCxnSpPr>
        <p:spPr>
          <a:xfrm flipH="1">
            <a:off x="7850176" y="5372100"/>
            <a:ext cx="342930" cy="5433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6183092" y="4721692"/>
            <a:ext cx="304800" cy="381000"/>
          </a:xfrm>
          <a:prstGeom prst="rect">
            <a:avLst/>
          </a:prstGeom>
          <a:noFill/>
        </p:spPr>
        <p:txBody>
          <a:bodyPr wrap="square" rtlCol="0">
            <a:spAutoFit/>
          </a:bodyPr>
          <a:lstStyle/>
          <a:p>
            <a:r>
              <a:rPr lang="en-GB" dirty="0">
                <a:solidFill>
                  <a:srgbClr val="002060"/>
                </a:solidFill>
              </a:rPr>
              <a:t>1</a:t>
            </a:r>
          </a:p>
        </p:txBody>
      </p:sp>
      <p:sp>
        <p:nvSpPr>
          <p:cNvPr id="17" name="TextBox 16"/>
          <p:cNvSpPr txBox="1"/>
          <p:nvPr/>
        </p:nvSpPr>
        <p:spPr>
          <a:xfrm>
            <a:off x="7315200" y="3510616"/>
            <a:ext cx="304800" cy="381000"/>
          </a:xfrm>
          <a:prstGeom prst="rect">
            <a:avLst/>
          </a:prstGeom>
          <a:noFill/>
        </p:spPr>
        <p:txBody>
          <a:bodyPr wrap="square" rtlCol="0">
            <a:spAutoFit/>
          </a:bodyPr>
          <a:lstStyle/>
          <a:p>
            <a:r>
              <a:rPr lang="en-GB" dirty="0">
                <a:solidFill>
                  <a:srgbClr val="002060"/>
                </a:solidFill>
              </a:rPr>
              <a:t>0</a:t>
            </a:r>
          </a:p>
        </p:txBody>
      </p:sp>
      <p:sp>
        <p:nvSpPr>
          <p:cNvPr id="20" name="TextBox 19"/>
          <p:cNvSpPr txBox="1"/>
          <p:nvPr/>
        </p:nvSpPr>
        <p:spPr>
          <a:xfrm>
            <a:off x="8460357" y="4720254"/>
            <a:ext cx="304800" cy="381000"/>
          </a:xfrm>
          <a:prstGeom prst="rect">
            <a:avLst/>
          </a:prstGeom>
          <a:noFill/>
        </p:spPr>
        <p:txBody>
          <a:bodyPr wrap="square" rtlCol="0">
            <a:spAutoFit/>
          </a:bodyPr>
          <a:lstStyle/>
          <a:p>
            <a:r>
              <a:rPr lang="en-GB" dirty="0">
                <a:solidFill>
                  <a:srgbClr val="002060"/>
                </a:solidFill>
              </a:rPr>
              <a:t>2</a:t>
            </a:r>
          </a:p>
        </p:txBody>
      </p:sp>
      <p:sp>
        <p:nvSpPr>
          <p:cNvPr id="23" name="TextBox 22"/>
          <p:cNvSpPr txBox="1"/>
          <p:nvPr/>
        </p:nvSpPr>
        <p:spPr>
          <a:xfrm>
            <a:off x="5419172" y="5916909"/>
            <a:ext cx="304800" cy="381000"/>
          </a:xfrm>
          <a:prstGeom prst="rect">
            <a:avLst/>
          </a:prstGeom>
          <a:noFill/>
        </p:spPr>
        <p:txBody>
          <a:bodyPr wrap="square" rtlCol="0">
            <a:spAutoFit/>
          </a:bodyPr>
          <a:lstStyle/>
          <a:p>
            <a:r>
              <a:rPr lang="en-GB" dirty="0">
                <a:solidFill>
                  <a:srgbClr val="002060"/>
                </a:solidFill>
              </a:rPr>
              <a:t>3</a:t>
            </a:r>
          </a:p>
        </p:txBody>
      </p:sp>
      <p:sp>
        <p:nvSpPr>
          <p:cNvPr id="26" name="TextBox 25"/>
          <p:cNvSpPr txBox="1"/>
          <p:nvPr/>
        </p:nvSpPr>
        <p:spPr>
          <a:xfrm>
            <a:off x="6934200" y="5915456"/>
            <a:ext cx="304800" cy="381000"/>
          </a:xfrm>
          <a:prstGeom prst="rect">
            <a:avLst/>
          </a:prstGeom>
          <a:noFill/>
        </p:spPr>
        <p:txBody>
          <a:bodyPr wrap="square" rtlCol="0">
            <a:spAutoFit/>
          </a:bodyPr>
          <a:lstStyle/>
          <a:p>
            <a:r>
              <a:rPr lang="en-GB" dirty="0">
                <a:solidFill>
                  <a:srgbClr val="002060"/>
                </a:solidFill>
              </a:rPr>
              <a:t>4</a:t>
            </a:r>
          </a:p>
        </p:txBody>
      </p:sp>
      <p:sp>
        <p:nvSpPr>
          <p:cNvPr id="29" name="TextBox 28"/>
          <p:cNvSpPr txBox="1"/>
          <p:nvPr/>
        </p:nvSpPr>
        <p:spPr>
          <a:xfrm>
            <a:off x="7772340" y="5915456"/>
            <a:ext cx="304800" cy="381000"/>
          </a:xfrm>
          <a:prstGeom prst="rect">
            <a:avLst/>
          </a:prstGeom>
          <a:noFill/>
        </p:spPr>
        <p:txBody>
          <a:bodyPr wrap="square" rtlCol="0">
            <a:spAutoFit/>
          </a:bodyPr>
          <a:lstStyle/>
          <a:p>
            <a:r>
              <a:rPr lang="en-GB" dirty="0">
                <a:solidFill>
                  <a:srgbClr val="002060"/>
                </a:solidFill>
              </a:rPr>
              <a:t>5</a:t>
            </a:r>
          </a:p>
        </p:txBody>
      </p:sp>
      <p:graphicFrame>
        <p:nvGraphicFramePr>
          <p:cNvPr id="6" name="Table 5"/>
          <p:cNvGraphicFramePr>
            <a:graphicFrameLocks noGrp="1"/>
          </p:cNvGraphicFramePr>
          <p:nvPr>
            <p:extLst>
              <p:ext uri="{D42A27DB-BD31-4B8C-83A1-F6EECF244321}">
                <p14:modId xmlns:p14="http://schemas.microsoft.com/office/powerpoint/2010/main" val="3160934234"/>
              </p:ext>
            </p:extLst>
          </p:nvPr>
        </p:nvGraphicFramePr>
        <p:xfrm>
          <a:off x="990600" y="2872417"/>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GB" dirty="0">
                          <a:solidFill>
                            <a:sysClr val="windowText" lastClr="000000"/>
                          </a:solidFill>
                        </a:rPr>
                        <a:t>Rank</a:t>
                      </a:r>
                    </a:p>
                  </a:txBody>
                  <a:tcPr/>
                </a:tc>
                <a:tc>
                  <a:txBody>
                    <a:bodyPr/>
                    <a:lstStyle/>
                    <a:p>
                      <a:pPr algn="ctr"/>
                      <a:r>
                        <a:rPr lang="en-GB" dirty="0">
                          <a:solidFill>
                            <a:sysClr val="windowText" lastClr="000000"/>
                          </a:solidFill>
                        </a:rPr>
                        <a:t>0</a:t>
                      </a:r>
                    </a:p>
                  </a:txBody>
                  <a:tcPr anchor="ctr"/>
                </a:tc>
                <a:tc>
                  <a:txBody>
                    <a:bodyPr/>
                    <a:lstStyle/>
                    <a:p>
                      <a:pPr algn="ctr"/>
                      <a:r>
                        <a:rPr lang="en-GB" dirty="0">
                          <a:solidFill>
                            <a:sysClr val="windowText" lastClr="000000"/>
                          </a:solidFill>
                        </a:rPr>
                        <a:t>1</a:t>
                      </a:r>
                    </a:p>
                  </a:txBody>
                  <a:tcPr anchor="ctr"/>
                </a:tc>
                <a:tc>
                  <a:txBody>
                    <a:bodyPr/>
                    <a:lstStyle/>
                    <a:p>
                      <a:pPr algn="ctr"/>
                      <a:r>
                        <a:rPr lang="en-GB" dirty="0">
                          <a:solidFill>
                            <a:sysClr val="windowText" lastClr="000000"/>
                          </a:solidFill>
                        </a:rPr>
                        <a:t>2</a:t>
                      </a:r>
                    </a:p>
                  </a:txBody>
                  <a:tcPr anchor="ctr"/>
                </a:tc>
                <a:tc>
                  <a:txBody>
                    <a:bodyPr/>
                    <a:lstStyle/>
                    <a:p>
                      <a:pPr algn="ctr"/>
                      <a:r>
                        <a:rPr lang="en-GB" dirty="0">
                          <a:solidFill>
                            <a:sysClr val="windowText" lastClr="000000"/>
                          </a:solidFill>
                        </a:rPr>
                        <a:t>3</a:t>
                      </a:r>
                    </a:p>
                  </a:txBody>
                  <a:tcPr anchor="ctr"/>
                </a:tc>
                <a:tc>
                  <a:txBody>
                    <a:bodyPr/>
                    <a:lstStyle/>
                    <a:p>
                      <a:pPr algn="ctr"/>
                      <a:r>
                        <a:rPr lang="en-GB" dirty="0">
                          <a:solidFill>
                            <a:sysClr val="windowText" lastClr="000000"/>
                          </a:solidFill>
                        </a:rPr>
                        <a:t>4</a:t>
                      </a:r>
                    </a:p>
                  </a:txBody>
                  <a:tcPr anchor="ctr"/>
                </a:tc>
                <a:tc>
                  <a:txBody>
                    <a:bodyPr/>
                    <a:lstStyle/>
                    <a:p>
                      <a:pPr algn="ctr"/>
                      <a:r>
                        <a:rPr lang="en-GB" dirty="0">
                          <a:solidFill>
                            <a:sysClr val="windowText" lastClr="000000"/>
                          </a:solidFill>
                        </a:rPr>
                        <a:t>5</a:t>
                      </a:r>
                    </a:p>
                  </a:txBody>
                  <a:tcPr anchor="ctr"/>
                </a:tc>
                <a:extLst>
                  <a:ext uri="{0D108BD9-81ED-4DB2-BD59-A6C34878D82A}">
                    <a16:rowId xmlns:a16="http://schemas.microsoft.com/office/drawing/2014/main" val="10000"/>
                  </a:ext>
                </a:extLst>
              </a:tr>
              <a:tr h="370840">
                <a:tc>
                  <a:txBody>
                    <a:bodyPr/>
                    <a:lstStyle/>
                    <a:p>
                      <a:r>
                        <a:rPr lang="en-GB" dirty="0"/>
                        <a:t>Value</a:t>
                      </a:r>
                    </a:p>
                  </a:txBody>
                  <a:tcPr/>
                </a:tc>
                <a:tc>
                  <a:txBody>
                    <a:bodyPr/>
                    <a:lstStyle/>
                    <a:p>
                      <a:pPr algn="ctr"/>
                      <a:r>
                        <a:rPr lang="en-GB" dirty="0"/>
                        <a:t>2</a:t>
                      </a:r>
                    </a:p>
                  </a:txBody>
                  <a:tcPr anchor="ctr"/>
                </a:tc>
                <a:tc>
                  <a:txBody>
                    <a:bodyPr/>
                    <a:lstStyle/>
                    <a:p>
                      <a:pPr algn="ctr"/>
                      <a:r>
                        <a:rPr lang="en-GB" dirty="0"/>
                        <a:t>4</a:t>
                      </a:r>
                    </a:p>
                  </a:txBody>
                  <a:tcPr anchor="ctr"/>
                </a:tc>
                <a:tc>
                  <a:txBody>
                    <a:bodyPr/>
                    <a:lstStyle/>
                    <a:p>
                      <a:pPr algn="ctr"/>
                      <a:r>
                        <a:rPr lang="en-GB" dirty="0"/>
                        <a:t>11</a:t>
                      </a:r>
                    </a:p>
                  </a:txBody>
                  <a:tcPr anchor="ctr"/>
                </a:tc>
                <a:tc>
                  <a:txBody>
                    <a:bodyPr/>
                    <a:lstStyle/>
                    <a:p>
                      <a:pPr algn="ctr"/>
                      <a:r>
                        <a:rPr lang="en-GB" dirty="0"/>
                        <a:t>8</a:t>
                      </a:r>
                    </a:p>
                  </a:txBody>
                  <a:tcPr anchor="ctr"/>
                </a:tc>
                <a:tc>
                  <a:txBody>
                    <a:bodyPr/>
                    <a:lstStyle/>
                    <a:p>
                      <a:pPr algn="ctr"/>
                      <a:r>
                        <a:rPr lang="en-GB" dirty="0"/>
                        <a:t>5</a:t>
                      </a:r>
                    </a:p>
                  </a:txBody>
                  <a:tcPr anchor="ctr"/>
                </a:tc>
                <a:tc>
                  <a:txBody>
                    <a:bodyPr/>
                    <a:lstStyle/>
                    <a:p>
                      <a:pPr algn="ctr"/>
                      <a:endParaRPr lang="en-GB"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47795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12967</TotalTime>
  <Words>2036</Words>
  <Application>Microsoft Office PowerPoint</Application>
  <PresentationFormat>On-screen Show (4:3)</PresentationFormat>
  <Paragraphs>763</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vt:lpstr>
      <vt:lpstr>Cambria Math</vt:lpstr>
      <vt:lpstr>Adjacency</vt:lpstr>
      <vt:lpstr>Data Structures and Algorithms IICT-6005</vt:lpstr>
      <vt:lpstr>Lesson Content</vt:lpstr>
      <vt:lpstr>Heaps</vt:lpstr>
      <vt:lpstr>Heaps</vt:lpstr>
      <vt:lpstr>Implementing a Heap</vt:lpstr>
      <vt:lpstr>Implementing a Heap</vt:lpstr>
      <vt:lpstr>Implementing a Heap</vt:lpstr>
      <vt:lpstr>Implementing a Heap</vt:lpstr>
      <vt:lpstr>Implementing a Heap</vt:lpstr>
      <vt:lpstr>Implementing a Heap</vt:lpstr>
      <vt:lpstr>Implementing a Heap</vt:lpstr>
      <vt:lpstr>Implementing a Heap</vt:lpstr>
      <vt:lpstr>Implementing a Heap</vt:lpstr>
      <vt:lpstr>Implementing a Heap</vt:lpstr>
      <vt:lpstr>Implementing a Heap</vt:lpstr>
      <vt:lpstr>Implementing a Heap</vt:lpstr>
      <vt:lpstr>Implementing a Heap</vt:lpstr>
      <vt:lpstr>Heap Operations</vt:lpstr>
      <vt:lpstr>Heap Operations</vt:lpstr>
      <vt:lpstr>Heap Operations</vt:lpstr>
      <vt:lpstr>Heap Operations</vt:lpstr>
      <vt:lpstr>Heap Operations</vt:lpstr>
      <vt:lpstr>Heap Operations</vt:lpstr>
      <vt:lpstr>Heap Operations</vt:lpstr>
      <vt:lpstr>Heap Operations</vt:lpstr>
      <vt:lpstr>Heap Operations</vt:lpstr>
      <vt:lpstr>Heap Operations</vt:lpstr>
      <vt:lpstr>Heap Operations</vt:lpstr>
      <vt:lpstr>Heap Operations</vt:lpstr>
      <vt:lpstr>Heap Operations</vt:lpstr>
      <vt:lpstr>Heap Operations</vt:lpstr>
      <vt:lpstr>Heap Sort</vt:lpstr>
      <vt:lpstr>Heap Sort</vt:lpstr>
      <vt:lpstr>Heap Sort</vt:lpstr>
      <vt:lpstr>Priority Queues</vt:lpstr>
      <vt:lpstr>Priority Queues</vt:lpstr>
      <vt:lpstr>Priority Queues</vt:lpstr>
      <vt:lpstr>Priority Queues</vt:lpstr>
      <vt:lpstr>Implementing a Priority Queue using Heaps</vt:lpstr>
      <vt:lpstr>Summary</vt:lpstr>
      <vt:lpstr>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Kassandra Calleja</cp:lastModifiedBy>
  <cp:revision>417</cp:revision>
  <dcterms:created xsi:type="dcterms:W3CDTF">2006-08-16T00:00:00Z</dcterms:created>
  <dcterms:modified xsi:type="dcterms:W3CDTF">2020-04-23T11:54:05Z</dcterms:modified>
</cp:coreProperties>
</file>