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5" r:id="rId3"/>
    <p:sldId id="317" r:id="rId4"/>
    <p:sldId id="360" r:id="rId5"/>
    <p:sldId id="369" r:id="rId6"/>
    <p:sldId id="374" r:id="rId7"/>
    <p:sldId id="371" r:id="rId8"/>
    <p:sldId id="372" r:id="rId9"/>
    <p:sldId id="373" r:id="rId10"/>
    <p:sldId id="370" r:id="rId11"/>
    <p:sldId id="376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402" r:id="rId22"/>
    <p:sldId id="390" r:id="rId23"/>
    <p:sldId id="389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403" r:id="rId32"/>
    <p:sldId id="404" r:id="rId33"/>
    <p:sldId id="401" r:id="rId34"/>
    <p:sldId id="405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1" autoAdjust="0"/>
    <p:restoredTop sz="94660"/>
  </p:normalViewPr>
  <p:slideViewPr>
    <p:cSldViewPr>
      <p:cViewPr varScale="1">
        <p:scale>
          <a:sx n="101" d="100"/>
          <a:sy n="101" d="100"/>
        </p:scale>
        <p:origin x="12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3D3E6-CEEF-4E42-A092-25B5B09483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D5A6-3503-4018-9467-59218EE2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3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06/12/2016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156200" y="1600200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6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</a:t>
            </a:r>
            <a:r>
              <a:rPr lang="en-US" dirty="0" smtClean="0"/>
              <a:t>Algorithms IICT-6005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Singly Linked Lists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54" y="1600200"/>
            <a:ext cx="8124092" cy="4800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275608" cy="1143000"/>
          </a:xfrm>
        </p:spPr>
        <p:txBody>
          <a:bodyPr/>
          <a:lstStyle/>
          <a:p>
            <a:r>
              <a:rPr lang="en-GB" dirty="0" smtClean="0"/>
              <a:t>Operations on Singly </a:t>
            </a:r>
            <a:r>
              <a:rPr lang="en-GB" dirty="0" smtClean="0"/>
              <a:t>Linked Lists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636"/>
            <a:ext cx="8275608" cy="41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058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4800600"/>
          </a:xfrm>
        </p:spPr>
        <p:txBody>
          <a:bodyPr/>
          <a:lstStyle/>
          <a:p>
            <a:r>
              <a:rPr lang="en-GB" b="0" dirty="0" smtClean="0"/>
              <a:t>Implementing the </a:t>
            </a:r>
            <a:r>
              <a:rPr lang="en-GB" i="1" dirty="0" err="1" smtClean="0"/>
              <a:t>NextNode</a:t>
            </a:r>
            <a:r>
              <a:rPr lang="en-GB" b="0" dirty="0" smtClean="0"/>
              <a:t> Operation for any given node, is easy as </a:t>
            </a:r>
            <a:r>
              <a:rPr lang="en-GB" i="1" dirty="0" smtClean="0"/>
              <a:t>in Singly Linked Lists, each node holds a pointer to the next Node </a:t>
            </a:r>
            <a:r>
              <a:rPr lang="en-GB" b="0" dirty="0" smtClean="0"/>
              <a:t>in the chain.</a:t>
            </a:r>
          </a:p>
          <a:p>
            <a:endParaRPr lang="en-GB" b="0" dirty="0"/>
          </a:p>
          <a:p>
            <a:r>
              <a:rPr lang="en-GB" b="0" dirty="0" smtClean="0"/>
              <a:t>Implementing </a:t>
            </a:r>
            <a:r>
              <a:rPr lang="en-GB" b="0" dirty="0" smtClean="0"/>
              <a:t>the </a:t>
            </a:r>
            <a:r>
              <a:rPr lang="en-GB" i="1" dirty="0" err="1" smtClean="0"/>
              <a:t>PreviousNode</a:t>
            </a:r>
            <a:r>
              <a:rPr lang="en-GB" b="0" dirty="0" smtClean="0"/>
              <a:t> </a:t>
            </a:r>
            <a:r>
              <a:rPr lang="en-GB" b="0" dirty="0" smtClean="0"/>
              <a:t>operation is trickier; there is </a:t>
            </a:r>
            <a:r>
              <a:rPr lang="en-GB" i="1" dirty="0" smtClean="0"/>
              <a:t>no reference to the previous node</a:t>
            </a:r>
            <a:r>
              <a:rPr lang="en-GB" b="0" dirty="0" smtClean="0"/>
              <a:t> from a given node!</a:t>
            </a:r>
          </a:p>
          <a:p>
            <a:endParaRPr lang="en-GB" b="0" dirty="0"/>
          </a:p>
          <a:p>
            <a:r>
              <a:rPr lang="en-GB" b="0" dirty="0" smtClean="0"/>
              <a:t>How can the previous node be obtained?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3208962"/>
            <a:ext cx="1952625" cy="774039"/>
            <a:chOff x="4800600" y="3714750"/>
            <a:chExt cx="3124200" cy="148590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Curved Connector 11"/>
          <p:cNvCxnSpPr/>
          <p:nvPr/>
        </p:nvCxnSpPr>
        <p:spPr>
          <a:xfrm>
            <a:off x="2419350" y="3595982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4475" y="3602597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1009" y="4131626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050587" y="269314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276600" y="3206163"/>
            <a:ext cx="2286000" cy="1568995"/>
            <a:chOff x="3276600" y="3206163"/>
            <a:chExt cx="2286000" cy="1568995"/>
          </a:xfrm>
        </p:grpSpPr>
        <p:grpSp>
          <p:nvGrpSpPr>
            <p:cNvPr id="18" name="Group 17"/>
            <p:cNvGrpSpPr/>
            <p:nvPr/>
          </p:nvGrpSpPr>
          <p:grpSpPr>
            <a:xfrm>
              <a:off x="3276600" y="3206163"/>
              <a:ext cx="1952625" cy="774039"/>
              <a:chOff x="4800600" y="3714750"/>
              <a:chExt cx="3124200" cy="1485900"/>
            </a:xfrm>
          </p:grpSpPr>
          <p:sp>
            <p:nvSpPr>
              <p:cNvPr id="19" name="Flowchart: Alternate Process 18"/>
              <p:cNvSpPr/>
              <p:nvPr/>
            </p:nvSpPr>
            <p:spPr>
              <a:xfrm>
                <a:off x="4800600" y="3714750"/>
                <a:ext cx="3124200" cy="1485900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477000" y="3962400"/>
                <a:ext cx="1219200" cy="990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29200" y="3962400"/>
                <a:ext cx="1219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Curved Connector 21"/>
            <p:cNvCxnSpPr/>
            <p:nvPr/>
          </p:nvCxnSpPr>
          <p:spPr>
            <a:xfrm>
              <a:off x="4705350" y="3593183"/>
              <a:ext cx="857250" cy="6616"/>
            </a:xfrm>
            <a:prstGeom prst="curvedConnector3">
              <a:avLst>
                <a:gd name="adj1" fmla="val 6195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800475" y="3599798"/>
              <a:ext cx="0" cy="63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87009" y="4128827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B</a:t>
              </a:r>
              <a:endParaRPr lang="en-GB" sz="3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75810" y="3221519"/>
            <a:ext cx="1952625" cy="774039"/>
            <a:chOff x="4800600" y="3714750"/>
            <a:chExt cx="3124200" cy="14859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4560" y="360853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9685" y="3615154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6219" y="414418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9435" y="332276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19800" y="212508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62924" y="176689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Cursor : Node</a:t>
            </a:r>
            <a:endParaRPr lang="en-GB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6078277" y="270562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3208962"/>
            <a:ext cx="1952625" cy="774039"/>
            <a:chOff x="4800600" y="3714750"/>
            <a:chExt cx="3124200" cy="148590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Curved Connector 11"/>
          <p:cNvCxnSpPr/>
          <p:nvPr/>
        </p:nvCxnSpPr>
        <p:spPr>
          <a:xfrm>
            <a:off x="2419350" y="3595982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4475" y="3602597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1009" y="4131626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050587" y="269314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276600" y="3206163"/>
            <a:ext cx="2286000" cy="1568995"/>
            <a:chOff x="3276600" y="3206163"/>
            <a:chExt cx="2286000" cy="1568995"/>
          </a:xfrm>
        </p:grpSpPr>
        <p:grpSp>
          <p:nvGrpSpPr>
            <p:cNvPr id="18" name="Group 17"/>
            <p:cNvGrpSpPr/>
            <p:nvPr/>
          </p:nvGrpSpPr>
          <p:grpSpPr>
            <a:xfrm>
              <a:off x="3276600" y="3206163"/>
              <a:ext cx="1952625" cy="774039"/>
              <a:chOff x="4800600" y="3714750"/>
              <a:chExt cx="3124200" cy="1485900"/>
            </a:xfrm>
          </p:grpSpPr>
          <p:sp>
            <p:nvSpPr>
              <p:cNvPr id="19" name="Flowchart: Alternate Process 18"/>
              <p:cNvSpPr/>
              <p:nvPr/>
            </p:nvSpPr>
            <p:spPr>
              <a:xfrm>
                <a:off x="4800600" y="3714750"/>
                <a:ext cx="3124200" cy="1485900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477000" y="3962400"/>
                <a:ext cx="1219200" cy="990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29200" y="3962400"/>
                <a:ext cx="1219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Curved Connector 21"/>
            <p:cNvCxnSpPr/>
            <p:nvPr/>
          </p:nvCxnSpPr>
          <p:spPr>
            <a:xfrm>
              <a:off x="4705350" y="3593183"/>
              <a:ext cx="857250" cy="6616"/>
            </a:xfrm>
            <a:prstGeom prst="curvedConnector3">
              <a:avLst>
                <a:gd name="adj1" fmla="val 6195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800475" y="3599798"/>
              <a:ext cx="0" cy="63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87009" y="4128827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B</a:t>
              </a:r>
              <a:endParaRPr lang="en-GB" sz="3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75810" y="3221519"/>
            <a:ext cx="1952625" cy="774039"/>
            <a:chOff x="4800600" y="3714750"/>
            <a:chExt cx="3124200" cy="14859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4560" y="360853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9685" y="3615154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6219" y="414418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9435" y="332276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19800" y="212508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62924" y="176689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Cursor : Node</a:t>
            </a:r>
            <a:endParaRPr lang="en-GB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6078277" y="270562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339465" y="1761036"/>
            <a:ext cx="2214561" cy="1454543"/>
            <a:chOff x="1966914" y="1754418"/>
            <a:chExt cx="2214561" cy="1454543"/>
          </a:xfrm>
        </p:grpSpPr>
        <p:sp>
          <p:nvSpPr>
            <p:cNvPr id="34" name="Rounded Rectangle 33"/>
            <p:cNvSpPr/>
            <p:nvPr/>
          </p:nvSpPr>
          <p:spPr>
            <a:xfrm>
              <a:off x="2067543" y="2112603"/>
              <a:ext cx="762000" cy="51602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10667" y="1754418"/>
              <a:ext cx="217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currentNode</a:t>
              </a:r>
              <a:r>
                <a:rPr lang="en-GB" dirty="0" smtClean="0"/>
                <a:t> : Node</a:t>
              </a:r>
              <a:endParaRPr lang="en-GB" dirty="0"/>
            </a:p>
          </p:txBody>
        </p:sp>
        <p:cxnSp>
          <p:nvCxnSpPr>
            <p:cNvPr id="39" name="Curved Connector 38"/>
            <p:cNvCxnSpPr>
              <a:endCxn id="9" idx="0"/>
            </p:cNvCxnSpPr>
            <p:nvPr/>
          </p:nvCxnSpPr>
          <p:spPr>
            <a:xfrm rot="5400000">
              <a:off x="1788556" y="2548974"/>
              <a:ext cx="838345" cy="481630"/>
            </a:xfrm>
            <a:prstGeom prst="curved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017921"/>
            <a:ext cx="3324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990600" y="3208962"/>
            <a:ext cx="1952625" cy="77403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038350" y="3337968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33475" y="3337968"/>
            <a:ext cx="762000" cy="5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urved Connector 11"/>
          <p:cNvCxnSpPr/>
          <p:nvPr/>
        </p:nvCxnSpPr>
        <p:spPr>
          <a:xfrm>
            <a:off x="2419350" y="3595982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4475" y="3602597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1009" y="4131626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050587" y="269314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76600" y="3206163"/>
            <a:ext cx="1952625" cy="774039"/>
            <a:chOff x="4800600" y="3714750"/>
            <a:chExt cx="3124200" cy="1485900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Curved Connector 21"/>
          <p:cNvCxnSpPr/>
          <p:nvPr/>
        </p:nvCxnSpPr>
        <p:spPr>
          <a:xfrm>
            <a:off x="4705350" y="3593183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0475" y="3599798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7009" y="412882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575810" y="3221519"/>
            <a:ext cx="1952625" cy="774039"/>
            <a:chOff x="4800600" y="3714750"/>
            <a:chExt cx="3124200" cy="14859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4560" y="360853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9685" y="3615154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6219" y="414418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9435" y="332276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19800" y="212508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62924" y="176689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Cursor : Node</a:t>
            </a:r>
            <a:endParaRPr lang="en-GB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6078277" y="270562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40094" y="2119221"/>
            <a:ext cx="762000" cy="51602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83218" y="1761036"/>
            <a:ext cx="21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currentNode</a:t>
            </a:r>
            <a:r>
              <a:rPr lang="en-GB" dirty="0" smtClean="0"/>
              <a:t> : Node</a:t>
            </a:r>
            <a:endParaRPr lang="en-GB" dirty="0"/>
          </a:p>
        </p:txBody>
      </p:sp>
      <p:cxnSp>
        <p:nvCxnSpPr>
          <p:cNvPr id="39" name="Curved Connector 38"/>
          <p:cNvCxnSpPr>
            <a:endCxn id="9" idx="0"/>
          </p:cNvCxnSpPr>
          <p:nvPr/>
        </p:nvCxnSpPr>
        <p:spPr>
          <a:xfrm rot="5400000">
            <a:off x="2161107" y="2555592"/>
            <a:ext cx="838345" cy="48163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844024"/>
            <a:ext cx="6429375" cy="628650"/>
          </a:xfrm>
          <a:prstGeom prst="rect">
            <a:avLst/>
          </a:prstGeom>
        </p:spPr>
      </p:pic>
      <p:sp>
        <p:nvSpPr>
          <p:cNvPr id="40" name="Right Brace 39"/>
          <p:cNvSpPr/>
          <p:nvPr/>
        </p:nvSpPr>
        <p:spPr>
          <a:xfrm rot="5400000">
            <a:off x="3610682" y="3969209"/>
            <a:ext cx="227186" cy="3371850"/>
          </a:xfrm>
          <a:prstGeom prst="rightBrace">
            <a:avLst>
              <a:gd name="adj1" fmla="val 47484"/>
              <a:gd name="adj2" fmla="val 5018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3419475" y="5768727"/>
            <a:ext cx="97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true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990600" y="3208962"/>
            <a:ext cx="1952625" cy="77403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038350" y="3337968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33475" y="3337968"/>
            <a:ext cx="762000" cy="5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urved Connector 11"/>
          <p:cNvCxnSpPr/>
          <p:nvPr/>
        </p:nvCxnSpPr>
        <p:spPr>
          <a:xfrm>
            <a:off x="2419350" y="3595982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4475" y="3602597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1009" y="4131626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050587" y="269314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76600" y="3206163"/>
            <a:ext cx="1952625" cy="774039"/>
            <a:chOff x="4800600" y="3714750"/>
            <a:chExt cx="3124200" cy="1485900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Curved Connector 21"/>
          <p:cNvCxnSpPr/>
          <p:nvPr/>
        </p:nvCxnSpPr>
        <p:spPr>
          <a:xfrm>
            <a:off x="4705350" y="3593183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0475" y="3599798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7009" y="412882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575810" y="3221519"/>
            <a:ext cx="1952625" cy="774039"/>
            <a:chOff x="4800600" y="3714750"/>
            <a:chExt cx="3124200" cy="14859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4560" y="360853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9685" y="3615154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6219" y="414418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9435" y="332276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19800" y="212508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62924" y="176689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Cursor : Node</a:t>
            </a:r>
            <a:endParaRPr lang="en-GB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6078277" y="270562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40094" y="2119221"/>
            <a:ext cx="762000" cy="51602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83218" y="1761036"/>
            <a:ext cx="21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currentNode</a:t>
            </a:r>
            <a:r>
              <a:rPr lang="en-GB" dirty="0" smtClean="0"/>
              <a:t> : Node</a:t>
            </a:r>
            <a:endParaRPr lang="en-GB" dirty="0"/>
          </a:p>
        </p:txBody>
      </p:sp>
      <p:cxnSp>
        <p:nvCxnSpPr>
          <p:cNvPr id="39" name="Curved Connector 38"/>
          <p:cNvCxnSpPr>
            <a:endCxn id="9" idx="0"/>
          </p:cNvCxnSpPr>
          <p:nvPr/>
        </p:nvCxnSpPr>
        <p:spPr>
          <a:xfrm rot="5400000">
            <a:off x="2161107" y="2555592"/>
            <a:ext cx="838345" cy="48163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844024"/>
            <a:ext cx="64293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5419725"/>
            <a:ext cx="7743825" cy="981075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>
            <a:off x="2821096" y="2385443"/>
            <a:ext cx="979379" cy="828930"/>
          </a:xfrm>
          <a:prstGeom prst="curvedConnector3">
            <a:avLst>
              <a:gd name="adj1" fmla="val 8699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990600" y="3208962"/>
            <a:ext cx="1952625" cy="774039"/>
          </a:xfrm>
          <a:prstGeom prst="flowChartAlternate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038350" y="3337968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33475" y="3337968"/>
            <a:ext cx="762000" cy="5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urved Connector 11"/>
          <p:cNvCxnSpPr/>
          <p:nvPr/>
        </p:nvCxnSpPr>
        <p:spPr>
          <a:xfrm>
            <a:off x="2419350" y="3595982"/>
            <a:ext cx="857250" cy="6616"/>
          </a:xfrm>
          <a:prstGeom prst="curvedConnector3">
            <a:avLst>
              <a:gd name="adj1" fmla="val 6195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4475" y="3602597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1009" y="4131626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050587" y="269314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76600" y="3206163"/>
            <a:ext cx="1952625" cy="774039"/>
            <a:chOff x="4800600" y="3714750"/>
            <a:chExt cx="3124200" cy="1485900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Curved Connector 21"/>
          <p:cNvCxnSpPr/>
          <p:nvPr/>
        </p:nvCxnSpPr>
        <p:spPr>
          <a:xfrm>
            <a:off x="4705350" y="3593183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0475" y="3599798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7009" y="412882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575810" y="3221519"/>
            <a:ext cx="1952625" cy="774039"/>
            <a:chOff x="4800600" y="3714750"/>
            <a:chExt cx="3124200" cy="14859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4560" y="360853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9685" y="3615154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6219" y="414418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9435" y="332276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19800" y="212508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62924" y="176689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Cursor : Node</a:t>
            </a:r>
            <a:endParaRPr lang="en-GB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6078277" y="270562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40094" y="2119221"/>
            <a:ext cx="762000" cy="51602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83218" y="1761036"/>
            <a:ext cx="21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currentNode</a:t>
            </a:r>
            <a:r>
              <a:rPr lang="en-GB" dirty="0" smtClean="0"/>
              <a:t> : Node</a:t>
            </a:r>
            <a:endParaRPr lang="en-GB" dirty="0"/>
          </a:p>
        </p:txBody>
      </p:sp>
      <p:cxnSp>
        <p:nvCxnSpPr>
          <p:cNvPr id="39" name="Curved Connector 38"/>
          <p:cNvCxnSpPr>
            <a:endCxn id="9" idx="0"/>
          </p:cNvCxnSpPr>
          <p:nvPr/>
        </p:nvCxnSpPr>
        <p:spPr>
          <a:xfrm rot="5400000">
            <a:off x="2161107" y="2555592"/>
            <a:ext cx="838345" cy="48163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844024"/>
            <a:ext cx="64293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5419725"/>
            <a:ext cx="7743825" cy="981075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>
            <a:off x="2821096" y="2385443"/>
            <a:ext cx="979379" cy="828930"/>
          </a:xfrm>
          <a:prstGeom prst="curvedConnector3">
            <a:avLst>
              <a:gd name="adj1" fmla="val 8699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A57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534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990600" y="3208962"/>
            <a:ext cx="1952625" cy="77403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038350" y="3337968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33475" y="3337968"/>
            <a:ext cx="762000" cy="5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urved Connector 11"/>
          <p:cNvCxnSpPr/>
          <p:nvPr/>
        </p:nvCxnSpPr>
        <p:spPr>
          <a:xfrm>
            <a:off x="2419350" y="3595982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4475" y="3602597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1009" y="4131626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050587" y="269314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Alternate Process 18"/>
          <p:cNvSpPr/>
          <p:nvPr/>
        </p:nvSpPr>
        <p:spPr>
          <a:xfrm>
            <a:off x="3276600" y="3206163"/>
            <a:ext cx="1952625" cy="77403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4324350" y="3335169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419475" y="3335169"/>
            <a:ext cx="762000" cy="5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/>
          <p:cNvCxnSpPr/>
          <p:nvPr/>
        </p:nvCxnSpPr>
        <p:spPr>
          <a:xfrm>
            <a:off x="4705350" y="3593183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0475" y="3599798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7009" y="412882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575810" y="3221519"/>
            <a:ext cx="1952625" cy="774039"/>
            <a:chOff x="4800600" y="3714750"/>
            <a:chExt cx="3124200" cy="14859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4560" y="360853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9685" y="3615154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6219" y="414418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9435" y="332276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19800" y="212508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62924" y="176689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Cursor : Node</a:t>
            </a:r>
            <a:endParaRPr lang="en-GB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6078277" y="270562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40094" y="2119221"/>
            <a:ext cx="762000" cy="51602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83218" y="1761036"/>
            <a:ext cx="21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currentNode</a:t>
            </a:r>
            <a:r>
              <a:rPr lang="en-GB" dirty="0" smtClean="0"/>
              <a:t> : Node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844024"/>
            <a:ext cx="6429375" cy="628650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>
            <a:off x="2821096" y="2385443"/>
            <a:ext cx="979379" cy="828930"/>
          </a:xfrm>
          <a:prstGeom prst="curvedConnector3">
            <a:avLst>
              <a:gd name="adj1" fmla="val 8699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610682" y="3969209"/>
            <a:ext cx="227186" cy="3371850"/>
          </a:xfrm>
          <a:prstGeom prst="rightBrace">
            <a:avLst>
              <a:gd name="adj1" fmla="val 47484"/>
              <a:gd name="adj2" fmla="val 5018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3419475" y="5768727"/>
            <a:ext cx="97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false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1143000"/>
          </a:xfrm>
        </p:spPr>
        <p:txBody>
          <a:bodyPr/>
          <a:lstStyle/>
          <a:p>
            <a:r>
              <a:rPr lang="en-GB" dirty="0" smtClean="0"/>
              <a:t>Operations on Singly 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990600" y="3208962"/>
            <a:ext cx="1952625" cy="77403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038350" y="3337968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33475" y="3337968"/>
            <a:ext cx="762000" cy="5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urved Connector 11"/>
          <p:cNvCxnSpPr/>
          <p:nvPr/>
        </p:nvCxnSpPr>
        <p:spPr>
          <a:xfrm>
            <a:off x="2419350" y="3595982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14475" y="3602597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1009" y="4131626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050587" y="269314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Alternate Process 18"/>
          <p:cNvSpPr/>
          <p:nvPr/>
        </p:nvSpPr>
        <p:spPr>
          <a:xfrm>
            <a:off x="3276600" y="3206163"/>
            <a:ext cx="1952625" cy="77403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4324350" y="3335169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419475" y="3335169"/>
            <a:ext cx="762000" cy="5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/>
          <p:cNvCxnSpPr/>
          <p:nvPr/>
        </p:nvCxnSpPr>
        <p:spPr>
          <a:xfrm>
            <a:off x="4705350" y="3593183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0475" y="3599798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7009" y="412882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575810" y="3221519"/>
            <a:ext cx="1952625" cy="774039"/>
            <a:chOff x="4800600" y="3714750"/>
            <a:chExt cx="3124200" cy="14859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4560" y="360853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9685" y="3615154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6219" y="414418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9435" y="332276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6019800" y="212508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62924" y="176689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Cursor : Node</a:t>
            </a:r>
            <a:endParaRPr lang="en-GB" dirty="0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6078277" y="2705620"/>
            <a:ext cx="835546" cy="1905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40094" y="2119221"/>
            <a:ext cx="762000" cy="51602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83218" y="1761036"/>
            <a:ext cx="21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currentNode</a:t>
            </a:r>
            <a:r>
              <a:rPr lang="en-GB" dirty="0" smtClean="0"/>
              <a:t> : Node</a:t>
            </a:r>
            <a:endParaRPr lang="en-GB" dirty="0"/>
          </a:p>
        </p:txBody>
      </p:sp>
      <p:cxnSp>
        <p:nvCxnSpPr>
          <p:cNvPr id="42" name="Curved Connector 41"/>
          <p:cNvCxnSpPr/>
          <p:nvPr/>
        </p:nvCxnSpPr>
        <p:spPr>
          <a:xfrm>
            <a:off x="2821096" y="2385443"/>
            <a:ext cx="979379" cy="828930"/>
          </a:xfrm>
          <a:prstGeom prst="curvedConnector3">
            <a:avLst>
              <a:gd name="adj1" fmla="val 8699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105400"/>
            <a:ext cx="2619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Issues with Arrays and Array Based Vectors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Linked Lists as an alternative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The </a:t>
            </a:r>
            <a:r>
              <a:rPr lang="en-GB" b="0" dirty="0" smtClean="0"/>
              <a:t>Node class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Singly Linked List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Operations on Singly Linked Lists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Application of Singly Linked List</a:t>
            </a:r>
            <a:r>
              <a:rPr lang="en-GB" b="0" dirty="0" smtClean="0"/>
              <a:t>: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smtClean="0"/>
              <a:t>Stack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Queue</a:t>
            </a:r>
            <a:endParaRPr lang="en-GB" b="0" dirty="0" smtClean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9" r="575"/>
          <a:stretch/>
        </p:blipFill>
        <p:spPr>
          <a:xfrm>
            <a:off x="990601" y="1621766"/>
            <a:ext cx="5832894" cy="47689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8275608" cy="1143000"/>
          </a:xfrm>
        </p:spPr>
        <p:txBody>
          <a:bodyPr/>
          <a:lstStyle/>
          <a:p>
            <a:r>
              <a:rPr lang="en-GB" dirty="0" smtClean="0"/>
              <a:t>Operations on Singly </a:t>
            </a:r>
            <a:r>
              <a:rPr lang="en-GB" dirty="0" smtClean="0"/>
              <a:t>Linked Lists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45" y="1600200"/>
            <a:ext cx="803991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3058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8305800" cy="4800600"/>
          </a:xfrm>
        </p:spPr>
        <p:txBody>
          <a:bodyPr/>
          <a:lstStyle/>
          <a:p>
            <a:r>
              <a:rPr lang="en-GB" b="0" dirty="0" smtClean="0"/>
              <a:t>The </a:t>
            </a:r>
            <a:r>
              <a:rPr lang="en-GB" b="0" dirty="0" err="1" smtClean="0"/>
              <a:t>InsertFirst</a:t>
            </a:r>
            <a:r>
              <a:rPr lang="en-GB" b="0" dirty="0" smtClean="0"/>
              <a:t> operation creates a new node and places it at the head of the list:</a:t>
            </a:r>
            <a:endParaRPr lang="en-GB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2" b="73519"/>
          <a:stretch/>
        </p:blipFill>
        <p:spPr>
          <a:xfrm>
            <a:off x="990600" y="3160611"/>
            <a:ext cx="7467600" cy="11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2110" y="4572000"/>
            <a:ext cx="1952625" cy="774039"/>
            <a:chOff x="4800600" y="3714750"/>
            <a:chExt cx="3124200" cy="1485900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Curved Connector 8"/>
          <p:cNvCxnSpPr/>
          <p:nvPr/>
        </p:nvCxnSpPr>
        <p:spPr>
          <a:xfrm>
            <a:off x="2420860" y="4959020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15985" y="4965635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2519" y="5494664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379887" y="3363839"/>
            <a:ext cx="2198584" cy="21213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78110" y="4569201"/>
            <a:ext cx="2286000" cy="1568995"/>
            <a:chOff x="3276600" y="3206163"/>
            <a:chExt cx="2286000" cy="1568995"/>
          </a:xfrm>
        </p:grpSpPr>
        <p:grpSp>
          <p:nvGrpSpPr>
            <p:cNvPr id="16" name="Group 15"/>
            <p:cNvGrpSpPr/>
            <p:nvPr/>
          </p:nvGrpSpPr>
          <p:grpSpPr>
            <a:xfrm>
              <a:off x="3276600" y="3206163"/>
              <a:ext cx="1952625" cy="774039"/>
              <a:chOff x="4800600" y="3714750"/>
              <a:chExt cx="3124200" cy="1485900"/>
            </a:xfrm>
          </p:grpSpPr>
          <p:sp>
            <p:nvSpPr>
              <p:cNvPr id="20" name="Flowchart: Alternate Process 19"/>
              <p:cNvSpPr/>
              <p:nvPr/>
            </p:nvSpPr>
            <p:spPr>
              <a:xfrm>
                <a:off x="4800600" y="3714750"/>
                <a:ext cx="3124200" cy="1485900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477000" y="3962400"/>
                <a:ext cx="1219200" cy="990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29200" y="3962400"/>
                <a:ext cx="1219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Curved Connector 16"/>
            <p:cNvCxnSpPr/>
            <p:nvPr/>
          </p:nvCxnSpPr>
          <p:spPr>
            <a:xfrm>
              <a:off x="4705350" y="3593183"/>
              <a:ext cx="857250" cy="6616"/>
            </a:xfrm>
            <a:prstGeom prst="curvedConnector3">
              <a:avLst>
                <a:gd name="adj1" fmla="val 6195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800475" y="3599798"/>
              <a:ext cx="0" cy="63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7009" y="4128827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B</a:t>
              </a:r>
              <a:endParaRPr lang="en-GB" sz="3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7320" y="4584557"/>
            <a:ext cx="1952625" cy="774039"/>
            <a:chOff x="4800600" y="3714750"/>
            <a:chExt cx="3124200" cy="1485900"/>
          </a:xfrm>
        </p:grpSpPr>
        <p:sp>
          <p:nvSpPr>
            <p:cNvPr id="24" name="Flowchart: Alternate Process 23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6070" y="4971577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01195" y="4978192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729" y="550722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610192" y="353488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05427" y="2518836"/>
            <a:ext cx="2286000" cy="1688842"/>
            <a:chOff x="3276600" y="2291360"/>
            <a:chExt cx="2286000" cy="1688842"/>
          </a:xfrm>
        </p:grpSpPr>
        <p:grpSp>
          <p:nvGrpSpPr>
            <p:cNvPr id="36" name="Group 35"/>
            <p:cNvGrpSpPr/>
            <p:nvPr/>
          </p:nvGrpSpPr>
          <p:grpSpPr>
            <a:xfrm>
              <a:off x="3276600" y="3206163"/>
              <a:ext cx="1952625" cy="774039"/>
              <a:chOff x="4800600" y="3714750"/>
              <a:chExt cx="3124200" cy="1485900"/>
            </a:xfrm>
          </p:grpSpPr>
          <p:sp>
            <p:nvSpPr>
              <p:cNvPr id="40" name="Flowchart: Alternate Process 39"/>
              <p:cNvSpPr/>
              <p:nvPr/>
            </p:nvSpPr>
            <p:spPr>
              <a:xfrm>
                <a:off x="4800600" y="3714750"/>
                <a:ext cx="3124200" cy="1485900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477000" y="3962400"/>
                <a:ext cx="1219200" cy="990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029200" y="3962400"/>
                <a:ext cx="1219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7" name="Curved Connector 36"/>
            <p:cNvCxnSpPr/>
            <p:nvPr/>
          </p:nvCxnSpPr>
          <p:spPr>
            <a:xfrm>
              <a:off x="4705350" y="3593183"/>
              <a:ext cx="857250" cy="6616"/>
            </a:xfrm>
            <a:prstGeom prst="curvedConnector3">
              <a:avLst>
                <a:gd name="adj1" fmla="val 6195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800475" y="2896724"/>
              <a:ext cx="0" cy="7030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7953" y="2291360"/>
              <a:ext cx="1735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Element</a:t>
              </a:r>
              <a:endParaRPr lang="en-GB" sz="3600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47" y="1676655"/>
            <a:ext cx="3990975" cy="762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063345" y="4838204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766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534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2110" y="4572000"/>
            <a:ext cx="1952625" cy="774039"/>
            <a:chOff x="4800600" y="3714750"/>
            <a:chExt cx="3124200" cy="1485900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Curved Connector 8"/>
          <p:cNvCxnSpPr/>
          <p:nvPr/>
        </p:nvCxnSpPr>
        <p:spPr>
          <a:xfrm>
            <a:off x="2420860" y="4959020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15985" y="4965635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2519" y="5494664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379887" y="3363839"/>
            <a:ext cx="2198584" cy="21213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78110" y="4569201"/>
            <a:ext cx="2286000" cy="1568995"/>
            <a:chOff x="3276600" y="3206163"/>
            <a:chExt cx="2286000" cy="1568995"/>
          </a:xfrm>
        </p:grpSpPr>
        <p:grpSp>
          <p:nvGrpSpPr>
            <p:cNvPr id="16" name="Group 15"/>
            <p:cNvGrpSpPr/>
            <p:nvPr/>
          </p:nvGrpSpPr>
          <p:grpSpPr>
            <a:xfrm>
              <a:off x="3276600" y="3206163"/>
              <a:ext cx="1952625" cy="774039"/>
              <a:chOff x="4800600" y="3714750"/>
              <a:chExt cx="3124200" cy="1485900"/>
            </a:xfrm>
          </p:grpSpPr>
          <p:sp>
            <p:nvSpPr>
              <p:cNvPr id="20" name="Flowchart: Alternate Process 19"/>
              <p:cNvSpPr/>
              <p:nvPr/>
            </p:nvSpPr>
            <p:spPr>
              <a:xfrm>
                <a:off x="4800600" y="3714750"/>
                <a:ext cx="3124200" cy="1485900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477000" y="3962400"/>
                <a:ext cx="1219200" cy="990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29200" y="3962400"/>
                <a:ext cx="1219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Curved Connector 16"/>
            <p:cNvCxnSpPr/>
            <p:nvPr/>
          </p:nvCxnSpPr>
          <p:spPr>
            <a:xfrm>
              <a:off x="4705350" y="3593183"/>
              <a:ext cx="857250" cy="6616"/>
            </a:xfrm>
            <a:prstGeom prst="curvedConnector3">
              <a:avLst>
                <a:gd name="adj1" fmla="val 6195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800475" y="3599798"/>
              <a:ext cx="0" cy="63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7009" y="4128827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B</a:t>
              </a:r>
              <a:endParaRPr lang="en-GB" sz="3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7320" y="4584557"/>
            <a:ext cx="1952625" cy="774039"/>
            <a:chOff x="4800600" y="3714750"/>
            <a:chExt cx="3124200" cy="1485900"/>
          </a:xfrm>
        </p:grpSpPr>
        <p:sp>
          <p:nvSpPr>
            <p:cNvPr id="24" name="Flowchart: Alternate Process 23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6070" y="4971577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01195" y="4978192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729" y="550722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576902" y="3534886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3345" y="4838204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834221"/>
            <a:ext cx="2181225" cy="361950"/>
          </a:xfrm>
          <a:prstGeom prst="rect">
            <a:avLst/>
          </a:prstGeom>
        </p:spPr>
      </p:pic>
      <p:cxnSp>
        <p:nvCxnSpPr>
          <p:cNvPr id="43" name="Curved Connector 42"/>
          <p:cNvCxnSpPr/>
          <p:nvPr/>
        </p:nvCxnSpPr>
        <p:spPr>
          <a:xfrm rot="10800000" flipV="1">
            <a:off x="2287085" y="4325148"/>
            <a:ext cx="1737772" cy="244054"/>
          </a:xfrm>
          <a:prstGeom prst="curvedConnector3">
            <a:avLst>
              <a:gd name="adj1" fmla="val 9616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305427" y="3433639"/>
            <a:ext cx="1952625" cy="774039"/>
            <a:chOff x="4800600" y="3714750"/>
            <a:chExt cx="3124200" cy="1485900"/>
          </a:xfrm>
        </p:grpSpPr>
        <p:sp>
          <p:nvSpPr>
            <p:cNvPr id="58" name="Flowchart: Alternate Process 57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Curved Connector 54"/>
          <p:cNvCxnSpPr/>
          <p:nvPr/>
        </p:nvCxnSpPr>
        <p:spPr>
          <a:xfrm>
            <a:off x="4734177" y="3820659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6780" y="2518836"/>
            <a:ext cx="173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Element</a:t>
            </a:r>
            <a:endParaRPr lang="en-GB" sz="36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829302" y="3124200"/>
            <a:ext cx="0" cy="7030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3176587" y="3282637"/>
            <a:ext cx="1557590" cy="1039714"/>
          </a:xfrm>
          <a:prstGeom prst="arc">
            <a:avLst>
              <a:gd name="adj1" fmla="val 3165"/>
              <a:gd name="adj2" fmla="val 5380641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2110" y="4572000"/>
            <a:ext cx="1952625" cy="774039"/>
            <a:chOff x="4800600" y="3714750"/>
            <a:chExt cx="3124200" cy="1485900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Curved Connector 8"/>
          <p:cNvCxnSpPr/>
          <p:nvPr/>
        </p:nvCxnSpPr>
        <p:spPr>
          <a:xfrm>
            <a:off x="2420860" y="4959020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15985" y="4965635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2519" y="5494664"/>
            <a:ext cx="282730" cy="336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2110" y="2112603"/>
            <a:ext cx="762000" cy="516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5234" y="175441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379887" y="3363839"/>
            <a:ext cx="2198584" cy="21213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78110" y="4569201"/>
            <a:ext cx="2286000" cy="1568995"/>
            <a:chOff x="3276600" y="3206163"/>
            <a:chExt cx="2286000" cy="1568995"/>
          </a:xfrm>
        </p:grpSpPr>
        <p:grpSp>
          <p:nvGrpSpPr>
            <p:cNvPr id="16" name="Group 15"/>
            <p:cNvGrpSpPr/>
            <p:nvPr/>
          </p:nvGrpSpPr>
          <p:grpSpPr>
            <a:xfrm>
              <a:off x="3276600" y="3206163"/>
              <a:ext cx="1952625" cy="774039"/>
              <a:chOff x="4800600" y="3714750"/>
              <a:chExt cx="3124200" cy="1485900"/>
            </a:xfrm>
          </p:grpSpPr>
          <p:sp>
            <p:nvSpPr>
              <p:cNvPr id="20" name="Flowchart: Alternate Process 19"/>
              <p:cNvSpPr/>
              <p:nvPr/>
            </p:nvSpPr>
            <p:spPr>
              <a:xfrm>
                <a:off x="4800600" y="3714750"/>
                <a:ext cx="3124200" cy="1485900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477000" y="3962400"/>
                <a:ext cx="1219200" cy="990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29200" y="3962400"/>
                <a:ext cx="1219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Curved Connector 16"/>
            <p:cNvCxnSpPr/>
            <p:nvPr/>
          </p:nvCxnSpPr>
          <p:spPr>
            <a:xfrm>
              <a:off x="4705350" y="3593183"/>
              <a:ext cx="857250" cy="6616"/>
            </a:xfrm>
            <a:prstGeom prst="curvedConnector3">
              <a:avLst>
                <a:gd name="adj1" fmla="val 6195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800475" y="3599798"/>
              <a:ext cx="0" cy="63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7009" y="4128827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B</a:t>
              </a:r>
              <a:endParaRPr lang="en-GB" sz="3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7320" y="4584557"/>
            <a:ext cx="1952625" cy="774039"/>
            <a:chOff x="4800600" y="3714750"/>
            <a:chExt cx="3124200" cy="1485900"/>
          </a:xfrm>
        </p:grpSpPr>
        <p:sp>
          <p:nvSpPr>
            <p:cNvPr id="24" name="Flowchart: Alternate Process 23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Curved Connector 26"/>
          <p:cNvCxnSpPr/>
          <p:nvPr/>
        </p:nvCxnSpPr>
        <p:spPr>
          <a:xfrm>
            <a:off x="7006070" y="4971577"/>
            <a:ext cx="857250" cy="6616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01195" y="4978192"/>
            <a:ext cx="0" cy="638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729" y="550722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3345" y="4838204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GB" sz="3200" dirty="0"/>
          </a:p>
        </p:txBody>
      </p:sp>
      <p:cxnSp>
        <p:nvCxnSpPr>
          <p:cNvPr id="43" name="Curved Connector 42"/>
          <p:cNvCxnSpPr/>
          <p:nvPr/>
        </p:nvCxnSpPr>
        <p:spPr>
          <a:xfrm rot="10800000" flipV="1">
            <a:off x="2287085" y="4325148"/>
            <a:ext cx="1737772" cy="244054"/>
          </a:xfrm>
          <a:prstGeom prst="curvedConnector3">
            <a:avLst>
              <a:gd name="adj1" fmla="val 9616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305427" y="3433639"/>
            <a:ext cx="1952625" cy="774039"/>
            <a:chOff x="4800600" y="3714750"/>
            <a:chExt cx="3124200" cy="1485900"/>
          </a:xfrm>
        </p:grpSpPr>
        <p:sp>
          <p:nvSpPr>
            <p:cNvPr id="58" name="Flowchart: Alternate Process 57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386780" y="2518836"/>
            <a:ext cx="173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Element</a:t>
            </a:r>
            <a:endParaRPr lang="en-GB" sz="36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829302" y="3124200"/>
            <a:ext cx="0" cy="7030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3176587" y="3282637"/>
            <a:ext cx="1557590" cy="1039714"/>
          </a:xfrm>
          <a:prstGeom prst="arc">
            <a:avLst>
              <a:gd name="adj1" fmla="val 3165"/>
              <a:gd name="adj2" fmla="val 5380641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69" y="1861381"/>
            <a:ext cx="1552575" cy="304800"/>
          </a:xfrm>
          <a:prstGeom prst="rect">
            <a:avLst/>
          </a:prstGeom>
        </p:spPr>
      </p:pic>
      <p:cxnSp>
        <p:nvCxnSpPr>
          <p:cNvPr id="42" name="Curved Connector 41"/>
          <p:cNvCxnSpPr>
            <a:endCxn id="58" idx="1"/>
          </p:cNvCxnSpPr>
          <p:nvPr/>
        </p:nvCxnSpPr>
        <p:spPr>
          <a:xfrm>
            <a:off x="1373109" y="2370617"/>
            <a:ext cx="1932318" cy="145004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"/>
            <a:ext cx="8167687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2100262"/>
            <a:ext cx="8029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i="1" dirty="0" smtClean="0"/>
              <a:t>Exercise</a:t>
            </a:r>
            <a:r>
              <a:rPr lang="en-GB" dirty="0" smtClean="0"/>
              <a:t>:</a:t>
            </a:r>
            <a:endParaRPr lang="en-GB" dirty="0" smtClean="0"/>
          </a:p>
          <a:p>
            <a:r>
              <a:rPr lang="en-GB" b="0" dirty="0" smtClean="0"/>
              <a:t>Implement the </a:t>
            </a:r>
            <a:r>
              <a:rPr lang="en-GB" b="0" dirty="0" err="1" smtClean="0"/>
              <a:t>InsertAfter</a:t>
            </a:r>
            <a:r>
              <a:rPr lang="en-GB" b="0" dirty="0" smtClean="0"/>
              <a:t> operation.</a:t>
            </a:r>
          </a:p>
          <a:p>
            <a:r>
              <a:rPr lang="en-GB" b="0" dirty="0" smtClean="0"/>
              <a:t>What is the time complexity of this operation?</a:t>
            </a:r>
            <a:endParaRPr lang="en-GB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7296" r="172" b="38584"/>
          <a:stretch/>
        </p:blipFill>
        <p:spPr>
          <a:xfrm>
            <a:off x="990600" y="3238500"/>
            <a:ext cx="7467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3058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i="1" dirty="0" smtClean="0"/>
              <a:t>Exercise:</a:t>
            </a:r>
          </a:p>
          <a:p>
            <a:r>
              <a:rPr lang="en-GB" b="0" dirty="0" smtClean="0"/>
              <a:t>Implement the </a:t>
            </a:r>
            <a:r>
              <a:rPr lang="en-GB" b="0" dirty="0" err="1" smtClean="0"/>
              <a:t>RemoveAfter</a:t>
            </a:r>
            <a:r>
              <a:rPr lang="en-GB" b="0" dirty="0" smtClean="0"/>
              <a:t> operation.</a:t>
            </a:r>
            <a:endParaRPr lang="en-GB" b="0" dirty="0"/>
          </a:p>
          <a:p>
            <a:r>
              <a:rPr lang="en-GB" b="0" dirty="0"/>
              <a:t>What is the time complexity of this operation?</a:t>
            </a:r>
          </a:p>
          <a:p>
            <a:endParaRPr lang="en-GB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3122" r="172" b="-653"/>
          <a:stretch/>
        </p:blipFill>
        <p:spPr>
          <a:xfrm>
            <a:off x="1143000" y="3162300"/>
            <a:ext cx="7467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1534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8305800" cy="4800600"/>
          </a:xfrm>
        </p:spPr>
        <p:txBody>
          <a:bodyPr/>
          <a:lstStyle/>
          <a:p>
            <a:r>
              <a:rPr lang="en-GB" b="0" dirty="0" smtClean="0"/>
              <a:t>The </a:t>
            </a:r>
            <a:r>
              <a:rPr lang="en-GB" b="0" dirty="0" err="1" smtClean="0"/>
              <a:t>RemoveFirst</a:t>
            </a:r>
            <a:r>
              <a:rPr lang="en-GB" b="0" dirty="0" smtClean="0"/>
              <a:t> operation will remove the Head of the list and return the element found at the head</a:t>
            </a:r>
            <a:r>
              <a:rPr lang="en-GB" b="0" dirty="0" smtClean="0"/>
              <a:t>.</a:t>
            </a:r>
          </a:p>
          <a:p>
            <a:endParaRPr lang="en-GB" b="0" dirty="0" smtClean="0"/>
          </a:p>
          <a:p>
            <a:r>
              <a:rPr lang="en-GB" b="0" dirty="0" smtClean="0"/>
              <a:t>When implementing this operation, it is important to check </a:t>
            </a:r>
            <a:r>
              <a:rPr lang="en-GB" b="0" dirty="0" smtClean="0"/>
              <a:t>if:</a:t>
            </a:r>
            <a:endParaRPr lang="en-GB" b="0" dirty="0" smtClean="0"/>
          </a:p>
          <a:p>
            <a:pPr marL="925830" lvl="1" indent="-514350">
              <a:buFont typeface="+mj-lt"/>
              <a:buAutoNum type="romanLcPeriod"/>
            </a:pPr>
            <a:r>
              <a:rPr lang="en-GB" dirty="0" smtClean="0"/>
              <a:t>The list is empty and therefore Head is null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GB" b="0" dirty="0" smtClean="0"/>
              <a:t>After removing the head of the list, the Head is updated to the Node after the original head of the list.</a:t>
            </a:r>
          </a:p>
          <a:p>
            <a:pPr marL="925830" lvl="1" indent="-514350">
              <a:buFont typeface="+mj-lt"/>
              <a:buAutoNum type="romanLcPeriod"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Exercise:</a:t>
            </a:r>
          </a:p>
          <a:p>
            <a:r>
              <a:rPr lang="en-GB" b="0" dirty="0" smtClean="0"/>
              <a:t>How would you implement the above method?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1218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Issues with Arrays and Array Based Vectors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8800"/>
            <a:ext cx="8305800" cy="4800600"/>
          </a:xfrm>
        </p:spPr>
        <p:txBody>
          <a:bodyPr>
            <a:normAutofit/>
          </a:bodyPr>
          <a:lstStyle/>
          <a:p>
            <a:r>
              <a:rPr lang="en-GB" b="0" dirty="0" smtClean="0"/>
              <a:t>Although the Array Based Vector is an efficient implementation of the Vector ADT for retrieving and updating an element at a given rank, Array Based Vectors do have some disadvantages:</a:t>
            </a:r>
          </a:p>
          <a:p>
            <a:endParaRPr lang="en-GB" b="0" dirty="0" smtClean="0"/>
          </a:p>
          <a:p>
            <a:r>
              <a:rPr lang="en-GB" b="0" dirty="0" smtClean="0"/>
              <a:t>They are based on arrays, and therefore, for an Array Based Vector of size n, a contiguous memory allocation of size n is required</a:t>
            </a:r>
            <a:r>
              <a:rPr lang="en-GB" b="0" dirty="0" smtClean="0"/>
              <a:t>.</a:t>
            </a:r>
          </a:p>
          <a:p>
            <a:endParaRPr lang="en-GB" b="0" dirty="0" smtClean="0"/>
          </a:p>
          <a:p>
            <a:r>
              <a:rPr lang="en-GB" b="0" dirty="0" smtClean="0"/>
              <a:t>Adding an item or removing an item, to or from the start of the Array Based Vector results in an inefficient operations where </a:t>
            </a:r>
            <a:r>
              <a:rPr lang="en-GB" b="0" dirty="0" smtClean="0"/>
              <a:t>a number of elements </a:t>
            </a:r>
            <a:r>
              <a:rPr lang="en-GB" b="0" dirty="0" smtClean="0"/>
              <a:t>have to be 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534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4800600"/>
          </a:xfrm>
        </p:spPr>
        <p:txBody>
          <a:bodyPr/>
          <a:lstStyle/>
          <a:p>
            <a:r>
              <a:rPr lang="en-GB" b="0" dirty="0" smtClean="0"/>
              <a:t>The </a:t>
            </a:r>
            <a:r>
              <a:rPr lang="en-GB" b="0" dirty="0" err="1" smtClean="0"/>
              <a:t>RemoveAtCursor</a:t>
            </a:r>
            <a:r>
              <a:rPr lang="en-GB" b="0" dirty="0" smtClean="0"/>
              <a:t> </a:t>
            </a:r>
            <a:r>
              <a:rPr lang="en-GB" b="0" dirty="0" smtClean="0"/>
              <a:t>is another operation that can be added to a Singly Linked List</a:t>
            </a:r>
            <a:r>
              <a:rPr lang="en-GB" b="0" dirty="0" smtClean="0"/>
              <a:t>.</a:t>
            </a:r>
          </a:p>
          <a:p>
            <a:pPr marL="114300" indent="0">
              <a:buNone/>
            </a:pPr>
            <a:endParaRPr lang="en-GB" b="0" dirty="0" smtClean="0"/>
          </a:p>
          <a:p>
            <a:r>
              <a:rPr lang="en-GB" b="0" dirty="0" smtClean="0"/>
              <a:t>The </a:t>
            </a:r>
            <a:r>
              <a:rPr lang="en-GB" b="0" dirty="0" err="1" smtClean="0"/>
              <a:t>RemoveAtCursor</a:t>
            </a:r>
            <a:r>
              <a:rPr lang="en-GB" b="0" dirty="0" smtClean="0"/>
              <a:t> </a:t>
            </a:r>
            <a:r>
              <a:rPr lang="en-GB" b="0" dirty="0" smtClean="0"/>
              <a:t>can be implemented in a simple manner by dividing the operation into separate cases: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GB" b="0" dirty="0" smtClean="0"/>
              <a:t>The Cursor cannot be found within the list at all (in this case, the operation is invalid!);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GB" dirty="0" smtClean="0"/>
              <a:t>The Cursor is the head of the list, and therefore, the operation is </a:t>
            </a:r>
            <a:r>
              <a:rPr lang="en-GB" i="1" dirty="0" smtClean="0"/>
              <a:t>reduced</a:t>
            </a:r>
            <a:r>
              <a:rPr lang="en-GB" dirty="0" smtClean="0"/>
              <a:t> to the </a:t>
            </a:r>
            <a:r>
              <a:rPr lang="en-GB" dirty="0" err="1" smtClean="0"/>
              <a:t>RemoveFirst</a:t>
            </a:r>
            <a:r>
              <a:rPr lang="en-GB" dirty="0" smtClean="0"/>
              <a:t> operation.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GB" b="0" dirty="0" smtClean="0"/>
              <a:t>There is a Node pervious to the cursor </a:t>
            </a:r>
            <a:r>
              <a:rPr lang="en-GB" b="0" dirty="0" err="1" smtClean="0"/>
              <a:t>Cursor</a:t>
            </a:r>
            <a:r>
              <a:rPr lang="en-GB" b="0" dirty="0" smtClean="0"/>
              <a:t>.  This method  is </a:t>
            </a:r>
            <a:r>
              <a:rPr lang="en-GB" b="0" i="1" dirty="0" smtClean="0"/>
              <a:t>reduced</a:t>
            </a:r>
            <a:r>
              <a:rPr lang="en-GB" b="0" dirty="0" smtClean="0"/>
              <a:t> to the </a:t>
            </a:r>
            <a:r>
              <a:rPr lang="en-GB" b="0" dirty="0" err="1" smtClean="0"/>
              <a:t>RemoveAfter</a:t>
            </a:r>
            <a:r>
              <a:rPr lang="en-GB" b="0" dirty="0" smtClean="0"/>
              <a:t> operation once the previous cursor is found.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94559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800600"/>
          </a:xfrm>
        </p:spPr>
        <p:txBody>
          <a:bodyPr/>
          <a:lstStyle/>
          <a:p>
            <a:r>
              <a:rPr lang="en-GB" b="0" dirty="0" smtClean="0"/>
              <a:t>Searching for the Cursor Node through a linked </a:t>
            </a:r>
            <a:r>
              <a:rPr lang="en-GB" b="0" dirty="0" smtClean="0"/>
              <a:t>lists is </a:t>
            </a:r>
            <a:r>
              <a:rPr lang="en-GB" b="0" dirty="0" smtClean="0"/>
              <a:t>inefficient</a:t>
            </a:r>
          </a:p>
          <a:p>
            <a:endParaRPr lang="en-GB" b="0" dirty="0"/>
          </a:p>
          <a:p>
            <a:r>
              <a:rPr lang="en-GB" b="0" dirty="0" smtClean="0"/>
              <a:t>Getting </a:t>
            </a:r>
            <a:r>
              <a:rPr lang="en-GB" b="0" dirty="0" smtClean="0"/>
              <a:t>an element at a rank is </a:t>
            </a:r>
            <a:r>
              <a:rPr lang="en-GB" b="0" dirty="0" smtClean="0"/>
              <a:t>also inefficient</a:t>
            </a:r>
          </a:p>
          <a:p>
            <a:endParaRPr lang="en-GB" b="0" dirty="0"/>
          </a:p>
          <a:p>
            <a:r>
              <a:rPr lang="en-GB" b="0" dirty="0" smtClean="0"/>
              <a:t>These operations take O(n) time, meaning that, if n represents the maximum number </a:t>
            </a:r>
            <a:r>
              <a:rPr lang="en-GB" b="0" dirty="0" smtClean="0"/>
              <a:t>of nodes in a list, the operation would involve having through go through all the nodes in the list.</a:t>
            </a:r>
            <a:r>
              <a:rPr lang="en-GB" b="0" dirty="0" smtClean="0"/>
              <a:t> </a:t>
            </a:r>
          </a:p>
          <a:p>
            <a:endParaRPr lang="en-GB" b="0" dirty="0"/>
          </a:p>
          <a:p>
            <a:r>
              <a:rPr lang="en-GB" b="0" dirty="0" smtClean="0"/>
              <a:t>However, Singly </a:t>
            </a:r>
            <a:r>
              <a:rPr lang="en-GB" b="0" dirty="0"/>
              <a:t>L</a:t>
            </a:r>
            <a:r>
              <a:rPr lang="en-GB" b="0" dirty="0" smtClean="0"/>
              <a:t>inked </a:t>
            </a:r>
            <a:r>
              <a:rPr lang="en-GB" b="0" dirty="0" smtClean="0"/>
              <a:t>L</a:t>
            </a:r>
            <a:r>
              <a:rPr lang="en-GB" b="0" dirty="0" smtClean="0"/>
              <a:t>ists allow </a:t>
            </a:r>
            <a:r>
              <a:rPr lang="en-GB" b="0" dirty="0" smtClean="0"/>
              <a:t>for very fast insertion and removal of nodes at a given position.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1143000"/>
          </a:xfrm>
        </p:spPr>
        <p:txBody>
          <a:bodyPr/>
          <a:lstStyle/>
          <a:p>
            <a:r>
              <a:rPr lang="en-GB" dirty="0"/>
              <a:t>Operations on 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8305800" cy="4800600"/>
          </a:xfrm>
        </p:spPr>
        <p:txBody>
          <a:bodyPr/>
          <a:lstStyle/>
          <a:p>
            <a:pPr marL="114300" indent="0">
              <a:buNone/>
            </a:pPr>
            <a:r>
              <a:rPr lang="en-GB" dirty="0" smtClean="0"/>
              <a:t>Exercise:</a:t>
            </a:r>
          </a:p>
          <a:p>
            <a:pPr marL="114300" indent="0">
              <a:buNone/>
            </a:pPr>
            <a:endParaRPr lang="en-GB" dirty="0" smtClean="0"/>
          </a:p>
          <a:p>
            <a:r>
              <a:rPr lang="en-GB" b="0" dirty="0" smtClean="0"/>
              <a:t>When does the best case of the previous operation happen</a:t>
            </a:r>
            <a:r>
              <a:rPr lang="en-GB" b="0" dirty="0" smtClean="0"/>
              <a:t>?</a:t>
            </a:r>
          </a:p>
          <a:p>
            <a:pPr marL="114300" indent="0">
              <a:buNone/>
            </a:pPr>
            <a:endParaRPr lang="en-GB" b="0" dirty="0" smtClean="0"/>
          </a:p>
          <a:p>
            <a:r>
              <a:rPr lang="en-GB" b="0" dirty="0" smtClean="0"/>
              <a:t>What is the </a:t>
            </a:r>
            <a:r>
              <a:rPr lang="en-GB" b="0" dirty="0" smtClean="0"/>
              <a:t>maximum number of nodes the operation would have to go through in </a:t>
            </a:r>
            <a:r>
              <a:rPr lang="en-GB" b="0" dirty="0" smtClean="0"/>
              <a:t>the best case?</a:t>
            </a:r>
          </a:p>
          <a:p>
            <a:endParaRPr lang="en-GB" b="0" dirty="0"/>
          </a:p>
          <a:p>
            <a:r>
              <a:rPr lang="en-GB" b="0" dirty="0"/>
              <a:t>What is the maximum number of nodes the operation would have to go through in the </a:t>
            </a:r>
            <a:r>
              <a:rPr lang="en-GB" b="0" dirty="0" smtClean="0"/>
              <a:t>worst case?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0320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3058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Q</a:t>
            </a:r>
            <a:r>
              <a:rPr lang="en-GB" dirty="0" smtClean="0"/>
              <a:t>ueues and </a:t>
            </a:r>
            <a:r>
              <a:rPr lang="en-GB" dirty="0"/>
              <a:t>S</a:t>
            </a:r>
            <a:r>
              <a:rPr lang="en-GB" dirty="0" smtClean="0"/>
              <a:t>tacks </a:t>
            </a:r>
            <a:br>
              <a:rPr lang="en-GB" dirty="0" smtClean="0"/>
            </a:br>
            <a:r>
              <a:rPr lang="en-GB" dirty="0" smtClean="0"/>
              <a:t>		using Singly </a:t>
            </a:r>
            <a:r>
              <a:rPr lang="en-GB" dirty="0"/>
              <a:t>Linked </a:t>
            </a:r>
            <a:r>
              <a:rPr lang="en-GB" dirty="0" smtClean="0"/>
              <a:t>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80772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b="0" dirty="0" smtClean="0"/>
              <a:t>A Singly Linked List can be designed in order to create an efficient </a:t>
            </a:r>
            <a:r>
              <a:rPr lang="en-GB" b="0" dirty="0" smtClean="0"/>
              <a:t>Queue or an efficient Stack.</a:t>
            </a:r>
          </a:p>
          <a:p>
            <a:endParaRPr lang="en-GB" b="0" dirty="0" smtClean="0"/>
          </a:p>
          <a:p>
            <a:r>
              <a:rPr lang="en-GB" b="0" dirty="0" smtClean="0"/>
              <a:t>This makes the operations for these 2 data structures much more efficient thank when implemented with an </a:t>
            </a:r>
            <a:r>
              <a:rPr lang="en-GB" b="0" dirty="0" err="1" smtClean="0"/>
              <a:t>ArrayBased</a:t>
            </a:r>
            <a:r>
              <a:rPr lang="en-GB" b="0" dirty="0" smtClean="0"/>
              <a:t> Vector.</a:t>
            </a:r>
          </a:p>
          <a:p>
            <a:endParaRPr lang="en-GB" b="0" dirty="0"/>
          </a:p>
          <a:p>
            <a:r>
              <a:rPr lang="en-GB" b="0" dirty="0" smtClean="0"/>
              <a:t>An </a:t>
            </a:r>
            <a:r>
              <a:rPr lang="en-GB" b="0" dirty="0" smtClean="0"/>
              <a:t>efficient queue </a:t>
            </a:r>
            <a:r>
              <a:rPr lang="en-GB" b="0" dirty="0" smtClean="0"/>
              <a:t>built using a Singly Linked List always takes the same amount of time (constant time) to </a:t>
            </a:r>
            <a:r>
              <a:rPr lang="en-GB" b="0" dirty="0" err="1" smtClean="0"/>
              <a:t>Enqueue</a:t>
            </a:r>
            <a:r>
              <a:rPr lang="en-GB" b="0" dirty="0" smtClean="0"/>
              <a:t> </a:t>
            </a:r>
            <a:r>
              <a:rPr lang="en-GB" b="0" dirty="0" smtClean="0"/>
              <a:t>and </a:t>
            </a:r>
            <a:r>
              <a:rPr lang="en-GB" b="0" dirty="0" err="1" smtClean="0"/>
              <a:t>Dequeue</a:t>
            </a:r>
            <a:r>
              <a:rPr lang="en-GB" b="0" dirty="0" smtClean="0"/>
              <a:t> </a:t>
            </a:r>
            <a:r>
              <a:rPr lang="en-GB" b="0" dirty="0" smtClean="0"/>
              <a:t>elements</a:t>
            </a:r>
            <a:r>
              <a:rPr lang="en-GB" b="0" dirty="0" smtClean="0"/>
              <a:t>.</a:t>
            </a:r>
          </a:p>
          <a:p>
            <a:endParaRPr lang="en-GB" b="0" dirty="0"/>
          </a:p>
          <a:p>
            <a:r>
              <a:rPr lang="en-GB" b="0" dirty="0" smtClean="0"/>
              <a:t>The same can be said for the Stack Push and Pop operations using a Singly Linked List.</a:t>
            </a:r>
            <a:endParaRPr lang="en-GB" b="0" dirty="0" smtClean="0"/>
          </a:p>
          <a:p>
            <a:endParaRPr lang="en-GB" b="0" dirty="0"/>
          </a:p>
          <a:p>
            <a:r>
              <a:rPr lang="en-GB" b="0" dirty="0" smtClean="0"/>
              <a:t>Exercise:</a:t>
            </a:r>
          </a:p>
          <a:p>
            <a:r>
              <a:rPr lang="en-GB" b="0" dirty="0" smtClean="0"/>
              <a:t>Use a cursor placed at a strategic position and the operations of the Singly Linked List discussed before to implement an efficient Queue.</a:t>
            </a:r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4627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3058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Q</a:t>
            </a:r>
            <a:r>
              <a:rPr lang="en-GB" dirty="0" smtClean="0"/>
              <a:t>ueues and </a:t>
            </a:r>
            <a:r>
              <a:rPr lang="en-GB" dirty="0"/>
              <a:t>S</a:t>
            </a:r>
            <a:r>
              <a:rPr lang="en-GB" dirty="0" smtClean="0"/>
              <a:t>tacks </a:t>
            </a:r>
            <a:br>
              <a:rPr lang="en-GB" dirty="0" smtClean="0"/>
            </a:br>
            <a:r>
              <a:rPr lang="en-GB" dirty="0" smtClean="0"/>
              <a:t>		using Singly </a:t>
            </a:r>
            <a:r>
              <a:rPr lang="en-GB" dirty="0"/>
              <a:t>Linked </a:t>
            </a:r>
            <a:r>
              <a:rPr lang="en-GB" dirty="0" smtClean="0"/>
              <a:t>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8077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i="1" dirty="0" smtClean="0"/>
              <a:t>Exercise</a:t>
            </a:r>
            <a:r>
              <a:rPr lang="en-GB" i="1" dirty="0" smtClean="0"/>
              <a:t>:</a:t>
            </a:r>
          </a:p>
          <a:p>
            <a:r>
              <a:rPr lang="en-GB" b="0" dirty="0" smtClean="0"/>
              <a:t>Use </a:t>
            </a:r>
            <a:r>
              <a:rPr lang="en-GB" b="0" dirty="0" smtClean="0"/>
              <a:t>Singly Linked Lists to </a:t>
            </a:r>
            <a:r>
              <a:rPr lang="en-GB" b="0" dirty="0" smtClean="0"/>
              <a:t>implement </a:t>
            </a:r>
            <a:endParaRPr lang="en-GB" b="0" dirty="0" smtClean="0"/>
          </a:p>
          <a:p>
            <a:pPr marL="114300" indent="0">
              <a:buNone/>
            </a:pPr>
            <a:r>
              <a:rPr lang="en-GB" b="0" dirty="0"/>
              <a:t>	</a:t>
            </a:r>
            <a:r>
              <a:rPr lang="en-GB" b="0" dirty="0" smtClean="0"/>
              <a:t>1. </a:t>
            </a:r>
            <a:r>
              <a:rPr lang="en-GB" b="0" dirty="0"/>
              <a:t>A</a:t>
            </a:r>
            <a:r>
              <a:rPr lang="en-GB" b="0" dirty="0" smtClean="0"/>
              <a:t>n </a:t>
            </a:r>
            <a:r>
              <a:rPr lang="en-GB" b="0" dirty="0"/>
              <a:t>E</a:t>
            </a:r>
            <a:r>
              <a:rPr lang="en-GB" b="0" dirty="0" smtClean="0"/>
              <a:t>fficient Queue</a:t>
            </a:r>
          </a:p>
          <a:p>
            <a:pPr marL="114300" indent="0">
              <a:buNone/>
            </a:pPr>
            <a:r>
              <a:rPr lang="en-GB" b="0" dirty="0"/>
              <a:t>	</a:t>
            </a:r>
            <a:r>
              <a:rPr lang="en-GB" b="0" dirty="0" smtClean="0"/>
              <a:t>2. An Efficient Stack</a:t>
            </a:r>
            <a:endParaRPr lang="en-GB" b="0" dirty="0" smtClean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029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4400" b="0" dirty="0" smtClean="0"/>
          </a:p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r>
              <a:rPr lang="en-GB" sz="4400" b="0" dirty="0" smtClean="0"/>
              <a:t>Any questions?</a:t>
            </a:r>
            <a:endParaRPr lang="en-GB" sz="4400" b="0" dirty="0"/>
          </a:p>
        </p:txBody>
      </p:sp>
    </p:spTree>
    <p:extLst>
      <p:ext uri="{BB962C8B-B14F-4D97-AF65-F5344CB8AC3E}">
        <p14:creationId xmlns:p14="http://schemas.microsoft.com/office/powerpoint/2010/main" val="33177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"/>
    </mc:Choice>
    <mc:Fallback xmlns="">
      <p:transition spd="slow" advTm="41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315200" cy="914400"/>
          </a:xfrm>
        </p:spPr>
        <p:txBody>
          <a:bodyPr/>
          <a:lstStyle/>
          <a:p>
            <a:pPr lvl="0"/>
            <a:r>
              <a:rPr lang="en-GB" dirty="0" smtClean="0"/>
              <a:t>Linked Lists as an </a:t>
            </a:r>
            <a:r>
              <a:rPr lang="en-GB" dirty="0" smtClean="0"/>
              <a:t>Alternative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305800" cy="4876800"/>
          </a:xfrm>
        </p:spPr>
        <p:txBody>
          <a:bodyPr>
            <a:normAutofit lnSpcReduction="10000"/>
          </a:bodyPr>
          <a:lstStyle/>
          <a:p>
            <a:r>
              <a:rPr lang="en-GB" b="0" dirty="0" smtClean="0"/>
              <a:t>Array Based Vectors are not the only available implementation of the Vector ADT, in fact, there are many other available alternatives</a:t>
            </a:r>
            <a:r>
              <a:rPr lang="en-GB" b="0" dirty="0" smtClean="0"/>
              <a:t>.</a:t>
            </a:r>
          </a:p>
          <a:p>
            <a:endParaRPr lang="en-GB" b="0" dirty="0" smtClean="0"/>
          </a:p>
          <a:p>
            <a:r>
              <a:rPr lang="en-GB" b="0" dirty="0" smtClean="0"/>
              <a:t>One simple alternative is the use of a </a:t>
            </a:r>
            <a:r>
              <a:rPr lang="en-GB" dirty="0" smtClean="0"/>
              <a:t>Linked </a:t>
            </a:r>
            <a:r>
              <a:rPr lang="en-GB" dirty="0"/>
              <a:t>L</a:t>
            </a:r>
            <a:r>
              <a:rPr lang="en-GB" dirty="0" smtClean="0"/>
              <a:t>ist</a:t>
            </a:r>
            <a:r>
              <a:rPr lang="en-GB" b="0" dirty="0" smtClean="0"/>
              <a:t>.</a:t>
            </a:r>
          </a:p>
          <a:p>
            <a:endParaRPr lang="en-GB" b="0" dirty="0" smtClean="0"/>
          </a:p>
          <a:p>
            <a:r>
              <a:rPr lang="en-GB" b="0" dirty="0" smtClean="0"/>
              <a:t>The </a:t>
            </a:r>
            <a:r>
              <a:rPr lang="en-GB" b="0" dirty="0" smtClean="0"/>
              <a:t>linked list, acts like </a:t>
            </a:r>
            <a:r>
              <a:rPr lang="en-GB" dirty="0" smtClean="0"/>
              <a:t>a chain of nodes</a:t>
            </a:r>
            <a:r>
              <a:rPr lang="en-GB" b="0" dirty="0" smtClean="0"/>
              <a:t>, where each node contains </a:t>
            </a:r>
            <a:r>
              <a:rPr lang="en-GB" dirty="0" smtClean="0"/>
              <a:t>an element and a link to other chains</a:t>
            </a:r>
            <a:r>
              <a:rPr lang="en-GB" b="0" dirty="0" smtClean="0"/>
              <a:t>.</a:t>
            </a:r>
          </a:p>
          <a:p>
            <a:endParaRPr lang="en-GB" b="0" dirty="0"/>
          </a:p>
          <a:p>
            <a:r>
              <a:rPr lang="en-GB" dirty="0" smtClean="0"/>
              <a:t>Note:</a:t>
            </a:r>
          </a:p>
          <a:p>
            <a:pPr marL="411480" lvl="1" indent="0">
              <a:buNone/>
            </a:pPr>
            <a:r>
              <a:rPr lang="en-GB" dirty="0"/>
              <a:t>T</a:t>
            </a:r>
            <a:r>
              <a:rPr lang="en-GB" b="0" dirty="0" smtClean="0"/>
              <a:t>o </a:t>
            </a:r>
            <a:r>
              <a:rPr lang="en-GB" b="0" dirty="0"/>
              <a:t>properly understand the way that Linked Lists work, it is important to revise properly the reference and value-type variables and how they work</a:t>
            </a:r>
            <a:r>
              <a:rPr lang="en-GB" b="0" dirty="0" smtClean="0"/>
              <a:t>.</a:t>
            </a:r>
          </a:p>
          <a:p>
            <a:pPr marL="411480" lvl="1" indent="0">
              <a:buNone/>
            </a:pPr>
            <a:r>
              <a:rPr lang="en-GB" b="0" dirty="0" smtClean="0"/>
              <a:t>  </a:t>
            </a:r>
          </a:p>
          <a:p>
            <a:pPr marL="411480" lvl="1" indent="0">
              <a:buNone/>
            </a:pPr>
            <a:r>
              <a:rPr lang="en-GB" b="0" dirty="0" smtClean="0"/>
              <a:t>Linked Lists make heavy use of pointers to link nodes together, hence we must be careful with reference types!</a:t>
            </a:r>
            <a:endParaRPr lang="en-GB" b="0" dirty="0"/>
          </a:p>
          <a:p>
            <a:endParaRPr lang="en-GB" b="0" dirty="0" smtClean="0"/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914400"/>
          </a:xfrm>
        </p:spPr>
        <p:txBody>
          <a:bodyPr/>
          <a:lstStyle/>
          <a:p>
            <a:pPr lvl="0"/>
            <a:r>
              <a:rPr lang="en-GB" dirty="0" smtClean="0"/>
              <a:t>Linked Lists as an </a:t>
            </a:r>
            <a:r>
              <a:rPr lang="en-GB" dirty="0" smtClean="0"/>
              <a:t>Alternative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2464459"/>
            <a:ext cx="12192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75569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of list</a:t>
            </a:r>
            <a:br>
              <a:rPr lang="en-GB" dirty="0" smtClean="0"/>
            </a:br>
            <a:r>
              <a:rPr lang="en-GB" dirty="0" smtClean="0"/>
              <a:t>Head : Node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05000" y="3820783"/>
            <a:ext cx="3124200" cy="1485900"/>
            <a:chOff x="4800600" y="3714750"/>
            <a:chExt cx="3124200" cy="1485900"/>
          </a:xfrm>
        </p:grpSpPr>
        <p:sp>
          <p:nvSpPr>
            <p:cNvPr id="10" name="Flowchart: Alternate Process 9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2600" y="3820783"/>
            <a:ext cx="3124200" cy="1485900"/>
            <a:chOff x="4800600" y="3714750"/>
            <a:chExt cx="3124200" cy="1485900"/>
          </a:xfrm>
        </p:grpSpPr>
        <p:sp>
          <p:nvSpPr>
            <p:cNvPr id="13" name="Flowchart: Alternate Process 12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Curved Connector 19"/>
          <p:cNvCxnSpPr>
            <a:endCxn id="10" idx="1"/>
          </p:cNvCxnSpPr>
          <p:nvPr/>
        </p:nvCxnSpPr>
        <p:spPr>
          <a:xfrm rot="16200000" flipH="1">
            <a:off x="950613" y="3609346"/>
            <a:ext cx="1603974" cy="3048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3" idx="1"/>
          </p:cNvCxnSpPr>
          <p:nvPr/>
        </p:nvCxnSpPr>
        <p:spPr>
          <a:xfrm>
            <a:off x="4191000" y="4563733"/>
            <a:ext cx="1371600" cy="12700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7772400" y="4551033"/>
            <a:ext cx="1371600" cy="12700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7000875" y="4116058"/>
            <a:ext cx="247650" cy="3124200"/>
          </a:xfrm>
          <a:prstGeom prst="rightBrace">
            <a:avLst>
              <a:gd name="adj1" fmla="val 47484"/>
              <a:gd name="adj2" fmla="val 5018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562601" y="5801983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a Singly Linked List,</a:t>
            </a:r>
            <a:br>
              <a:rPr lang="en-GB" dirty="0" smtClean="0"/>
            </a:br>
            <a:r>
              <a:rPr lang="en-GB" dirty="0" smtClean="0"/>
              <a:t>each node has an element and a link to the next node.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43200" y="4576433"/>
            <a:ext cx="0" cy="12255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00800" y="2959759"/>
            <a:ext cx="0" cy="16166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7016" y="573721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174616" y="231465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1830828"/>
            <a:ext cx="314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element is the object being</a:t>
            </a:r>
            <a:br>
              <a:rPr lang="en-GB" dirty="0" smtClean="0"/>
            </a:br>
            <a:r>
              <a:rPr lang="en-GB" dirty="0" smtClean="0"/>
              <a:t>stored within the node.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2438400" y="2464459"/>
            <a:ext cx="1219200" cy="9779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5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4527" y="1775569"/>
            <a:ext cx="186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size of the list</a:t>
            </a:r>
            <a:br>
              <a:rPr lang="en-GB" dirty="0" smtClean="0"/>
            </a:br>
            <a:r>
              <a:rPr lang="en-GB" dirty="0" smtClean="0"/>
              <a:t>Size : Integer</a:t>
            </a:r>
            <a:endParaRPr lang="en-GB" dirty="0"/>
          </a:p>
        </p:txBody>
      </p:sp>
      <p:sp>
        <p:nvSpPr>
          <p:cNvPr id="40" name="Right Brace 39"/>
          <p:cNvSpPr/>
          <p:nvPr/>
        </p:nvSpPr>
        <p:spPr>
          <a:xfrm rot="5400000">
            <a:off x="4063999" y="5034044"/>
            <a:ext cx="254000" cy="1302129"/>
          </a:xfrm>
          <a:prstGeom prst="rightBrace">
            <a:avLst>
              <a:gd name="adj1" fmla="val 47484"/>
              <a:gd name="adj2" fmla="val 5018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3571336" y="5801983"/>
            <a:ext cx="134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Next :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4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Singly Linked Lists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The </a:t>
            </a:r>
            <a:r>
              <a:rPr lang="en-GB" dirty="0" smtClean="0"/>
              <a:t>Singly Linked List </a:t>
            </a:r>
            <a:r>
              <a:rPr lang="en-GB" b="0" dirty="0" smtClean="0"/>
              <a:t>is an implementation of the Vector ADT based on </a:t>
            </a:r>
            <a:r>
              <a:rPr lang="en-GB" b="0" dirty="0" smtClean="0"/>
              <a:t>a </a:t>
            </a:r>
            <a:r>
              <a:rPr lang="en-GB" dirty="0" smtClean="0"/>
              <a:t>sequence of objects(nodes) linked together by a pointer</a:t>
            </a:r>
            <a:r>
              <a:rPr lang="en-GB" b="0" dirty="0" smtClean="0"/>
              <a:t>.</a:t>
            </a:r>
          </a:p>
          <a:p>
            <a:endParaRPr lang="en-GB" b="0" dirty="0" smtClean="0"/>
          </a:p>
          <a:p>
            <a:r>
              <a:rPr lang="en-GB" b="0" dirty="0"/>
              <a:t>The Singly Linked List </a:t>
            </a:r>
            <a:r>
              <a:rPr lang="en-GB" dirty="0"/>
              <a:t>starts from the Head </a:t>
            </a:r>
            <a:r>
              <a:rPr lang="en-GB" b="0" dirty="0"/>
              <a:t>of the list, and follows the nodes until the </a:t>
            </a:r>
            <a:r>
              <a:rPr lang="en-GB" i="1" dirty="0"/>
              <a:t>Next </a:t>
            </a:r>
            <a:r>
              <a:rPr lang="en-GB" i="1" dirty="0" smtClean="0"/>
              <a:t>Pointer </a:t>
            </a:r>
            <a:r>
              <a:rPr lang="en-GB" b="0" dirty="0" smtClean="0"/>
              <a:t>of </a:t>
            </a:r>
            <a:r>
              <a:rPr lang="en-GB" b="0" dirty="0"/>
              <a:t>the </a:t>
            </a:r>
            <a:r>
              <a:rPr lang="en-GB" dirty="0" smtClean="0"/>
              <a:t>Last </a:t>
            </a:r>
            <a:r>
              <a:rPr lang="en-GB" dirty="0"/>
              <a:t>Node</a:t>
            </a:r>
            <a:r>
              <a:rPr lang="en-GB" b="0" dirty="0"/>
              <a:t> points </a:t>
            </a:r>
            <a:r>
              <a:rPr lang="en-GB" b="0" dirty="0" smtClean="0"/>
              <a:t>to </a:t>
            </a:r>
            <a:r>
              <a:rPr lang="en-GB" dirty="0"/>
              <a:t>Null</a:t>
            </a:r>
            <a:r>
              <a:rPr lang="en-GB" b="0" dirty="0"/>
              <a:t>.</a:t>
            </a:r>
          </a:p>
          <a:p>
            <a:endParaRPr lang="en-GB" b="0" dirty="0" smtClean="0"/>
          </a:p>
          <a:p>
            <a:r>
              <a:rPr lang="en-GB" b="0" dirty="0" smtClean="0"/>
              <a:t>In </a:t>
            </a:r>
            <a:r>
              <a:rPr lang="en-GB" b="0" dirty="0" smtClean="0"/>
              <a:t>an </a:t>
            </a:r>
            <a:r>
              <a:rPr lang="en-GB" dirty="0" smtClean="0"/>
              <a:t>Empty </a:t>
            </a:r>
            <a:r>
              <a:rPr lang="en-GB" dirty="0" smtClean="0"/>
              <a:t>Singly Linked List</a:t>
            </a:r>
            <a:r>
              <a:rPr lang="en-GB" b="0" dirty="0" smtClean="0"/>
              <a:t>, the </a:t>
            </a:r>
            <a:r>
              <a:rPr lang="en-GB" dirty="0" smtClean="0"/>
              <a:t>Size is 0</a:t>
            </a:r>
            <a:r>
              <a:rPr lang="en-GB" b="0" dirty="0" smtClean="0"/>
              <a:t> and the </a:t>
            </a:r>
            <a:r>
              <a:rPr lang="en-GB" dirty="0" smtClean="0"/>
              <a:t>Head</a:t>
            </a:r>
            <a:r>
              <a:rPr lang="en-GB" b="0" dirty="0" smtClean="0"/>
              <a:t> of the list points to </a:t>
            </a:r>
            <a:r>
              <a:rPr lang="en-GB" dirty="0" smtClean="0"/>
              <a:t>Null</a:t>
            </a:r>
            <a:r>
              <a:rPr lang="en-GB" b="0" dirty="0" smtClean="0"/>
              <a:t>.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858000" cy="914400"/>
          </a:xfrm>
        </p:spPr>
        <p:txBody>
          <a:bodyPr/>
          <a:lstStyle/>
          <a:p>
            <a:pPr lvl="0"/>
            <a:r>
              <a:rPr lang="en-GB" dirty="0" smtClean="0"/>
              <a:t>The Node class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1066800" y="2205894"/>
            <a:ext cx="6858000" cy="2514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344221" y="2819400"/>
            <a:ext cx="1843668" cy="167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928811" y="2817650"/>
            <a:ext cx="1843668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urved Connector 20"/>
          <p:cNvCxnSpPr/>
          <p:nvPr/>
        </p:nvCxnSpPr>
        <p:spPr>
          <a:xfrm>
            <a:off x="6235856" y="3643150"/>
            <a:ext cx="2523775" cy="1270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77962" y="3620351"/>
            <a:ext cx="0" cy="2035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1778" y="556260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1281690" y="2201511"/>
            <a:ext cx="31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Element: object</a:t>
            </a:r>
            <a:endParaRPr lang="en-GB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15355" y="2202636"/>
            <a:ext cx="2301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Next: Node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887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The Node class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9732" y="1295400"/>
            <a:ext cx="3970867" cy="5096933"/>
          </a:xfrm>
        </p:spPr>
        <p:txBody>
          <a:bodyPr>
            <a:normAutofit lnSpcReduction="10000"/>
          </a:bodyPr>
          <a:lstStyle/>
          <a:p>
            <a:r>
              <a:rPr lang="en-GB" b="0" dirty="0" smtClean="0"/>
              <a:t>The Linked List is made up of a chain of Nodes.</a:t>
            </a:r>
          </a:p>
          <a:p>
            <a:endParaRPr lang="en-GB" b="0" dirty="0"/>
          </a:p>
          <a:p>
            <a:r>
              <a:rPr lang="en-GB" b="0" dirty="0" smtClean="0"/>
              <a:t>The </a:t>
            </a:r>
            <a:r>
              <a:rPr lang="en-GB" b="0" dirty="0" smtClean="0"/>
              <a:t>Node in a Singly Linked List has a pointer to the Next Node</a:t>
            </a:r>
            <a:r>
              <a:rPr lang="en-GB" b="0" dirty="0" smtClean="0"/>
              <a:t>.</a:t>
            </a:r>
          </a:p>
          <a:p>
            <a:endParaRPr lang="en-GB" b="0" dirty="0" smtClean="0"/>
          </a:p>
          <a:p>
            <a:r>
              <a:rPr lang="en-GB" b="0" dirty="0" smtClean="0"/>
              <a:t>If the current Node is the last Node, then Next points to Null.</a:t>
            </a:r>
          </a:p>
          <a:p>
            <a:endParaRPr lang="en-GB" b="0" dirty="0"/>
          </a:p>
          <a:p>
            <a:r>
              <a:rPr lang="en-GB" b="0" dirty="0" smtClean="0"/>
              <a:t>The Element is used to store the elements in the Singly Linked List.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334000" y="1591733"/>
            <a:ext cx="3124200" cy="1485900"/>
            <a:chOff x="4800600" y="3714750"/>
            <a:chExt cx="3124200" cy="1485900"/>
          </a:xfrm>
        </p:grpSpPr>
        <p:sp>
          <p:nvSpPr>
            <p:cNvPr id="26" name="Flowchart: Alternate Process 25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" name="Curved Connector 30"/>
          <p:cNvCxnSpPr/>
          <p:nvPr/>
        </p:nvCxnSpPr>
        <p:spPr>
          <a:xfrm>
            <a:off x="7620000" y="2334683"/>
            <a:ext cx="1371600" cy="12700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172200" y="2347383"/>
            <a:ext cx="0" cy="12255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6016" y="350816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388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The Node class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9732" y="1143000"/>
            <a:ext cx="4199468" cy="4800600"/>
          </a:xfrm>
        </p:spPr>
        <p:txBody>
          <a:bodyPr>
            <a:normAutofit fontScale="92500" lnSpcReduction="10000"/>
          </a:bodyPr>
          <a:lstStyle/>
          <a:p>
            <a:r>
              <a:rPr lang="en-GB" b="0" dirty="0" smtClean="0"/>
              <a:t>The first Node in a Singly Linked List is called the </a:t>
            </a:r>
            <a:r>
              <a:rPr lang="en-GB" i="1" dirty="0"/>
              <a:t>H</a:t>
            </a:r>
            <a:r>
              <a:rPr lang="en-GB" i="1" dirty="0" smtClean="0"/>
              <a:t>ead</a:t>
            </a:r>
            <a:r>
              <a:rPr lang="en-GB" b="0" dirty="0" smtClean="0"/>
              <a:t> </a:t>
            </a:r>
            <a:r>
              <a:rPr lang="en-GB" b="0" dirty="0" smtClean="0"/>
              <a:t>of the list</a:t>
            </a:r>
            <a:r>
              <a:rPr lang="en-GB" b="0" dirty="0" smtClean="0"/>
              <a:t>.</a:t>
            </a:r>
          </a:p>
          <a:p>
            <a:endParaRPr lang="en-GB" b="0" dirty="0" smtClean="0"/>
          </a:p>
          <a:p>
            <a:r>
              <a:rPr lang="en-GB" b="0" dirty="0" smtClean="0"/>
              <a:t>Here, the first Node of the list contains an element “A</a:t>
            </a:r>
            <a:r>
              <a:rPr lang="en-GB" b="0" dirty="0" smtClean="0"/>
              <a:t>”</a:t>
            </a:r>
          </a:p>
          <a:p>
            <a:endParaRPr lang="en-GB" b="0" dirty="0" smtClean="0"/>
          </a:p>
          <a:p>
            <a:r>
              <a:rPr lang="en-GB" b="0" dirty="0" smtClean="0"/>
              <a:t>The pointer </a:t>
            </a:r>
            <a:r>
              <a:rPr lang="en-GB" i="1" dirty="0" smtClean="0"/>
              <a:t>Head</a:t>
            </a:r>
            <a:r>
              <a:rPr lang="en-GB" b="0" dirty="0" smtClean="0"/>
              <a:t>, </a:t>
            </a:r>
            <a:r>
              <a:rPr lang="en-GB" b="0" dirty="0" smtClean="0"/>
              <a:t>refers to this first Node.</a:t>
            </a:r>
          </a:p>
          <a:p>
            <a:pPr marL="114300" indent="0">
              <a:buNone/>
            </a:pPr>
            <a:endParaRPr lang="en-GB" b="0" dirty="0" smtClean="0"/>
          </a:p>
          <a:p>
            <a:pPr marL="114300" indent="0">
              <a:buNone/>
            </a:pPr>
            <a:r>
              <a:rPr lang="en-GB" b="0" dirty="0" smtClean="0"/>
              <a:t>Exercise</a:t>
            </a:r>
            <a:r>
              <a:rPr lang="en-GB" b="0" dirty="0" smtClean="0"/>
              <a:t>:</a:t>
            </a:r>
          </a:p>
          <a:p>
            <a:r>
              <a:rPr lang="en-GB" b="0" dirty="0" smtClean="0"/>
              <a:t>What is the value of </a:t>
            </a:r>
            <a:r>
              <a:rPr lang="en-GB" i="1" dirty="0" err="1" smtClean="0"/>
              <a:t>Head</a:t>
            </a:r>
            <a:r>
              <a:rPr lang="en-GB" b="0" dirty="0" err="1" smtClean="0"/>
              <a:t>.Element</a:t>
            </a:r>
            <a:r>
              <a:rPr lang="en-GB" b="0" dirty="0" smtClean="0"/>
              <a:t>?</a:t>
            </a:r>
          </a:p>
          <a:p>
            <a:pPr marL="114300" indent="0">
              <a:buNone/>
            </a:pPr>
            <a:endParaRPr lang="en-GB" b="0" dirty="0" smtClean="0"/>
          </a:p>
          <a:p>
            <a:r>
              <a:rPr lang="en-GB" b="0" dirty="0" smtClean="0"/>
              <a:t>How do you obtain the second Node in the 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10200" y="3657600"/>
            <a:ext cx="3124200" cy="1485900"/>
            <a:chOff x="4800600" y="3714750"/>
            <a:chExt cx="3124200" cy="1485900"/>
          </a:xfrm>
        </p:grpSpPr>
        <p:sp>
          <p:nvSpPr>
            <p:cNvPr id="26" name="Flowchart: Alternate Process 25"/>
            <p:cNvSpPr/>
            <p:nvPr/>
          </p:nvSpPr>
          <p:spPr>
            <a:xfrm>
              <a:off x="4800600" y="3714750"/>
              <a:ext cx="3124200" cy="14859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477000" y="3962400"/>
              <a:ext cx="12192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9200" y="3962400"/>
              <a:ext cx="1219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" name="Curved Connector 30"/>
          <p:cNvCxnSpPr/>
          <p:nvPr/>
        </p:nvCxnSpPr>
        <p:spPr>
          <a:xfrm>
            <a:off x="7696200" y="4400550"/>
            <a:ext cx="1371600" cy="12700"/>
          </a:xfrm>
          <a:prstGeom prst="curvedConnector3">
            <a:avLst>
              <a:gd name="adj1" fmla="val 6195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8400" y="4413250"/>
            <a:ext cx="0" cy="12255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2216" y="557403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5412616" y="1552952"/>
            <a:ext cx="12192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19514" y="115442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Head : Node</a:t>
            </a:r>
            <a:endParaRPr lang="en-GB" dirty="0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5372629" y="2697839"/>
            <a:ext cx="1603974" cy="304800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8181</TotalTime>
  <Words>1296</Words>
  <Application>Microsoft Office PowerPoint</Application>
  <PresentationFormat>On-screen Show (4:3)</PresentationFormat>
  <Paragraphs>257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</vt:lpstr>
      <vt:lpstr>Cambria Math</vt:lpstr>
      <vt:lpstr>Adjacency</vt:lpstr>
      <vt:lpstr>Data Structures and Algorithms IICT-6005</vt:lpstr>
      <vt:lpstr>Lesson Content</vt:lpstr>
      <vt:lpstr>Issues with Arrays and Array Based Vectors</vt:lpstr>
      <vt:lpstr>Linked Lists as an Alternative </vt:lpstr>
      <vt:lpstr>Linked Lists as an Alternative </vt:lpstr>
      <vt:lpstr>Singly Linked Lists</vt:lpstr>
      <vt:lpstr>The Node class </vt:lpstr>
      <vt:lpstr>The Node class </vt:lpstr>
      <vt:lpstr>The Node class </vt:lpstr>
      <vt:lpstr>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Operations on Singly Linked Lists</vt:lpstr>
      <vt:lpstr>Queues and Stacks    using Singly Linked List</vt:lpstr>
      <vt:lpstr>Queues and Stacks    using Singly Linked List</vt:lpstr>
      <vt:lpstr>End of lesson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Andrew Cortis</dc:creator>
  <cp:lastModifiedBy>Kassandra Calleja</cp:lastModifiedBy>
  <cp:revision>336</cp:revision>
  <dcterms:created xsi:type="dcterms:W3CDTF">2006-08-16T00:00:00Z</dcterms:created>
  <dcterms:modified xsi:type="dcterms:W3CDTF">2016-12-06T09:00:54Z</dcterms:modified>
</cp:coreProperties>
</file>