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handoutMasterIdLst>
    <p:handoutMasterId r:id="rId33"/>
  </p:handoutMasterIdLst>
  <p:sldIdLst>
    <p:sldId id="256" r:id="rId2"/>
    <p:sldId id="295" r:id="rId3"/>
    <p:sldId id="296" r:id="rId4"/>
    <p:sldId id="331" r:id="rId5"/>
    <p:sldId id="332" r:id="rId6"/>
    <p:sldId id="320" r:id="rId7"/>
    <p:sldId id="334" r:id="rId8"/>
    <p:sldId id="335" r:id="rId9"/>
    <p:sldId id="321" r:id="rId10"/>
    <p:sldId id="336" r:id="rId11"/>
    <p:sldId id="317" r:id="rId12"/>
    <p:sldId id="305" r:id="rId13"/>
    <p:sldId id="337" r:id="rId14"/>
    <p:sldId id="338" r:id="rId15"/>
    <p:sldId id="339" r:id="rId16"/>
    <p:sldId id="340" r:id="rId17"/>
    <p:sldId id="316" r:id="rId18"/>
    <p:sldId id="318" r:id="rId19"/>
    <p:sldId id="319" r:id="rId20"/>
    <p:sldId id="341" r:id="rId21"/>
    <p:sldId id="342" r:id="rId22"/>
    <p:sldId id="343" r:id="rId23"/>
    <p:sldId id="344" r:id="rId24"/>
    <p:sldId id="345" r:id="rId25"/>
    <p:sldId id="346" r:id="rId26"/>
    <p:sldId id="347" r:id="rId27"/>
    <p:sldId id="330" r:id="rId28"/>
    <p:sldId id="333" r:id="rId29"/>
    <p:sldId id="278" r:id="rId30"/>
    <p:sldId id="29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1729" autoAdjust="0"/>
  </p:normalViewPr>
  <p:slideViewPr>
    <p:cSldViewPr>
      <p:cViewPr varScale="1">
        <p:scale>
          <a:sx n="75" d="100"/>
          <a:sy n="75" d="100"/>
        </p:scale>
        <p:origin x="1483" y="62"/>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A3D3E6-CEEF-4E42-A092-25B5B09483D5}" type="datetimeFigureOut">
              <a:rPr lang="en-GB" smtClean="0"/>
              <a:t>23/04/2020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DFD5A6-3503-4018-9467-59218EE27F4C}" type="slidenum">
              <a:rPr lang="en-GB" smtClean="0"/>
              <a:t>‹#›</a:t>
            </a:fld>
            <a:endParaRPr lang="en-GB"/>
          </a:p>
        </p:txBody>
      </p:sp>
    </p:spTree>
    <p:extLst>
      <p:ext uri="{BB962C8B-B14F-4D97-AF65-F5344CB8AC3E}">
        <p14:creationId xmlns:p14="http://schemas.microsoft.com/office/powerpoint/2010/main" val="3734635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7C419-1DBB-405B-8CC2-AF1BE3D689C4}" type="datetimeFigureOut">
              <a:rPr lang="en-GB" smtClean="0"/>
              <a:pPr/>
              <a:t>23/04/2020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6F68-C18C-45C4-B03C-281DBF245CA2}" type="slidenum">
              <a:rPr lang="en-GB" smtClean="0"/>
              <a:pPr/>
              <a:t>‹#›</a:t>
            </a:fld>
            <a:endParaRPr lang="en-GB"/>
          </a:p>
        </p:txBody>
      </p:sp>
    </p:spTree>
    <p:extLst>
      <p:ext uri="{BB962C8B-B14F-4D97-AF65-F5344CB8AC3E}">
        <p14:creationId xmlns:p14="http://schemas.microsoft.com/office/powerpoint/2010/main" val="22325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edium.com/@george.seif94/a-tour-of-the-top-5-sorting-algorithms-with-python-code-43ea9aa0288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george.seif94/a-tour-of-the-top-5-sorting-algorithms-with-python-code-43ea9aa02889"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2</a:t>
            </a:fld>
            <a:endParaRPr lang="en-GB"/>
          </a:p>
        </p:txBody>
      </p:sp>
    </p:spTree>
    <p:extLst>
      <p:ext uri="{BB962C8B-B14F-4D97-AF65-F5344CB8AC3E}">
        <p14:creationId xmlns:p14="http://schemas.microsoft.com/office/powerpoint/2010/main" val="1552762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 </a:t>
            </a:r>
            <a:r>
              <a:rPr lang="en-GB" dirty="0">
                <a:hlinkClick r:id="rId3"/>
              </a:rPr>
              <a:t>https://medium.com/@george.seif94/a-tour-of-the-top-5-sorting-algorithms-with-python-code-43ea9aa02889</a:t>
            </a:r>
            <a:endParaRPr lang="en-GB" dirty="0"/>
          </a:p>
        </p:txBody>
      </p:sp>
      <p:sp>
        <p:nvSpPr>
          <p:cNvPr id="4" name="Slide Number Placeholder 3"/>
          <p:cNvSpPr>
            <a:spLocks noGrp="1"/>
          </p:cNvSpPr>
          <p:nvPr>
            <p:ph type="sldNum" sz="quarter" idx="5"/>
          </p:nvPr>
        </p:nvSpPr>
        <p:spPr/>
        <p:txBody>
          <a:bodyPr/>
          <a:lstStyle/>
          <a:p>
            <a:fld id="{55A26F68-C18C-45C4-B03C-281DBF245CA2}" type="slidenum">
              <a:rPr lang="en-GB" smtClean="0"/>
              <a:pPr/>
              <a:t>4</a:t>
            </a:fld>
            <a:endParaRPr lang="en-GB"/>
          </a:p>
        </p:txBody>
      </p:sp>
    </p:spTree>
    <p:extLst>
      <p:ext uri="{BB962C8B-B14F-4D97-AF65-F5344CB8AC3E}">
        <p14:creationId xmlns:p14="http://schemas.microsoft.com/office/powerpoint/2010/main" val="70593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Source : </a:t>
            </a:r>
            <a:r>
              <a:rPr lang="en-GB" dirty="0">
                <a:hlinkClick r:id="rId3"/>
              </a:rPr>
              <a:t>https://medium.com/@george.seif94/a-tour-of-the-top-5-sorting-algorithms-with-python-code-43ea9aa02889</a:t>
            </a:r>
            <a:endParaRPr lang="en-GB" dirty="0"/>
          </a:p>
          <a:p>
            <a:endParaRPr lang="en-GB" dirty="0"/>
          </a:p>
        </p:txBody>
      </p:sp>
      <p:sp>
        <p:nvSpPr>
          <p:cNvPr id="4" name="Slide Number Placeholder 3"/>
          <p:cNvSpPr>
            <a:spLocks noGrp="1"/>
          </p:cNvSpPr>
          <p:nvPr>
            <p:ph type="sldNum" sz="quarter" idx="5"/>
          </p:nvPr>
        </p:nvSpPr>
        <p:spPr/>
        <p:txBody>
          <a:bodyPr/>
          <a:lstStyle/>
          <a:p>
            <a:fld id="{55A26F68-C18C-45C4-B03C-281DBF245CA2}" type="slidenum">
              <a:rPr lang="en-GB" smtClean="0"/>
              <a:pPr/>
              <a:t>5</a:t>
            </a:fld>
            <a:endParaRPr lang="en-GB"/>
          </a:p>
        </p:txBody>
      </p:sp>
    </p:spTree>
    <p:extLst>
      <p:ext uri="{BB962C8B-B14F-4D97-AF65-F5344CB8AC3E}">
        <p14:creationId xmlns:p14="http://schemas.microsoft.com/office/powerpoint/2010/main" val="36542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1225"/>
            <a:ext cx="7543800" cy="2593975"/>
          </a:xfrm>
        </p:spPr>
        <p:txBody>
          <a:bodyPr anchor="b"/>
          <a:lstStyle>
            <a:lvl1pPr>
              <a:defRPr sz="4800">
                <a:ln>
                  <a:noFill/>
                </a:ln>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4630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838200" y="1600200"/>
            <a:ext cx="8305800" cy="4800600"/>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829732" y="1591733"/>
            <a:ext cx="3970867" cy="4800600"/>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ontent Placeholder 2"/>
          <p:cNvSpPr>
            <a:spLocks noGrp="1"/>
          </p:cNvSpPr>
          <p:nvPr>
            <p:ph idx="13"/>
          </p:nvPr>
        </p:nvSpPr>
        <p:spPr>
          <a:xfrm>
            <a:off x="5156200" y="1600200"/>
            <a:ext cx="3970867" cy="4800600"/>
          </a:xfrm>
        </p:spPr>
        <p:txBody>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796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1225"/>
            <a:ext cx="7543800" cy="2593975"/>
          </a:xfrm>
        </p:spPr>
        <p:txBody>
          <a:bodyPr anchor="b"/>
          <a:lstStyle>
            <a:lvl1pPr>
              <a:defRPr sz="4800">
                <a:ln>
                  <a:noFill/>
                </a:ln>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534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52298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274638"/>
            <a:ext cx="76200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3716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37160"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 and Algorithms IICT-6005</a:t>
            </a:r>
          </a:p>
        </p:txBody>
      </p:sp>
      <p:sp>
        <p:nvSpPr>
          <p:cNvPr id="3" name="Subtitle 2"/>
          <p:cNvSpPr>
            <a:spLocks noGrp="1"/>
          </p:cNvSpPr>
          <p:nvPr>
            <p:ph type="subTitle" idx="1"/>
          </p:nvPr>
        </p:nvSpPr>
        <p:spPr/>
        <p:txBody>
          <a:bodyPr/>
          <a:lstStyle/>
          <a:p>
            <a:r>
              <a:rPr lang="en-US" dirty="0"/>
              <a:t>Lesson 11 – Merge 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5632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79" y="0"/>
            <a:ext cx="6858000" cy="1143000"/>
          </a:xfrm>
        </p:spPr>
        <p:txBody>
          <a:bodyPr/>
          <a:lstStyle/>
          <a:p>
            <a:pPr lvl="0">
              <a:spcBef>
                <a:spcPts val="440"/>
              </a:spcBef>
              <a:buClr>
                <a:srgbClr val="A9A57C"/>
              </a:buClr>
            </a:pPr>
            <a:r>
              <a:rPr lang="en-GB" dirty="0"/>
              <a:t>Merge 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Rectangle 4"/>
          <p:cNvSpPr/>
          <p:nvPr/>
        </p:nvSpPr>
        <p:spPr>
          <a:xfrm>
            <a:off x="1071113"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6" name="Rectangle 5"/>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7" name="Rectangle 6"/>
          <p:cNvSpPr/>
          <p:nvPr/>
        </p:nvSpPr>
        <p:spPr>
          <a:xfrm>
            <a:off x="22860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cxnSp>
        <p:nvCxnSpPr>
          <p:cNvPr id="21" name="Straight Connector 20"/>
          <p:cNvCxnSpPr/>
          <p:nvPr/>
        </p:nvCxnSpPr>
        <p:spPr>
          <a:xfrm>
            <a:off x="4850922" y="1066800"/>
            <a:ext cx="0" cy="2209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EA01D4D-F0AB-4629-9080-2969825BE814}"/>
              </a:ext>
            </a:extLst>
          </p:cNvPr>
          <p:cNvCxnSpPr>
            <a:cxnSpLocks/>
          </p:cNvCxnSpPr>
          <p:nvPr/>
        </p:nvCxnSpPr>
        <p:spPr>
          <a:xfrm>
            <a:off x="4850922" y="3581400"/>
            <a:ext cx="0" cy="312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EE3E7C6-BF58-4D2C-8C52-5CBC8E456BB1}"/>
              </a:ext>
            </a:extLst>
          </p:cNvPr>
          <p:cNvCxnSpPr/>
          <p:nvPr/>
        </p:nvCxnSpPr>
        <p:spPr>
          <a:xfrm>
            <a:off x="1071113" y="3429000"/>
            <a:ext cx="350088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9EF723-5427-48D8-96E0-BE0485A57474}"/>
              </a:ext>
            </a:extLst>
          </p:cNvPr>
          <p:cNvCxnSpPr/>
          <p:nvPr/>
        </p:nvCxnSpPr>
        <p:spPr>
          <a:xfrm>
            <a:off x="5122652" y="3429000"/>
            <a:ext cx="350088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1C3AB4E-CF86-4F8B-A755-C753F06819DD}"/>
              </a:ext>
            </a:extLst>
          </p:cNvPr>
          <p:cNvSpPr/>
          <p:nvPr/>
        </p:nvSpPr>
        <p:spPr>
          <a:xfrm>
            <a:off x="914400" y="381718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18" name="Rectangle 17">
            <a:extLst>
              <a:ext uri="{FF2B5EF4-FFF2-40B4-BE49-F238E27FC236}">
                <a16:creationId xmlns:a16="http://schemas.microsoft.com/office/drawing/2014/main" id="{43065357-CA5E-42C7-AE1F-3816BD2974FB}"/>
              </a:ext>
            </a:extLst>
          </p:cNvPr>
          <p:cNvSpPr/>
          <p:nvPr/>
        </p:nvSpPr>
        <p:spPr>
          <a:xfrm>
            <a:off x="2260600" y="3810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cxnSp>
        <p:nvCxnSpPr>
          <p:cNvPr id="20" name="Straight Connector 19">
            <a:extLst>
              <a:ext uri="{FF2B5EF4-FFF2-40B4-BE49-F238E27FC236}">
                <a16:creationId xmlns:a16="http://schemas.microsoft.com/office/drawing/2014/main" id="{729A3603-C585-4935-97D8-A993843D6FF2}"/>
              </a:ext>
            </a:extLst>
          </p:cNvPr>
          <p:cNvCxnSpPr>
            <a:cxnSpLocks/>
          </p:cNvCxnSpPr>
          <p:nvPr/>
        </p:nvCxnSpPr>
        <p:spPr>
          <a:xfrm flipH="1">
            <a:off x="3424687" y="1268832"/>
            <a:ext cx="80513" cy="558916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BB7FBB9-4343-4E85-B22D-8AA456CCADE2}"/>
              </a:ext>
            </a:extLst>
          </p:cNvPr>
          <p:cNvCxnSpPr>
            <a:cxnSpLocks/>
          </p:cNvCxnSpPr>
          <p:nvPr/>
        </p:nvCxnSpPr>
        <p:spPr>
          <a:xfrm flipH="1">
            <a:off x="2107431" y="3429000"/>
            <a:ext cx="49030" cy="342900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9EA7647-5679-408F-A976-839BD7470E37}"/>
              </a:ext>
            </a:extLst>
          </p:cNvPr>
          <p:cNvSpPr txBox="1"/>
          <p:nvPr/>
        </p:nvSpPr>
        <p:spPr>
          <a:xfrm>
            <a:off x="132080" y="5638799"/>
            <a:ext cx="2743198" cy="380994"/>
          </a:xfrm>
          <a:prstGeom prst="rect">
            <a:avLst/>
          </a:prstGeom>
          <a:noFill/>
        </p:spPr>
        <p:txBody>
          <a:bodyPr wrap="square" rtlCol="0">
            <a:spAutoFit/>
          </a:bodyPr>
          <a:lstStyle/>
          <a:p>
            <a:pPr algn="ctr"/>
            <a:r>
              <a:rPr lang="en-GB" dirty="0"/>
              <a:t>Left Array</a:t>
            </a:r>
          </a:p>
        </p:txBody>
      </p:sp>
      <p:sp>
        <p:nvSpPr>
          <p:cNvPr id="27" name="TextBox 26">
            <a:extLst>
              <a:ext uri="{FF2B5EF4-FFF2-40B4-BE49-F238E27FC236}">
                <a16:creationId xmlns:a16="http://schemas.microsoft.com/office/drawing/2014/main" id="{9B30B589-F65C-4A71-BAFD-E249F2B1E91B}"/>
              </a:ext>
            </a:extLst>
          </p:cNvPr>
          <p:cNvSpPr txBox="1"/>
          <p:nvPr/>
        </p:nvSpPr>
        <p:spPr>
          <a:xfrm>
            <a:off x="1442719" y="5638799"/>
            <a:ext cx="2743198" cy="380994"/>
          </a:xfrm>
          <a:prstGeom prst="rect">
            <a:avLst/>
          </a:prstGeom>
          <a:noFill/>
        </p:spPr>
        <p:txBody>
          <a:bodyPr wrap="square" rtlCol="0">
            <a:spAutoFit/>
          </a:bodyPr>
          <a:lstStyle/>
          <a:p>
            <a:pPr algn="ctr"/>
            <a:r>
              <a:rPr lang="en-GB" dirty="0"/>
              <a:t>Right Array</a:t>
            </a:r>
          </a:p>
        </p:txBody>
      </p:sp>
      <p:sp>
        <p:nvSpPr>
          <p:cNvPr id="28" name="Arrow: Left 27">
            <a:extLst>
              <a:ext uri="{FF2B5EF4-FFF2-40B4-BE49-F238E27FC236}">
                <a16:creationId xmlns:a16="http://schemas.microsoft.com/office/drawing/2014/main" id="{27AEEDFD-988F-4429-A781-2EFF692B1163}"/>
              </a:ext>
            </a:extLst>
          </p:cNvPr>
          <p:cNvSpPr/>
          <p:nvPr/>
        </p:nvSpPr>
        <p:spPr>
          <a:xfrm>
            <a:off x="3666002" y="4267202"/>
            <a:ext cx="1896343" cy="7619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4EE97CB6-9C1D-4ADF-BB25-FE5117316D0C}"/>
              </a:ext>
            </a:extLst>
          </p:cNvPr>
          <p:cNvSpPr txBox="1"/>
          <p:nvPr/>
        </p:nvSpPr>
        <p:spPr>
          <a:xfrm>
            <a:off x="5858774" y="4082536"/>
            <a:ext cx="2603739" cy="2246769"/>
          </a:xfrm>
          <a:prstGeom prst="rect">
            <a:avLst/>
          </a:prstGeom>
          <a:noFill/>
        </p:spPr>
        <p:txBody>
          <a:bodyPr wrap="square" rtlCol="0">
            <a:spAutoFit/>
          </a:bodyPr>
          <a:lstStyle/>
          <a:p>
            <a:r>
              <a:rPr lang="en-GB" sz="2000" dirty="0"/>
              <a:t>At this point we have 2 lists of size 1 meaning that they are automatically sorted</a:t>
            </a:r>
          </a:p>
          <a:p>
            <a:endParaRPr lang="en-GB" sz="2000" dirty="0"/>
          </a:p>
          <a:p>
            <a:r>
              <a:rPr lang="en-GB" sz="2000" dirty="0"/>
              <a:t>Therefore we can start to merge our arrays </a:t>
            </a:r>
          </a:p>
        </p:txBody>
      </p:sp>
    </p:spTree>
    <p:extLst>
      <p:ext uri="{BB962C8B-B14F-4D97-AF65-F5344CB8AC3E}">
        <p14:creationId xmlns:p14="http://schemas.microsoft.com/office/powerpoint/2010/main" val="44989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6" grpId="0"/>
      <p:bldP spid="27" grpId="0"/>
      <p:bldP spid="28" grpId="0" animBg="1"/>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Merge Operation</a:t>
            </a:r>
          </a:p>
        </p:txBody>
      </p:sp>
      <p:sp>
        <p:nvSpPr>
          <p:cNvPr id="11" name="Content Placeholder 10"/>
          <p:cNvSpPr>
            <a:spLocks noGrp="1"/>
          </p:cNvSpPr>
          <p:nvPr>
            <p:ph idx="1"/>
          </p:nvPr>
        </p:nvSpPr>
        <p:spPr/>
        <p:txBody>
          <a:bodyPr>
            <a:normAutofit/>
          </a:bodyPr>
          <a:lstStyle/>
          <a:p>
            <a:r>
              <a:rPr lang="en-GB" b="0" dirty="0"/>
              <a:t>The Merge operation takes two sorted lists and merges both sorted lists into one large sorted list.</a:t>
            </a:r>
          </a:p>
          <a:p>
            <a:endParaRPr lang="en-GB" b="0" dirty="0"/>
          </a:p>
          <a:p>
            <a:r>
              <a:rPr lang="en-GB" b="0" dirty="0"/>
              <a:t>It compares the smallest in each list and places it in an other array which will include the final output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320083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Merging two sorted lists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Rectangle 4"/>
          <p:cNvSpPr/>
          <p:nvPr/>
        </p:nvSpPr>
        <p:spPr>
          <a:xfrm>
            <a:off x="4932232" y="272034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6" name="Rectangle 5"/>
          <p:cNvSpPr/>
          <p:nvPr/>
        </p:nvSpPr>
        <p:spPr>
          <a:xfrm>
            <a:off x="1776362" y="27051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7" name="Rectangle 6"/>
          <p:cNvSpPr/>
          <p:nvPr/>
        </p:nvSpPr>
        <p:spPr>
          <a:xfrm>
            <a:off x="3337112" y="27051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8" name="Rectangle 7"/>
          <p:cNvSpPr/>
          <p:nvPr/>
        </p:nvSpPr>
        <p:spPr>
          <a:xfrm>
            <a:off x="1759484" y="492280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9" name="Rectangle 8"/>
          <p:cNvSpPr/>
          <p:nvPr/>
        </p:nvSpPr>
        <p:spPr>
          <a:xfrm>
            <a:off x="3376562" y="4887566"/>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10" name="Rectangle 9"/>
          <p:cNvSpPr/>
          <p:nvPr/>
        </p:nvSpPr>
        <p:spPr>
          <a:xfrm>
            <a:off x="4976762" y="4957506"/>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3" name="TextBox 12"/>
          <p:cNvSpPr txBox="1"/>
          <p:nvPr/>
        </p:nvSpPr>
        <p:spPr>
          <a:xfrm>
            <a:off x="863600" y="3145115"/>
            <a:ext cx="514885" cy="369332"/>
          </a:xfrm>
          <a:prstGeom prst="rect">
            <a:avLst/>
          </a:prstGeom>
          <a:noFill/>
        </p:spPr>
        <p:txBody>
          <a:bodyPr wrap="none" rtlCol="0">
            <a:spAutoFit/>
          </a:bodyPr>
          <a:lstStyle/>
          <a:p>
            <a:r>
              <a:rPr lang="en-GB" dirty="0"/>
              <a:t>L1=</a:t>
            </a:r>
          </a:p>
        </p:txBody>
      </p:sp>
      <p:sp>
        <p:nvSpPr>
          <p:cNvPr id="14" name="TextBox 13"/>
          <p:cNvSpPr txBox="1"/>
          <p:nvPr/>
        </p:nvSpPr>
        <p:spPr>
          <a:xfrm>
            <a:off x="972492" y="5277376"/>
            <a:ext cx="514885" cy="369332"/>
          </a:xfrm>
          <a:prstGeom prst="rect">
            <a:avLst/>
          </a:prstGeom>
          <a:noFill/>
        </p:spPr>
        <p:txBody>
          <a:bodyPr wrap="none" rtlCol="0">
            <a:spAutoFit/>
          </a:bodyPr>
          <a:lstStyle/>
          <a:p>
            <a:r>
              <a:rPr lang="en-GB" dirty="0"/>
              <a:t>L2=</a:t>
            </a:r>
          </a:p>
        </p:txBody>
      </p:sp>
      <p:sp>
        <p:nvSpPr>
          <p:cNvPr id="24" name="TextBox 23"/>
          <p:cNvSpPr txBox="1"/>
          <p:nvPr/>
        </p:nvSpPr>
        <p:spPr>
          <a:xfrm>
            <a:off x="2417772" y="1815915"/>
            <a:ext cx="6184780" cy="369332"/>
          </a:xfrm>
          <a:prstGeom prst="rect">
            <a:avLst/>
          </a:prstGeom>
          <a:noFill/>
        </p:spPr>
        <p:txBody>
          <a:bodyPr wrap="square" rtlCol="0">
            <a:spAutoFit/>
          </a:bodyPr>
          <a:lstStyle/>
          <a:p>
            <a:r>
              <a:rPr lang="en-GB" dirty="0"/>
              <a:t>Action:   Start with 2 sorted lists.</a:t>
            </a:r>
          </a:p>
        </p:txBody>
      </p:sp>
    </p:spTree>
    <p:extLst>
      <p:ext uri="{BB962C8B-B14F-4D97-AF65-F5344CB8AC3E}">
        <p14:creationId xmlns:p14="http://schemas.microsoft.com/office/powerpoint/2010/main" val="315094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Merging two sorted lists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Rectangle 4"/>
          <p:cNvSpPr/>
          <p:nvPr/>
        </p:nvSpPr>
        <p:spPr>
          <a:xfrm>
            <a:off x="4908470" y="237744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6" name="Rectangle 5"/>
          <p:cNvSpPr/>
          <p:nvPr/>
        </p:nvSpPr>
        <p:spPr>
          <a:xfrm>
            <a:off x="1752600" y="23622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7" name="Rectangle 6"/>
          <p:cNvSpPr/>
          <p:nvPr/>
        </p:nvSpPr>
        <p:spPr>
          <a:xfrm>
            <a:off x="3313350" y="23622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8" name="Rectangle 7"/>
          <p:cNvSpPr/>
          <p:nvPr/>
        </p:nvSpPr>
        <p:spPr>
          <a:xfrm>
            <a:off x="1735722" y="460724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9" name="Rectangle 8"/>
          <p:cNvSpPr/>
          <p:nvPr/>
        </p:nvSpPr>
        <p:spPr>
          <a:xfrm>
            <a:off x="3352800" y="4572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10" name="Rectangle 9"/>
          <p:cNvSpPr/>
          <p:nvPr/>
        </p:nvSpPr>
        <p:spPr>
          <a:xfrm>
            <a:off x="4953000" y="464194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3" name="TextBox 12"/>
          <p:cNvSpPr txBox="1"/>
          <p:nvPr/>
        </p:nvSpPr>
        <p:spPr>
          <a:xfrm>
            <a:off x="839838" y="2802215"/>
            <a:ext cx="514885" cy="369332"/>
          </a:xfrm>
          <a:prstGeom prst="rect">
            <a:avLst/>
          </a:prstGeom>
          <a:noFill/>
        </p:spPr>
        <p:txBody>
          <a:bodyPr wrap="none" rtlCol="0">
            <a:spAutoFit/>
          </a:bodyPr>
          <a:lstStyle/>
          <a:p>
            <a:r>
              <a:rPr lang="en-GB" dirty="0"/>
              <a:t>L1=</a:t>
            </a:r>
          </a:p>
        </p:txBody>
      </p:sp>
      <p:sp>
        <p:nvSpPr>
          <p:cNvPr id="14" name="TextBox 13"/>
          <p:cNvSpPr txBox="1"/>
          <p:nvPr/>
        </p:nvSpPr>
        <p:spPr>
          <a:xfrm>
            <a:off x="948730" y="5120470"/>
            <a:ext cx="514885" cy="369332"/>
          </a:xfrm>
          <a:prstGeom prst="rect">
            <a:avLst/>
          </a:prstGeom>
          <a:noFill/>
        </p:spPr>
        <p:txBody>
          <a:bodyPr wrap="none" rtlCol="0">
            <a:spAutoFit/>
          </a:bodyPr>
          <a:lstStyle/>
          <a:p>
            <a:r>
              <a:rPr lang="en-GB" dirty="0"/>
              <a:t>L2=</a:t>
            </a:r>
          </a:p>
        </p:txBody>
      </p:sp>
      <p:sp>
        <p:nvSpPr>
          <p:cNvPr id="24" name="TextBox 23"/>
          <p:cNvSpPr txBox="1"/>
          <p:nvPr/>
        </p:nvSpPr>
        <p:spPr>
          <a:xfrm>
            <a:off x="1740802" y="1510229"/>
            <a:ext cx="4736198" cy="923330"/>
          </a:xfrm>
          <a:prstGeom prst="rect">
            <a:avLst/>
          </a:prstGeom>
          <a:noFill/>
        </p:spPr>
        <p:txBody>
          <a:bodyPr wrap="square" rtlCol="0">
            <a:spAutoFit/>
          </a:bodyPr>
          <a:lstStyle/>
          <a:p>
            <a:r>
              <a:rPr lang="en-GB" dirty="0"/>
              <a:t>Action:</a:t>
            </a:r>
          </a:p>
          <a:p>
            <a:r>
              <a:rPr lang="en-GB" dirty="0"/>
              <a:t>Compare the smallest element from both lists.</a:t>
            </a:r>
          </a:p>
          <a:p>
            <a:endParaRPr lang="en-GB" dirty="0"/>
          </a:p>
        </p:txBody>
      </p:sp>
      <p:sp>
        <p:nvSpPr>
          <p:cNvPr id="3" name="Arrow: Left 2">
            <a:extLst>
              <a:ext uri="{FF2B5EF4-FFF2-40B4-BE49-F238E27FC236}">
                <a16:creationId xmlns:a16="http://schemas.microsoft.com/office/drawing/2014/main" id="{D18D7A1B-8792-4E69-8609-2F01A1130F7E}"/>
              </a:ext>
            </a:extLst>
          </p:cNvPr>
          <p:cNvSpPr/>
          <p:nvPr/>
        </p:nvSpPr>
        <p:spPr>
          <a:xfrm rot="5400000">
            <a:off x="2022682" y="3904040"/>
            <a:ext cx="492879" cy="385842"/>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5" name="Arrow: Left 14">
            <a:extLst>
              <a:ext uri="{FF2B5EF4-FFF2-40B4-BE49-F238E27FC236}">
                <a16:creationId xmlns:a16="http://schemas.microsoft.com/office/drawing/2014/main" id="{2347DA95-EA8D-41C5-B0B2-39ED8BE191BB}"/>
              </a:ext>
            </a:extLst>
          </p:cNvPr>
          <p:cNvSpPr/>
          <p:nvPr/>
        </p:nvSpPr>
        <p:spPr>
          <a:xfrm rot="5400000">
            <a:off x="2022681" y="6301919"/>
            <a:ext cx="492879" cy="385842"/>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13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Merging two sorted lists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Rectangle 4"/>
          <p:cNvSpPr/>
          <p:nvPr/>
        </p:nvSpPr>
        <p:spPr>
          <a:xfrm>
            <a:off x="4908470" y="237744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8</a:t>
            </a:r>
          </a:p>
        </p:txBody>
      </p:sp>
      <p:sp>
        <p:nvSpPr>
          <p:cNvPr id="6" name="Rectangle 5"/>
          <p:cNvSpPr/>
          <p:nvPr/>
        </p:nvSpPr>
        <p:spPr>
          <a:xfrm>
            <a:off x="1752600" y="236220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4</a:t>
            </a:r>
          </a:p>
        </p:txBody>
      </p:sp>
      <p:sp>
        <p:nvSpPr>
          <p:cNvPr id="7" name="Rectangle 6"/>
          <p:cNvSpPr/>
          <p:nvPr/>
        </p:nvSpPr>
        <p:spPr>
          <a:xfrm>
            <a:off x="3313350" y="236220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7</a:t>
            </a:r>
          </a:p>
        </p:txBody>
      </p:sp>
      <p:sp>
        <p:nvSpPr>
          <p:cNvPr id="8" name="Rectangle 7"/>
          <p:cNvSpPr/>
          <p:nvPr/>
        </p:nvSpPr>
        <p:spPr>
          <a:xfrm>
            <a:off x="1762329" y="382409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2</a:t>
            </a:r>
          </a:p>
        </p:txBody>
      </p:sp>
      <p:sp>
        <p:nvSpPr>
          <p:cNvPr id="9" name="Rectangle 8"/>
          <p:cNvSpPr/>
          <p:nvPr/>
        </p:nvSpPr>
        <p:spPr>
          <a:xfrm>
            <a:off x="3313350" y="382409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6</a:t>
            </a:r>
          </a:p>
        </p:txBody>
      </p:sp>
      <p:sp>
        <p:nvSpPr>
          <p:cNvPr id="10" name="Rectangle 9"/>
          <p:cNvSpPr/>
          <p:nvPr/>
        </p:nvSpPr>
        <p:spPr>
          <a:xfrm>
            <a:off x="4908470" y="382409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5</a:t>
            </a:r>
          </a:p>
        </p:txBody>
      </p:sp>
      <p:sp>
        <p:nvSpPr>
          <p:cNvPr id="13" name="TextBox 12"/>
          <p:cNvSpPr txBox="1"/>
          <p:nvPr/>
        </p:nvSpPr>
        <p:spPr>
          <a:xfrm>
            <a:off x="926755" y="2461428"/>
            <a:ext cx="685799" cy="400110"/>
          </a:xfrm>
          <a:prstGeom prst="rect">
            <a:avLst/>
          </a:prstGeom>
          <a:noFill/>
        </p:spPr>
        <p:txBody>
          <a:bodyPr wrap="square" rtlCol="0">
            <a:spAutoFit/>
          </a:bodyPr>
          <a:lstStyle/>
          <a:p>
            <a:r>
              <a:rPr lang="en-GB" sz="2000" dirty="0"/>
              <a:t>L1=</a:t>
            </a:r>
          </a:p>
        </p:txBody>
      </p:sp>
      <p:sp>
        <p:nvSpPr>
          <p:cNvPr id="14" name="TextBox 13"/>
          <p:cNvSpPr txBox="1"/>
          <p:nvPr/>
        </p:nvSpPr>
        <p:spPr>
          <a:xfrm>
            <a:off x="902188" y="3905328"/>
            <a:ext cx="621955" cy="400110"/>
          </a:xfrm>
          <a:prstGeom prst="rect">
            <a:avLst/>
          </a:prstGeom>
          <a:noFill/>
        </p:spPr>
        <p:txBody>
          <a:bodyPr wrap="square" rtlCol="0">
            <a:spAutoFit/>
          </a:bodyPr>
          <a:lstStyle/>
          <a:p>
            <a:r>
              <a:rPr lang="en-GB" sz="2000" dirty="0"/>
              <a:t>L2=</a:t>
            </a:r>
          </a:p>
        </p:txBody>
      </p:sp>
      <p:sp>
        <p:nvSpPr>
          <p:cNvPr id="24" name="TextBox 23"/>
          <p:cNvSpPr txBox="1"/>
          <p:nvPr/>
        </p:nvSpPr>
        <p:spPr>
          <a:xfrm>
            <a:off x="1740802" y="1510229"/>
            <a:ext cx="7022198" cy="1200329"/>
          </a:xfrm>
          <a:prstGeom prst="rect">
            <a:avLst/>
          </a:prstGeom>
          <a:noFill/>
        </p:spPr>
        <p:txBody>
          <a:bodyPr wrap="square" rtlCol="0">
            <a:spAutoFit/>
          </a:bodyPr>
          <a:lstStyle/>
          <a:p>
            <a:r>
              <a:rPr lang="en-GB" dirty="0"/>
              <a:t>Action:</a:t>
            </a:r>
          </a:p>
          <a:p>
            <a:r>
              <a:rPr lang="en-GB" dirty="0"/>
              <a:t>Select the smallest item and place it in the output array</a:t>
            </a:r>
          </a:p>
          <a:p>
            <a:endParaRPr lang="en-GB" dirty="0"/>
          </a:p>
          <a:p>
            <a:endParaRPr lang="en-GB" dirty="0"/>
          </a:p>
        </p:txBody>
      </p:sp>
      <p:sp>
        <p:nvSpPr>
          <p:cNvPr id="3" name="Arrow: Left 2">
            <a:extLst>
              <a:ext uri="{FF2B5EF4-FFF2-40B4-BE49-F238E27FC236}">
                <a16:creationId xmlns:a16="http://schemas.microsoft.com/office/drawing/2014/main" id="{D18D7A1B-8792-4E69-8609-2F01A1130F7E}"/>
              </a:ext>
            </a:extLst>
          </p:cNvPr>
          <p:cNvSpPr/>
          <p:nvPr/>
        </p:nvSpPr>
        <p:spPr>
          <a:xfrm rot="5400000">
            <a:off x="1990669" y="3148170"/>
            <a:ext cx="209661" cy="24804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2000"/>
          </a:p>
        </p:txBody>
      </p:sp>
      <p:sp>
        <p:nvSpPr>
          <p:cNvPr id="15" name="Arrow: Left 14">
            <a:extLst>
              <a:ext uri="{FF2B5EF4-FFF2-40B4-BE49-F238E27FC236}">
                <a16:creationId xmlns:a16="http://schemas.microsoft.com/office/drawing/2014/main" id="{2347DA95-EA8D-41C5-B0B2-39ED8BE191BB}"/>
              </a:ext>
            </a:extLst>
          </p:cNvPr>
          <p:cNvSpPr/>
          <p:nvPr/>
        </p:nvSpPr>
        <p:spPr>
          <a:xfrm rot="5400000">
            <a:off x="2000398" y="4688648"/>
            <a:ext cx="209661" cy="24804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2000"/>
          </a:p>
        </p:txBody>
      </p:sp>
      <p:sp>
        <p:nvSpPr>
          <p:cNvPr id="16" name="TextBox 15">
            <a:extLst>
              <a:ext uri="{FF2B5EF4-FFF2-40B4-BE49-F238E27FC236}">
                <a16:creationId xmlns:a16="http://schemas.microsoft.com/office/drawing/2014/main" id="{498DF6BA-6CA8-482D-8132-E4BCA9FE4AEA}"/>
              </a:ext>
            </a:extLst>
          </p:cNvPr>
          <p:cNvSpPr txBox="1"/>
          <p:nvPr/>
        </p:nvSpPr>
        <p:spPr>
          <a:xfrm>
            <a:off x="893940" y="5680045"/>
            <a:ext cx="1077539" cy="369332"/>
          </a:xfrm>
          <a:prstGeom prst="rect">
            <a:avLst/>
          </a:prstGeom>
          <a:noFill/>
        </p:spPr>
        <p:txBody>
          <a:bodyPr wrap="none" rtlCol="0">
            <a:spAutoFit/>
          </a:bodyPr>
          <a:lstStyle/>
          <a:p>
            <a:r>
              <a:rPr lang="en-GB" dirty="0"/>
              <a:t>Output = </a:t>
            </a:r>
          </a:p>
        </p:txBody>
      </p:sp>
      <p:sp>
        <p:nvSpPr>
          <p:cNvPr id="17" name="Rectangle 16">
            <a:extLst>
              <a:ext uri="{FF2B5EF4-FFF2-40B4-BE49-F238E27FC236}">
                <a16:creationId xmlns:a16="http://schemas.microsoft.com/office/drawing/2014/main" id="{C3FDEEC7-9661-40AB-A955-2DFBADDAFECC}"/>
              </a:ext>
            </a:extLst>
          </p:cNvPr>
          <p:cNvSpPr/>
          <p:nvPr/>
        </p:nvSpPr>
        <p:spPr>
          <a:xfrm>
            <a:off x="1886349" y="5553482"/>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2</a:t>
            </a:r>
          </a:p>
        </p:txBody>
      </p:sp>
      <p:sp>
        <p:nvSpPr>
          <p:cNvPr id="18" name="Arrow: Left 17">
            <a:extLst>
              <a:ext uri="{FF2B5EF4-FFF2-40B4-BE49-F238E27FC236}">
                <a16:creationId xmlns:a16="http://schemas.microsoft.com/office/drawing/2014/main" id="{5EF2FC7A-5BC2-4DE5-A2BE-457B8F4F7012}"/>
              </a:ext>
            </a:extLst>
          </p:cNvPr>
          <p:cNvSpPr/>
          <p:nvPr/>
        </p:nvSpPr>
        <p:spPr>
          <a:xfrm rot="5400000">
            <a:off x="3551419" y="4685735"/>
            <a:ext cx="209661" cy="24804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2000"/>
          </a:p>
        </p:txBody>
      </p:sp>
    </p:spTree>
    <p:extLst>
      <p:ext uri="{BB962C8B-B14F-4D97-AF65-F5344CB8AC3E}">
        <p14:creationId xmlns:p14="http://schemas.microsoft.com/office/powerpoint/2010/main" val="115975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3000" fill="hold" grpId="0"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940" y="59625"/>
            <a:ext cx="6858000" cy="1143000"/>
          </a:xfrm>
        </p:spPr>
        <p:txBody>
          <a:bodyPr/>
          <a:lstStyle/>
          <a:p>
            <a:r>
              <a:rPr lang="en-GB" dirty="0"/>
              <a:t>Merging two sorted lists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Rectangle 4"/>
          <p:cNvSpPr/>
          <p:nvPr/>
        </p:nvSpPr>
        <p:spPr>
          <a:xfrm>
            <a:off x="4908470" y="237744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8</a:t>
            </a:r>
          </a:p>
        </p:txBody>
      </p:sp>
      <p:sp>
        <p:nvSpPr>
          <p:cNvPr id="6" name="Rectangle 5"/>
          <p:cNvSpPr/>
          <p:nvPr/>
        </p:nvSpPr>
        <p:spPr>
          <a:xfrm>
            <a:off x="1752600" y="236220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4</a:t>
            </a:r>
          </a:p>
        </p:txBody>
      </p:sp>
      <p:sp>
        <p:nvSpPr>
          <p:cNvPr id="7" name="Rectangle 6"/>
          <p:cNvSpPr/>
          <p:nvPr/>
        </p:nvSpPr>
        <p:spPr>
          <a:xfrm>
            <a:off x="3313350" y="236220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7</a:t>
            </a:r>
          </a:p>
        </p:txBody>
      </p:sp>
      <p:sp>
        <p:nvSpPr>
          <p:cNvPr id="8" name="Rectangle 7"/>
          <p:cNvSpPr/>
          <p:nvPr/>
        </p:nvSpPr>
        <p:spPr>
          <a:xfrm>
            <a:off x="1762329" y="382409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2</a:t>
            </a:r>
          </a:p>
        </p:txBody>
      </p:sp>
      <p:sp>
        <p:nvSpPr>
          <p:cNvPr id="9" name="Rectangle 8"/>
          <p:cNvSpPr/>
          <p:nvPr/>
        </p:nvSpPr>
        <p:spPr>
          <a:xfrm>
            <a:off x="3313350" y="382409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6</a:t>
            </a:r>
          </a:p>
        </p:txBody>
      </p:sp>
      <p:sp>
        <p:nvSpPr>
          <p:cNvPr id="10" name="Rectangle 9"/>
          <p:cNvSpPr/>
          <p:nvPr/>
        </p:nvSpPr>
        <p:spPr>
          <a:xfrm>
            <a:off x="4908470" y="382409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5</a:t>
            </a:r>
          </a:p>
        </p:txBody>
      </p:sp>
      <p:sp>
        <p:nvSpPr>
          <p:cNvPr id="13" name="TextBox 12"/>
          <p:cNvSpPr txBox="1"/>
          <p:nvPr/>
        </p:nvSpPr>
        <p:spPr>
          <a:xfrm>
            <a:off x="926755" y="2461428"/>
            <a:ext cx="685799" cy="400110"/>
          </a:xfrm>
          <a:prstGeom prst="rect">
            <a:avLst/>
          </a:prstGeom>
          <a:noFill/>
        </p:spPr>
        <p:txBody>
          <a:bodyPr wrap="square" rtlCol="0">
            <a:spAutoFit/>
          </a:bodyPr>
          <a:lstStyle/>
          <a:p>
            <a:r>
              <a:rPr lang="en-GB" sz="2000" dirty="0"/>
              <a:t>L1=</a:t>
            </a:r>
          </a:p>
        </p:txBody>
      </p:sp>
      <p:sp>
        <p:nvSpPr>
          <p:cNvPr id="14" name="TextBox 13"/>
          <p:cNvSpPr txBox="1"/>
          <p:nvPr/>
        </p:nvSpPr>
        <p:spPr>
          <a:xfrm>
            <a:off x="902188" y="3905328"/>
            <a:ext cx="621955" cy="400110"/>
          </a:xfrm>
          <a:prstGeom prst="rect">
            <a:avLst/>
          </a:prstGeom>
          <a:noFill/>
        </p:spPr>
        <p:txBody>
          <a:bodyPr wrap="square" rtlCol="0">
            <a:spAutoFit/>
          </a:bodyPr>
          <a:lstStyle/>
          <a:p>
            <a:r>
              <a:rPr lang="en-GB" sz="2000" dirty="0"/>
              <a:t>L2=</a:t>
            </a:r>
          </a:p>
        </p:txBody>
      </p:sp>
      <p:sp>
        <p:nvSpPr>
          <p:cNvPr id="24" name="TextBox 23"/>
          <p:cNvSpPr txBox="1"/>
          <p:nvPr/>
        </p:nvSpPr>
        <p:spPr>
          <a:xfrm>
            <a:off x="1691826" y="1117964"/>
            <a:ext cx="4614647" cy="1477328"/>
          </a:xfrm>
          <a:prstGeom prst="rect">
            <a:avLst/>
          </a:prstGeom>
          <a:noFill/>
        </p:spPr>
        <p:txBody>
          <a:bodyPr wrap="square" rtlCol="0">
            <a:spAutoFit/>
          </a:bodyPr>
          <a:lstStyle/>
          <a:p>
            <a:r>
              <a:rPr lang="en-GB" dirty="0"/>
              <a:t>Action:</a:t>
            </a:r>
          </a:p>
          <a:p>
            <a:r>
              <a:rPr lang="en-GB" dirty="0"/>
              <a:t>Repeat until all elements from one of the arrays have been copied into the output array</a:t>
            </a:r>
          </a:p>
          <a:p>
            <a:endParaRPr lang="en-GB" dirty="0"/>
          </a:p>
          <a:p>
            <a:endParaRPr lang="en-GB" dirty="0"/>
          </a:p>
        </p:txBody>
      </p:sp>
      <p:sp>
        <p:nvSpPr>
          <p:cNvPr id="3" name="Arrow: Left 2">
            <a:extLst>
              <a:ext uri="{FF2B5EF4-FFF2-40B4-BE49-F238E27FC236}">
                <a16:creationId xmlns:a16="http://schemas.microsoft.com/office/drawing/2014/main" id="{D18D7A1B-8792-4E69-8609-2F01A1130F7E}"/>
              </a:ext>
            </a:extLst>
          </p:cNvPr>
          <p:cNvSpPr/>
          <p:nvPr/>
        </p:nvSpPr>
        <p:spPr>
          <a:xfrm rot="5400000">
            <a:off x="1990669" y="3148170"/>
            <a:ext cx="209661" cy="24804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2000"/>
          </a:p>
        </p:txBody>
      </p:sp>
      <p:sp>
        <p:nvSpPr>
          <p:cNvPr id="16" name="TextBox 15">
            <a:extLst>
              <a:ext uri="{FF2B5EF4-FFF2-40B4-BE49-F238E27FC236}">
                <a16:creationId xmlns:a16="http://schemas.microsoft.com/office/drawing/2014/main" id="{498DF6BA-6CA8-482D-8132-E4BCA9FE4AEA}"/>
              </a:ext>
            </a:extLst>
          </p:cNvPr>
          <p:cNvSpPr txBox="1"/>
          <p:nvPr/>
        </p:nvSpPr>
        <p:spPr>
          <a:xfrm>
            <a:off x="893940" y="5680045"/>
            <a:ext cx="1077539" cy="369332"/>
          </a:xfrm>
          <a:prstGeom prst="rect">
            <a:avLst/>
          </a:prstGeom>
          <a:noFill/>
        </p:spPr>
        <p:txBody>
          <a:bodyPr wrap="none" rtlCol="0">
            <a:spAutoFit/>
          </a:bodyPr>
          <a:lstStyle/>
          <a:p>
            <a:r>
              <a:rPr lang="en-GB" dirty="0"/>
              <a:t>Output = </a:t>
            </a:r>
          </a:p>
        </p:txBody>
      </p:sp>
      <p:sp>
        <p:nvSpPr>
          <p:cNvPr id="17" name="Rectangle 16">
            <a:extLst>
              <a:ext uri="{FF2B5EF4-FFF2-40B4-BE49-F238E27FC236}">
                <a16:creationId xmlns:a16="http://schemas.microsoft.com/office/drawing/2014/main" id="{C3FDEEC7-9661-40AB-A955-2DFBADDAFECC}"/>
              </a:ext>
            </a:extLst>
          </p:cNvPr>
          <p:cNvSpPr/>
          <p:nvPr/>
        </p:nvSpPr>
        <p:spPr>
          <a:xfrm>
            <a:off x="1886349" y="5553482"/>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2</a:t>
            </a:r>
          </a:p>
        </p:txBody>
      </p:sp>
      <p:sp>
        <p:nvSpPr>
          <p:cNvPr id="18" name="Arrow: Left 17">
            <a:extLst>
              <a:ext uri="{FF2B5EF4-FFF2-40B4-BE49-F238E27FC236}">
                <a16:creationId xmlns:a16="http://schemas.microsoft.com/office/drawing/2014/main" id="{5EF2FC7A-5BC2-4DE5-A2BE-457B8F4F7012}"/>
              </a:ext>
            </a:extLst>
          </p:cNvPr>
          <p:cNvSpPr/>
          <p:nvPr/>
        </p:nvSpPr>
        <p:spPr>
          <a:xfrm rot="5400000">
            <a:off x="3551419" y="4685735"/>
            <a:ext cx="209661" cy="24804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2000"/>
          </a:p>
        </p:txBody>
      </p:sp>
      <p:sp>
        <p:nvSpPr>
          <p:cNvPr id="19" name="Rectangle 18">
            <a:extLst>
              <a:ext uri="{FF2B5EF4-FFF2-40B4-BE49-F238E27FC236}">
                <a16:creationId xmlns:a16="http://schemas.microsoft.com/office/drawing/2014/main" id="{36ED4746-6C11-4960-A847-AAAF839E9814}"/>
              </a:ext>
            </a:extLst>
          </p:cNvPr>
          <p:cNvSpPr/>
          <p:nvPr/>
        </p:nvSpPr>
        <p:spPr>
          <a:xfrm>
            <a:off x="2743200" y="5553482"/>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4</a:t>
            </a:r>
          </a:p>
        </p:txBody>
      </p:sp>
      <p:sp>
        <p:nvSpPr>
          <p:cNvPr id="20" name="Arrow: Left 19">
            <a:extLst>
              <a:ext uri="{FF2B5EF4-FFF2-40B4-BE49-F238E27FC236}">
                <a16:creationId xmlns:a16="http://schemas.microsoft.com/office/drawing/2014/main" id="{EDF0D85B-04A5-4D14-A00F-9767835F1E53}"/>
              </a:ext>
            </a:extLst>
          </p:cNvPr>
          <p:cNvSpPr/>
          <p:nvPr/>
        </p:nvSpPr>
        <p:spPr>
          <a:xfrm rot="5400000">
            <a:off x="3551419" y="3119014"/>
            <a:ext cx="209661" cy="24804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2000"/>
          </a:p>
        </p:txBody>
      </p:sp>
      <p:sp>
        <p:nvSpPr>
          <p:cNvPr id="21" name="Rectangle 20">
            <a:extLst>
              <a:ext uri="{FF2B5EF4-FFF2-40B4-BE49-F238E27FC236}">
                <a16:creationId xmlns:a16="http://schemas.microsoft.com/office/drawing/2014/main" id="{DAB539B8-0634-468E-A093-0FA2D402D98E}"/>
              </a:ext>
            </a:extLst>
          </p:cNvPr>
          <p:cNvSpPr/>
          <p:nvPr/>
        </p:nvSpPr>
        <p:spPr>
          <a:xfrm>
            <a:off x="3599458" y="5553482"/>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6</a:t>
            </a:r>
          </a:p>
        </p:txBody>
      </p:sp>
      <p:sp>
        <p:nvSpPr>
          <p:cNvPr id="22" name="Arrow: Left 21">
            <a:extLst>
              <a:ext uri="{FF2B5EF4-FFF2-40B4-BE49-F238E27FC236}">
                <a16:creationId xmlns:a16="http://schemas.microsoft.com/office/drawing/2014/main" id="{0CB302A5-DBDD-431C-B7B9-8CC921C14CB2}"/>
              </a:ext>
            </a:extLst>
          </p:cNvPr>
          <p:cNvSpPr/>
          <p:nvPr/>
        </p:nvSpPr>
        <p:spPr>
          <a:xfrm rot="5400000">
            <a:off x="5134881" y="4685734"/>
            <a:ext cx="209661" cy="24804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2000"/>
          </a:p>
        </p:txBody>
      </p:sp>
      <p:sp>
        <p:nvSpPr>
          <p:cNvPr id="23" name="Rectangle 22">
            <a:extLst>
              <a:ext uri="{FF2B5EF4-FFF2-40B4-BE49-F238E27FC236}">
                <a16:creationId xmlns:a16="http://schemas.microsoft.com/office/drawing/2014/main" id="{8FC1B1E3-7927-4C0E-A998-8F2FF5CA22D2}"/>
              </a:ext>
            </a:extLst>
          </p:cNvPr>
          <p:cNvSpPr/>
          <p:nvPr/>
        </p:nvSpPr>
        <p:spPr>
          <a:xfrm>
            <a:off x="4572000" y="5553482"/>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5</a:t>
            </a:r>
          </a:p>
        </p:txBody>
      </p:sp>
    </p:spTree>
    <p:extLst>
      <p:ext uri="{BB962C8B-B14F-4D97-AF65-F5344CB8AC3E}">
        <p14:creationId xmlns:p14="http://schemas.microsoft.com/office/powerpoint/2010/main" val="166071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300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3"/>
                                        </p:tgtEl>
                                        <p:attrNameLst>
                                          <p:attrName>style.visibility</p:attrName>
                                        </p:attrNameLst>
                                      </p:cBhvr>
                                      <p:to>
                                        <p:strVal val="hidden"/>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6" presetClass="emph" presetSubtype="0" repeatCount="3000" fill="hold" grpId="0" nodeType="clickEffect">
                                  <p:stCondLst>
                                    <p:cond delay="0"/>
                                  </p:stCondLst>
                                  <p:childTnLst>
                                    <p:animEffect transition="out" filter="fade">
                                      <p:cBhvr>
                                        <p:cTn id="22" dur="500" tmFilter="0, 0; .2, .5; .8, .5; 1, 0"/>
                                        <p:tgtEl>
                                          <p:spTgt spid="18"/>
                                        </p:tgtEl>
                                      </p:cBhvr>
                                    </p:animEffect>
                                    <p:animScale>
                                      <p:cBhvr>
                                        <p:cTn id="23" dur="250" autoRev="1" fill="hold"/>
                                        <p:tgtEl>
                                          <p:spTgt spid="18"/>
                                        </p:tgtEl>
                                      </p:cBhvr>
                                      <p:by x="105000" y="105000"/>
                                    </p:animScale>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8"/>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1" nodeType="after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6" presetClass="emph" presetSubtype="0" repeatCount="3000" fill="hold" grpId="0" nodeType="clickEffect">
                                  <p:stCondLst>
                                    <p:cond delay="0"/>
                                  </p:stCondLst>
                                  <p:childTnLst>
                                    <p:animEffect transition="out" filter="fade">
                                      <p:cBhvr>
                                        <p:cTn id="38" dur="500" tmFilter="0, 0; .2, .5; .8, .5; 1, 0"/>
                                        <p:tgtEl>
                                          <p:spTgt spid="22"/>
                                        </p:tgtEl>
                                      </p:cBhvr>
                                    </p:animEffect>
                                    <p:animScale>
                                      <p:cBhvr>
                                        <p:cTn id="39" dur="250" autoRev="1" fill="hold"/>
                                        <p:tgtEl>
                                          <p:spTgt spid="22"/>
                                        </p:tgtEl>
                                      </p:cBhvr>
                                      <p:by x="105000" y="105000"/>
                                    </p:animScale>
                                  </p:childTnLst>
                                </p:cTn>
                              </p:par>
                            </p:childTnLst>
                          </p:cTn>
                        </p:par>
                        <p:par>
                          <p:cTn id="40" fill="hold">
                            <p:stCondLst>
                              <p:cond delay="1500"/>
                            </p:stCondLst>
                            <p:childTnLst>
                              <p:par>
                                <p:cTn id="41" presetID="1"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8" grpId="0" animBg="1"/>
      <p:bldP spid="18" grpId="1" animBg="1"/>
      <p:bldP spid="19" grpId="0" animBg="1"/>
      <p:bldP spid="20" grpId="0" animBg="1"/>
      <p:bldP spid="21" grpId="0" animBg="1"/>
      <p:bldP spid="22" grpId="0" animBg="1"/>
      <p:bldP spid="22" grpId="1"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940" y="59625"/>
            <a:ext cx="6858000" cy="1143000"/>
          </a:xfrm>
        </p:spPr>
        <p:txBody>
          <a:bodyPr/>
          <a:lstStyle/>
          <a:p>
            <a:r>
              <a:rPr lang="en-GB" dirty="0"/>
              <a:t>Merging two sorted lists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Rectangle 4"/>
          <p:cNvSpPr/>
          <p:nvPr/>
        </p:nvSpPr>
        <p:spPr>
          <a:xfrm>
            <a:off x="5105400" y="313944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8</a:t>
            </a:r>
          </a:p>
        </p:txBody>
      </p:sp>
      <p:sp>
        <p:nvSpPr>
          <p:cNvPr id="6" name="Rectangle 5"/>
          <p:cNvSpPr/>
          <p:nvPr/>
        </p:nvSpPr>
        <p:spPr>
          <a:xfrm>
            <a:off x="1949530" y="312420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4</a:t>
            </a:r>
          </a:p>
        </p:txBody>
      </p:sp>
      <p:sp>
        <p:nvSpPr>
          <p:cNvPr id="7" name="Rectangle 6"/>
          <p:cNvSpPr/>
          <p:nvPr/>
        </p:nvSpPr>
        <p:spPr>
          <a:xfrm>
            <a:off x="3510280" y="312420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7</a:t>
            </a:r>
          </a:p>
        </p:txBody>
      </p:sp>
      <p:sp>
        <p:nvSpPr>
          <p:cNvPr id="8" name="Rectangle 7"/>
          <p:cNvSpPr/>
          <p:nvPr/>
        </p:nvSpPr>
        <p:spPr>
          <a:xfrm>
            <a:off x="1959259" y="458609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2</a:t>
            </a:r>
          </a:p>
        </p:txBody>
      </p:sp>
      <p:sp>
        <p:nvSpPr>
          <p:cNvPr id="9" name="Rectangle 8"/>
          <p:cNvSpPr/>
          <p:nvPr/>
        </p:nvSpPr>
        <p:spPr>
          <a:xfrm>
            <a:off x="3510280" y="458609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6</a:t>
            </a:r>
          </a:p>
        </p:txBody>
      </p:sp>
      <p:sp>
        <p:nvSpPr>
          <p:cNvPr id="10" name="Rectangle 9"/>
          <p:cNvSpPr/>
          <p:nvPr/>
        </p:nvSpPr>
        <p:spPr>
          <a:xfrm>
            <a:off x="5105400" y="458609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5</a:t>
            </a:r>
          </a:p>
        </p:txBody>
      </p:sp>
      <p:sp>
        <p:nvSpPr>
          <p:cNvPr id="13" name="TextBox 12"/>
          <p:cNvSpPr txBox="1"/>
          <p:nvPr/>
        </p:nvSpPr>
        <p:spPr>
          <a:xfrm>
            <a:off x="1123685" y="3223428"/>
            <a:ext cx="685799" cy="400110"/>
          </a:xfrm>
          <a:prstGeom prst="rect">
            <a:avLst/>
          </a:prstGeom>
          <a:noFill/>
        </p:spPr>
        <p:txBody>
          <a:bodyPr wrap="square" rtlCol="0">
            <a:spAutoFit/>
          </a:bodyPr>
          <a:lstStyle/>
          <a:p>
            <a:r>
              <a:rPr lang="en-GB" sz="2000" dirty="0"/>
              <a:t>L1=</a:t>
            </a:r>
          </a:p>
        </p:txBody>
      </p:sp>
      <p:sp>
        <p:nvSpPr>
          <p:cNvPr id="14" name="TextBox 13"/>
          <p:cNvSpPr txBox="1"/>
          <p:nvPr/>
        </p:nvSpPr>
        <p:spPr>
          <a:xfrm>
            <a:off x="1099118" y="4667328"/>
            <a:ext cx="621955" cy="400110"/>
          </a:xfrm>
          <a:prstGeom prst="rect">
            <a:avLst/>
          </a:prstGeom>
          <a:noFill/>
        </p:spPr>
        <p:txBody>
          <a:bodyPr wrap="square" rtlCol="0">
            <a:spAutoFit/>
          </a:bodyPr>
          <a:lstStyle/>
          <a:p>
            <a:r>
              <a:rPr lang="en-GB" sz="2000" dirty="0"/>
              <a:t>L2=</a:t>
            </a:r>
          </a:p>
        </p:txBody>
      </p:sp>
      <p:sp>
        <p:nvSpPr>
          <p:cNvPr id="24" name="TextBox 23"/>
          <p:cNvSpPr txBox="1"/>
          <p:nvPr/>
        </p:nvSpPr>
        <p:spPr>
          <a:xfrm>
            <a:off x="1066800" y="1117964"/>
            <a:ext cx="7848600" cy="2031325"/>
          </a:xfrm>
          <a:prstGeom prst="rect">
            <a:avLst/>
          </a:prstGeom>
          <a:noFill/>
        </p:spPr>
        <p:txBody>
          <a:bodyPr wrap="square" rtlCol="0">
            <a:spAutoFit/>
          </a:bodyPr>
          <a:lstStyle/>
          <a:p>
            <a:r>
              <a:rPr lang="en-GB" dirty="0"/>
              <a:t>Action:</a:t>
            </a:r>
          </a:p>
          <a:p>
            <a:r>
              <a:rPr lang="en-GB" dirty="0"/>
              <a:t>Now that all elements from L2 have been copied in the output array, We can copy all the remaining elements from L1 into the output array.</a:t>
            </a:r>
          </a:p>
          <a:p>
            <a:endParaRPr lang="en-GB" dirty="0"/>
          </a:p>
          <a:p>
            <a:r>
              <a:rPr lang="en-GB" dirty="0"/>
              <a:t>Since the lists are sorted the elements form L1 will be added to the output array in ascending order </a:t>
            </a:r>
          </a:p>
          <a:p>
            <a:endParaRPr lang="en-GB" dirty="0"/>
          </a:p>
        </p:txBody>
      </p:sp>
      <p:sp>
        <p:nvSpPr>
          <p:cNvPr id="16" name="TextBox 15">
            <a:extLst>
              <a:ext uri="{FF2B5EF4-FFF2-40B4-BE49-F238E27FC236}">
                <a16:creationId xmlns:a16="http://schemas.microsoft.com/office/drawing/2014/main" id="{498DF6BA-6CA8-482D-8132-E4BCA9FE4AEA}"/>
              </a:ext>
            </a:extLst>
          </p:cNvPr>
          <p:cNvSpPr txBox="1"/>
          <p:nvPr/>
        </p:nvSpPr>
        <p:spPr>
          <a:xfrm>
            <a:off x="893940" y="6063903"/>
            <a:ext cx="1077539" cy="369332"/>
          </a:xfrm>
          <a:prstGeom prst="rect">
            <a:avLst/>
          </a:prstGeom>
          <a:noFill/>
        </p:spPr>
        <p:txBody>
          <a:bodyPr wrap="none" rtlCol="0">
            <a:spAutoFit/>
          </a:bodyPr>
          <a:lstStyle/>
          <a:p>
            <a:r>
              <a:rPr lang="en-GB" dirty="0"/>
              <a:t>Output = </a:t>
            </a:r>
          </a:p>
        </p:txBody>
      </p:sp>
      <p:sp>
        <p:nvSpPr>
          <p:cNvPr id="17" name="Rectangle 16">
            <a:extLst>
              <a:ext uri="{FF2B5EF4-FFF2-40B4-BE49-F238E27FC236}">
                <a16:creationId xmlns:a16="http://schemas.microsoft.com/office/drawing/2014/main" id="{C3FDEEC7-9661-40AB-A955-2DFBADDAFECC}"/>
              </a:ext>
            </a:extLst>
          </p:cNvPr>
          <p:cNvSpPr/>
          <p:nvPr/>
        </p:nvSpPr>
        <p:spPr>
          <a:xfrm>
            <a:off x="1886349" y="593734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2</a:t>
            </a:r>
          </a:p>
        </p:txBody>
      </p:sp>
      <p:sp>
        <p:nvSpPr>
          <p:cNvPr id="19" name="Rectangle 18">
            <a:extLst>
              <a:ext uri="{FF2B5EF4-FFF2-40B4-BE49-F238E27FC236}">
                <a16:creationId xmlns:a16="http://schemas.microsoft.com/office/drawing/2014/main" id="{36ED4746-6C11-4960-A847-AAAF839E9814}"/>
              </a:ext>
            </a:extLst>
          </p:cNvPr>
          <p:cNvSpPr/>
          <p:nvPr/>
        </p:nvSpPr>
        <p:spPr>
          <a:xfrm>
            <a:off x="2743200" y="593734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4</a:t>
            </a:r>
          </a:p>
        </p:txBody>
      </p:sp>
      <p:sp>
        <p:nvSpPr>
          <p:cNvPr id="20" name="Arrow: Left 19">
            <a:extLst>
              <a:ext uri="{FF2B5EF4-FFF2-40B4-BE49-F238E27FC236}">
                <a16:creationId xmlns:a16="http://schemas.microsoft.com/office/drawing/2014/main" id="{EDF0D85B-04A5-4D14-A00F-9767835F1E53}"/>
              </a:ext>
            </a:extLst>
          </p:cNvPr>
          <p:cNvSpPr/>
          <p:nvPr/>
        </p:nvSpPr>
        <p:spPr>
          <a:xfrm rot="5400000">
            <a:off x="3748349" y="3881014"/>
            <a:ext cx="209661" cy="24804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2000"/>
          </a:p>
        </p:txBody>
      </p:sp>
      <p:sp>
        <p:nvSpPr>
          <p:cNvPr id="21" name="Rectangle 20">
            <a:extLst>
              <a:ext uri="{FF2B5EF4-FFF2-40B4-BE49-F238E27FC236}">
                <a16:creationId xmlns:a16="http://schemas.microsoft.com/office/drawing/2014/main" id="{DAB539B8-0634-468E-A093-0FA2D402D98E}"/>
              </a:ext>
            </a:extLst>
          </p:cNvPr>
          <p:cNvSpPr/>
          <p:nvPr/>
        </p:nvSpPr>
        <p:spPr>
          <a:xfrm>
            <a:off x="3599458" y="593734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6</a:t>
            </a:r>
          </a:p>
        </p:txBody>
      </p:sp>
      <p:sp>
        <p:nvSpPr>
          <p:cNvPr id="22" name="Arrow: Left 21">
            <a:extLst>
              <a:ext uri="{FF2B5EF4-FFF2-40B4-BE49-F238E27FC236}">
                <a16:creationId xmlns:a16="http://schemas.microsoft.com/office/drawing/2014/main" id="{0CB302A5-DBDD-431C-B7B9-8CC921C14CB2}"/>
              </a:ext>
            </a:extLst>
          </p:cNvPr>
          <p:cNvSpPr/>
          <p:nvPr/>
        </p:nvSpPr>
        <p:spPr>
          <a:xfrm rot="5400000">
            <a:off x="5331811" y="5333749"/>
            <a:ext cx="209661" cy="24804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2000"/>
          </a:p>
        </p:txBody>
      </p:sp>
      <p:sp>
        <p:nvSpPr>
          <p:cNvPr id="23" name="Rectangle 22">
            <a:extLst>
              <a:ext uri="{FF2B5EF4-FFF2-40B4-BE49-F238E27FC236}">
                <a16:creationId xmlns:a16="http://schemas.microsoft.com/office/drawing/2014/main" id="{8FC1B1E3-7927-4C0E-A998-8F2FF5CA22D2}"/>
              </a:ext>
            </a:extLst>
          </p:cNvPr>
          <p:cNvSpPr/>
          <p:nvPr/>
        </p:nvSpPr>
        <p:spPr>
          <a:xfrm>
            <a:off x="4419600" y="593734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5</a:t>
            </a:r>
          </a:p>
        </p:txBody>
      </p:sp>
      <p:sp>
        <p:nvSpPr>
          <p:cNvPr id="25" name="Arrow: Left 24">
            <a:extLst>
              <a:ext uri="{FF2B5EF4-FFF2-40B4-BE49-F238E27FC236}">
                <a16:creationId xmlns:a16="http://schemas.microsoft.com/office/drawing/2014/main" id="{C363C804-140F-42EA-B171-4BA4D055B823}"/>
              </a:ext>
            </a:extLst>
          </p:cNvPr>
          <p:cNvSpPr/>
          <p:nvPr/>
        </p:nvSpPr>
        <p:spPr>
          <a:xfrm rot="5400000">
            <a:off x="5343469" y="3903198"/>
            <a:ext cx="209661" cy="24804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2000"/>
          </a:p>
        </p:txBody>
      </p:sp>
      <p:sp>
        <p:nvSpPr>
          <p:cNvPr id="26" name="Rectangle 25">
            <a:extLst>
              <a:ext uri="{FF2B5EF4-FFF2-40B4-BE49-F238E27FC236}">
                <a16:creationId xmlns:a16="http://schemas.microsoft.com/office/drawing/2014/main" id="{CAB341D1-74E1-4158-AB08-1171FBF06C1D}"/>
              </a:ext>
            </a:extLst>
          </p:cNvPr>
          <p:cNvSpPr/>
          <p:nvPr/>
        </p:nvSpPr>
        <p:spPr>
          <a:xfrm>
            <a:off x="5278560" y="593734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7</a:t>
            </a:r>
          </a:p>
        </p:txBody>
      </p:sp>
      <p:sp>
        <p:nvSpPr>
          <p:cNvPr id="27" name="Rectangle 26">
            <a:extLst>
              <a:ext uri="{FF2B5EF4-FFF2-40B4-BE49-F238E27FC236}">
                <a16:creationId xmlns:a16="http://schemas.microsoft.com/office/drawing/2014/main" id="{40D59E23-AE95-473F-A494-5144BB38C510}"/>
              </a:ext>
            </a:extLst>
          </p:cNvPr>
          <p:cNvSpPr/>
          <p:nvPr/>
        </p:nvSpPr>
        <p:spPr>
          <a:xfrm>
            <a:off x="6152760" y="5937340"/>
            <a:ext cx="685800" cy="6158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000" dirty="0"/>
              <a:t>8</a:t>
            </a:r>
          </a:p>
        </p:txBody>
      </p:sp>
    </p:spTree>
    <p:extLst>
      <p:ext uri="{BB962C8B-B14F-4D97-AF65-F5344CB8AC3E}">
        <p14:creationId xmlns:p14="http://schemas.microsoft.com/office/powerpoint/2010/main" val="158805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3000" fill="hold" grpId="0" nodeType="clickEffect">
                                  <p:stCondLst>
                                    <p:cond delay="0"/>
                                  </p:stCondLst>
                                  <p:childTnLst>
                                    <p:animEffect transition="out" filter="fade">
                                      <p:cBhvr>
                                        <p:cTn id="6" dur="500" tmFilter="0, 0; .2, .5; .8, .5; 1, 0"/>
                                        <p:tgtEl>
                                          <p:spTgt spid="20"/>
                                        </p:tgtEl>
                                      </p:cBhvr>
                                    </p:animEffect>
                                    <p:animScale>
                                      <p:cBhvr>
                                        <p:cTn id="7" dur="250" autoRev="1" fill="hold"/>
                                        <p:tgtEl>
                                          <p:spTgt spid="20"/>
                                        </p:tgtEl>
                                      </p:cBhvr>
                                      <p:by x="105000" y="105000"/>
                                    </p:animScale>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2" nodeType="after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0"/>
                            </p:stCondLst>
                            <p:childTnLst>
                              <p:par>
                                <p:cTn id="19" presetID="26" presetClass="emph" presetSubtype="0" repeatCount="3000" fill="hold" grpId="0" nodeType="afterEffect">
                                  <p:stCondLst>
                                    <p:cond delay="0"/>
                                  </p:stCondLst>
                                  <p:childTnLst>
                                    <p:animEffect transition="out" filter="fade">
                                      <p:cBhvr>
                                        <p:cTn id="20" dur="500" tmFilter="0, 0; .2, .5; .8, .5; 1, 0"/>
                                        <p:tgtEl>
                                          <p:spTgt spid="25"/>
                                        </p:tgtEl>
                                      </p:cBhvr>
                                    </p:animEffect>
                                    <p:animScale>
                                      <p:cBhvr>
                                        <p:cTn id="21" dur="250" autoRev="1" fill="hold"/>
                                        <p:tgtEl>
                                          <p:spTgt spid="25"/>
                                        </p:tgtEl>
                                      </p:cBhvr>
                                      <p:by x="105000" y="105000"/>
                                    </p:animScale>
                                  </p:childTnLst>
                                </p:cTn>
                              </p:par>
                            </p:childTnLst>
                          </p:cTn>
                        </p:par>
                        <p:par>
                          <p:cTn id="22" fill="hold">
                            <p:stCondLst>
                              <p:cond delay="1500"/>
                            </p:stCondLst>
                            <p:childTnLst>
                              <p:par>
                                <p:cTn id="23" presetID="1"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5" grpId="0" animBg="1"/>
      <p:bldP spid="25" grpId="2" animBg="1"/>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The Merge Operation</a:t>
            </a:r>
          </a:p>
        </p:txBody>
      </p:sp>
      <p:pic>
        <p:nvPicPr>
          <p:cNvPr id="6" name="Content Placeholder 5"/>
          <p:cNvPicPr>
            <a:picLocks noGrp="1" noChangeAspect="1"/>
          </p:cNvPicPr>
          <p:nvPr>
            <p:ph idx="1"/>
          </p:nvPr>
        </p:nvPicPr>
        <p:blipFill>
          <a:blip r:embed="rId2"/>
          <a:stretch>
            <a:fillRect/>
          </a:stretch>
        </p:blipFill>
        <p:spPr>
          <a:xfrm>
            <a:off x="838200" y="2121295"/>
            <a:ext cx="8305800" cy="375841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548562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The Merge Operation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7" name="Content Placeholder 6"/>
          <p:cNvPicPr>
            <a:picLocks noGrp="1" noChangeAspect="1"/>
          </p:cNvPicPr>
          <p:nvPr>
            <p:ph idx="1"/>
          </p:nvPr>
        </p:nvPicPr>
        <p:blipFill>
          <a:blip r:embed="rId2"/>
          <a:stretch>
            <a:fillRect/>
          </a:stretch>
        </p:blipFill>
        <p:spPr>
          <a:xfrm>
            <a:off x="838200" y="2121255"/>
            <a:ext cx="8305800" cy="3758490"/>
          </a:xfrm>
          <a:prstGeom prst="rect">
            <a:avLst/>
          </a:prstGeom>
        </p:spPr>
      </p:pic>
    </p:spTree>
    <p:extLst>
      <p:ext uri="{BB962C8B-B14F-4D97-AF65-F5344CB8AC3E}">
        <p14:creationId xmlns:p14="http://schemas.microsoft.com/office/powerpoint/2010/main" val="3228605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The Merge Operation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5" name="Content Placeholder 4"/>
          <p:cNvPicPr>
            <a:picLocks noGrp="1" noChangeAspect="1"/>
          </p:cNvPicPr>
          <p:nvPr>
            <p:ph idx="1"/>
          </p:nvPr>
        </p:nvPicPr>
        <p:blipFill>
          <a:blip r:embed="rId2"/>
          <a:stretch>
            <a:fillRect/>
          </a:stretch>
        </p:blipFill>
        <p:spPr>
          <a:xfrm>
            <a:off x="838200" y="1761398"/>
            <a:ext cx="8305800" cy="4478203"/>
          </a:xfrm>
          <a:prstGeom prst="rect">
            <a:avLst/>
          </a:prstGeom>
        </p:spPr>
      </p:pic>
    </p:spTree>
    <p:extLst>
      <p:ext uri="{BB962C8B-B14F-4D97-AF65-F5344CB8AC3E}">
        <p14:creationId xmlns:p14="http://schemas.microsoft.com/office/powerpoint/2010/main" val="464560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Content</a:t>
            </a:r>
          </a:p>
        </p:txBody>
      </p:sp>
      <p:sp>
        <p:nvSpPr>
          <p:cNvPr id="3" name="Content Placeholder 2"/>
          <p:cNvSpPr>
            <a:spLocks noGrp="1"/>
          </p:cNvSpPr>
          <p:nvPr>
            <p:ph idx="1"/>
          </p:nvPr>
        </p:nvSpPr>
        <p:spPr/>
        <p:txBody>
          <a:bodyPr/>
          <a:lstStyle/>
          <a:p>
            <a:pPr lvl="0">
              <a:spcBef>
                <a:spcPts val="440"/>
              </a:spcBef>
              <a:buClr>
                <a:srgbClr val="A9A57C"/>
              </a:buClr>
              <a:buFont typeface="Arial" pitchFamily="32"/>
              <a:buChar char="•"/>
            </a:pPr>
            <a:r>
              <a:rPr lang="en-GB" b="0" dirty="0"/>
              <a:t>The Sorting Problem </a:t>
            </a:r>
          </a:p>
          <a:p>
            <a:pPr lvl="0">
              <a:spcBef>
                <a:spcPts val="440"/>
              </a:spcBef>
              <a:buClr>
                <a:srgbClr val="A9A57C"/>
              </a:buClr>
              <a:buFont typeface="Arial" pitchFamily="32"/>
              <a:buChar char="•"/>
            </a:pPr>
            <a:r>
              <a:rPr lang="en-GB" b="0" dirty="0"/>
              <a:t>Different Sorting Algorithms</a:t>
            </a:r>
          </a:p>
          <a:p>
            <a:pPr lvl="0">
              <a:spcBef>
                <a:spcPts val="440"/>
              </a:spcBef>
              <a:buClr>
                <a:srgbClr val="A9A57C"/>
              </a:buClr>
              <a:buFont typeface="Arial" pitchFamily="32"/>
              <a:buChar char="•"/>
            </a:pPr>
            <a:r>
              <a:rPr lang="en-GB" b="0" dirty="0"/>
              <a:t>Efficient and Inefficient Sorts</a:t>
            </a:r>
          </a:p>
          <a:p>
            <a:pPr lvl="0">
              <a:spcBef>
                <a:spcPts val="440"/>
              </a:spcBef>
              <a:buClr>
                <a:srgbClr val="A9A57C"/>
              </a:buClr>
              <a:buFont typeface="Arial" pitchFamily="32"/>
              <a:buChar char="•"/>
            </a:pPr>
            <a:r>
              <a:rPr lang="en-GB" b="0" dirty="0"/>
              <a:t>Merge Sort Algorithm</a:t>
            </a:r>
          </a:p>
          <a:p>
            <a:pPr lvl="0">
              <a:spcBef>
                <a:spcPts val="440"/>
              </a:spcBef>
              <a:buClr>
                <a:srgbClr val="A9A57C"/>
              </a:buClr>
              <a:buFont typeface="Arial" pitchFamily="32"/>
              <a:buChar char="•"/>
            </a:pPr>
            <a:r>
              <a:rPr lang="en-GB" b="0" dirty="0"/>
              <a:t>Analysis of Merge Sort</a:t>
            </a:r>
          </a:p>
          <a:p>
            <a:pPr lvl="0">
              <a:spcBef>
                <a:spcPts val="440"/>
              </a:spcBef>
              <a:buClr>
                <a:srgbClr val="A9A57C"/>
              </a:buClr>
              <a:buFont typeface="Arial" pitchFamily="32"/>
              <a:buChar char="•"/>
            </a:pPr>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968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8839200" cy="1143000"/>
          </a:xfrm>
        </p:spPr>
        <p:txBody>
          <a:bodyPr/>
          <a:lstStyle/>
          <a:p>
            <a:pPr lvl="0">
              <a:spcBef>
                <a:spcPts val="440"/>
              </a:spcBef>
              <a:buClr>
                <a:srgbClr val="A9A57C"/>
              </a:buClr>
            </a:pPr>
            <a:r>
              <a:rPr lang="en-GB" dirty="0"/>
              <a:t>Merge Operations in Merge 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Content Placeholder 4">
            <a:extLst>
              <a:ext uri="{FF2B5EF4-FFF2-40B4-BE49-F238E27FC236}">
                <a16:creationId xmlns:a16="http://schemas.microsoft.com/office/drawing/2014/main" id="{4DA5B49B-915F-4BDB-ACB5-24234A4A2610}"/>
              </a:ext>
            </a:extLst>
          </p:cNvPr>
          <p:cNvSpPr>
            <a:spLocks noGrp="1"/>
          </p:cNvSpPr>
          <p:nvPr>
            <p:ph idx="1"/>
          </p:nvPr>
        </p:nvSpPr>
        <p:spPr>
          <a:xfrm>
            <a:off x="838200" y="1600200"/>
            <a:ext cx="7924800" cy="4800600"/>
          </a:xfrm>
        </p:spPr>
        <p:txBody>
          <a:bodyPr/>
          <a:lstStyle/>
          <a:p>
            <a:r>
              <a:rPr lang="en-GB" b="0" dirty="0"/>
              <a:t>The Merge Operation will be used in Merge Sort to merge together sorted arrays after these have been broken up into smaller sub-arrays.</a:t>
            </a:r>
          </a:p>
          <a:p>
            <a:endParaRPr lang="en-GB" b="0" dirty="0"/>
          </a:p>
          <a:p>
            <a:r>
              <a:rPr lang="en-GB" b="0" dirty="0"/>
              <a:t>Remember</a:t>
            </a:r>
          </a:p>
        </p:txBody>
      </p:sp>
      <p:grpSp>
        <p:nvGrpSpPr>
          <p:cNvPr id="6" name="Group 5">
            <a:extLst>
              <a:ext uri="{FF2B5EF4-FFF2-40B4-BE49-F238E27FC236}">
                <a16:creationId xmlns:a16="http://schemas.microsoft.com/office/drawing/2014/main" id="{5E95DC9B-5941-4E72-B464-90C09385D5EE}"/>
              </a:ext>
            </a:extLst>
          </p:cNvPr>
          <p:cNvGrpSpPr/>
          <p:nvPr/>
        </p:nvGrpSpPr>
        <p:grpSpPr>
          <a:xfrm>
            <a:off x="533400" y="3429000"/>
            <a:ext cx="8191450" cy="3429000"/>
            <a:chOff x="132080" y="1066800"/>
            <a:chExt cx="9394136" cy="5791200"/>
          </a:xfrm>
        </p:grpSpPr>
        <p:sp>
          <p:nvSpPr>
            <p:cNvPr id="8" name="Slide Number Placeholder 3">
              <a:extLst>
                <a:ext uri="{FF2B5EF4-FFF2-40B4-BE49-F238E27FC236}">
                  <a16:creationId xmlns:a16="http://schemas.microsoft.com/office/drawing/2014/main" id="{EDAEAE1B-F417-45E3-8FBE-F5CFF7BEB002}"/>
                </a:ext>
              </a:extLst>
            </p:cNvPr>
            <p:cNvSpPr txBox="1">
              <a:spLocks/>
            </p:cNvSpPr>
            <p:nvPr/>
          </p:nvSpPr>
          <p:spPr>
            <a:xfrm>
              <a:off x="137160" y="640080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20</a:t>
              </a:fld>
              <a:endParaRPr lang="en-US"/>
            </a:p>
          </p:txBody>
        </p:sp>
        <p:sp>
          <p:nvSpPr>
            <p:cNvPr id="9" name="Rectangle 8">
              <a:extLst>
                <a:ext uri="{FF2B5EF4-FFF2-40B4-BE49-F238E27FC236}">
                  <a16:creationId xmlns:a16="http://schemas.microsoft.com/office/drawing/2014/main" id="{4114E377-BD93-4642-94C6-DEC8AF994F12}"/>
                </a:ext>
              </a:extLst>
            </p:cNvPr>
            <p:cNvSpPr/>
            <p:nvPr/>
          </p:nvSpPr>
          <p:spPr>
            <a:xfrm>
              <a:off x="1071113"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800" dirty="0"/>
                <a:t>8</a:t>
              </a:r>
            </a:p>
          </p:txBody>
        </p:sp>
        <p:sp>
          <p:nvSpPr>
            <p:cNvPr id="10" name="Rectangle 9">
              <a:extLst>
                <a:ext uri="{FF2B5EF4-FFF2-40B4-BE49-F238E27FC236}">
                  <a16:creationId xmlns:a16="http://schemas.microsoft.com/office/drawing/2014/main" id="{40608908-E78D-4422-B154-B0BB8CF04614}"/>
                </a:ext>
              </a:extLst>
            </p:cNvPr>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800" dirty="0"/>
                <a:t>4</a:t>
              </a:r>
            </a:p>
          </p:txBody>
        </p:sp>
        <p:sp>
          <p:nvSpPr>
            <p:cNvPr id="11" name="Rectangle 10">
              <a:extLst>
                <a:ext uri="{FF2B5EF4-FFF2-40B4-BE49-F238E27FC236}">
                  <a16:creationId xmlns:a16="http://schemas.microsoft.com/office/drawing/2014/main" id="{06FC9846-6D22-45FD-99D1-AFFA42AEDC9E}"/>
                </a:ext>
              </a:extLst>
            </p:cNvPr>
            <p:cNvSpPr/>
            <p:nvPr/>
          </p:nvSpPr>
          <p:spPr>
            <a:xfrm>
              <a:off x="22860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800" dirty="0"/>
                <a:t>7</a:t>
              </a:r>
            </a:p>
          </p:txBody>
        </p:sp>
        <p:cxnSp>
          <p:nvCxnSpPr>
            <p:cNvPr id="12" name="Straight Connector 11">
              <a:extLst>
                <a:ext uri="{FF2B5EF4-FFF2-40B4-BE49-F238E27FC236}">
                  <a16:creationId xmlns:a16="http://schemas.microsoft.com/office/drawing/2014/main" id="{31FCF197-380C-4AED-B9B5-8D899318B9B4}"/>
                </a:ext>
              </a:extLst>
            </p:cNvPr>
            <p:cNvCxnSpPr/>
            <p:nvPr/>
          </p:nvCxnSpPr>
          <p:spPr>
            <a:xfrm>
              <a:off x="4850922" y="1066800"/>
              <a:ext cx="0" cy="2209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66EBDC6-B544-44FA-A4CF-7983671B5660}"/>
                </a:ext>
              </a:extLst>
            </p:cNvPr>
            <p:cNvCxnSpPr>
              <a:cxnSpLocks/>
            </p:cNvCxnSpPr>
            <p:nvPr/>
          </p:nvCxnSpPr>
          <p:spPr>
            <a:xfrm>
              <a:off x="4850922" y="3581400"/>
              <a:ext cx="0" cy="312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B79F8DD-2BC2-434B-96B0-D221094028A5}"/>
                </a:ext>
              </a:extLst>
            </p:cNvPr>
            <p:cNvCxnSpPr/>
            <p:nvPr/>
          </p:nvCxnSpPr>
          <p:spPr>
            <a:xfrm>
              <a:off x="1071113" y="3429000"/>
              <a:ext cx="350088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E65124-00B9-48AD-8BCF-CA72ADF9DDAA}"/>
                </a:ext>
              </a:extLst>
            </p:cNvPr>
            <p:cNvCxnSpPr/>
            <p:nvPr/>
          </p:nvCxnSpPr>
          <p:spPr>
            <a:xfrm>
              <a:off x="5122652" y="3429000"/>
              <a:ext cx="350088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ABB5433-6407-4EB1-B926-2D2D351037CB}"/>
                </a:ext>
              </a:extLst>
            </p:cNvPr>
            <p:cNvSpPr/>
            <p:nvPr/>
          </p:nvSpPr>
          <p:spPr>
            <a:xfrm>
              <a:off x="914400" y="381718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800" dirty="0"/>
                <a:t>8</a:t>
              </a:r>
            </a:p>
          </p:txBody>
        </p:sp>
        <p:sp>
          <p:nvSpPr>
            <p:cNvPr id="17" name="Rectangle 16">
              <a:extLst>
                <a:ext uri="{FF2B5EF4-FFF2-40B4-BE49-F238E27FC236}">
                  <a16:creationId xmlns:a16="http://schemas.microsoft.com/office/drawing/2014/main" id="{D0B3A180-7F81-40C7-A3D9-97A605D837AC}"/>
                </a:ext>
              </a:extLst>
            </p:cNvPr>
            <p:cNvSpPr/>
            <p:nvPr/>
          </p:nvSpPr>
          <p:spPr>
            <a:xfrm>
              <a:off x="2260600" y="3810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800" dirty="0"/>
                <a:t>7</a:t>
              </a:r>
            </a:p>
          </p:txBody>
        </p:sp>
        <p:cxnSp>
          <p:nvCxnSpPr>
            <p:cNvPr id="18" name="Straight Connector 17">
              <a:extLst>
                <a:ext uri="{FF2B5EF4-FFF2-40B4-BE49-F238E27FC236}">
                  <a16:creationId xmlns:a16="http://schemas.microsoft.com/office/drawing/2014/main" id="{E482B114-E03A-43EE-BAEB-951DFCBBC722}"/>
                </a:ext>
              </a:extLst>
            </p:cNvPr>
            <p:cNvCxnSpPr>
              <a:cxnSpLocks/>
            </p:cNvCxnSpPr>
            <p:nvPr/>
          </p:nvCxnSpPr>
          <p:spPr>
            <a:xfrm flipH="1">
              <a:off x="3424687" y="1268832"/>
              <a:ext cx="80513" cy="558916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ABC1C93-30DB-4F84-BC19-466686CC5F7A}"/>
                </a:ext>
              </a:extLst>
            </p:cNvPr>
            <p:cNvCxnSpPr>
              <a:cxnSpLocks/>
            </p:cNvCxnSpPr>
            <p:nvPr/>
          </p:nvCxnSpPr>
          <p:spPr>
            <a:xfrm flipH="1">
              <a:off x="2107431" y="3429000"/>
              <a:ext cx="49030" cy="342900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0CA2FDD-1B9F-4210-86A2-7110F7CDBF63}"/>
                </a:ext>
              </a:extLst>
            </p:cNvPr>
            <p:cNvSpPr txBox="1"/>
            <p:nvPr/>
          </p:nvSpPr>
          <p:spPr>
            <a:xfrm>
              <a:off x="132080" y="5638799"/>
              <a:ext cx="2743198" cy="380994"/>
            </a:xfrm>
            <a:prstGeom prst="rect">
              <a:avLst/>
            </a:prstGeom>
            <a:noFill/>
          </p:spPr>
          <p:txBody>
            <a:bodyPr wrap="square" rtlCol="0">
              <a:spAutoFit/>
            </a:bodyPr>
            <a:lstStyle/>
            <a:p>
              <a:pPr algn="ctr"/>
              <a:r>
                <a:rPr lang="en-GB" dirty="0"/>
                <a:t>Left Array</a:t>
              </a:r>
            </a:p>
          </p:txBody>
        </p:sp>
        <p:sp>
          <p:nvSpPr>
            <p:cNvPr id="21" name="TextBox 20">
              <a:extLst>
                <a:ext uri="{FF2B5EF4-FFF2-40B4-BE49-F238E27FC236}">
                  <a16:creationId xmlns:a16="http://schemas.microsoft.com/office/drawing/2014/main" id="{EDFF093C-1F34-4017-B986-5E50CB92E655}"/>
                </a:ext>
              </a:extLst>
            </p:cNvPr>
            <p:cNvSpPr txBox="1"/>
            <p:nvPr/>
          </p:nvSpPr>
          <p:spPr>
            <a:xfrm>
              <a:off x="1442719" y="5638799"/>
              <a:ext cx="2743198" cy="380994"/>
            </a:xfrm>
            <a:prstGeom prst="rect">
              <a:avLst/>
            </a:prstGeom>
            <a:noFill/>
          </p:spPr>
          <p:txBody>
            <a:bodyPr wrap="square" rtlCol="0">
              <a:spAutoFit/>
            </a:bodyPr>
            <a:lstStyle/>
            <a:p>
              <a:pPr algn="ctr"/>
              <a:r>
                <a:rPr lang="en-GB" dirty="0"/>
                <a:t>Right Array</a:t>
              </a:r>
            </a:p>
          </p:txBody>
        </p:sp>
        <p:sp>
          <p:nvSpPr>
            <p:cNvPr id="22" name="Arrow: Left 21">
              <a:extLst>
                <a:ext uri="{FF2B5EF4-FFF2-40B4-BE49-F238E27FC236}">
                  <a16:creationId xmlns:a16="http://schemas.microsoft.com/office/drawing/2014/main" id="{21045D86-519C-4087-B462-D7A9D4B2E321}"/>
                </a:ext>
              </a:extLst>
            </p:cNvPr>
            <p:cNvSpPr/>
            <p:nvPr/>
          </p:nvSpPr>
          <p:spPr>
            <a:xfrm>
              <a:off x="3666002" y="4267202"/>
              <a:ext cx="1896343" cy="7619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8E8B9B44-EED9-42E7-AC25-F5D66034978F}"/>
                </a:ext>
              </a:extLst>
            </p:cNvPr>
            <p:cNvSpPr txBox="1"/>
            <p:nvPr/>
          </p:nvSpPr>
          <p:spPr>
            <a:xfrm>
              <a:off x="5794239" y="3542079"/>
              <a:ext cx="3731977" cy="2962862"/>
            </a:xfrm>
            <a:prstGeom prst="rect">
              <a:avLst/>
            </a:prstGeom>
            <a:noFill/>
          </p:spPr>
          <p:txBody>
            <a:bodyPr wrap="square" rtlCol="0">
              <a:spAutoFit/>
            </a:bodyPr>
            <a:lstStyle/>
            <a:p>
              <a:r>
                <a:rPr lang="en-GB" dirty="0"/>
                <a:t>At this point we have 2 lists of size 1 meaning that they are automatically sorted</a:t>
              </a:r>
            </a:p>
            <a:p>
              <a:endParaRPr lang="en-GB" dirty="0"/>
            </a:p>
            <a:p>
              <a:r>
                <a:rPr lang="en-GB" dirty="0"/>
                <a:t>Therefore we can start to merge our arrays </a:t>
              </a:r>
            </a:p>
          </p:txBody>
        </p:sp>
      </p:grpSp>
    </p:spTree>
    <p:extLst>
      <p:ext uri="{BB962C8B-B14F-4D97-AF65-F5344CB8AC3E}">
        <p14:creationId xmlns:p14="http://schemas.microsoft.com/office/powerpoint/2010/main" val="815595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79" y="0"/>
            <a:ext cx="6858000" cy="1143000"/>
          </a:xfrm>
        </p:spPr>
        <p:txBody>
          <a:bodyPr/>
          <a:lstStyle/>
          <a:p>
            <a:pPr lvl="0">
              <a:spcBef>
                <a:spcPts val="440"/>
              </a:spcBef>
              <a:buClr>
                <a:srgbClr val="A9A57C"/>
              </a:buClr>
            </a:pPr>
            <a:r>
              <a:rPr lang="en-GB" dirty="0"/>
              <a:t>Merge 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Rectangle 4"/>
          <p:cNvSpPr/>
          <p:nvPr/>
        </p:nvSpPr>
        <p:spPr>
          <a:xfrm>
            <a:off x="990600" y="12192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6" name="Rectangle 5"/>
          <p:cNvSpPr/>
          <p:nvPr/>
        </p:nvSpPr>
        <p:spPr>
          <a:xfrm>
            <a:off x="3810000" y="12192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7" name="Rectangle 6"/>
          <p:cNvSpPr/>
          <p:nvPr/>
        </p:nvSpPr>
        <p:spPr>
          <a:xfrm>
            <a:off x="2286000" y="12192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cxnSp>
        <p:nvCxnSpPr>
          <p:cNvPr id="21" name="Straight Connector 20"/>
          <p:cNvCxnSpPr/>
          <p:nvPr/>
        </p:nvCxnSpPr>
        <p:spPr>
          <a:xfrm>
            <a:off x="5105400" y="1066800"/>
            <a:ext cx="0" cy="2209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EA01D4D-F0AB-4629-9080-2969825BE814}"/>
              </a:ext>
            </a:extLst>
          </p:cNvPr>
          <p:cNvCxnSpPr>
            <a:cxnSpLocks/>
          </p:cNvCxnSpPr>
          <p:nvPr/>
        </p:nvCxnSpPr>
        <p:spPr>
          <a:xfrm>
            <a:off x="5105400" y="3581400"/>
            <a:ext cx="0" cy="312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EE3E7C6-BF58-4D2C-8C52-5CBC8E456BB1}"/>
              </a:ext>
            </a:extLst>
          </p:cNvPr>
          <p:cNvCxnSpPr>
            <a:cxnSpLocks/>
          </p:cNvCxnSpPr>
          <p:nvPr/>
        </p:nvCxnSpPr>
        <p:spPr>
          <a:xfrm>
            <a:off x="990600" y="3429000"/>
            <a:ext cx="403428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9EF723-5427-48D8-96E0-BE0485A57474}"/>
              </a:ext>
            </a:extLst>
          </p:cNvPr>
          <p:cNvCxnSpPr>
            <a:cxnSpLocks/>
          </p:cNvCxnSpPr>
          <p:nvPr/>
        </p:nvCxnSpPr>
        <p:spPr>
          <a:xfrm>
            <a:off x="5334000" y="3429000"/>
            <a:ext cx="37338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1C3AB4E-CF86-4F8B-A755-C753F06819DD}"/>
              </a:ext>
            </a:extLst>
          </p:cNvPr>
          <p:cNvSpPr/>
          <p:nvPr/>
        </p:nvSpPr>
        <p:spPr>
          <a:xfrm>
            <a:off x="2144527" y="489817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18" name="Rectangle 17">
            <a:extLst>
              <a:ext uri="{FF2B5EF4-FFF2-40B4-BE49-F238E27FC236}">
                <a16:creationId xmlns:a16="http://schemas.microsoft.com/office/drawing/2014/main" id="{43065357-CA5E-42C7-AE1F-3816BD2974FB}"/>
              </a:ext>
            </a:extLst>
          </p:cNvPr>
          <p:cNvSpPr/>
          <p:nvPr/>
        </p:nvSpPr>
        <p:spPr>
          <a:xfrm>
            <a:off x="937263" y="4898178"/>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cxnSp>
        <p:nvCxnSpPr>
          <p:cNvPr id="20" name="Straight Connector 19">
            <a:extLst>
              <a:ext uri="{FF2B5EF4-FFF2-40B4-BE49-F238E27FC236}">
                <a16:creationId xmlns:a16="http://schemas.microsoft.com/office/drawing/2014/main" id="{729A3603-C585-4935-97D8-A993843D6FF2}"/>
              </a:ext>
            </a:extLst>
          </p:cNvPr>
          <p:cNvCxnSpPr>
            <a:cxnSpLocks/>
          </p:cNvCxnSpPr>
          <p:nvPr/>
        </p:nvCxnSpPr>
        <p:spPr>
          <a:xfrm flipH="1">
            <a:off x="3424687" y="1268832"/>
            <a:ext cx="80513" cy="558916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BB7FBB9-4343-4E85-B22D-8AA456CCADE2}"/>
              </a:ext>
            </a:extLst>
          </p:cNvPr>
          <p:cNvCxnSpPr>
            <a:cxnSpLocks/>
          </p:cNvCxnSpPr>
          <p:nvPr/>
        </p:nvCxnSpPr>
        <p:spPr>
          <a:xfrm flipH="1">
            <a:off x="2121033" y="1148080"/>
            <a:ext cx="65022" cy="250952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9EA7647-5679-408F-A976-839BD7470E37}"/>
              </a:ext>
            </a:extLst>
          </p:cNvPr>
          <p:cNvSpPr txBox="1"/>
          <p:nvPr/>
        </p:nvSpPr>
        <p:spPr>
          <a:xfrm>
            <a:off x="137160" y="2895605"/>
            <a:ext cx="2743198" cy="380994"/>
          </a:xfrm>
          <a:prstGeom prst="rect">
            <a:avLst/>
          </a:prstGeom>
          <a:noFill/>
        </p:spPr>
        <p:txBody>
          <a:bodyPr wrap="square" rtlCol="0">
            <a:spAutoFit/>
          </a:bodyPr>
          <a:lstStyle/>
          <a:p>
            <a:pPr algn="ctr"/>
            <a:r>
              <a:rPr lang="en-GB" dirty="0"/>
              <a:t>Left Array</a:t>
            </a:r>
          </a:p>
        </p:txBody>
      </p:sp>
      <p:sp>
        <p:nvSpPr>
          <p:cNvPr id="27" name="TextBox 26">
            <a:extLst>
              <a:ext uri="{FF2B5EF4-FFF2-40B4-BE49-F238E27FC236}">
                <a16:creationId xmlns:a16="http://schemas.microsoft.com/office/drawing/2014/main" id="{9B30B589-F65C-4A71-BAFD-E249F2B1E91B}"/>
              </a:ext>
            </a:extLst>
          </p:cNvPr>
          <p:cNvSpPr txBox="1"/>
          <p:nvPr/>
        </p:nvSpPr>
        <p:spPr>
          <a:xfrm>
            <a:off x="1485902" y="2905336"/>
            <a:ext cx="2743198" cy="380994"/>
          </a:xfrm>
          <a:prstGeom prst="rect">
            <a:avLst/>
          </a:prstGeom>
          <a:noFill/>
        </p:spPr>
        <p:txBody>
          <a:bodyPr wrap="square" rtlCol="0">
            <a:spAutoFit/>
          </a:bodyPr>
          <a:lstStyle/>
          <a:p>
            <a:pPr algn="ctr"/>
            <a:r>
              <a:rPr lang="en-GB" dirty="0"/>
              <a:t>Right Array</a:t>
            </a:r>
          </a:p>
        </p:txBody>
      </p:sp>
      <p:sp>
        <p:nvSpPr>
          <p:cNvPr id="10" name="Left Brace 9">
            <a:extLst>
              <a:ext uri="{FF2B5EF4-FFF2-40B4-BE49-F238E27FC236}">
                <a16:creationId xmlns:a16="http://schemas.microsoft.com/office/drawing/2014/main" id="{32437FDB-42A2-4D98-93A1-64BAAF4C9B34}"/>
              </a:ext>
            </a:extLst>
          </p:cNvPr>
          <p:cNvSpPr/>
          <p:nvPr/>
        </p:nvSpPr>
        <p:spPr>
          <a:xfrm rot="16200000">
            <a:off x="1856620" y="2957759"/>
            <a:ext cx="529087" cy="1756912"/>
          </a:xfrm>
          <a:prstGeom prst="leftBrace">
            <a:avLst/>
          </a:prstGeom>
          <a:ln w="28575"/>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E5BFC920-F6B9-47FA-A65D-055858DF1AE0}"/>
              </a:ext>
            </a:extLst>
          </p:cNvPr>
          <p:cNvSpPr txBox="1"/>
          <p:nvPr/>
        </p:nvSpPr>
        <p:spPr>
          <a:xfrm>
            <a:off x="721745" y="4136177"/>
            <a:ext cx="2743198" cy="380994"/>
          </a:xfrm>
          <a:prstGeom prst="rect">
            <a:avLst/>
          </a:prstGeom>
          <a:noFill/>
        </p:spPr>
        <p:txBody>
          <a:bodyPr wrap="square" rtlCol="0">
            <a:spAutoFit/>
          </a:bodyPr>
          <a:lstStyle/>
          <a:p>
            <a:pPr algn="ctr"/>
            <a:r>
              <a:rPr lang="en-GB" dirty="0"/>
              <a:t>Merge</a:t>
            </a:r>
          </a:p>
        </p:txBody>
      </p:sp>
    </p:spTree>
    <p:extLst>
      <p:ext uri="{BB962C8B-B14F-4D97-AF65-F5344CB8AC3E}">
        <p14:creationId xmlns:p14="http://schemas.microsoft.com/office/powerpoint/2010/main" val="322867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18"/>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0" grpId="0" animBg="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79" y="0"/>
            <a:ext cx="6858000" cy="1143000"/>
          </a:xfrm>
        </p:spPr>
        <p:txBody>
          <a:bodyPr/>
          <a:lstStyle/>
          <a:p>
            <a:pPr lvl="0">
              <a:spcBef>
                <a:spcPts val="440"/>
              </a:spcBef>
              <a:buClr>
                <a:srgbClr val="A9A57C"/>
              </a:buClr>
            </a:pPr>
            <a:r>
              <a:rPr lang="en-GB" dirty="0"/>
              <a:t>Merge 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6" name="Rectangle 5"/>
          <p:cNvSpPr/>
          <p:nvPr/>
        </p:nvSpPr>
        <p:spPr>
          <a:xfrm>
            <a:off x="3810000" y="12192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cxnSp>
        <p:nvCxnSpPr>
          <p:cNvPr id="21" name="Straight Connector 20"/>
          <p:cNvCxnSpPr/>
          <p:nvPr/>
        </p:nvCxnSpPr>
        <p:spPr>
          <a:xfrm>
            <a:off x="5105400" y="1066800"/>
            <a:ext cx="0" cy="2209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EA01D4D-F0AB-4629-9080-2969825BE814}"/>
              </a:ext>
            </a:extLst>
          </p:cNvPr>
          <p:cNvCxnSpPr>
            <a:cxnSpLocks/>
          </p:cNvCxnSpPr>
          <p:nvPr/>
        </p:nvCxnSpPr>
        <p:spPr>
          <a:xfrm>
            <a:off x="5105400" y="3581400"/>
            <a:ext cx="0" cy="312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EE3E7C6-BF58-4D2C-8C52-5CBC8E456BB1}"/>
              </a:ext>
            </a:extLst>
          </p:cNvPr>
          <p:cNvCxnSpPr>
            <a:cxnSpLocks/>
          </p:cNvCxnSpPr>
          <p:nvPr/>
        </p:nvCxnSpPr>
        <p:spPr>
          <a:xfrm>
            <a:off x="990600" y="3429000"/>
            <a:ext cx="403428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9EF723-5427-48D8-96E0-BE0485A57474}"/>
              </a:ext>
            </a:extLst>
          </p:cNvPr>
          <p:cNvCxnSpPr>
            <a:cxnSpLocks/>
          </p:cNvCxnSpPr>
          <p:nvPr/>
        </p:nvCxnSpPr>
        <p:spPr>
          <a:xfrm>
            <a:off x="5334000" y="3429000"/>
            <a:ext cx="37338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1C3AB4E-CF86-4F8B-A755-C753F06819DD}"/>
              </a:ext>
            </a:extLst>
          </p:cNvPr>
          <p:cNvSpPr/>
          <p:nvPr/>
        </p:nvSpPr>
        <p:spPr>
          <a:xfrm>
            <a:off x="2346958" y="12192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18" name="Rectangle 17">
            <a:extLst>
              <a:ext uri="{FF2B5EF4-FFF2-40B4-BE49-F238E27FC236}">
                <a16:creationId xmlns:a16="http://schemas.microsoft.com/office/drawing/2014/main" id="{43065357-CA5E-42C7-AE1F-3816BD2974FB}"/>
              </a:ext>
            </a:extLst>
          </p:cNvPr>
          <p:cNvSpPr/>
          <p:nvPr/>
        </p:nvSpPr>
        <p:spPr>
          <a:xfrm>
            <a:off x="1097568" y="123084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cxnSp>
        <p:nvCxnSpPr>
          <p:cNvPr id="20" name="Straight Connector 19">
            <a:extLst>
              <a:ext uri="{FF2B5EF4-FFF2-40B4-BE49-F238E27FC236}">
                <a16:creationId xmlns:a16="http://schemas.microsoft.com/office/drawing/2014/main" id="{729A3603-C585-4935-97D8-A993843D6FF2}"/>
              </a:ext>
            </a:extLst>
          </p:cNvPr>
          <p:cNvCxnSpPr>
            <a:cxnSpLocks/>
          </p:cNvCxnSpPr>
          <p:nvPr/>
        </p:nvCxnSpPr>
        <p:spPr>
          <a:xfrm flipH="1">
            <a:off x="3615187" y="1143000"/>
            <a:ext cx="42414" cy="228600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9EA7647-5679-408F-A976-839BD7470E37}"/>
              </a:ext>
            </a:extLst>
          </p:cNvPr>
          <p:cNvSpPr txBox="1"/>
          <p:nvPr/>
        </p:nvSpPr>
        <p:spPr>
          <a:xfrm>
            <a:off x="767082" y="2905336"/>
            <a:ext cx="2743198" cy="380994"/>
          </a:xfrm>
          <a:prstGeom prst="rect">
            <a:avLst/>
          </a:prstGeom>
          <a:noFill/>
        </p:spPr>
        <p:txBody>
          <a:bodyPr wrap="square" rtlCol="0">
            <a:spAutoFit/>
          </a:bodyPr>
          <a:lstStyle/>
          <a:p>
            <a:pPr algn="ctr"/>
            <a:r>
              <a:rPr lang="en-GB" dirty="0"/>
              <a:t>Left Array</a:t>
            </a:r>
          </a:p>
        </p:txBody>
      </p:sp>
      <p:sp>
        <p:nvSpPr>
          <p:cNvPr id="27" name="TextBox 26">
            <a:extLst>
              <a:ext uri="{FF2B5EF4-FFF2-40B4-BE49-F238E27FC236}">
                <a16:creationId xmlns:a16="http://schemas.microsoft.com/office/drawing/2014/main" id="{9B30B589-F65C-4A71-BAFD-E249F2B1E91B}"/>
              </a:ext>
            </a:extLst>
          </p:cNvPr>
          <p:cNvSpPr txBox="1"/>
          <p:nvPr/>
        </p:nvSpPr>
        <p:spPr>
          <a:xfrm>
            <a:off x="2971801" y="2937264"/>
            <a:ext cx="2743198" cy="380994"/>
          </a:xfrm>
          <a:prstGeom prst="rect">
            <a:avLst/>
          </a:prstGeom>
          <a:noFill/>
        </p:spPr>
        <p:txBody>
          <a:bodyPr wrap="square" rtlCol="0">
            <a:spAutoFit/>
          </a:bodyPr>
          <a:lstStyle/>
          <a:p>
            <a:pPr algn="ctr"/>
            <a:r>
              <a:rPr lang="en-GB" dirty="0"/>
              <a:t>Right Array</a:t>
            </a:r>
          </a:p>
        </p:txBody>
      </p:sp>
      <p:sp>
        <p:nvSpPr>
          <p:cNvPr id="10" name="Left Brace 9">
            <a:extLst>
              <a:ext uri="{FF2B5EF4-FFF2-40B4-BE49-F238E27FC236}">
                <a16:creationId xmlns:a16="http://schemas.microsoft.com/office/drawing/2014/main" id="{32437FDB-42A2-4D98-93A1-64BAAF4C9B34}"/>
              </a:ext>
            </a:extLst>
          </p:cNvPr>
          <p:cNvSpPr/>
          <p:nvPr/>
        </p:nvSpPr>
        <p:spPr>
          <a:xfrm rot="16200000">
            <a:off x="2719011" y="2095367"/>
            <a:ext cx="529087" cy="3481695"/>
          </a:xfrm>
          <a:prstGeom prst="leftBrace">
            <a:avLst/>
          </a:prstGeom>
          <a:ln w="28575"/>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E5BFC920-F6B9-47FA-A65D-055858DF1AE0}"/>
              </a:ext>
            </a:extLst>
          </p:cNvPr>
          <p:cNvSpPr txBox="1"/>
          <p:nvPr/>
        </p:nvSpPr>
        <p:spPr>
          <a:xfrm>
            <a:off x="1508759" y="4216867"/>
            <a:ext cx="2743198" cy="380994"/>
          </a:xfrm>
          <a:prstGeom prst="rect">
            <a:avLst/>
          </a:prstGeom>
          <a:noFill/>
        </p:spPr>
        <p:txBody>
          <a:bodyPr wrap="square" rtlCol="0">
            <a:spAutoFit/>
          </a:bodyPr>
          <a:lstStyle/>
          <a:p>
            <a:pPr algn="ctr"/>
            <a:r>
              <a:rPr lang="en-GB" dirty="0"/>
              <a:t>Merge</a:t>
            </a:r>
          </a:p>
        </p:txBody>
      </p:sp>
      <p:sp>
        <p:nvSpPr>
          <p:cNvPr id="19" name="Rectangle 18">
            <a:extLst>
              <a:ext uri="{FF2B5EF4-FFF2-40B4-BE49-F238E27FC236}">
                <a16:creationId xmlns:a16="http://schemas.microsoft.com/office/drawing/2014/main" id="{DCF5ED80-0019-4D7F-8428-E3DB208EC5CB}"/>
              </a:ext>
            </a:extLst>
          </p:cNvPr>
          <p:cNvSpPr/>
          <p:nvPr/>
        </p:nvSpPr>
        <p:spPr>
          <a:xfrm>
            <a:off x="1170941" y="497078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22" name="Rectangle 21">
            <a:extLst>
              <a:ext uri="{FF2B5EF4-FFF2-40B4-BE49-F238E27FC236}">
                <a16:creationId xmlns:a16="http://schemas.microsoft.com/office/drawing/2014/main" id="{7E081941-F818-47E0-81C4-6C3C58177966}"/>
              </a:ext>
            </a:extLst>
          </p:cNvPr>
          <p:cNvSpPr/>
          <p:nvPr/>
        </p:nvSpPr>
        <p:spPr>
          <a:xfrm>
            <a:off x="2418848" y="497078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5" name="Rectangle 24">
            <a:extLst>
              <a:ext uri="{FF2B5EF4-FFF2-40B4-BE49-F238E27FC236}">
                <a16:creationId xmlns:a16="http://schemas.microsoft.com/office/drawing/2014/main" id="{95A5EABB-3A9D-45E3-B008-A35E250F3B70}"/>
              </a:ext>
            </a:extLst>
          </p:cNvPr>
          <p:cNvSpPr/>
          <p:nvPr/>
        </p:nvSpPr>
        <p:spPr>
          <a:xfrm>
            <a:off x="3718557" y="496269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28" name="Arrow: Left 27">
            <a:extLst>
              <a:ext uri="{FF2B5EF4-FFF2-40B4-BE49-F238E27FC236}">
                <a16:creationId xmlns:a16="http://schemas.microsoft.com/office/drawing/2014/main" id="{A482B9B1-FBD2-4146-AF6A-97BA3FF45C72}"/>
              </a:ext>
            </a:extLst>
          </p:cNvPr>
          <p:cNvSpPr/>
          <p:nvPr/>
        </p:nvSpPr>
        <p:spPr>
          <a:xfrm>
            <a:off x="5135875" y="5393476"/>
            <a:ext cx="933641" cy="4215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17B68A85-4AC8-42D0-AEDB-2C44F61322A2}"/>
              </a:ext>
            </a:extLst>
          </p:cNvPr>
          <p:cNvSpPr txBox="1"/>
          <p:nvPr/>
        </p:nvSpPr>
        <p:spPr>
          <a:xfrm>
            <a:off x="6381603" y="4800600"/>
            <a:ext cx="2477270" cy="1477328"/>
          </a:xfrm>
          <a:prstGeom prst="rect">
            <a:avLst/>
          </a:prstGeom>
          <a:noFill/>
        </p:spPr>
        <p:txBody>
          <a:bodyPr wrap="square" rtlCol="0">
            <a:spAutoFit/>
          </a:bodyPr>
          <a:lstStyle/>
          <a:p>
            <a:r>
              <a:rPr lang="en-GB" dirty="0"/>
              <a:t>Now that the left side of the original array has been sorted we can sort the right side in the same way</a:t>
            </a:r>
          </a:p>
        </p:txBody>
      </p:sp>
    </p:spTree>
    <p:extLst>
      <p:ext uri="{BB962C8B-B14F-4D97-AF65-F5344CB8AC3E}">
        <p14:creationId xmlns:p14="http://schemas.microsoft.com/office/powerpoint/2010/main" val="30799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p:bldP spid="19" grpId="0" animBg="1"/>
      <p:bldP spid="22" grpId="0" animBg="1"/>
      <p:bldP spid="25" grpId="0" animBg="1"/>
      <p:bldP spid="28" grpId="0" animBg="1"/>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79" y="0"/>
            <a:ext cx="6858000" cy="1143000"/>
          </a:xfrm>
        </p:spPr>
        <p:txBody>
          <a:bodyPr/>
          <a:lstStyle/>
          <a:p>
            <a:pPr lvl="0">
              <a:spcBef>
                <a:spcPts val="440"/>
              </a:spcBef>
              <a:buClr>
                <a:srgbClr val="A9A57C"/>
              </a:buClr>
            </a:pPr>
            <a:r>
              <a:rPr lang="en-GB" dirty="0"/>
              <a:t>Merge 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6" name="Rectangle 5"/>
          <p:cNvSpPr/>
          <p:nvPr/>
        </p:nvSpPr>
        <p:spPr>
          <a:xfrm>
            <a:off x="3810000" y="12192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cxnSp>
        <p:nvCxnSpPr>
          <p:cNvPr id="21" name="Straight Connector 20"/>
          <p:cNvCxnSpPr/>
          <p:nvPr/>
        </p:nvCxnSpPr>
        <p:spPr>
          <a:xfrm>
            <a:off x="5105400" y="1066800"/>
            <a:ext cx="0" cy="2209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EA01D4D-F0AB-4629-9080-2969825BE814}"/>
              </a:ext>
            </a:extLst>
          </p:cNvPr>
          <p:cNvCxnSpPr>
            <a:cxnSpLocks/>
          </p:cNvCxnSpPr>
          <p:nvPr/>
        </p:nvCxnSpPr>
        <p:spPr>
          <a:xfrm>
            <a:off x="5105400" y="3581400"/>
            <a:ext cx="0" cy="312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EE3E7C6-BF58-4D2C-8C52-5CBC8E456BB1}"/>
              </a:ext>
            </a:extLst>
          </p:cNvPr>
          <p:cNvCxnSpPr>
            <a:cxnSpLocks/>
          </p:cNvCxnSpPr>
          <p:nvPr/>
        </p:nvCxnSpPr>
        <p:spPr>
          <a:xfrm>
            <a:off x="990600" y="3429000"/>
            <a:ext cx="403428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9EF723-5427-48D8-96E0-BE0485A57474}"/>
              </a:ext>
            </a:extLst>
          </p:cNvPr>
          <p:cNvCxnSpPr>
            <a:cxnSpLocks/>
          </p:cNvCxnSpPr>
          <p:nvPr/>
        </p:nvCxnSpPr>
        <p:spPr>
          <a:xfrm>
            <a:off x="5105400" y="3429000"/>
            <a:ext cx="39624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1C3AB4E-CF86-4F8B-A755-C753F06819DD}"/>
              </a:ext>
            </a:extLst>
          </p:cNvPr>
          <p:cNvSpPr/>
          <p:nvPr/>
        </p:nvSpPr>
        <p:spPr>
          <a:xfrm>
            <a:off x="2346958" y="12192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18" name="Rectangle 17">
            <a:extLst>
              <a:ext uri="{FF2B5EF4-FFF2-40B4-BE49-F238E27FC236}">
                <a16:creationId xmlns:a16="http://schemas.microsoft.com/office/drawing/2014/main" id="{43065357-CA5E-42C7-AE1F-3816BD2974FB}"/>
              </a:ext>
            </a:extLst>
          </p:cNvPr>
          <p:cNvSpPr/>
          <p:nvPr/>
        </p:nvSpPr>
        <p:spPr>
          <a:xfrm>
            <a:off x="1097568" y="123084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cxnSp>
        <p:nvCxnSpPr>
          <p:cNvPr id="20" name="Straight Connector 19">
            <a:extLst>
              <a:ext uri="{FF2B5EF4-FFF2-40B4-BE49-F238E27FC236}">
                <a16:creationId xmlns:a16="http://schemas.microsoft.com/office/drawing/2014/main" id="{729A3603-C585-4935-97D8-A993843D6FF2}"/>
              </a:ext>
            </a:extLst>
          </p:cNvPr>
          <p:cNvCxnSpPr>
            <a:cxnSpLocks/>
          </p:cNvCxnSpPr>
          <p:nvPr/>
        </p:nvCxnSpPr>
        <p:spPr>
          <a:xfrm flipH="1">
            <a:off x="7831322" y="1066800"/>
            <a:ext cx="42414" cy="228600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9EA7647-5679-408F-A976-839BD7470E37}"/>
              </a:ext>
            </a:extLst>
          </p:cNvPr>
          <p:cNvSpPr txBox="1"/>
          <p:nvPr/>
        </p:nvSpPr>
        <p:spPr>
          <a:xfrm>
            <a:off x="5244312" y="2988156"/>
            <a:ext cx="2743198" cy="380994"/>
          </a:xfrm>
          <a:prstGeom prst="rect">
            <a:avLst/>
          </a:prstGeom>
          <a:noFill/>
        </p:spPr>
        <p:txBody>
          <a:bodyPr wrap="square" rtlCol="0">
            <a:spAutoFit/>
          </a:bodyPr>
          <a:lstStyle/>
          <a:p>
            <a:pPr algn="ctr"/>
            <a:r>
              <a:rPr lang="en-GB" dirty="0"/>
              <a:t>Left Array</a:t>
            </a:r>
          </a:p>
        </p:txBody>
      </p:sp>
      <p:sp>
        <p:nvSpPr>
          <p:cNvPr id="27" name="TextBox 26">
            <a:extLst>
              <a:ext uri="{FF2B5EF4-FFF2-40B4-BE49-F238E27FC236}">
                <a16:creationId xmlns:a16="http://schemas.microsoft.com/office/drawing/2014/main" id="{9B30B589-F65C-4A71-BAFD-E249F2B1E91B}"/>
              </a:ext>
            </a:extLst>
          </p:cNvPr>
          <p:cNvSpPr txBox="1"/>
          <p:nvPr/>
        </p:nvSpPr>
        <p:spPr>
          <a:xfrm>
            <a:off x="7162800" y="2955457"/>
            <a:ext cx="2743198" cy="380994"/>
          </a:xfrm>
          <a:prstGeom prst="rect">
            <a:avLst/>
          </a:prstGeom>
          <a:noFill/>
        </p:spPr>
        <p:txBody>
          <a:bodyPr wrap="square" rtlCol="0">
            <a:spAutoFit/>
          </a:bodyPr>
          <a:lstStyle/>
          <a:p>
            <a:pPr algn="ctr"/>
            <a:r>
              <a:rPr lang="en-GB" dirty="0"/>
              <a:t>Right Array</a:t>
            </a:r>
          </a:p>
        </p:txBody>
      </p:sp>
      <p:sp>
        <p:nvSpPr>
          <p:cNvPr id="19" name="Rectangle 18">
            <a:extLst>
              <a:ext uri="{FF2B5EF4-FFF2-40B4-BE49-F238E27FC236}">
                <a16:creationId xmlns:a16="http://schemas.microsoft.com/office/drawing/2014/main" id="{DCF5ED80-0019-4D7F-8428-E3DB208EC5CB}"/>
              </a:ext>
            </a:extLst>
          </p:cNvPr>
          <p:cNvSpPr/>
          <p:nvPr/>
        </p:nvSpPr>
        <p:spPr>
          <a:xfrm>
            <a:off x="1170941" y="48006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22" name="Rectangle 21">
            <a:extLst>
              <a:ext uri="{FF2B5EF4-FFF2-40B4-BE49-F238E27FC236}">
                <a16:creationId xmlns:a16="http://schemas.microsoft.com/office/drawing/2014/main" id="{7E081941-F818-47E0-81C4-6C3C58177966}"/>
              </a:ext>
            </a:extLst>
          </p:cNvPr>
          <p:cNvSpPr/>
          <p:nvPr/>
        </p:nvSpPr>
        <p:spPr>
          <a:xfrm>
            <a:off x="2418848" y="48006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5" name="Rectangle 24">
            <a:extLst>
              <a:ext uri="{FF2B5EF4-FFF2-40B4-BE49-F238E27FC236}">
                <a16:creationId xmlns:a16="http://schemas.microsoft.com/office/drawing/2014/main" id="{95A5EABB-3A9D-45E3-B008-A35E250F3B70}"/>
              </a:ext>
            </a:extLst>
          </p:cNvPr>
          <p:cNvSpPr/>
          <p:nvPr/>
        </p:nvSpPr>
        <p:spPr>
          <a:xfrm>
            <a:off x="3718557" y="479251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24" name="Rectangle 23">
            <a:extLst>
              <a:ext uri="{FF2B5EF4-FFF2-40B4-BE49-F238E27FC236}">
                <a16:creationId xmlns:a16="http://schemas.microsoft.com/office/drawing/2014/main" id="{73CB0B92-9B57-4897-9FA8-B3955A3DF6D2}"/>
              </a:ext>
            </a:extLst>
          </p:cNvPr>
          <p:cNvSpPr/>
          <p:nvPr/>
        </p:nvSpPr>
        <p:spPr>
          <a:xfrm>
            <a:off x="5369560" y="125116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30" name="Rectangle 29">
            <a:extLst>
              <a:ext uri="{FF2B5EF4-FFF2-40B4-BE49-F238E27FC236}">
                <a16:creationId xmlns:a16="http://schemas.microsoft.com/office/drawing/2014/main" id="{936E2A40-8A29-43BF-AE88-3FBE9F5ABC34}"/>
              </a:ext>
            </a:extLst>
          </p:cNvPr>
          <p:cNvSpPr/>
          <p:nvPr/>
        </p:nvSpPr>
        <p:spPr>
          <a:xfrm>
            <a:off x="7968986" y="125116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31" name="Rectangle 30">
            <a:extLst>
              <a:ext uri="{FF2B5EF4-FFF2-40B4-BE49-F238E27FC236}">
                <a16:creationId xmlns:a16="http://schemas.microsoft.com/office/drawing/2014/main" id="{53A78527-E728-457C-8553-59F3CA6DA127}"/>
              </a:ext>
            </a:extLst>
          </p:cNvPr>
          <p:cNvSpPr/>
          <p:nvPr/>
        </p:nvSpPr>
        <p:spPr>
          <a:xfrm>
            <a:off x="6669273" y="1255505"/>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cxnSp>
        <p:nvCxnSpPr>
          <p:cNvPr id="32" name="Straight Connector 31">
            <a:extLst>
              <a:ext uri="{FF2B5EF4-FFF2-40B4-BE49-F238E27FC236}">
                <a16:creationId xmlns:a16="http://schemas.microsoft.com/office/drawing/2014/main" id="{0BED42C4-983D-4EB6-8439-B6B8DFE8950D}"/>
              </a:ext>
            </a:extLst>
          </p:cNvPr>
          <p:cNvCxnSpPr>
            <a:cxnSpLocks/>
          </p:cNvCxnSpPr>
          <p:nvPr/>
        </p:nvCxnSpPr>
        <p:spPr>
          <a:xfrm>
            <a:off x="7831322" y="3655117"/>
            <a:ext cx="0" cy="3141923"/>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23925D3-B7D0-42D1-8228-96C43925379C}"/>
              </a:ext>
            </a:extLst>
          </p:cNvPr>
          <p:cNvCxnSpPr>
            <a:cxnSpLocks/>
          </p:cNvCxnSpPr>
          <p:nvPr/>
        </p:nvCxnSpPr>
        <p:spPr>
          <a:xfrm>
            <a:off x="6553200" y="990600"/>
            <a:ext cx="0" cy="580644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7E68F2A3-2858-4676-A1ED-B63BFA911D95}"/>
              </a:ext>
            </a:extLst>
          </p:cNvPr>
          <p:cNvSpPr/>
          <p:nvPr/>
        </p:nvSpPr>
        <p:spPr>
          <a:xfrm>
            <a:off x="5337042" y="4679785"/>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35" name="TextBox 34">
            <a:extLst>
              <a:ext uri="{FF2B5EF4-FFF2-40B4-BE49-F238E27FC236}">
                <a16:creationId xmlns:a16="http://schemas.microsoft.com/office/drawing/2014/main" id="{5F8EB385-913A-4998-88FD-5481FCA65BE4}"/>
              </a:ext>
            </a:extLst>
          </p:cNvPr>
          <p:cNvSpPr txBox="1"/>
          <p:nvPr/>
        </p:nvSpPr>
        <p:spPr>
          <a:xfrm>
            <a:off x="4449064" y="6324605"/>
            <a:ext cx="2743198" cy="380994"/>
          </a:xfrm>
          <a:prstGeom prst="rect">
            <a:avLst/>
          </a:prstGeom>
          <a:noFill/>
        </p:spPr>
        <p:txBody>
          <a:bodyPr wrap="square" rtlCol="0">
            <a:spAutoFit/>
          </a:bodyPr>
          <a:lstStyle/>
          <a:p>
            <a:pPr algn="ctr"/>
            <a:r>
              <a:rPr lang="en-GB" dirty="0"/>
              <a:t>Left Array</a:t>
            </a:r>
          </a:p>
        </p:txBody>
      </p:sp>
      <p:sp>
        <p:nvSpPr>
          <p:cNvPr id="36" name="Rectangle 35">
            <a:extLst>
              <a:ext uri="{FF2B5EF4-FFF2-40B4-BE49-F238E27FC236}">
                <a16:creationId xmlns:a16="http://schemas.microsoft.com/office/drawing/2014/main" id="{585393E7-9BD9-4959-A849-1A5004897F78}"/>
              </a:ext>
            </a:extLst>
          </p:cNvPr>
          <p:cNvSpPr/>
          <p:nvPr/>
        </p:nvSpPr>
        <p:spPr>
          <a:xfrm>
            <a:off x="6698856" y="4679786"/>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37" name="TextBox 36">
            <a:extLst>
              <a:ext uri="{FF2B5EF4-FFF2-40B4-BE49-F238E27FC236}">
                <a16:creationId xmlns:a16="http://schemas.microsoft.com/office/drawing/2014/main" id="{4E9E40E1-87EF-490A-B039-BB257AF75083}"/>
              </a:ext>
            </a:extLst>
          </p:cNvPr>
          <p:cNvSpPr txBox="1"/>
          <p:nvPr/>
        </p:nvSpPr>
        <p:spPr>
          <a:xfrm>
            <a:off x="5810878" y="6324606"/>
            <a:ext cx="2743198" cy="380994"/>
          </a:xfrm>
          <a:prstGeom prst="rect">
            <a:avLst/>
          </a:prstGeom>
          <a:noFill/>
        </p:spPr>
        <p:txBody>
          <a:bodyPr wrap="square" rtlCol="0">
            <a:spAutoFit/>
          </a:bodyPr>
          <a:lstStyle/>
          <a:p>
            <a:pPr algn="ctr"/>
            <a:r>
              <a:rPr lang="en-GB" dirty="0"/>
              <a:t>Right Array</a:t>
            </a:r>
          </a:p>
        </p:txBody>
      </p:sp>
    </p:spTree>
    <p:extLst>
      <p:ext uri="{BB962C8B-B14F-4D97-AF65-F5344CB8AC3E}">
        <p14:creationId xmlns:p14="http://schemas.microsoft.com/office/powerpoint/2010/main" val="15136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26"/>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7" grpId="0"/>
      <p:bldP spid="27" grpId="1"/>
      <p:bldP spid="34" grpId="0" animBg="1"/>
      <p:bldP spid="35" grpId="0"/>
      <p:bldP spid="36" grpId="0" animBg="1"/>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79" y="0"/>
            <a:ext cx="6858000" cy="1143000"/>
          </a:xfrm>
        </p:spPr>
        <p:txBody>
          <a:bodyPr/>
          <a:lstStyle/>
          <a:p>
            <a:pPr lvl="0">
              <a:spcBef>
                <a:spcPts val="440"/>
              </a:spcBef>
              <a:buClr>
                <a:srgbClr val="A9A57C"/>
              </a:buClr>
            </a:pPr>
            <a:r>
              <a:rPr lang="en-GB" dirty="0"/>
              <a:t>Merge 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6" name="Rectangle 5"/>
          <p:cNvSpPr/>
          <p:nvPr/>
        </p:nvSpPr>
        <p:spPr>
          <a:xfrm>
            <a:off x="3810000" y="12192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cxnSp>
        <p:nvCxnSpPr>
          <p:cNvPr id="21" name="Straight Connector 20"/>
          <p:cNvCxnSpPr/>
          <p:nvPr/>
        </p:nvCxnSpPr>
        <p:spPr>
          <a:xfrm>
            <a:off x="5105400" y="1066800"/>
            <a:ext cx="0" cy="2209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EA01D4D-F0AB-4629-9080-2969825BE814}"/>
              </a:ext>
            </a:extLst>
          </p:cNvPr>
          <p:cNvCxnSpPr>
            <a:cxnSpLocks/>
          </p:cNvCxnSpPr>
          <p:nvPr/>
        </p:nvCxnSpPr>
        <p:spPr>
          <a:xfrm>
            <a:off x="5105400" y="3581400"/>
            <a:ext cx="0" cy="312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EE3E7C6-BF58-4D2C-8C52-5CBC8E456BB1}"/>
              </a:ext>
            </a:extLst>
          </p:cNvPr>
          <p:cNvCxnSpPr>
            <a:cxnSpLocks/>
          </p:cNvCxnSpPr>
          <p:nvPr/>
        </p:nvCxnSpPr>
        <p:spPr>
          <a:xfrm>
            <a:off x="990600" y="3429000"/>
            <a:ext cx="403428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9EF723-5427-48D8-96E0-BE0485A57474}"/>
              </a:ext>
            </a:extLst>
          </p:cNvPr>
          <p:cNvCxnSpPr>
            <a:cxnSpLocks/>
          </p:cNvCxnSpPr>
          <p:nvPr/>
        </p:nvCxnSpPr>
        <p:spPr>
          <a:xfrm>
            <a:off x="5105400" y="3429000"/>
            <a:ext cx="39624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1C3AB4E-CF86-4F8B-A755-C753F06819DD}"/>
              </a:ext>
            </a:extLst>
          </p:cNvPr>
          <p:cNvSpPr/>
          <p:nvPr/>
        </p:nvSpPr>
        <p:spPr>
          <a:xfrm>
            <a:off x="2346958" y="12192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18" name="Rectangle 17">
            <a:extLst>
              <a:ext uri="{FF2B5EF4-FFF2-40B4-BE49-F238E27FC236}">
                <a16:creationId xmlns:a16="http://schemas.microsoft.com/office/drawing/2014/main" id="{43065357-CA5E-42C7-AE1F-3816BD2974FB}"/>
              </a:ext>
            </a:extLst>
          </p:cNvPr>
          <p:cNvSpPr/>
          <p:nvPr/>
        </p:nvSpPr>
        <p:spPr>
          <a:xfrm>
            <a:off x="1097568" y="123084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cxnSp>
        <p:nvCxnSpPr>
          <p:cNvPr id="20" name="Straight Connector 19">
            <a:extLst>
              <a:ext uri="{FF2B5EF4-FFF2-40B4-BE49-F238E27FC236}">
                <a16:creationId xmlns:a16="http://schemas.microsoft.com/office/drawing/2014/main" id="{729A3603-C585-4935-97D8-A993843D6FF2}"/>
              </a:ext>
            </a:extLst>
          </p:cNvPr>
          <p:cNvCxnSpPr>
            <a:cxnSpLocks/>
          </p:cNvCxnSpPr>
          <p:nvPr/>
        </p:nvCxnSpPr>
        <p:spPr>
          <a:xfrm flipH="1">
            <a:off x="7831322" y="1066800"/>
            <a:ext cx="42414" cy="228600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9EA7647-5679-408F-A976-839BD7470E37}"/>
              </a:ext>
            </a:extLst>
          </p:cNvPr>
          <p:cNvSpPr txBox="1"/>
          <p:nvPr/>
        </p:nvSpPr>
        <p:spPr>
          <a:xfrm>
            <a:off x="4489058" y="2886284"/>
            <a:ext cx="2743198" cy="380994"/>
          </a:xfrm>
          <a:prstGeom prst="rect">
            <a:avLst/>
          </a:prstGeom>
          <a:noFill/>
        </p:spPr>
        <p:txBody>
          <a:bodyPr wrap="square" rtlCol="0">
            <a:spAutoFit/>
          </a:bodyPr>
          <a:lstStyle/>
          <a:p>
            <a:pPr algn="ctr"/>
            <a:r>
              <a:rPr lang="en-GB" dirty="0"/>
              <a:t>Left Array</a:t>
            </a:r>
          </a:p>
        </p:txBody>
      </p:sp>
      <p:sp>
        <p:nvSpPr>
          <p:cNvPr id="27" name="TextBox 26">
            <a:extLst>
              <a:ext uri="{FF2B5EF4-FFF2-40B4-BE49-F238E27FC236}">
                <a16:creationId xmlns:a16="http://schemas.microsoft.com/office/drawing/2014/main" id="{9B30B589-F65C-4A71-BAFD-E249F2B1E91B}"/>
              </a:ext>
            </a:extLst>
          </p:cNvPr>
          <p:cNvSpPr txBox="1"/>
          <p:nvPr/>
        </p:nvSpPr>
        <p:spPr>
          <a:xfrm>
            <a:off x="5902960" y="2872799"/>
            <a:ext cx="2743198" cy="380994"/>
          </a:xfrm>
          <a:prstGeom prst="rect">
            <a:avLst/>
          </a:prstGeom>
          <a:noFill/>
        </p:spPr>
        <p:txBody>
          <a:bodyPr wrap="square" rtlCol="0">
            <a:spAutoFit/>
          </a:bodyPr>
          <a:lstStyle/>
          <a:p>
            <a:pPr algn="ctr"/>
            <a:r>
              <a:rPr lang="en-GB" dirty="0"/>
              <a:t>Right Array</a:t>
            </a:r>
          </a:p>
        </p:txBody>
      </p:sp>
      <p:sp>
        <p:nvSpPr>
          <p:cNvPr id="19" name="Rectangle 18">
            <a:extLst>
              <a:ext uri="{FF2B5EF4-FFF2-40B4-BE49-F238E27FC236}">
                <a16:creationId xmlns:a16="http://schemas.microsoft.com/office/drawing/2014/main" id="{DCF5ED80-0019-4D7F-8428-E3DB208EC5CB}"/>
              </a:ext>
            </a:extLst>
          </p:cNvPr>
          <p:cNvSpPr/>
          <p:nvPr/>
        </p:nvSpPr>
        <p:spPr>
          <a:xfrm>
            <a:off x="1170941" y="47244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22" name="Rectangle 21">
            <a:extLst>
              <a:ext uri="{FF2B5EF4-FFF2-40B4-BE49-F238E27FC236}">
                <a16:creationId xmlns:a16="http://schemas.microsoft.com/office/drawing/2014/main" id="{7E081941-F818-47E0-81C4-6C3C58177966}"/>
              </a:ext>
            </a:extLst>
          </p:cNvPr>
          <p:cNvSpPr/>
          <p:nvPr/>
        </p:nvSpPr>
        <p:spPr>
          <a:xfrm>
            <a:off x="2418848" y="47244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5" name="Rectangle 24">
            <a:extLst>
              <a:ext uri="{FF2B5EF4-FFF2-40B4-BE49-F238E27FC236}">
                <a16:creationId xmlns:a16="http://schemas.microsoft.com/office/drawing/2014/main" id="{95A5EABB-3A9D-45E3-B008-A35E250F3B70}"/>
              </a:ext>
            </a:extLst>
          </p:cNvPr>
          <p:cNvSpPr/>
          <p:nvPr/>
        </p:nvSpPr>
        <p:spPr>
          <a:xfrm>
            <a:off x="3718557" y="471631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24" name="Rectangle 23">
            <a:extLst>
              <a:ext uri="{FF2B5EF4-FFF2-40B4-BE49-F238E27FC236}">
                <a16:creationId xmlns:a16="http://schemas.microsoft.com/office/drawing/2014/main" id="{73CB0B92-9B57-4897-9FA8-B3955A3DF6D2}"/>
              </a:ext>
            </a:extLst>
          </p:cNvPr>
          <p:cNvSpPr/>
          <p:nvPr/>
        </p:nvSpPr>
        <p:spPr>
          <a:xfrm>
            <a:off x="5369560" y="125116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30" name="Rectangle 29">
            <a:extLst>
              <a:ext uri="{FF2B5EF4-FFF2-40B4-BE49-F238E27FC236}">
                <a16:creationId xmlns:a16="http://schemas.microsoft.com/office/drawing/2014/main" id="{936E2A40-8A29-43BF-AE88-3FBE9F5ABC34}"/>
              </a:ext>
            </a:extLst>
          </p:cNvPr>
          <p:cNvSpPr/>
          <p:nvPr/>
        </p:nvSpPr>
        <p:spPr>
          <a:xfrm>
            <a:off x="7968986" y="125116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31" name="Rectangle 30">
            <a:extLst>
              <a:ext uri="{FF2B5EF4-FFF2-40B4-BE49-F238E27FC236}">
                <a16:creationId xmlns:a16="http://schemas.microsoft.com/office/drawing/2014/main" id="{53A78527-E728-457C-8553-59F3CA6DA127}"/>
              </a:ext>
            </a:extLst>
          </p:cNvPr>
          <p:cNvSpPr/>
          <p:nvPr/>
        </p:nvSpPr>
        <p:spPr>
          <a:xfrm>
            <a:off x="6669273" y="1255505"/>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cxnSp>
        <p:nvCxnSpPr>
          <p:cNvPr id="32" name="Straight Connector 31">
            <a:extLst>
              <a:ext uri="{FF2B5EF4-FFF2-40B4-BE49-F238E27FC236}">
                <a16:creationId xmlns:a16="http://schemas.microsoft.com/office/drawing/2014/main" id="{0BED42C4-983D-4EB6-8439-B6B8DFE8950D}"/>
              </a:ext>
            </a:extLst>
          </p:cNvPr>
          <p:cNvCxnSpPr>
            <a:cxnSpLocks/>
          </p:cNvCxnSpPr>
          <p:nvPr/>
        </p:nvCxnSpPr>
        <p:spPr>
          <a:xfrm>
            <a:off x="7831322" y="3655117"/>
            <a:ext cx="0" cy="3141923"/>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23925D3-B7D0-42D1-8228-96C43925379C}"/>
              </a:ext>
            </a:extLst>
          </p:cNvPr>
          <p:cNvCxnSpPr>
            <a:cxnSpLocks/>
          </p:cNvCxnSpPr>
          <p:nvPr/>
        </p:nvCxnSpPr>
        <p:spPr>
          <a:xfrm>
            <a:off x="6553200" y="990600"/>
            <a:ext cx="0" cy="243840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7E68F2A3-2858-4676-A1ED-B63BFA911D95}"/>
              </a:ext>
            </a:extLst>
          </p:cNvPr>
          <p:cNvSpPr/>
          <p:nvPr/>
        </p:nvSpPr>
        <p:spPr>
          <a:xfrm>
            <a:off x="5512948" y="4679786"/>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36" name="Rectangle 35">
            <a:extLst>
              <a:ext uri="{FF2B5EF4-FFF2-40B4-BE49-F238E27FC236}">
                <a16:creationId xmlns:a16="http://schemas.microsoft.com/office/drawing/2014/main" id="{585393E7-9BD9-4959-A849-1A5004897F78}"/>
              </a:ext>
            </a:extLst>
          </p:cNvPr>
          <p:cNvSpPr/>
          <p:nvPr/>
        </p:nvSpPr>
        <p:spPr>
          <a:xfrm>
            <a:off x="6658862" y="4679786"/>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28" name="Left Brace 27">
            <a:extLst>
              <a:ext uri="{FF2B5EF4-FFF2-40B4-BE49-F238E27FC236}">
                <a16:creationId xmlns:a16="http://schemas.microsoft.com/office/drawing/2014/main" id="{818C7C8B-0BE3-4400-A646-E0E9E24D85D0}"/>
              </a:ext>
            </a:extLst>
          </p:cNvPr>
          <p:cNvSpPr/>
          <p:nvPr/>
        </p:nvSpPr>
        <p:spPr>
          <a:xfrm rot="16200000">
            <a:off x="6288657" y="2895605"/>
            <a:ext cx="529087" cy="1756912"/>
          </a:xfrm>
          <a:prstGeom prst="leftBrace">
            <a:avLst/>
          </a:prstGeom>
          <a:ln w="28575"/>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p>
        </p:txBody>
      </p:sp>
      <p:sp>
        <p:nvSpPr>
          <p:cNvPr id="29" name="TextBox 28">
            <a:extLst>
              <a:ext uri="{FF2B5EF4-FFF2-40B4-BE49-F238E27FC236}">
                <a16:creationId xmlns:a16="http://schemas.microsoft.com/office/drawing/2014/main" id="{108D1F4C-E39B-4D19-BBDC-33D2BBD003D5}"/>
              </a:ext>
            </a:extLst>
          </p:cNvPr>
          <p:cNvSpPr txBox="1"/>
          <p:nvPr/>
        </p:nvSpPr>
        <p:spPr>
          <a:xfrm>
            <a:off x="5153782" y="4074023"/>
            <a:ext cx="2743198" cy="380994"/>
          </a:xfrm>
          <a:prstGeom prst="rect">
            <a:avLst/>
          </a:prstGeom>
          <a:noFill/>
        </p:spPr>
        <p:txBody>
          <a:bodyPr wrap="square" rtlCol="0">
            <a:spAutoFit/>
          </a:bodyPr>
          <a:lstStyle/>
          <a:p>
            <a:pPr algn="ctr"/>
            <a:r>
              <a:rPr lang="en-GB" dirty="0"/>
              <a:t>Merge</a:t>
            </a:r>
          </a:p>
        </p:txBody>
      </p:sp>
    </p:spTree>
    <p:extLst>
      <p:ext uri="{BB962C8B-B14F-4D97-AF65-F5344CB8AC3E}">
        <p14:creationId xmlns:p14="http://schemas.microsoft.com/office/powerpoint/2010/main" val="367152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34"/>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28" grpId="0" animBg="1"/>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79" y="0"/>
            <a:ext cx="6858000" cy="1143000"/>
          </a:xfrm>
        </p:spPr>
        <p:txBody>
          <a:bodyPr/>
          <a:lstStyle/>
          <a:p>
            <a:pPr lvl="0">
              <a:spcBef>
                <a:spcPts val="440"/>
              </a:spcBef>
              <a:buClr>
                <a:srgbClr val="A9A57C"/>
              </a:buClr>
            </a:pPr>
            <a:r>
              <a:rPr lang="en-GB" dirty="0"/>
              <a:t>Merge 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6" name="Rectangle 5"/>
          <p:cNvSpPr/>
          <p:nvPr/>
        </p:nvSpPr>
        <p:spPr>
          <a:xfrm>
            <a:off x="3810000" y="12192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cxnSp>
        <p:nvCxnSpPr>
          <p:cNvPr id="21" name="Straight Connector 20"/>
          <p:cNvCxnSpPr/>
          <p:nvPr/>
        </p:nvCxnSpPr>
        <p:spPr>
          <a:xfrm>
            <a:off x="5105400" y="1066800"/>
            <a:ext cx="0" cy="2209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EA01D4D-F0AB-4629-9080-2969825BE814}"/>
              </a:ext>
            </a:extLst>
          </p:cNvPr>
          <p:cNvCxnSpPr>
            <a:cxnSpLocks/>
          </p:cNvCxnSpPr>
          <p:nvPr/>
        </p:nvCxnSpPr>
        <p:spPr>
          <a:xfrm>
            <a:off x="5105400" y="3581400"/>
            <a:ext cx="0" cy="312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EE3E7C6-BF58-4D2C-8C52-5CBC8E456BB1}"/>
              </a:ext>
            </a:extLst>
          </p:cNvPr>
          <p:cNvCxnSpPr>
            <a:cxnSpLocks/>
          </p:cNvCxnSpPr>
          <p:nvPr/>
        </p:nvCxnSpPr>
        <p:spPr>
          <a:xfrm>
            <a:off x="990600" y="3429000"/>
            <a:ext cx="403428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9EF723-5427-48D8-96E0-BE0485A57474}"/>
              </a:ext>
            </a:extLst>
          </p:cNvPr>
          <p:cNvCxnSpPr>
            <a:cxnSpLocks/>
          </p:cNvCxnSpPr>
          <p:nvPr/>
        </p:nvCxnSpPr>
        <p:spPr>
          <a:xfrm>
            <a:off x="5105400" y="3429000"/>
            <a:ext cx="39624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1C3AB4E-CF86-4F8B-A755-C753F06819DD}"/>
              </a:ext>
            </a:extLst>
          </p:cNvPr>
          <p:cNvSpPr/>
          <p:nvPr/>
        </p:nvSpPr>
        <p:spPr>
          <a:xfrm>
            <a:off x="2346958" y="12192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18" name="Rectangle 17">
            <a:extLst>
              <a:ext uri="{FF2B5EF4-FFF2-40B4-BE49-F238E27FC236}">
                <a16:creationId xmlns:a16="http://schemas.microsoft.com/office/drawing/2014/main" id="{43065357-CA5E-42C7-AE1F-3816BD2974FB}"/>
              </a:ext>
            </a:extLst>
          </p:cNvPr>
          <p:cNvSpPr/>
          <p:nvPr/>
        </p:nvSpPr>
        <p:spPr>
          <a:xfrm>
            <a:off x="1097568" y="123084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cxnSp>
        <p:nvCxnSpPr>
          <p:cNvPr id="20" name="Straight Connector 19">
            <a:extLst>
              <a:ext uri="{FF2B5EF4-FFF2-40B4-BE49-F238E27FC236}">
                <a16:creationId xmlns:a16="http://schemas.microsoft.com/office/drawing/2014/main" id="{729A3603-C585-4935-97D8-A993843D6FF2}"/>
              </a:ext>
            </a:extLst>
          </p:cNvPr>
          <p:cNvCxnSpPr>
            <a:cxnSpLocks/>
          </p:cNvCxnSpPr>
          <p:nvPr/>
        </p:nvCxnSpPr>
        <p:spPr>
          <a:xfrm flipH="1">
            <a:off x="7831322" y="1066800"/>
            <a:ext cx="42414" cy="228600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C9EA7647-5679-408F-A976-839BD7470E37}"/>
              </a:ext>
            </a:extLst>
          </p:cNvPr>
          <p:cNvSpPr txBox="1"/>
          <p:nvPr/>
        </p:nvSpPr>
        <p:spPr>
          <a:xfrm>
            <a:off x="5128764" y="2851361"/>
            <a:ext cx="2743198" cy="380994"/>
          </a:xfrm>
          <a:prstGeom prst="rect">
            <a:avLst/>
          </a:prstGeom>
          <a:noFill/>
        </p:spPr>
        <p:txBody>
          <a:bodyPr wrap="square" rtlCol="0">
            <a:spAutoFit/>
          </a:bodyPr>
          <a:lstStyle/>
          <a:p>
            <a:pPr algn="ctr"/>
            <a:r>
              <a:rPr lang="en-GB" dirty="0"/>
              <a:t>Left Array</a:t>
            </a:r>
          </a:p>
        </p:txBody>
      </p:sp>
      <p:sp>
        <p:nvSpPr>
          <p:cNvPr id="27" name="TextBox 26">
            <a:extLst>
              <a:ext uri="{FF2B5EF4-FFF2-40B4-BE49-F238E27FC236}">
                <a16:creationId xmlns:a16="http://schemas.microsoft.com/office/drawing/2014/main" id="{9B30B589-F65C-4A71-BAFD-E249F2B1E91B}"/>
              </a:ext>
            </a:extLst>
          </p:cNvPr>
          <p:cNvSpPr txBox="1"/>
          <p:nvPr/>
        </p:nvSpPr>
        <p:spPr>
          <a:xfrm>
            <a:off x="7192262" y="2882537"/>
            <a:ext cx="2743198" cy="380994"/>
          </a:xfrm>
          <a:prstGeom prst="rect">
            <a:avLst/>
          </a:prstGeom>
          <a:noFill/>
        </p:spPr>
        <p:txBody>
          <a:bodyPr wrap="square" rtlCol="0">
            <a:spAutoFit/>
          </a:bodyPr>
          <a:lstStyle/>
          <a:p>
            <a:pPr algn="ctr"/>
            <a:r>
              <a:rPr lang="en-GB" dirty="0"/>
              <a:t>Right Array</a:t>
            </a:r>
          </a:p>
        </p:txBody>
      </p:sp>
      <p:sp>
        <p:nvSpPr>
          <p:cNvPr id="19" name="Rectangle 18">
            <a:extLst>
              <a:ext uri="{FF2B5EF4-FFF2-40B4-BE49-F238E27FC236}">
                <a16:creationId xmlns:a16="http://schemas.microsoft.com/office/drawing/2014/main" id="{DCF5ED80-0019-4D7F-8428-E3DB208EC5CB}"/>
              </a:ext>
            </a:extLst>
          </p:cNvPr>
          <p:cNvSpPr/>
          <p:nvPr/>
        </p:nvSpPr>
        <p:spPr>
          <a:xfrm>
            <a:off x="1170941" y="47244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22" name="Rectangle 21">
            <a:extLst>
              <a:ext uri="{FF2B5EF4-FFF2-40B4-BE49-F238E27FC236}">
                <a16:creationId xmlns:a16="http://schemas.microsoft.com/office/drawing/2014/main" id="{7E081941-F818-47E0-81C4-6C3C58177966}"/>
              </a:ext>
            </a:extLst>
          </p:cNvPr>
          <p:cNvSpPr/>
          <p:nvPr/>
        </p:nvSpPr>
        <p:spPr>
          <a:xfrm>
            <a:off x="2418848" y="47244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5" name="Rectangle 24">
            <a:extLst>
              <a:ext uri="{FF2B5EF4-FFF2-40B4-BE49-F238E27FC236}">
                <a16:creationId xmlns:a16="http://schemas.microsoft.com/office/drawing/2014/main" id="{95A5EABB-3A9D-45E3-B008-A35E250F3B70}"/>
              </a:ext>
            </a:extLst>
          </p:cNvPr>
          <p:cNvSpPr/>
          <p:nvPr/>
        </p:nvSpPr>
        <p:spPr>
          <a:xfrm>
            <a:off x="3718557" y="471631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24" name="Rectangle 23">
            <a:extLst>
              <a:ext uri="{FF2B5EF4-FFF2-40B4-BE49-F238E27FC236}">
                <a16:creationId xmlns:a16="http://schemas.microsoft.com/office/drawing/2014/main" id="{73CB0B92-9B57-4897-9FA8-B3955A3DF6D2}"/>
              </a:ext>
            </a:extLst>
          </p:cNvPr>
          <p:cNvSpPr/>
          <p:nvPr/>
        </p:nvSpPr>
        <p:spPr>
          <a:xfrm>
            <a:off x="5369560" y="125116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30" name="Rectangle 29">
            <a:extLst>
              <a:ext uri="{FF2B5EF4-FFF2-40B4-BE49-F238E27FC236}">
                <a16:creationId xmlns:a16="http://schemas.microsoft.com/office/drawing/2014/main" id="{936E2A40-8A29-43BF-AE88-3FBE9F5ABC34}"/>
              </a:ext>
            </a:extLst>
          </p:cNvPr>
          <p:cNvSpPr/>
          <p:nvPr/>
        </p:nvSpPr>
        <p:spPr>
          <a:xfrm>
            <a:off x="7968986" y="125116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31" name="Rectangle 30">
            <a:extLst>
              <a:ext uri="{FF2B5EF4-FFF2-40B4-BE49-F238E27FC236}">
                <a16:creationId xmlns:a16="http://schemas.microsoft.com/office/drawing/2014/main" id="{53A78527-E728-457C-8553-59F3CA6DA127}"/>
              </a:ext>
            </a:extLst>
          </p:cNvPr>
          <p:cNvSpPr/>
          <p:nvPr/>
        </p:nvSpPr>
        <p:spPr>
          <a:xfrm>
            <a:off x="6669273" y="1255505"/>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34" name="Rectangle 33">
            <a:extLst>
              <a:ext uri="{FF2B5EF4-FFF2-40B4-BE49-F238E27FC236}">
                <a16:creationId xmlns:a16="http://schemas.microsoft.com/office/drawing/2014/main" id="{7E68F2A3-2858-4676-A1ED-B63BFA911D95}"/>
              </a:ext>
            </a:extLst>
          </p:cNvPr>
          <p:cNvSpPr/>
          <p:nvPr/>
        </p:nvSpPr>
        <p:spPr>
          <a:xfrm>
            <a:off x="5512948" y="4679786"/>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36" name="Rectangle 35">
            <a:extLst>
              <a:ext uri="{FF2B5EF4-FFF2-40B4-BE49-F238E27FC236}">
                <a16:creationId xmlns:a16="http://schemas.microsoft.com/office/drawing/2014/main" id="{585393E7-9BD9-4959-A849-1A5004897F78}"/>
              </a:ext>
            </a:extLst>
          </p:cNvPr>
          <p:cNvSpPr/>
          <p:nvPr/>
        </p:nvSpPr>
        <p:spPr>
          <a:xfrm>
            <a:off x="6705600" y="4679786"/>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28" name="Left Brace 27">
            <a:extLst>
              <a:ext uri="{FF2B5EF4-FFF2-40B4-BE49-F238E27FC236}">
                <a16:creationId xmlns:a16="http://schemas.microsoft.com/office/drawing/2014/main" id="{818C7C8B-0BE3-4400-A646-E0E9E24D85D0}"/>
              </a:ext>
            </a:extLst>
          </p:cNvPr>
          <p:cNvSpPr/>
          <p:nvPr/>
        </p:nvSpPr>
        <p:spPr>
          <a:xfrm rot="16200000">
            <a:off x="7471530" y="2935533"/>
            <a:ext cx="529087" cy="1756912"/>
          </a:xfrm>
          <a:prstGeom prst="leftBrace">
            <a:avLst/>
          </a:prstGeom>
          <a:ln w="28575"/>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p>
        </p:txBody>
      </p:sp>
      <p:sp>
        <p:nvSpPr>
          <p:cNvPr id="29" name="TextBox 28">
            <a:extLst>
              <a:ext uri="{FF2B5EF4-FFF2-40B4-BE49-F238E27FC236}">
                <a16:creationId xmlns:a16="http://schemas.microsoft.com/office/drawing/2014/main" id="{108D1F4C-E39B-4D19-BBDC-33D2BBD003D5}"/>
              </a:ext>
            </a:extLst>
          </p:cNvPr>
          <p:cNvSpPr txBox="1"/>
          <p:nvPr/>
        </p:nvSpPr>
        <p:spPr>
          <a:xfrm>
            <a:off x="6292588" y="4078533"/>
            <a:ext cx="2743198" cy="380994"/>
          </a:xfrm>
          <a:prstGeom prst="rect">
            <a:avLst/>
          </a:prstGeom>
          <a:noFill/>
        </p:spPr>
        <p:txBody>
          <a:bodyPr wrap="square" rtlCol="0">
            <a:spAutoFit/>
          </a:bodyPr>
          <a:lstStyle/>
          <a:p>
            <a:pPr algn="ctr"/>
            <a:r>
              <a:rPr lang="en-GB" dirty="0"/>
              <a:t>Merge</a:t>
            </a:r>
          </a:p>
        </p:txBody>
      </p:sp>
      <p:sp>
        <p:nvSpPr>
          <p:cNvPr id="35" name="Rectangle 34">
            <a:extLst>
              <a:ext uri="{FF2B5EF4-FFF2-40B4-BE49-F238E27FC236}">
                <a16:creationId xmlns:a16="http://schemas.microsoft.com/office/drawing/2014/main" id="{67165158-9140-4FFD-8A51-DD5664DCF6EF}"/>
              </a:ext>
            </a:extLst>
          </p:cNvPr>
          <p:cNvSpPr/>
          <p:nvPr/>
        </p:nvSpPr>
        <p:spPr>
          <a:xfrm>
            <a:off x="7879848" y="4679786"/>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Tree>
    <p:extLst>
      <p:ext uri="{BB962C8B-B14F-4D97-AF65-F5344CB8AC3E}">
        <p14:creationId xmlns:p14="http://schemas.microsoft.com/office/powerpoint/2010/main" val="50683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34"/>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36"/>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500"/>
                                  </p:stCondLst>
                                  <p:childTnLst>
                                    <p:set>
                                      <p:cBhvr>
                                        <p:cTn id="17"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P spid="28" grpId="0" animBg="1"/>
      <p:bldP spid="29" grpId="0"/>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79" y="0"/>
            <a:ext cx="6858000" cy="1143000"/>
          </a:xfrm>
        </p:spPr>
        <p:txBody>
          <a:bodyPr/>
          <a:lstStyle/>
          <a:p>
            <a:pPr lvl="0">
              <a:spcBef>
                <a:spcPts val="440"/>
              </a:spcBef>
              <a:buClr>
                <a:srgbClr val="A9A57C"/>
              </a:buClr>
            </a:pPr>
            <a:r>
              <a:rPr lang="en-GB" dirty="0"/>
              <a:t>Merge 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6" name="Rectangle 5"/>
          <p:cNvSpPr/>
          <p:nvPr/>
        </p:nvSpPr>
        <p:spPr>
          <a:xfrm>
            <a:off x="3810000" y="12192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cxnSp>
        <p:nvCxnSpPr>
          <p:cNvPr id="21" name="Straight Connector 20"/>
          <p:cNvCxnSpPr>
            <a:cxnSpLocks/>
          </p:cNvCxnSpPr>
          <p:nvPr/>
        </p:nvCxnSpPr>
        <p:spPr>
          <a:xfrm>
            <a:off x="5105400" y="1066800"/>
            <a:ext cx="0" cy="2590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EE3E7C6-BF58-4D2C-8C52-5CBC8E456BB1}"/>
              </a:ext>
            </a:extLst>
          </p:cNvPr>
          <p:cNvCxnSpPr>
            <a:cxnSpLocks/>
          </p:cNvCxnSpPr>
          <p:nvPr/>
        </p:nvCxnSpPr>
        <p:spPr>
          <a:xfrm>
            <a:off x="990600" y="3657600"/>
            <a:ext cx="403428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9EF723-5427-48D8-96E0-BE0485A57474}"/>
              </a:ext>
            </a:extLst>
          </p:cNvPr>
          <p:cNvCxnSpPr>
            <a:cxnSpLocks/>
          </p:cNvCxnSpPr>
          <p:nvPr/>
        </p:nvCxnSpPr>
        <p:spPr>
          <a:xfrm>
            <a:off x="5105400" y="3657605"/>
            <a:ext cx="39624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1C3AB4E-CF86-4F8B-A755-C753F06819DD}"/>
              </a:ext>
            </a:extLst>
          </p:cNvPr>
          <p:cNvSpPr/>
          <p:nvPr/>
        </p:nvSpPr>
        <p:spPr>
          <a:xfrm>
            <a:off x="2346958" y="12192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18" name="Rectangle 17">
            <a:extLst>
              <a:ext uri="{FF2B5EF4-FFF2-40B4-BE49-F238E27FC236}">
                <a16:creationId xmlns:a16="http://schemas.microsoft.com/office/drawing/2014/main" id="{43065357-CA5E-42C7-AE1F-3816BD2974FB}"/>
              </a:ext>
            </a:extLst>
          </p:cNvPr>
          <p:cNvSpPr/>
          <p:nvPr/>
        </p:nvSpPr>
        <p:spPr>
          <a:xfrm>
            <a:off x="1097568" y="123084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26" name="TextBox 25">
            <a:extLst>
              <a:ext uri="{FF2B5EF4-FFF2-40B4-BE49-F238E27FC236}">
                <a16:creationId xmlns:a16="http://schemas.microsoft.com/office/drawing/2014/main" id="{C9EA7647-5679-408F-A976-839BD7470E37}"/>
              </a:ext>
            </a:extLst>
          </p:cNvPr>
          <p:cNvSpPr txBox="1"/>
          <p:nvPr/>
        </p:nvSpPr>
        <p:spPr>
          <a:xfrm>
            <a:off x="1295403" y="3200406"/>
            <a:ext cx="2743198" cy="380994"/>
          </a:xfrm>
          <a:prstGeom prst="rect">
            <a:avLst/>
          </a:prstGeom>
          <a:noFill/>
        </p:spPr>
        <p:txBody>
          <a:bodyPr wrap="square" rtlCol="0">
            <a:spAutoFit/>
          </a:bodyPr>
          <a:lstStyle/>
          <a:p>
            <a:pPr algn="ctr"/>
            <a:r>
              <a:rPr lang="en-GB" dirty="0"/>
              <a:t>Left Array</a:t>
            </a:r>
          </a:p>
        </p:txBody>
      </p:sp>
      <p:sp>
        <p:nvSpPr>
          <p:cNvPr id="27" name="TextBox 26">
            <a:extLst>
              <a:ext uri="{FF2B5EF4-FFF2-40B4-BE49-F238E27FC236}">
                <a16:creationId xmlns:a16="http://schemas.microsoft.com/office/drawing/2014/main" id="{9B30B589-F65C-4A71-BAFD-E249F2B1E91B}"/>
              </a:ext>
            </a:extLst>
          </p:cNvPr>
          <p:cNvSpPr txBox="1"/>
          <p:nvPr/>
        </p:nvSpPr>
        <p:spPr>
          <a:xfrm>
            <a:off x="5902960" y="3276606"/>
            <a:ext cx="2743198" cy="380994"/>
          </a:xfrm>
          <a:prstGeom prst="rect">
            <a:avLst/>
          </a:prstGeom>
          <a:noFill/>
        </p:spPr>
        <p:txBody>
          <a:bodyPr wrap="square" rtlCol="0">
            <a:spAutoFit/>
          </a:bodyPr>
          <a:lstStyle/>
          <a:p>
            <a:pPr algn="ctr"/>
            <a:r>
              <a:rPr lang="en-GB" dirty="0"/>
              <a:t>Right Array</a:t>
            </a:r>
          </a:p>
        </p:txBody>
      </p:sp>
      <p:sp>
        <p:nvSpPr>
          <p:cNvPr id="19" name="Rectangle 18">
            <a:extLst>
              <a:ext uri="{FF2B5EF4-FFF2-40B4-BE49-F238E27FC236}">
                <a16:creationId xmlns:a16="http://schemas.microsoft.com/office/drawing/2014/main" id="{DCF5ED80-0019-4D7F-8428-E3DB208EC5CB}"/>
              </a:ext>
            </a:extLst>
          </p:cNvPr>
          <p:cNvSpPr/>
          <p:nvPr/>
        </p:nvSpPr>
        <p:spPr>
          <a:xfrm>
            <a:off x="1170941" y="47244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22" name="Rectangle 21">
            <a:extLst>
              <a:ext uri="{FF2B5EF4-FFF2-40B4-BE49-F238E27FC236}">
                <a16:creationId xmlns:a16="http://schemas.microsoft.com/office/drawing/2014/main" id="{7E081941-F818-47E0-81C4-6C3C58177966}"/>
              </a:ext>
            </a:extLst>
          </p:cNvPr>
          <p:cNvSpPr/>
          <p:nvPr/>
        </p:nvSpPr>
        <p:spPr>
          <a:xfrm>
            <a:off x="2418848" y="47244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25" name="Rectangle 24">
            <a:extLst>
              <a:ext uri="{FF2B5EF4-FFF2-40B4-BE49-F238E27FC236}">
                <a16:creationId xmlns:a16="http://schemas.microsoft.com/office/drawing/2014/main" id="{95A5EABB-3A9D-45E3-B008-A35E250F3B70}"/>
              </a:ext>
            </a:extLst>
          </p:cNvPr>
          <p:cNvSpPr/>
          <p:nvPr/>
        </p:nvSpPr>
        <p:spPr>
          <a:xfrm>
            <a:off x="3718557" y="471631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24" name="Rectangle 23">
            <a:extLst>
              <a:ext uri="{FF2B5EF4-FFF2-40B4-BE49-F238E27FC236}">
                <a16:creationId xmlns:a16="http://schemas.microsoft.com/office/drawing/2014/main" id="{73CB0B92-9B57-4897-9FA8-B3955A3DF6D2}"/>
              </a:ext>
            </a:extLst>
          </p:cNvPr>
          <p:cNvSpPr/>
          <p:nvPr/>
        </p:nvSpPr>
        <p:spPr>
          <a:xfrm>
            <a:off x="5369560" y="125116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30" name="Rectangle 29">
            <a:extLst>
              <a:ext uri="{FF2B5EF4-FFF2-40B4-BE49-F238E27FC236}">
                <a16:creationId xmlns:a16="http://schemas.microsoft.com/office/drawing/2014/main" id="{936E2A40-8A29-43BF-AE88-3FBE9F5ABC34}"/>
              </a:ext>
            </a:extLst>
          </p:cNvPr>
          <p:cNvSpPr/>
          <p:nvPr/>
        </p:nvSpPr>
        <p:spPr>
          <a:xfrm>
            <a:off x="7968986" y="125116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31" name="Rectangle 30">
            <a:extLst>
              <a:ext uri="{FF2B5EF4-FFF2-40B4-BE49-F238E27FC236}">
                <a16:creationId xmlns:a16="http://schemas.microsoft.com/office/drawing/2014/main" id="{53A78527-E728-457C-8553-59F3CA6DA127}"/>
              </a:ext>
            </a:extLst>
          </p:cNvPr>
          <p:cNvSpPr/>
          <p:nvPr/>
        </p:nvSpPr>
        <p:spPr>
          <a:xfrm>
            <a:off x="6669273" y="1255505"/>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34" name="Rectangle 33">
            <a:extLst>
              <a:ext uri="{FF2B5EF4-FFF2-40B4-BE49-F238E27FC236}">
                <a16:creationId xmlns:a16="http://schemas.microsoft.com/office/drawing/2014/main" id="{7E68F2A3-2858-4676-A1ED-B63BFA911D95}"/>
              </a:ext>
            </a:extLst>
          </p:cNvPr>
          <p:cNvSpPr/>
          <p:nvPr/>
        </p:nvSpPr>
        <p:spPr>
          <a:xfrm>
            <a:off x="5029200" y="4679786"/>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36" name="Rectangle 35">
            <a:extLst>
              <a:ext uri="{FF2B5EF4-FFF2-40B4-BE49-F238E27FC236}">
                <a16:creationId xmlns:a16="http://schemas.microsoft.com/office/drawing/2014/main" id="{585393E7-9BD9-4959-A849-1A5004897F78}"/>
              </a:ext>
            </a:extLst>
          </p:cNvPr>
          <p:cNvSpPr/>
          <p:nvPr/>
        </p:nvSpPr>
        <p:spPr>
          <a:xfrm>
            <a:off x="6324600" y="4679786"/>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28" name="Left Brace 27">
            <a:extLst>
              <a:ext uri="{FF2B5EF4-FFF2-40B4-BE49-F238E27FC236}">
                <a16:creationId xmlns:a16="http://schemas.microsoft.com/office/drawing/2014/main" id="{818C7C8B-0BE3-4400-A646-E0E9E24D85D0}"/>
              </a:ext>
            </a:extLst>
          </p:cNvPr>
          <p:cNvSpPr/>
          <p:nvPr/>
        </p:nvSpPr>
        <p:spPr>
          <a:xfrm rot="16200000">
            <a:off x="4819633" y="2322846"/>
            <a:ext cx="652043" cy="3473953"/>
          </a:xfrm>
          <a:prstGeom prst="leftBrace">
            <a:avLst/>
          </a:prstGeom>
          <a:ln w="28575"/>
        </p:spPr>
        <p:style>
          <a:lnRef idx="1">
            <a:schemeClr val="accent5"/>
          </a:lnRef>
          <a:fillRef idx="0">
            <a:schemeClr val="accent5"/>
          </a:fillRef>
          <a:effectRef idx="0">
            <a:schemeClr val="accent5"/>
          </a:effectRef>
          <a:fontRef idx="minor">
            <a:schemeClr val="tx1"/>
          </a:fontRef>
        </p:style>
        <p:txBody>
          <a:bodyPr rtlCol="0" anchor="ctr"/>
          <a:lstStyle/>
          <a:p>
            <a:pPr algn="ctr"/>
            <a:endParaRPr lang="en-GB"/>
          </a:p>
        </p:txBody>
      </p:sp>
      <p:sp>
        <p:nvSpPr>
          <p:cNvPr id="29" name="TextBox 28">
            <a:extLst>
              <a:ext uri="{FF2B5EF4-FFF2-40B4-BE49-F238E27FC236}">
                <a16:creationId xmlns:a16="http://schemas.microsoft.com/office/drawing/2014/main" id="{108D1F4C-E39B-4D19-BBDC-33D2BBD003D5}"/>
              </a:ext>
            </a:extLst>
          </p:cNvPr>
          <p:cNvSpPr txBox="1"/>
          <p:nvPr/>
        </p:nvSpPr>
        <p:spPr>
          <a:xfrm>
            <a:off x="3774055" y="4267200"/>
            <a:ext cx="2743198" cy="380994"/>
          </a:xfrm>
          <a:prstGeom prst="rect">
            <a:avLst/>
          </a:prstGeom>
          <a:noFill/>
        </p:spPr>
        <p:txBody>
          <a:bodyPr wrap="square" rtlCol="0">
            <a:spAutoFit/>
          </a:bodyPr>
          <a:lstStyle/>
          <a:p>
            <a:pPr algn="ctr"/>
            <a:r>
              <a:rPr lang="en-GB" dirty="0"/>
              <a:t>Merge</a:t>
            </a:r>
          </a:p>
        </p:txBody>
      </p:sp>
      <p:sp>
        <p:nvSpPr>
          <p:cNvPr id="35" name="Rectangle 34">
            <a:extLst>
              <a:ext uri="{FF2B5EF4-FFF2-40B4-BE49-F238E27FC236}">
                <a16:creationId xmlns:a16="http://schemas.microsoft.com/office/drawing/2014/main" id="{67165158-9140-4FFD-8A51-DD5664DCF6EF}"/>
              </a:ext>
            </a:extLst>
          </p:cNvPr>
          <p:cNvSpPr/>
          <p:nvPr/>
        </p:nvSpPr>
        <p:spPr>
          <a:xfrm>
            <a:off x="7696200" y="4679786"/>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32" name="Arrow: Left 31">
            <a:extLst>
              <a:ext uri="{FF2B5EF4-FFF2-40B4-BE49-F238E27FC236}">
                <a16:creationId xmlns:a16="http://schemas.microsoft.com/office/drawing/2014/main" id="{5A67D95F-EC6D-402C-A2CD-4F55F63BFEF3}"/>
              </a:ext>
            </a:extLst>
          </p:cNvPr>
          <p:cNvSpPr/>
          <p:nvPr/>
        </p:nvSpPr>
        <p:spPr>
          <a:xfrm rot="5400000">
            <a:off x="1526137" y="2828619"/>
            <a:ext cx="209661" cy="24804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2000"/>
          </a:p>
        </p:txBody>
      </p:sp>
      <p:sp>
        <p:nvSpPr>
          <p:cNvPr id="33" name="Arrow: Left 32">
            <a:extLst>
              <a:ext uri="{FF2B5EF4-FFF2-40B4-BE49-F238E27FC236}">
                <a16:creationId xmlns:a16="http://schemas.microsoft.com/office/drawing/2014/main" id="{7B746C20-3FF6-46DD-98C0-61444C97B686}"/>
              </a:ext>
            </a:extLst>
          </p:cNvPr>
          <p:cNvSpPr/>
          <p:nvPr/>
        </p:nvSpPr>
        <p:spPr>
          <a:xfrm rot="5400000">
            <a:off x="5798129" y="2868883"/>
            <a:ext cx="209661" cy="24804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2000"/>
          </a:p>
        </p:txBody>
      </p:sp>
      <p:sp>
        <p:nvSpPr>
          <p:cNvPr id="37" name="Arrow: Left 36">
            <a:extLst>
              <a:ext uri="{FF2B5EF4-FFF2-40B4-BE49-F238E27FC236}">
                <a16:creationId xmlns:a16="http://schemas.microsoft.com/office/drawing/2014/main" id="{5C7F4713-7235-4D0A-9654-A15AD34BC722}"/>
              </a:ext>
            </a:extLst>
          </p:cNvPr>
          <p:cNvSpPr/>
          <p:nvPr/>
        </p:nvSpPr>
        <p:spPr>
          <a:xfrm rot="5400000">
            <a:off x="7066029" y="2880713"/>
            <a:ext cx="209661" cy="24804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2000"/>
          </a:p>
        </p:txBody>
      </p:sp>
      <p:sp>
        <p:nvSpPr>
          <p:cNvPr id="38" name="Arrow: Left 37">
            <a:extLst>
              <a:ext uri="{FF2B5EF4-FFF2-40B4-BE49-F238E27FC236}">
                <a16:creationId xmlns:a16="http://schemas.microsoft.com/office/drawing/2014/main" id="{8B04DDF9-DE93-4301-9157-FCD2E91EC398}"/>
              </a:ext>
            </a:extLst>
          </p:cNvPr>
          <p:cNvSpPr/>
          <p:nvPr/>
        </p:nvSpPr>
        <p:spPr>
          <a:xfrm rot="5400000">
            <a:off x="2710455" y="2828625"/>
            <a:ext cx="209661" cy="24804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2000"/>
          </a:p>
        </p:txBody>
      </p:sp>
      <p:sp>
        <p:nvSpPr>
          <p:cNvPr id="39" name="Arrow: Left 38">
            <a:extLst>
              <a:ext uri="{FF2B5EF4-FFF2-40B4-BE49-F238E27FC236}">
                <a16:creationId xmlns:a16="http://schemas.microsoft.com/office/drawing/2014/main" id="{679FDC4E-4D26-4688-A840-348F6856BE8B}"/>
              </a:ext>
            </a:extLst>
          </p:cNvPr>
          <p:cNvSpPr/>
          <p:nvPr/>
        </p:nvSpPr>
        <p:spPr>
          <a:xfrm rot="5400000">
            <a:off x="8376667" y="2838785"/>
            <a:ext cx="209661" cy="24804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2000"/>
          </a:p>
        </p:txBody>
      </p:sp>
      <p:sp>
        <p:nvSpPr>
          <p:cNvPr id="41" name="Arrow: Left 40">
            <a:extLst>
              <a:ext uri="{FF2B5EF4-FFF2-40B4-BE49-F238E27FC236}">
                <a16:creationId xmlns:a16="http://schemas.microsoft.com/office/drawing/2014/main" id="{A40B0CC6-D256-4FCB-8E05-9FB77CBB20C6}"/>
              </a:ext>
            </a:extLst>
          </p:cNvPr>
          <p:cNvSpPr/>
          <p:nvPr/>
        </p:nvSpPr>
        <p:spPr>
          <a:xfrm rot="5400000">
            <a:off x="4203010" y="2880712"/>
            <a:ext cx="209661" cy="248041"/>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2000"/>
          </a:p>
        </p:txBody>
      </p:sp>
    </p:spTree>
    <p:extLst>
      <p:ext uri="{BB962C8B-B14F-4D97-AF65-F5344CB8AC3E}">
        <p14:creationId xmlns:p14="http://schemas.microsoft.com/office/powerpoint/2010/main" val="227342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6" presetClass="emph" presetSubtype="0" repeatCount="3000" fill="hold" grpId="0" nodeType="clickEffect">
                                  <p:stCondLst>
                                    <p:cond delay="0"/>
                                  </p:stCondLst>
                                  <p:childTnLst>
                                    <p:animEffect transition="out" filter="fade">
                                      <p:cBhvr>
                                        <p:cTn id="12" dur="500" tmFilter="0, 0; .2, .5; .8, .5; 1, 0"/>
                                        <p:tgtEl>
                                          <p:spTgt spid="33"/>
                                        </p:tgtEl>
                                      </p:cBhvr>
                                    </p:animEffect>
                                    <p:animScale>
                                      <p:cBhvr>
                                        <p:cTn id="13" dur="250" autoRev="1" fill="hold"/>
                                        <p:tgtEl>
                                          <p:spTgt spid="33"/>
                                        </p:tgtEl>
                                      </p:cBhvr>
                                      <p:by x="105000" y="105000"/>
                                    </p:animScale>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childTnLst>
                                </p:cTn>
                              </p:par>
                              <p:par>
                                <p:cTn id="20" presetID="1" presetClass="exit" presetSubtype="0" fill="hold" grpId="1" nodeType="withEffect">
                                  <p:stCondLst>
                                    <p:cond delay="0"/>
                                  </p:stCondLst>
                                  <p:childTnLst>
                                    <p:set>
                                      <p:cBhvr>
                                        <p:cTn id="21" dur="1" fill="hold">
                                          <p:stCondLst>
                                            <p:cond delay="0"/>
                                          </p:stCondLst>
                                        </p:cTn>
                                        <p:tgtEl>
                                          <p:spTgt spid="3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repeatCount="3000" fill="hold" grpId="0" nodeType="clickEffect">
                                  <p:stCondLst>
                                    <p:cond delay="0"/>
                                  </p:stCondLst>
                                  <p:childTnLst>
                                    <p:animEffect transition="out" filter="fade">
                                      <p:cBhvr>
                                        <p:cTn id="25" dur="500" tmFilter="0, 0; .2, .5; .8, .5; 1, 0"/>
                                        <p:tgtEl>
                                          <p:spTgt spid="32"/>
                                        </p:tgtEl>
                                      </p:cBhvr>
                                    </p:animEffect>
                                    <p:animScale>
                                      <p:cBhvr>
                                        <p:cTn id="26" dur="250" autoRev="1" fill="hold"/>
                                        <p:tgtEl>
                                          <p:spTgt spid="32"/>
                                        </p:tgtEl>
                                      </p:cBhvr>
                                      <p:by x="105000" y="105000"/>
                                    </p:animScale>
                                  </p:childTnLst>
                                </p:cTn>
                              </p:par>
                            </p:childTnLst>
                          </p:cTn>
                        </p:par>
                        <p:par>
                          <p:cTn id="27" fill="hold">
                            <p:stCondLst>
                              <p:cond delay="1500"/>
                            </p:stCondLst>
                            <p:childTnLst>
                              <p:par>
                                <p:cTn id="28" presetID="1"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6" presetClass="emph" presetSubtype="0" repeatCount="3000" fill="hold" grpId="1" nodeType="clickEffect">
                                  <p:stCondLst>
                                    <p:cond delay="0"/>
                                  </p:stCondLst>
                                  <p:childTnLst>
                                    <p:animEffect transition="out" filter="fade">
                                      <p:cBhvr>
                                        <p:cTn id="38" dur="500" tmFilter="0, 0; .2, .5; .8, .5; 1, 0"/>
                                        <p:tgtEl>
                                          <p:spTgt spid="37"/>
                                        </p:tgtEl>
                                      </p:cBhvr>
                                    </p:animEffect>
                                    <p:animScale>
                                      <p:cBhvr>
                                        <p:cTn id="39" dur="250" autoRev="1" fill="hold"/>
                                        <p:tgtEl>
                                          <p:spTgt spid="37"/>
                                        </p:tgtEl>
                                      </p:cBhvr>
                                      <p:by x="105000" y="105000"/>
                                    </p:animScale>
                                  </p:childTnLst>
                                </p:cTn>
                              </p:par>
                            </p:childTnLst>
                          </p:cTn>
                        </p:par>
                        <p:par>
                          <p:cTn id="40" fill="hold">
                            <p:stCondLst>
                              <p:cond delay="1500"/>
                            </p:stCondLst>
                            <p:childTnLst>
                              <p:par>
                                <p:cTn id="41" presetID="1"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par>
                          <p:cTn id="43" fill="hold">
                            <p:stCondLst>
                              <p:cond delay="1500"/>
                            </p:stCondLst>
                            <p:childTnLst>
                              <p:par>
                                <p:cTn id="44" presetID="1" presetClass="exit" presetSubtype="0" fill="hold" grpId="2" nodeType="afterEffect">
                                  <p:stCondLst>
                                    <p:cond delay="0"/>
                                  </p:stCondLst>
                                  <p:childTnLst>
                                    <p:set>
                                      <p:cBhvr>
                                        <p:cTn id="45" dur="1" fill="hold">
                                          <p:stCondLst>
                                            <p:cond delay="0"/>
                                          </p:stCondLst>
                                        </p:cTn>
                                        <p:tgtEl>
                                          <p:spTgt spid="37"/>
                                        </p:tgtEl>
                                        <p:attrNameLst>
                                          <p:attrName>style.visibility</p:attrName>
                                        </p:attrNameLst>
                                      </p:cBhvr>
                                      <p:to>
                                        <p:strVal val="hidden"/>
                                      </p:to>
                                    </p:set>
                                  </p:childTnLst>
                                </p:cTn>
                              </p:par>
                            </p:childTnLst>
                          </p:cTn>
                        </p:par>
                        <p:par>
                          <p:cTn id="46" fill="hold">
                            <p:stCondLst>
                              <p:cond delay="1500"/>
                            </p:stCondLst>
                            <p:childTnLst>
                              <p:par>
                                <p:cTn id="47" presetID="1" presetClass="entr" presetSubtype="0" fill="hold" grpId="0" nodeType="after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6" presetClass="emph" presetSubtype="0" repeatCount="3000" fill="hold" grpId="1" nodeType="clickEffect">
                                  <p:stCondLst>
                                    <p:cond delay="0"/>
                                  </p:stCondLst>
                                  <p:childTnLst>
                                    <p:animEffect transition="out" filter="fade">
                                      <p:cBhvr>
                                        <p:cTn id="52" dur="500" tmFilter="0, 0; .2, .5; .8, .5; 1, 0"/>
                                        <p:tgtEl>
                                          <p:spTgt spid="39"/>
                                        </p:tgtEl>
                                      </p:cBhvr>
                                    </p:animEffect>
                                    <p:animScale>
                                      <p:cBhvr>
                                        <p:cTn id="53" dur="250" autoRev="1" fill="hold"/>
                                        <p:tgtEl>
                                          <p:spTgt spid="39"/>
                                        </p:tgtEl>
                                      </p:cBhvr>
                                      <p:by x="105000" y="105000"/>
                                    </p:animScale>
                                  </p:childTnLst>
                                </p:cTn>
                              </p:par>
                            </p:childTnLst>
                          </p:cTn>
                        </p:par>
                        <p:par>
                          <p:cTn id="54" fill="hold">
                            <p:stCondLst>
                              <p:cond delay="1500"/>
                            </p:stCondLst>
                            <p:childTnLst>
                              <p:par>
                                <p:cTn id="55" presetID="10" presetClass="entr" presetSubtype="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childTnLst>
                    </p:cTn>
                  </p:par>
                  <p:par>
                    <p:cTn id="58" fill="hold">
                      <p:stCondLst>
                        <p:cond delay="indefinite"/>
                      </p:stCondLst>
                      <p:childTnLst>
                        <p:par>
                          <p:cTn id="59" fill="hold">
                            <p:stCondLst>
                              <p:cond delay="0"/>
                            </p:stCondLst>
                            <p:childTnLst>
                              <p:par>
                                <p:cTn id="60" presetID="26" presetClass="emph" presetSubtype="0" repeatCount="3000" fill="hold" grpId="1" nodeType="clickEffect">
                                  <p:stCondLst>
                                    <p:cond delay="0"/>
                                  </p:stCondLst>
                                  <p:childTnLst>
                                    <p:animEffect transition="out" filter="fade">
                                      <p:cBhvr>
                                        <p:cTn id="61" dur="500" tmFilter="0, 0; .2, .5; .8, .5; 1, 0"/>
                                        <p:tgtEl>
                                          <p:spTgt spid="38"/>
                                        </p:tgtEl>
                                      </p:cBhvr>
                                    </p:animEffect>
                                    <p:animScale>
                                      <p:cBhvr>
                                        <p:cTn id="62" dur="250" autoRev="1" fill="hold"/>
                                        <p:tgtEl>
                                          <p:spTgt spid="38"/>
                                        </p:tgtEl>
                                      </p:cBhvr>
                                      <p:by x="105000" y="105000"/>
                                    </p:animScale>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0"/>
                                          </p:stCondLst>
                                        </p:cTn>
                                        <p:tgtEl>
                                          <p:spTgt spid="36"/>
                                        </p:tgtEl>
                                        <p:attrNameLst>
                                          <p:attrName>style.visibility</p:attrName>
                                        </p:attrNameLst>
                                      </p:cBhvr>
                                      <p:to>
                                        <p:strVal val="visible"/>
                                      </p:to>
                                    </p:set>
                                  </p:childTnLst>
                                </p:cTn>
                              </p:par>
                            </p:childTnLst>
                          </p:cTn>
                        </p:par>
                        <p:par>
                          <p:cTn id="66" fill="hold">
                            <p:stCondLst>
                              <p:cond delay="1500"/>
                            </p:stCondLst>
                            <p:childTnLst>
                              <p:par>
                                <p:cTn id="67" presetID="1" presetClass="exit" presetSubtype="0" fill="hold" grpId="2" nodeType="afterEffect">
                                  <p:stCondLst>
                                    <p:cond delay="0"/>
                                  </p:stCondLst>
                                  <p:childTnLst>
                                    <p:set>
                                      <p:cBhvr>
                                        <p:cTn id="68" dur="1" fill="hold">
                                          <p:stCondLst>
                                            <p:cond delay="0"/>
                                          </p:stCondLst>
                                        </p:cTn>
                                        <p:tgtEl>
                                          <p:spTgt spid="38"/>
                                        </p:tgtEl>
                                        <p:attrNameLst>
                                          <p:attrName>style.visibility</p:attrName>
                                        </p:attrNameLst>
                                      </p:cBhvr>
                                      <p:to>
                                        <p:strVal val="hidden"/>
                                      </p:to>
                                    </p:set>
                                  </p:childTnLst>
                                </p:cTn>
                              </p:par>
                            </p:childTnLst>
                          </p:cTn>
                        </p:par>
                        <p:par>
                          <p:cTn id="69" fill="hold">
                            <p:stCondLst>
                              <p:cond delay="1500"/>
                            </p:stCondLst>
                            <p:childTnLst>
                              <p:par>
                                <p:cTn id="70" presetID="1" presetClass="entr" presetSubtype="0" fill="hold" grpId="1" nodeType="afterEffect">
                                  <p:stCondLst>
                                    <p:cond delay="0"/>
                                  </p:stCondLst>
                                  <p:childTnLst>
                                    <p:set>
                                      <p:cBhvr>
                                        <p:cTn id="71" dur="1" fill="hold">
                                          <p:stCondLst>
                                            <p:cond delay="0"/>
                                          </p:stCondLst>
                                        </p:cTn>
                                        <p:tgtEl>
                                          <p:spTgt spid="4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6" presetClass="emph" presetSubtype="0" repeatCount="3000" fill="hold" grpId="0" nodeType="clickEffect">
                                  <p:stCondLst>
                                    <p:cond delay="0"/>
                                  </p:stCondLst>
                                  <p:childTnLst>
                                    <p:animEffect transition="out" filter="fade">
                                      <p:cBhvr>
                                        <p:cTn id="75" dur="500" tmFilter="0, 0; .2, .5; .8, .5; 1, 0"/>
                                        <p:tgtEl>
                                          <p:spTgt spid="41"/>
                                        </p:tgtEl>
                                      </p:cBhvr>
                                    </p:animEffect>
                                    <p:animScale>
                                      <p:cBhvr>
                                        <p:cTn id="76" dur="250" autoRev="1" fill="hold"/>
                                        <p:tgtEl>
                                          <p:spTgt spid="41"/>
                                        </p:tgtEl>
                                      </p:cBhvr>
                                      <p:by x="105000" y="105000"/>
                                    </p:animScale>
                                  </p:childTnLst>
                                </p:cTn>
                              </p:par>
                            </p:childTnLst>
                          </p:cTn>
                        </p:par>
                        <p:par>
                          <p:cTn id="77" fill="hold">
                            <p:stCondLst>
                              <p:cond delay="1500"/>
                            </p:stCondLst>
                            <p:childTnLst>
                              <p:par>
                                <p:cTn id="78" presetID="1" presetClass="entr" presetSubtype="0" fill="hold" grpId="0" nodeType="afterEffect">
                                  <p:stCondLst>
                                    <p:cond delay="0"/>
                                  </p:stCondLst>
                                  <p:childTnLst>
                                    <p:set>
                                      <p:cBhvr>
                                        <p:cTn id="79"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5" grpId="0" animBg="1"/>
      <p:bldP spid="34" grpId="0" animBg="1"/>
      <p:bldP spid="36" grpId="0" animBg="1"/>
      <p:bldP spid="28" grpId="0" animBg="1"/>
      <p:bldP spid="29" grpId="0"/>
      <p:bldP spid="35" grpId="0" animBg="1"/>
      <p:bldP spid="32" grpId="0" animBg="1"/>
      <p:bldP spid="32" grpId="1" animBg="1"/>
      <p:bldP spid="33" grpId="0" animBg="1"/>
      <p:bldP spid="33" grpId="1" animBg="1"/>
      <p:bldP spid="37" grpId="0" animBg="1"/>
      <p:bldP spid="37" grpId="1" animBg="1"/>
      <p:bldP spid="37" grpId="2" animBg="1"/>
      <p:bldP spid="38" grpId="0" animBg="1"/>
      <p:bldP spid="38" grpId="1" animBg="1"/>
      <p:bldP spid="38" grpId="2" animBg="1"/>
      <p:bldP spid="39" grpId="0" animBg="1"/>
      <p:bldP spid="39" grpId="1" animBg="1"/>
      <p:bldP spid="41" grpId="0" animBg="1"/>
      <p:bldP spid="41"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Analysis of Merge Sort</a:t>
            </a:r>
          </a:p>
        </p:txBody>
      </p:sp>
      <p:sp>
        <p:nvSpPr>
          <p:cNvPr id="11" name="Content Placeholder 10"/>
          <p:cNvSpPr>
            <a:spLocks noGrp="1"/>
          </p:cNvSpPr>
          <p:nvPr>
            <p:ph idx="1"/>
          </p:nvPr>
        </p:nvSpPr>
        <p:spPr/>
        <p:txBody>
          <a:bodyPr>
            <a:normAutofit/>
          </a:bodyPr>
          <a:lstStyle/>
          <a:p>
            <a:r>
              <a:rPr lang="en-GB" b="0" dirty="0"/>
              <a:t>As already seen, Merge sort takes O(n log n) time for all its cases i.e. Best Case, Typical Case and Worst Case all take O(n log n) time.</a:t>
            </a:r>
            <a:br>
              <a:rPr lang="en-GB" b="0" dirty="0"/>
            </a:br>
            <a:endParaRPr lang="en-GB" b="0" dirty="0"/>
          </a:p>
          <a:p>
            <a:r>
              <a:rPr lang="en-GB" b="0" dirty="0"/>
              <a:t>This makes Merge sort a very efficient sorting algorithm as log-linear time is considered as quite fast.</a:t>
            </a:r>
            <a:br>
              <a:rPr lang="en-GB" b="0" dirty="0"/>
            </a:br>
            <a:endParaRPr lang="en-GB" b="0" dirty="0"/>
          </a:p>
          <a:p>
            <a:r>
              <a:rPr lang="en-GB" b="0" dirty="0"/>
              <a:t>The drawback of the Merge Sort is it’s space complexity i.e. the amount of memory it requires as the sequence of elements to sort grows.</a:t>
            </a:r>
          </a:p>
          <a:p>
            <a:endParaRPr lang="en-GB" b="0" dirty="0"/>
          </a:p>
          <a:p>
            <a:r>
              <a:rPr lang="en-GB" b="0" dirty="0"/>
              <a:t>Merge sort has O(n) i.e. linear space complexity, which is amongst the worse for sorting algorithms!</a:t>
            </a:r>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216470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Analysis of Merge Sort</a:t>
            </a:r>
          </a:p>
        </p:txBody>
      </p:sp>
      <p:sp>
        <p:nvSpPr>
          <p:cNvPr id="11" name="Content Placeholder 10"/>
          <p:cNvSpPr>
            <a:spLocks noGrp="1"/>
          </p:cNvSpPr>
          <p:nvPr>
            <p:ph idx="1"/>
          </p:nvPr>
        </p:nvSpPr>
        <p:spPr>
          <a:xfrm>
            <a:off x="838200" y="1600200"/>
            <a:ext cx="8168640" cy="4800600"/>
          </a:xfrm>
        </p:spPr>
        <p:txBody>
          <a:bodyPr>
            <a:normAutofit/>
          </a:bodyPr>
          <a:lstStyle/>
          <a:p>
            <a:r>
              <a:rPr lang="en-GB" b="0" dirty="0"/>
              <a:t>Merge sort has such poor space complexity due to the amount of arrays needed to carry out the merge operations.</a:t>
            </a:r>
            <a:br>
              <a:rPr lang="en-GB" b="0" dirty="0"/>
            </a:br>
            <a:endParaRPr lang="en-GB" b="0" dirty="0"/>
          </a:p>
          <a:p>
            <a:r>
              <a:rPr lang="en-GB" b="0" dirty="0"/>
              <a:t>In order to sort one array you need to create another 3 arrays!</a:t>
            </a:r>
          </a:p>
          <a:p>
            <a:pPr lvl="1"/>
            <a:r>
              <a:rPr lang="en-GB" dirty="0"/>
              <a:t>2 arrays to split the original array in half (sort each half individually)</a:t>
            </a:r>
          </a:p>
          <a:p>
            <a:pPr lvl="1"/>
            <a:r>
              <a:rPr lang="en-GB" b="0" dirty="0"/>
              <a:t>1 more array to merge the 2 sorted arrays into the final results.</a:t>
            </a:r>
          </a:p>
          <a:p>
            <a:pPr lvl="1"/>
            <a:endParaRPr lang="en-GB" b="0" dirty="0"/>
          </a:p>
          <a:p>
            <a:r>
              <a:rPr lang="en-GB" b="0" dirty="0"/>
              <a:t>Therefore Merge Sort sacrifices memory in order to gain speed.  </a:t>
            </a:r>
          </a:p>
          <a:p>
            <a:endParaRPr lang="en-GB" b="0" dirty="0"/>
          </a:p>
          <a:p>
            <a:r>
              <a:rPr lang="en-GB" b="0" dirty="0"/>
              <a:t>As long as our hardware requirements allow us to sacrifice memory this should not be  problem but if our memory resources are limited then we should think twice about using Merge Sort.</a:t>
            </a:r>
          </a:p>
          <a:p>
            <a:endParaRPr lang="en-GB" b="0" dirty="0"/>
          </a:p>
          <a:p>
            <a:endParaRPr lang="en-GB"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56550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lvl="0">
              <a:spcBef>
                <a:spcPts val="440"/>
              </a:spcBef>
              <a:buClr>
                <a:srgbClr val="A9A57C"/>
              </a:buClr>
              <a:buFont typeface="Arial" pitchFamily="32"/>
              <a:buChar char="•"/>
            </a:pPr>
            <a:r>
              <a:rPr lang="en-GB" sz="2400" b="0" dirty="0"/>
              <a:t>The Sorting Problem </a:t>
            </a:r>
          </a:p>
          <a:p>
            <a:pPr lvl="0">
              <a:spcBef>
                <a:spcPts val="440"/>
              </a:spcBef>
              <a:buClr>
                <a:srgbClr val="A9A57C"/>
              </a:buClr>
              <a:buFont typeface="Arial" pitchFamily="32"/>
              <a:buChar char="•"/>
            </a:pPr>
            <a:r>
              <a:rPr lang="en-GB" sz="2400" b="0" dirty="0"/>
              <a:t>Different Sorting Algorithms</a:t>
            </a:r>
          </a:p>
          <a:p>
            <a:pPr lvl="0">
              <a:spcBef>
                <a:spcPts val="440"/>
              </a:spcBef>
              <a:buClr>
                <a:srgbClr val="A9A57C"/>
              </a:buClr>
              <a:buFont typeface="Arial" pitchFamily="32"/>
              <a:buChar char="•"/>
            </a:pPr>
            <a:r>
              <a:rPr lang="en-GB" sz="2400" b="0" dirty="0"/>
              <a:t>Efficient and Inefficient Sorts</a:t>
            </a:r>
          </a:p>
          <a:p>
            <a:pPr lvl="0">
              <a:spcBef>
                <a:spcPts val="440"/>
              </a:spcBef>
              <a:buClr>
                <a:srgbClr val="A9A57C"/>
              </a:buClr>
              <a:buFont typeface="Arial" pitchFamily="32"/>
              <a:buChar char="•"/>
            </a:pPr>
            <a:r>
              <a:rPr lang="en-GB" sz="2400" b="0" dirty="0"/>
              <a:t>Merge Sort Algorithm</a:t>
            </a:r>
          </a:p>
          <a:p>
            <a:pPr lvl="0">
              <a:spcBef>
                <a:spcPts val="440"/>
              </a:spcBef>
              <a:buClr>
                <a:srgbClr val="A9A57C"/>
              </a:buClr>
              <a:buFont typeface="Arial" pitchFamily="32"/>
              <a:buChar char="•"/>
            </a:pPr>
            <a:r>
              <a:rPr lang="en-GB" sz="2400" b="0" dirty="0"/>
              <a:t>Analysis of Merge 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038234955"/>
      </p:ext>
    </p:extLst>
  </p:cSld>
  <p:clrMapOvr>
    <a:masterClrMapping/>
  </p:clrMapOvr>
  <mc:AlternateContent xmlns:mc="http://schemas.openxmlformats.org/markup-compatibility/2006" xmlns:p14="http://schemas.microsoft.com/office/powerpoint/2010/main">
    <mc:Choice Requires="p14">
      <p:transition spd="slow" p14:dur="2000" advTm="780"/>
    </mc:Choice>
    <mc:Fallback xmlns="">
      <p:transition spd="slow" advTm="78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440"/>
              </a:spcBef>
              <a:buClr>
                <a:srgbClr val="A9A57C"/>
              </a:buClr>
            </a:pPr>
            <a:r>
              <a:rPr lang="en-GB" dirty="0"/>
              <a:t>The Sorting Problem</a:t>
            </a:r>
          </a:p>
        </p:txBody>
      </p:sp>
      <p:sp>
        <p:nvSpPr>
          <p:cNvPr id="11" name="Content Placeholder 10"/>
          <p:cNvSpPr>
            <a:spLocks noGrp="1"/>
          </p:cNvSpPr>
          <p:nvPr>
            <p:ph idx="1"/>
          </p:nvPr>
        </p:nvSpPr>
        <p:spPr/>
        <p:txBody>
          <a:bodyPr>
            <a:normAutofit/>
          </a:bodyPr>
          <a:lstStyle/>
          <a:p>
            <a:r>
              <a:rPr lang="en-US" sz="2400" b="0" dirty="0"/>
              <a:t>The sorting problem arises when </a:t>
            </a:r>
            <a:r>
              <a:rPr lang="en-GB" b="0" dirty="0"/>
              <a:t>a sequence of elements needs to be ordered; often in ascending or descending order.</a:t>
            </a:r>
          </a:p>
          <a:p>
            <a:pPr marL="114300" indent="0">
              <a:buNone/>
            </a:pPr>
            <a:endParaRPr lang="en-GB" b="0" dirty="0"/>
          </a:p>
          <a:p>
            <a:r>
              <a:rPr lang="en-GB" b="0" dirty="0"/>
              <a:t>Example : </a:t>
            </a:r>
            <a:endParaRPr lang="en-US" sz="2400" b="0" dirty="0"/>
          </a:p>
          <a:p>
            <a:pPr marL="411480" lvl="1" indent="0">
              <a:buNone/>
            </a:pPr>
            <a:r>
              <a:rPr lang="en-US" dirty="0"/>
              <a:t>INPUT:	a sequence of n numbers (10, 6, 1, 8, 13, 2)</a:t>
            </a:r>
            <a:br>
              <a:rPr lang="en-US" dirty="0"/>
            </a:br>
            <a:br>
              <a:rPr lang="en-US" dirty="0"/>
            </a:br>
            <a:r>
              <a:rPr lang="en-US" dirty="0"/>
              <a:t>OUTPUT: 	a permutation (reordering) of the input </a:t>
            </a:r>
            <a:br>
              <a:rPr lang="en-US" dirty="0"/>
            </a:br>
            <a:r>
              <a:rPr lang="en-US" dirty="0"/>
              <a:t>		sequence (1,2 , 6, 8, 10, 13) ,  such that n</a:t>
            </a:r>
            <a:r>
              <a:rPr lang="en-US" baseline="-25000" dirty="0"/>
              <a:t>0</a:t>
            </a:r>
            <a:r>
              <a:rPr lang="en-US" dirty="0"/>
              <a:t> &lt; n</a:t>
            </a:r>
            <a:r>
              <a:rPr lang="en-US" baseline="-25000" dirty="0"/>
              <a:t>1</a:t>
            </a:r>
            <a:r>
              <a:rPr lang="en-US" dirty="0"/>
              <a:t> &lt; n</a:t>
            </a:r>
            <a:r>
              <a:rPr lang="en-US" baseline="-25000" dirty="0"/>
              <a:t>2</a:t>
            </a:r>
            <a:r>
              <a:rPr lang="en-US" dirty="0"/>
              <a:t> &lt;  n</a:t>
            </a:r>
            <a:r>
              <a:rPr lang="en-US" baseline="-25000" dirty="0"/>
              <a:t>n-1</a:t>
            </a:r>
            <a:endParaRPr lang="en-US" dirty="0"/>
          </a:p>
          <a:p>
            <a:pPr marL="411480" lvl="1" indent="0">
              <a:buNone/>
            </a:pPr>
            <a:endParaRPr lang="en-US" baseline="-25000" dirty="0"/>
          </a:p>
          <a:p>
            <a:r>
              <a:rPr lang="en-US" sz="2400" b="0" dirty="0"/>
              <a:t>A sorting algorithm is </a:t>
            </a:r>
            <a:r>
              <a:rPr lang="en-US" sz="2400" b="0" i="1" dirty="0"/>
              <a:t>correct</a:t>
            </a:r>
            <a:r>
              <a:rPr lang="en-US" sz="2400" b="0" dirty="0"/>
              <a:t> if for every possible </a:t>
            </a:r>
            <a:r>
              <a:rPr lang="en-US" sz="2400" b="0" i="1" dirty="0"/>
              <a:t>instance</a:t>
            </a:r>
            <a:r>
              <a:rPr lang="en-US" sz="2400" b="0" dirty="0"/>
              <a:t> of the input, it will return the correct output in finite time.</a:t>
            </a:r>
          </a:p>
          <a:p>
            <a:endParaRPr lang="en-US" sz="2400" b="0" dirty="0"/>
          </a:p>
          <a:p>
            <a:r>
              <a:rPr lang="en-US" sz="1800" b="0" i="1" dirty="0"/>
              <a:t>Note: When no sorting order is specified ascending order is assumed by default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103416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End of lesson</a:t>
            </a:r>
          </a:p>
        </p:txBody>
      </p:sp>
      <p:sp>
        <p:nvSpPr>
          <p:cNvPr id="3" name="Content Placeholder 2"/>
          <p:cNvSpPr>
            <a:spLocks noGrp="1"/>
          </p:cNvSpPr>
          <p:nvPr>
            <p:ph idx="1"/>
          </p:nvPr>
        </p:nvSpPr>
        <p:spPr/>
        <p:txBody>
          <a:bodyPr>
            <a:normAutofit/>
          </a:bodyPr>
          <a:lstStyle/>
          <a:p>
            <a:pPr marL="114300" indent="0">
              <a:buNone/>
            </a:pPr>
            <a:endParaRPr lang="en-GB" sz="4400" b="0" dirty="0"/>
          </a:p>
          <a:p>
            <a:pPr marL="114300" indent="0">
              <a:buNone/>
            </a:pPr>
            <a:endParaRPr lang="en-GB" sz="4400" b="0" dirty="0"/>
          </a:p>
          <a:p>
            <a:pPr marL="114300" indent="0">
              <a:buNone/>
            </a:pPr>
            <a:r>
              <a:rPr lang="en-GB" sz="4400" b="0" dirty="0"/>
              <a:t>Any questions?</a:t>
            </a:r>
          </a:p>
        </p:txBody>
      </p:sp>
    </p:spTree>
    <p:extLst>
      <p:ext uri="{BB962C8B-B14F-4D97-AF65-F5344CB8AC3E}">
        <p14:creationId xmlns:p14="http://schemas.microsoft.com/office/powerpoint/2010/main" val="3317799722"/>
      </p:ext>
    </p:extLst>
  </p:cSld>
  <p:clrMapOvr>
    <a:masterClrMapping/>
  </p:clrMapOvr>
  <mc:AlternateContent xmlns:mc="http://schemas.openxmlformats.org/markup-compatibility/2006" xmlns:p14="http://schemas.microsoft.com/office/powerpoint/2010/main">
    <mc:Choice Requires="p14">
      <p:transition spd="slow" p14:dur="2000" advTm="416"/>
    </mc:Choice>
    <mc:Fallback xmlns="">
      <p:transition spd="slow" advTm="41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73"/>
            <a:ext cx="6858000" cy="1143000"/>
          </a:xfrm>
        </p:spPr>
        <p:txBody>
          <a:bodyPr/>
          <a:lstStyle/>
          <a:p>
            <a:pPr lvl="0">
              <a:spcBef>
                <a:spcPts val="440"/>
              </a:spcBef>
              <a:buClr>
                <a:srgbClr val="A9A57C"/>
              </a:buClr>
            </a:pPr>
            <a:r>
              <a:rPr lang="en-GB" dirty="0"/>
              <a:t>The Sorting Problem</a:t>
            </a:r>
          </a:p>
        </p:txBody>
      </p:sp>
      <p:sp>
        <p:nvSpPr>
          <p:cNvPr id="11" name="Content Placeholder 10"/>
          <p:cNvSpPr>
            <a:spLocks noGrp="1"/>
          </p:cNvSpPr>
          <p:nvPr>
            <p:ph idx="1"/>
          </p:nvPr>
        </p:nvSpPr>
        <p:spPr>
          <a:xfrm>
            <a:off x="838200" y="1161473"/>
            <a:ext cx="8305800" cy="4800600"/>
          </a:xfrm>
        </p:spPr>
        <p:txBody>
          <a:bodyPr>
            <a:normAutofit/>
          </a:bodyPr>
          <a:lstStyle/>
          <a:p>
            <a:pPr marL="114300" indent="0">
              <a:buNone/>
            </a:pPr>
            <a:r>
              <a:rPr lang="en-US" sz="2400" dirty="0"/>
              <a:t>What sorting algorithms are available? </a:t>
            </a:r>
          </a:p>
          <a:p>
            <a:pPr marL="114300" indent="0">
              <a:buNone/>
            </a:pPr>
            <a:br>
              <a:rPr lang="en-US" sz="1800" b="0" dirty="0"/>
            </a:br>
            <a:r>
              <a:rPr lang="en-US" sz="2000" b="0" dirty="0"/>
              <a:t>Several sorting algorithms exist; the sorting problem is a very popular problem in data structure and algorithms and various efforts have been made to create algorithms that take up less time and/or memory to solve this problem.</a:t>
            </a:r>
          </a:p>
          <a:p>
            <a:pPr marL="114300" indent="0">
              <a:buNone/>
            </a:pPr>
            <a:endParaRPr lang="en-US" sz="1800" b="0" dirty="0"/>
          </a:p>
          <a:p>
            <a:pPr marL="114300" indent="0">
              <a:buNone/>
            </a:pPr>
            <a:r>
              <a:rPr lang="en-US" sz="2400" b="0" dirty="0"/>
              <a:t>Examples :</a:t>
            </a:r>
            <a:br>
              <a:rPr lang="en-US" sz="2400" b="0" dirty="0"/>
            </a:br>
            <a:endParaRPr lang="en-US" sz="2400" b="0" dirty="0"/>
          </a:p>
          <a:p>
            <a:pPr marL="114300" indent="0">
              <a:buNone/>
            </a:pPr>
            <a:endParaRPr lang="en-US" sz="24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3" name="Table 4">
            <a:extLst>
              <a:ext uri="{FF2B5EF4-FFF2-40B4-BE49-F238E27FC236}">
                <a16:creationId xmlns:a16="http://schemas.microsoft.com/office/drawing/2014/main" id="{E865D1FF-0F2F-4694-A769-8B27178D215F}"/>
              </a:ext>
            </a:extLst>
          </p:cNvPr>
          <p:cNvGraphicFramePr>
            <a:graphicFrameLocks noGrp="1"/>
          </p:cNvGraphicFramePr>
          <p:nvPr>
            <p:extLst>
              <p:ext uri="{D42A27DB-BD31-4B8C-83A1-F6EECF244321}">
                <p14:modId xmlns:p14="http://schemas.microsoft.com/office/powerpoint/2010/main" val="1614216156"/>
              </p:ext>
            </p:extLst>
          </p:nvPr>
        </p:nvGraphicFramePr>
        <p:xfrm>
          <a:off x="1066800" y="4104640"/>
          <a:ext cx="7772400" cy="24942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53404390"/>
                    </a:ext>
                  </a:extLst>
                </a:gridCol>
                <a:gridCol w="1485900">
                  <a:extLst>
                    <a:ext uri="{9D8B030D-6E8A-4147-A177-3AD203B41FA5}">
                      <a16:colId xmlns:a16="http://schemas.microsoft.com/office/drawing/2014/main" val="4126860948"/>
                    </a:ext>
                  </a:extLst>
                </a:gridCol>
                <a:gridCol w="1485900">
                  <a:extLst>
                    <a:ext uri="{9D8B030D-6E8A-4147-A177-3AD203B41FA5}">
                      <a16:colId xmlns:a16="http://schemas.microsoft.com/office/drawing/2014/main" val="1857703501"/>
                    </a:ext>
                  </a:extLst>
                </a:gridCol>
                <a:gridCol w="1485900">
                  <a:extLst>
                    <a:ext uri="{9D8B030D-6E8A-4147-A177-3AD203B41FA5}">
                      <a16:colId xmlns:a16="http://schemas.microsoft.com/office/drawing/2014/main" val="954038720"/>
                    </a:ext>
                  </a:extLst>
                </a:gridCol>
                <a:gridCol w="1485900">
                  <a:extLst>
                    <a:ext uri="{9D8B030D-6E8A-4147-A177-3AD203B41FA5}">
                      <a16:colId xmlns:a16="http://schemas.microsoft.com/office/drawing/2014/main" val="3218698946"/>
                    </a:ext>
                  </a:extLst>
                </a:gridCol>
              </a:tblGrid>
              <a:tr h="370840">
                <a:tc>
                  <a:txBody>
                    <a:bodyPr/>
                    <a:lstStyle/>
                    <a:p>
                      <a:endParaRPr lang="en-GB"/>
                    </a:p>
                  </a:txBody>
                  <a:tcPr/>
                </a:tc>
                <a:tc>
                  <a:txBody>
                    <a:bodyPr/>
                    <a:lstStyle/>
                    <a:p>
                      <a:pPr algn="ctr"/>
                      <a:r>
                        <a:rPr lang="en-GB" dirty="0"/>
                        <a:t>Best </a:t>
                      </a:r>
                    </a:p>
                    <a:p>
                      <a:pPr algn="ctr"/>
                      <a:r>
                        <a:rPr lang="en-GB" dirty="0"/>
                        <a:t>Case</a:t>
                      </a:r>
                    </a:p>
                  </a:txBody>
                  <a:tcPr/>
                </a:tc>
                <a:tc>
                  <a:txBody>
                    <a:bodyPr/>
                    <a:lstStyle/>
                    <a:p>
                      <a:pPr algn="ctr"/>
                      <a:r>
                        <a:rPr lang="en-GB" dirty="0"/>
                        <a:t>Typical </a:t>
                      </a:r>
                    </a:p>
                    <a:p>
                      <a:pPr algn="ctr"/>
                      <a:r>
                        <a:rPr lang="en-GB" dirty="0"/>
                        <a:t>Case</a:t>
                      </a:r>
                    </a:p>
                  </a:txBody>
                  <a:tcPr/>
                </a:tc>
                <a:tc>
                  <a:txBody>
                    <a:bodyPr/>
                    <a:lstStyle/>
                    <a:p>
                      <a:pPr algn="ctr"/>
                      <a:r>
                        <a:rPr lang="en-GB" dirty="0"/>
                        <a:t>Worst </a:t>
                      </a:r>
                    </a:p>
                    <a:p>
                      <a:pPr algn="ctr"/>
                      <a:r>
                        <a:rPr lang="en-GB" dirty="0"/>
                        <a:t>Case</a:t>
                      </a:r>
                    </a:p>
                  </a:txBody>
                  <a:tcPr/>
                </a:tc>
                <a:tc>
                  <a:txBody>
                    <a:bodyPr/>
                    <a:lstStyle/>
                    <a:p>
                      <a:pPr algn="ctr"/>
                      <a:r>
                        <a:rPr lang="en-GB" dirty="0"/>
                        <a:t>Space Complexity</a:t>
                      </a:r>
                    </a:p>
                  </a:txBody>
                  <a:tcPr/>
                </a:tc>
                <a:extLst>
                  <a:ext uri="{0D108BD9-81ED-4DB2-BD59-A6C34878D82A}">
                    <a16:rowId xmlns:a16="http://schemas.microsoft.com/office/drawing/2014/main" val="3962749540"/>
                  </a:ext>
                </a:extLst>
              </a:tr>
              <a:tr h="370840">
                <a:tc>
                  <a:txBody>
                    <a:bodyPr/>
                    <a:lstStyle/>
                    <a:p>
                      <a:r>
                        <a:rPr lang="en-GB" dirty="0"/>
                        <a:t>Bubble Sort</a:t>
                      </a:r>
                    </a:p>
                  </a:txBody>
                  <a:tcPr/>
                </a:tc>
                <a:tc>
                  <a:txBody>
                    <a:bodyPr/>
                    <a:lstStyle/>
                    <a:p>
                      <a:pPr algn="ctr"/>
                      <a:r>
                        <a:rPr lang="en-GB" dirty="0"/>
                        <a:t>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O(n²)</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O(n²)</a:t>
                      </a:r>
                    </a:p>
                  </a:txBody>
                  <a:tcPr/>
                </a:tc>
                <a:tc>
                  <a:txBody>
                    <a:bodyPr/>
                    <a:lstStyle/>
                    <a:p>
                      <a:pPr algn="ctr"/>
                      <a:r>
                        <a:rPr lang="en-GB" dirty="0"/>
                        <a:t>O(1)</a:t>
                      </a:r>
                    </a:p>
                  </a:txBody>
                  <a:tcPr/>
                </a:tc>
                <a:extLst>
                  <a:ext uri="{0D108BD9-81ED-4DB2-BD59-A6C34878D82A}">
                    <a16:rowId xmlns:a16="http://schemas.microsoft.com/office/drawing/2014/main" val="3081408037"/>
                  </a:ext>
                </a:extLst>
              </a:tr>
              <a:tr h="370840">
                <a:tc>
                  <a:txBody>
                    <a:bodyPr/>
                    <a:lstStyle/>
                    <a:p>
                      <a:r>
                        <a:rPr lang="en-GB" dirty="0"/>
                        <a:t>Merge Sort</a:t>
                      </a:r>
                    </a:p>
                  </a:txBody>
                  <a:tcPr/>
                </a:tc>
                <a:tc>
                  <a:txBody>
                    <a:bodyPr/>
                    <a:lstStyle/>
                    <a:p>
                      <a:pPr algn="ctr"/>
                      <a:r>
                        <a:rPr lang="en-GB" dirty="0"/>
                        <a:t>O(n log n)</a:t>
                      </a:r>
                    </a:p>
                  </a:txBody>
                  <a:tcPr/>
                </a:tc>
                <a:tc>
                  <a:txBody>
                    <a:bodyPr/>
                    <a:lstStyle/>
                    <a:p>
                      <a:pPr algn="ctr"/>
                      <a:r>
                        <a:rPr lang="en-GB" dirty="0"/>
                        <a:t>O(n log n)</a:t>
                      </a:r>
                    </a:p>
                  </a:txBody>
                  <a:tcPr/>
                </a:tc>
                <a:tc>
                  <a:txBody>
                    <a:bodyPr/>
                    <a:lstStyle/>
                    <a:p>
                      <a:pPr algn="ctr"/>
                      <a:r>
                        <a:rPr lang="en-GB" dirty="0"/>
                        <a:t>O(n log n)</a:t>
                      </a:r>
                    </a:p>
                  </a:txBody>
                  <a:tcPr/>
                </a:tc>
                <a:tc>
                  <a:txBody>
                    <a:bodyPr/>
                    <a:lstStyle/>
                    <a:p>
                      <a:pPr algn="ctr"/>
                      <a:r>
                        <a:rPr lang="en-GB" dirty="0"/>
                        <a:t>O(n)</a:t>
                      </a:r>
                    </a:p>
                  </a:txBody>
                  <a:tcPr/>
                </a:tc>
                <a:extLst>
                  <a:ext uri="{0D108BD9-81ED-4DB2-BD59-A6C34878D82A}">
                    <a16:rowId xmlns:a16="http://schemas.microsoft.com/office/drawing/2014/main" val="764781913"/>
                  </a:ext>
                </a:extLst>
              </a:tr>
              <a:tr h="370840">
                <a:tc>
                  <a:txBody>
                    <a:bodyPr/>
                    <a:lstStyle/>
                    <a:p>
                      <a:r>
                        <a:rPr lang="en-GB" dirty="0"/>
                        <a:t>Quick Sort</a:t>
                      </a:r>
                    </a:p>
                  </a:txBody>
                  <a:tcPr/>
                </a:tc>
                <a:tc>
                  <a:txBody>
                    <a:bodyPr/>
                    <a:lstStyle/>
                    <a:p>
                      <a:pPr algn="ctr"/>
                      <a:r>
                        <a:rPr lang="en-GB" dirty="0"/>
                        <a:t>O(n log n)</a:t>
                      </a:r>
                    </a:p>
                  </a:txBody>
                  <a:tcPr/>
                </a:tc>
                <a:tc>
                  <a:txBody>
                    <a:bodyPr/>
                    <a:lstStyle/>
                    <a:p>
                      <a:pPr algn="ctr"/>
                      <a:r>
                        <a:rPr lang="en-GB" dirty="0"/>
                        <a:t>O(n log n)</a:t>
                      </a:r>
                    </a:p>
                  </a:txBody>
                  <a:tcPr/>
                </a:tc>
                <a:tc>
                  <a:txBody>
                    <a:bodyPr/>
                    <a:lstStyle/>
                    <a:p>
                      <a:pPr algn="ctr"/>
                      <a:r>
                        <a:rPr lang="en-GB" dirty="0"/>
                        <a:t>O(n²)</a:t>
                      </a:r>
                    </a:p>
                  </a:txBody>
                  <a:tcPr/>
                </a:tc>
                <a:tc>
                  <a:txBody>
                    <a:bodyPr/>
                    <a:lstStyle/>
                    <a:p>
                      <a:pPr algn="ctr"/>
                      <a:r>
                        <a:rPr lang="en-GB" dirty="0"/>
                        <a:t>O(log n)</a:t>
                      </a:r>
                    </a:p>
                  </a:txBody>
                  <a:tcPr/>
                </a:tc>
                <a:extLst>
                  <a:ext uri="{0D108BD9-81ED-4DB2-BD59-A6C34878D82A}">
                    <a16:rowId xmlns:a16="http://schemas.microsoft.com/office/drawing/2014/main" val="1350689079"/>
                  </a:ext>
                </a:extLst>
              </a:tr>
              <a:tr h="370840">
                <a:tc>
                  <a:txBody>
                    <a:bodyPr/>
                    <a:lstStyle/>
                    <a:p>
                      <a:r>
                        <a:rPr lang="en-GB" dirty="0"/>
                        <a:t>Bucket Sort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O(n²)</a:t>
                      </a:r>
                    </a:p>
                  </a:txBody>
                  <a:tcPr/>
                </a:tc>
                <a:tc>
                  <a:txBody>
                    <a:bodyPr/>
                    <a:lstStyle/>
                    <a:p>
                      <a:pPr algn="ctr"/>
                      <a:r>
                        <a:rPr lang="en-GB" dirty="0"/>
                        <a:t>O(n)</a:t>
                      </a:r>
                    </a:p>
                  </a:txBody>
                  <a:tcPr/>
                </a:tc>
                <a:extLst>
                  <a:ext uri="{0D108BD9-81ED-4DB2-BD59-A6C34878D82A}">
                    <a16:rowId xmlns:a16="http://schemas.microsoft.com/office/drawing/2014/main" val="4106284303"/>
                  </a:ext>
                </a:extLst>
              </a:tr>
              <a:tr h="370840">
                <a:tc>
                  <a:txBody>
                    <a:bodyPr/>
                    <a:lstStyle/>
                    <a:p>
                      <a:r>
                        <a:rPr lang="en-GB" dirty="0"/>
                        <a:t>Heap Sort</a:t>
                      </a:r>
                    </a:p>
                  </a:txBody>
                  <a:tcPr/>
                </a:tc>
                <a:tc>
                  <a:txBody>
                    <a:bodyPr/>
                    <a:lstStyle/>
                    <a:p>
                      <a:pPr algn="ctr"/>
                      <a:r>
                        <a:rPr lang="en-GB" dirty="0"/>
                        <a:t>O(n log n)</a:t>
                      </a:r>
                    </a:p>
                  </a:txBody>
                  <a:tcPr/>
                </a:tc>
                <a:tc>
                  <a:txBody>
                    <a:bodyPr/>
                    <a:lstStyle/>
                    <a:p>
                      <a:pPr algn="ctr"/>
                      <a:r>
                        <a:rPr lang="en-GB" dirty="0"/>
                        <a:t>O(n log n)</a:t>
                      </a:r>
                    </a:p>
                  </a:txBody>
                  <a:tcPr/>
                </a:tc>
                <a:tc>
                  <a:txBody>
                    <a:bodyPr/>
                    <a:lstStyle/>
                    <a:p>
                      <a:pPr algn="ctr"/>
                      <a:r>
                        <a:rPr lang="en-GB" dirty="0"/>
                        <a:t>O(n log n)</a:t>
                      </a:r>
                    </a:p>
                  </a:txBody>
                  <a:tcPr/>
                </a:tc>
                <a:tc>
                  <a:txBody>
                    <a:bodyPr/>
                    <a:lstStyle/>
                    <a:p>
                      <a:pPr algn="ctr"/>
                      <a:r>
                        <a:rPr lang="en-GB" dirty="0"/>
                        <a:t>O(1)</a:t>
                      </a:r>
                    </a:p>
                  </a:txBody>
                  <a:tcPr/>
                </a:tc>
                <a:extLst>
                  <a:ext uri="{0D108BD9-81ED-4DB2-BD59-A6C34878D82A}">
                    <a16:rowId xmlns:a16="http://schemas.microsoft.com/office/drawing/2014/main" val="1203019092"/>
                  </a:ext>
                </a:extLst>
              </a:tr>
            </a:tbl>
          </a:graphicData>
        </a:graphic>
      </p:graphicFrame>
    </p:spTree>
    <p:extLst>
      <p:ext uri="{BB962C8B-B14F-4D97-AF65-F5344CB8AC3E}">
        <p14:creationId xmlns:p14="http://schemas.microsoft.com/office/powerpoint/2010/main" val="128671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73"/>
            <a:ext cx="7620000" cy="1143000"/>
          </a:xfrm>
        </p:spPr>
        <p:txBody>
          <a:bodyPr/>
          <a:lstStyle/>
          <a:p>
            <a:pPr lvl="0">
              <a:spcBef>
                <a:spcPts val="440"/>
              </a:spcBef>
              <a:buClr>
                <a:srgbClr val="A9A57C"/>
              </a:buClr>
            </a:pPr>
            <a:r>
              <a:rPr lang="en-GB" dirty="0"/>
              <a:t>Efficient and Inefficient Sorts</a:t>
            </a:r>
          </a:p>
        </p:txBody>
      </p:sp>
      <p:sp>
        <p:nvSpPr>
          <p:cNvPr id="11" name="Content Placeholder 10"/>
          <p:cNvSpPr>
            <a:spLocks noGrp="1"/>
          </p:cNvSpPr>
          <p:nvPr>
            <p:ph idx="1"/>
          </p:nvPr>
        </p:nvSpPr>
        <p:spPr>
          <a:xfrm>
            <a:off x="838200" y="1161473"/>
            <a:ext cx="8305800" cy="4800600"/>
          </a:xfrm>
        </p:spPr>
        <p:txBody>
          <a:bodyPr>
            <a:normAutofit/>
          </a:bodyPr>
          <a:lstStyle/>
          <a:p>
            <a:pPr marL="114300" indent="0">
              <a:buNone/>
            </a:pPr>
            <a:r>
              <a:rPr lang="en-US" sz="2000" b="0" dirty="0"/>
              <a:t>As one can see, not all sorting algorithms were created equally!</a:t>
            </a:r>
          </a:p>
          <a:p>
            <a:pPr marL="114300" indent="0">
              <a:buNone/>
            </a:pPr>
            <a:endParaRPr lang="en-US" sz="2000" b="0" dirty="0"/>
          </a:p>
          <a:p>
            <a:pPr marL="114300" indent="0">
              <a:buNone/>
            </a:pPr>
            <a:r>
              <a:rPr lang="en-US" sz="2000" b="0" dirty="0"/>
              <a:t>Some are very slow but make good use of memory e.g. Bubble Sort</a:t>
            </a:r>
          </a:p>
          <a:p>
            <a:pPr marL="114300" indent="0">
              <a:buNone/>
            </a:pPr>
            <a:endParaRPr lang="en-US" sz="2000" b="0" dirty="0"/>
          </a:p>
          <a:p>
            <a:pPr marL="114300" indent="0">
              <a:buNone/>
            </a:pPr>
            <a:r>
              <a:rPr lang="en-US" sz="2000" b="0" dirty="0"/>
              <a:t>Some are fast but require more memory e.g. Merge Sort</a:t>
            </a:r>
          </a:p>
          <a:p>
            <a:pPr marL="114300" indent="0">
              <a:buNone/>
            </a:pPr>
            <a:endParaRPr lang="en-US" sz="2000" b="0" dirty="0"/>
          </a:p>
          <a:p>
            <a:pPr marL="114300" indent="0">
              <a:buNone/>
            </a:pPr>
            <a:r>
              <a:rPr lang="en-US" sz="2000" b="0" dirty="0"/>
              <a:t>Some have it all e.g. Heap Sort </a:t>
            </a:r>
          </a:p>
          <a:p>
            <a:pPr marL="114300" indent="0">
              <a:buNone/>
            </a:pPr>
            <a:endParaRPr lang="en-US" sz="1800" b="0" dirty="0"/>
          </a:p>
          <a:p>
            <a:pPr marL="114300" indent="0">
              <a:buNone/>
            </a:pPr>
            <a:r>
              <a:rPr lang="en-US" sz="2400" b="0" dirty="0"/>
              <a:t>Examples :</a:t>
            </a:r>
            <a:br>
              <a:rPr lang="en-US" sz="2400" b="0" dirty="0"/>
            </a:br>
            <a:endParaRPr lang="en-US" sz="2400" b="0" dirty="0"/>
          </a:p>
          <a:p>
            <a:pPr marL="114300" indent="0">
              <a:buNone/>
            </a:pPr>
            <a:endParaRPr lang="en-US" sz="24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3" name="Table 4">
            <a:extLst>
              <a:ext uri="{FF2B5EF4-FFF2-40B4-BE49-F238E27FC236}">
                <a16:creationId xmlns:a16="http://schemas.microsoft.com/office/drawing/2014/main" id="{E865D1FF-0F2F-4694-A769-8B27178D215F}"/>
              </a:ext>
            </a:extLst>
          </p:cNvPr>
          <p:cNvGraphicFramePr>
            <a:graphicFrameLocks noGrp="1"/>
          </p:cNvGraphicFramePr>
          <p:nvPr/>
        </p:nvGraphicFramePr>
        <p:xfrm>
          <a:off x="1066800" y="4104640"/>
          <a:ext cx="7772400" cy="24942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53404390"/>
                    </a:ext>
                  </a:extLst>
                </a:gridCol>
                <a:gridCol w="1485900">
                  <a:extLst>
                    <a:ext uri="{9D8B030D-6E8A-4147-A177-3AD203B41FA5}">
                      <a16:colId xmlns:a16="http://schemas.microsoft.com/office/drawing/2014/main" val="4126860948"/>
                    </a:ext>
                  </a:extLst>
                </a:gridCol>
                <a:gridCol w="1485900">
                  <a:extLst>
                    <a:ext uri="{9D8B030D-6E8A-4147-A177-3AD203B41FA5}">
                      <a16:colId xmlns:a16="http://schemas.microsoft.com/office/drawing/2014/main" val="1857703501"/>
                    </a:ext>
                  </a:extLst>
                </a:gridCol>
                <a:gridCol w="1485900">
                  <a:extLst>
                    <a:ext uri="{9D8B030D-6E8A-4147-A177-3AD203B41FA5}">
                      <a16:colId xmlns:a16="http://schemas.microsoft.com/office/drawing/2014/main" val="954038720"/>
                    </a:ext>
                  </a:extLst>
                </a:gridCol>
                <a:gridCol w="1485900">
                  <a:extLst>
                    <a:ext uri="{9D8B030D-6E8A-4147-A177-3AD203B41FA5}">
                      <a16:colId xmlns:a16="http://schemas.microsoft.com/office/drawing/2014/main" val="3218698946"/>
                    </a:ext>
                  </a:extLst>
                </a:gridCol>
              </a:tblGrid>
              <a:tr h="370840">
                <a:tc>
                  <a:txBody>
                    <a:bodyPr/>
                    <a:lstStyle/>
                    <a:p>
                      <a:endParaRPr lang="en-GB"/>
                    </a:p>
                  </a:txBody>
                  <a:tcPr/>
                </a:tc>
                <a:tc>
                  <a:txBody>
                    <a:bodyPr/>
                    <a:lstStyle/>
                    <a:p>
                      <a:pPr algn="ctr"/>
                      <a:r>
                        <a:rPr lang="en-GB" dirty="0"/>
                        <a:t>Best </a:t>
                      </a:r>
                    </a:p>
                    <a:p>
                      <a:pPr algn="ctr"/>
                      <a:r>
                        <a:rPr lang="en-GB" dirty="0"/>
                        <a:t>Case</a:t>
                      </a:r>
                    </a:p>
                  </a:txBody>
                  <a:tcPr/>
                </a:tc>
                <a:tc>
                  <a:txBody>
                    <a:bodyPr/>
                    <a:lstStyle/>
                    <a:p>
                      <a:pPr algn="ctr"/>
                      <a:r>
                        <a:rPr lang="en-GB" dirty="0"/>
                        <a:t>Typical </a:t>
                      </a:r>
                    </a:p>
                    <a:p>
                      <a:pPr algn="ctr"/>
                      <a:r>
                        <a:rPr lang="en-GB" dirty="0"/>
                        <a:t>Case</a:t>
                      </a:r>
                    </a:p>
                  </a:txBody>
                  <a:tcPr/>
                </a:tc>
                <a:tc>
                  <a:txBody>
                    <a:bodyPr/>
                    <a:lstStyle/>
                    <a:p>
                      <a:pPr algn="ctr"/>
                      <a:r>
                        <a:rPr lang="en-GB" dirty="0"/>
                        <a:t>Worst </a:t>
                      </a:r>
                    </a:p>
                    <a:p>
                      <a:pPr algn="ctr"/>
                      <a:r>
                        <a:rPr lang="en-GB" dirty="0"/>
                        <a:t>Case</a:t>
                      </a:r>
                    </a:p>
                  </a:txBody>
                  <a:tcPr/>
                </a:tc>
                <a:tc>
                  <a:txBody>
                    <a:bodyPr/>
                    <a:lstStyle/>
                    <a:p>
                      <a:pPr algn="ctr"/>
                      <a:r>
                        <a:rPr lang="en-GB" dirty="0"/>
                        <a:t>Space Complexity</a:t>
                      </a:r>
                    </a:p>
                  </a:txBody>
                  <a:tcPr/>
                </a:tc>
                <a:extLst>
                  <a:ext uri="{0D108BD9-81ED-4DB2-BD59-A6C34878D82A}">
                    <a16:rowId xmlns:a16="http://schemas.microsoft.com/office/drawing/2014/main" val="3962749540"/>
                  </a:ext>
                </a:extLst>
              </a:tr>
              <a:tr h="370840">
                <a:tc>
                  <a:txBody>
                    <a:bodyPr/>
                    <a:lstStyle/>
                    <a:p>
                      <a:r>
                        <a:rPr lang="en-GB" dirty="0"/>
                        <a:t>Bubble Sort</a:t>
                      </a:r>
                    </a:p>
                  </a:txBody>
                  <a:tcPr/>
                </a:tc>
                <a:tc>
                  <a:txBody>
                    <a:bodyPr/>
                    <a:lstStyle/>
                    <a:p>
                      <a:pPr algn="ctr"/>
                      <a:r>
                        <a:rPr lang="en-GB" dirty="0"/>
                        <a:t>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O(n²)</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O(n²)</a:t>
                      </a:r>
                    </a:p>
                  </a:txBody>
                  <a:tcPr/>
                </a:tc>
                <a:tc>
                  <a:txBody>
                    <a:bodyPr/>
                    <a:lstStyle/>
                    <a:p>
                      <a:pPr algn="ctr"/>
                      <a:r>
                        <a:rPr lang="en-GB" dirty="0"/>
                        <a:t>O(1)</a:t>
                      </a:r>
                    </a:p>
                  </a:txBody>
                  <a:tcPr/>
                </a:tc>
                <a:extLst>
                  <a:ext uri="{0D108BD9-81ED-4DB2-BD59-A6C34878D82A}">
                    <a16:rowId xmlns:a16="http://schemas.microsoft.com/office/drawing/2014/main" val="3081408037"/>
                  </a:ext>
                </a:extLst>
              </a:tr>
              <a:tr h="370840">
                <a:tc>
                  <a:txBody>
                    <a:bodyPr/>
                    <a:lstStyle/>
                    <a:p>
                      <a:r>
                        <a:rPr lang="en-GB" dirty="0"/>
                        <a:t>Merge Sort</a:t>
                      </a:r>
                    </a:p>
                  </a:txBody>
                  <a:tcPr/>
                </a:tc>
                <a:tc>
                  <a:txBody>
                    <a:bodyPr/>
                    <a:lstStyle/>
                    <a:p>
                      <a:pPr algn="ctr"/>
                      <a:r>
                        <a:rPr lang="en-GB" dirty="0"/>
                        <a:t>O(n log n)</a:t>
                      </a:r>
                    </a:p>
                  </a:txBody>
                  <a:tcPr/>
                </a:tc>
                <a:tc>
                  <a:txBody>
                    <a:bodyPr/>
                    <a:lstStyle/>
                    <a:p>
                      <a:pPr algn="ctr"/>
                      <a:r>
                        <a:rPr lang="en-GB" dirty="0"/>
                        <a:t>O(n log n)</a:t>
                      </a:r>
                    </a:p>
                  </a:txBody>
                  <a:tcPr/>
                </a:tc>
                <a:tc>
                  <a:txBody>
                    <a:bodyPr/>
                    <a:lstStyle/>
                    <a:p>
                      <a:pPr algn="ctr"/>
                      <a:r>
                        <a:rPr lang="en-GB" dirty="0"/>
                        <a:t>O(n log n)</a:t>
                      </a:r>
                    </a:p>
                  </a:txBody>
                  <a:tcPr/>
                </a:tc>
                <a:tc>
                  <a:txBody>
                    <a:bodyPr/>
                    <a:lstStyle/>
                    <a:p>
                      <a:pPr algn="ctr"/>
                      <a:r>
                        <a:rPr lang="en-GB" dirty="0"/>
                        <a:t>O(n)</a:t>
                      </a:r>
                    </a:p>
                  </a:txBody>
                  <a:tcPr/>
                </a:tc>
                <a:extLst>
                  <a:ext uri="{0D108BD9-81ED-4DB2-BD59-A6C34878D82A}">
                    <a16:rowId xmlns:a16="http://schemas.microsoft.com/office/drawing/2014/main" val="764781913"/>
                  </a:ext>
                </a:extLst>
              </a:tr>
              <a:tr h="370840">
                <a:tc>
                  <a:txBody>
                    <a:bodyPr/>
                    <a:lstStyle/>
                    <a:p>
                      <a:r>
                        <a:rPr lang="en-GB" dirty="0"/>
                        <a:t>Quick Sort</a:t>
                      </a:r>
                    </a:p>
                  </a:txBody>
                  <a:tcPr/>
                </a:tc>
                <a:tc>
                  <a:txBody>
                    <a:bodyPr/>
                    <a:lstStyle/>
                    <a:p>
                      <a:pPr algn="ctr"/>
                      <a:r>
                        <a:rPr lang="en-GB" dirty="0"/>
                        <a:t>O(n log n)</a:t>
                      </a:r>
                    </a:p>
                  </a:txBody>
                  <a:tcPr/>
                </a:tc>
                <a:tc>
                  <a:txBody>
                    <a:bodyPr/>
                    <a:lstStyle/>
                    <a:p>
                      <a:pPr algn="ctr"/>
                      <a:r>
                        <a:rPr lang="en-GB" dirty="0"/>
                        <a:t>O(n log n)</a:t>
                      </a:r>
                    </a:p>
                  </a:txBody>
                  <a:tcPr/>
                </a:tc>
                <a:tc>
                  <a:txBody>
                    <a:bodyPr/>
                    <a:lstStyle/>
                    <a:p>
                      <a:pPr algn="ctr"/>
                      <a:r>
                        <a:rPr lang="en-GB" dirty="0"/>
                        <a:t>O(n²)</a:t>
                      </a:r>
                    </a:p>
                  </a:txBody>
                  <a:tcPr/>
                </a:tc>
                <a:tc>
                  <a:txBody>
                    <a:bodyPr/>
                    <a:lstStyle/>
                    <a:p>
                      <a:pPr algn="ctr"/>
                      <a:r>
                        <a:rPr lang="en-GB" dirty="0"/>
                        <a:t>O(log n)</a:t>
                      </a:r>
                    </a:p>
                  </a:txBody>
                  <a:tcPr/>
                </a:tc>
                <a:extLst>
                  <a:ext uri="{0D108BD9-81ED-4DB2-BD59-A6C34878D82A}">
                    <a16:rowId xmlns:a16="http://schemas.microsoft.com/office/drawing/2014/main" val="1350689079"/>
                  </a:ext>
                </a:extLst>
              </a:tr>
              <a:tr h="370840">
                <a:tc>
                  <a:txBody>
                    <a:bodyPr/>
                    <a:lstStyle/>
                    <a:p>
                      <a:r>
                        <a:rPr lang="en-GB" dirty="0"/>
                        <a:t>Bucket Sort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O(n²)</a:t>
                      </a:r>
                    </a:p>
                  </a:txBody>
                  <a:tcPr/>
                </a:tc>
                <a:tc>
                  <a:txBody>
                    <a:bodyPr/>
                    <a:lstStyle/>
                    <a:p>
                      <a:pPr algn="ctr"/>
                      <a:r>
                        <a:rPr lang="en-GB" dirty="0"/>
                        <a:t>O(n)</a:t>
                      </a:r>
                    </a:p>
                  </a:txBody>
                  <a:tcPr/>
                </a:tc>
                <a:extLst>
                  <a:ext uri="{0D108BD9-81ED-4DB2-BD59-A6C34878D82A}">
                    <a16:rowId xmlns:a16="http://schemas.microsoft.com/office/drawing/2014/main" val="4106284303"/>
                  </a:ext>
                </a:extLst>
              </a:tr>
              <a:tr h="370840">
                <a:tc>
                  <a:txBody>
                    <a:bodyPr/>
                    <a:lstStyle/>
                    <a:p>
                      <a:r>
                        <a:rPr lang="en-GB" dirty="0"/>
                        <a:t>Heap Sort</a:t>
                      </a:r>
                    </a:p>
                  </a:txBody>
                  <a:tcPr/>
                </a:tc>
                <a:tc>
                  <a:txBody>
                    <a:bodyPr/>
                    <a:lstStyle/>
                    <a:p>
                      <a:pPr algn="ctr"/>
                      <a:r>
                        <a:rPr lang="en-GB" dirty="0"/>
                        <a:t>O(n log n)</a:t>
                      </a:r>
                    </a:p>
                  </a:txBody>
                  <a:tcPr/>
                </a:tc>
                <a:tc>
                  <a:txBody>
                    <a:bodyPr/>
                    <a:lstStyle/>
                    <a:p>
                      <a:pPr algn="ctr"/>
                      <a:r>
                        <a:rPr lang="en-GB" dirty="0"/>
                        <a:t>O(n log n)</a:t>
                      </a:r>
                    </a:p>
                  </a:txBody>
                  <a:tcPr/>
                </a:tc>
                <a:tc>
                  <a:txBody>
                    <a:bodyPr/>
                    <a:lstStyle/>
                    <a:p>
                      <a:pPr algn="ctr"/>
                      <a:r>
                        <a:rPr lang="en-GB" dirty="0"/>
                        <a:t>O(n log n)</a:t>
                      </a:r>
                    </a:p>
                  </a:txBody>
                  <a:tcPr/>
                </a:tc>
                <a:tc>
                  <a:txBody>
                    <a:bodyPr/>
                    <a:lstStyle/>
                    <a:p>
                      <a:pPr algn="ctr"/>
                      <a:r>
                        <a:rPr lang="en-GB" dirty="0"/>
                        <a:t>O(1)</a:t>
                      </a:r>
                    </a:p>
                  </a:txBody>
                  <a:tcPr/>
                </a:tc>
                <a:extLst>
                  <a:ext uri="{0D108BD9-81ED-4DB2-BD59-A6C34878D82A}">
                    <a16:rowId xmlns:a16="http://schemas.microsoft.com/office/drawing/2014/main" val="1203019092"/>
                  </a:ext>
                </a:extLst>
              </a:tr>
            </a:tbl>
          </a:graphicData>
        </a:graphic>
      </p:graphicFrame>
    </p:spTree>
    <p:extLst>
      <p:ext uri="{BB962C8B-B14F-4D97-AF65-F5344CB8AC3E}">
        <p14:creationId xmlns:p14="http://schemas.microsoft.com/office/powerpoint/2010/main" val="2418516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6858000" cy="1143000"/>
          </a:xfrm>
        </p:spPr>
        <p:txBody>
          <a:bodyPr/>
          <a:lstStyle/>
          <a:p>
            <a:pPr lvl="0">
              <a:spcBef>
                <a:spcPts val="440"/>
              </a:spcBef>
              <a:buClr>
                <a:srgbClr val="A9A57C"/>
              </a:buClr>
            </a:pPr>
            <a:r>
              <a:rPr lang="en-GB" dirty="0"/>
              <a:t>Merge Sort</a:t>
            </a:r>
          </a:p>
        </p:txBody>
      </p:sp>
      <p:sp>
        <p:nvSpPr>
          <p:cNvPr id="11" name="Content Placeholder 10"/>
          <p:cNvSpPr>
            <a:spLocks noGrp="1"/>
          </p:cNvSpPr>
          <p:nvPr>
            <p:ph idx="1"/>
          </p:nvPr>
        </p:nvSpPr>
        <p:spPr>
          <a:xfrm>
            <a:off x="838200" y="1600200"/>
            <a:ext cx="8305800" cy="5196840"/>
          </a:xfrm>
        </p:spPr>
        <p:txBody>
          <a:bodyPr>
            <a:normAutofit lnSpcReduction="10000"/>
          </a:bodyPr>
          <a:lstStyle/>
          <a:p>
            <a:r>
              <a:rPr lang="en-GB" b="0" dirty="0"/>
              <a:t>The Merge Sort is a “</a:t>
            </a:r>
            <a:r>
              <a:rPr lang="en-GB" b="0" i="1" dirty="0"/>
              <a:t>divide and conquer</a:t>
            </a:r>
            <a:r>
              <a:rPr lang="en-GB" b="0" dirty="0"/>
              <a:t>” algorithm.</a:t>
            </a:r>
            <a:br>
              <a:rPr lang="en-GB" b="0" dirty="0"/>
            </a:br>
            <a:endParaRPr lang="en-GB" b="0" dirty="0"/>
          </a:p>
          <a:p>
            <a:r>
              <a:rPr lang="en-GB" b="0" dirty="0"/>
              <a:t>It works on the principle that sorting small arrays individually and then aggregating their results is simpler that trying to sort a large array all at once.</a:t>
            </a:r>
          </a:p>
          <a:p>
            <a:endParaRPr lang="en-GB" b="0" dirty="0"/>
          </a:p>
          <a:p>
            <a:r>
              <a:rPr lang="en-GB" b="0" dirty="0"/>
              <a:t>Think of a pack of cards…what is easiest?</a:t>
            </a:r>
          </a:p>
          <a:p>
            <a:endParaRPr lang="en-GB" b="0" dirty="0"/>
          </a:p>
          <a:p>
            <a:pPr lvl="1"/>
            <a:r>
              <a:rPr lang="en-GB" dirty="0"/>
              <a:t>Trying to sort all 52cards at one go in one single deck</a:t>
            </a:r>
          </a:p>
          <a:p>
            <a:pPr lvl="1"/>
            <a:endParaRPr lang="en-GB" sz="1600" dirty="0"/>
          </a:p>
          <a:p>
            <a:pPr marL="411480" lvl="1" indent="0">
              <a:buNone/>
            </a:pPr>
            <a:r>
              <a:rPr lang="en-GB" b="0" dirty="0"/>
              <a:t>			</a:t>
            </a:r>
            <a:r>
              <a:rPr lang="en-GB" b="0" i="1" dirty="0"/>
              <a:t>OR</a:t>
            </a:r>
          </a:p>
          <a:p>
            <a:pPr marL="411480" lvl="1" indent="0">
              <a:buNone/>
            </a:pPr>
            <a:endParaRPr lang="en-GB" sz="1600" b="0" i="1" dirty="0"/>
          </a:p>
          <a:p>
            <a:pPr lvl="1"/>
            <a:r>
              <a:rPr lang="en-GB" dirty="0"/>
              <a:t>Splitting the cards into 4 decks (♣ , ♠, ♥, ♢)</a:t>
            </a:r>
          </a:p>
          <a:p>
            <a:pPr lvl="1"/>
            <a:r>
              <a:rPr lang="en-GB" b="0" dirty="0"/>
              <a:t>Sorting each deck individually</a:t>
            </a:r>
          </a:p>
          <a:p>
            <a:pPr lvl="1"/>
            <a:r>
              <a:rPr lang="en-GB" b="0" dirty="0"/>
              <a:t>Putting all the decks back together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83712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p>
            <a:pPr lvl="0">
              <a:spcBef>
                <a:spcPts val="440"/>
              </a:spcBef>
              <a:buClr>
                <a:srgbClr val="A9A57C"/>
              </a:buClr>
            </a:pPr>
            <a:r>
              <a:rPr lang="en-GB" dirty="0"/>
              <a:t>Merge Sort</a:t>
            </a:r>
          </a:p>
        </p:txBody>
      </p:sp>
      <p:sp>
        <p:nvSpPr>
          <p:cNvPr id="11" name="Content Placeholder 10"/>
          <p:cNvSpPr>
            <a:spLocks noGrp="1"/>
          </p:cNvSpPr>
          <p:nvPr>
            <p:ph idx="1"/>
          </p:nvPr>
        </p:nvSpPr>
        <p:spPr>
          <a:xfrm>
            <a:off x="838200" y="1600200"/>
            <a:ext cx="8305800" cy="4800600"/>
          </a:xfrm>
        </p:spPr>
        <p:txBody>
          <a:bodyPr>
            <a:normAutofit/>
          </a:bodyPr>
          <a:lstStyle/>
          <a:p>
            <a:r>
              <a:rPr lang="en-GB" b="0" dirty="0"/>
              <a:t>The Merge Sort works on a similar principle</a:t>
            </a:r>
            <a:br>
              <a:rPr lang="en-GB" b="0" dirty="0"/>
            </a:br>
            <a:endParaRPr lang="en-GB" b="0" dirty="0"/>
          </a:p>
          <a:p>
            <a:r>
              <a:rPr lang="en-GB" b="0" dirty="0"/>
              <a:t>The simplest implementation makes use of recursion:</a:t>
            </a:r>
          </a:p>
          <a:p>
            <a:pPr lvl="1"/>
            <a:r>
              <a:rPr lang="en-GB" dirty="0"/>
              <a:t>Divide the list in two,</a:t>
            </a:r>
          </a:p>
          <a:p>
            <a:pPr lvl="1"/>
            <a:r>
              <a:rPr lang="en-GB" b="0" dirty="0"/>
              <a:t>Sort each of these lists individually (using Merge Sort),</a:t>
            </a:r>
          </a:p>
          <a:p>
            <a:pPr lvl="1"/>
            <a:r>
              <a:rPr lang="en-GB" dirty="0"/>
              <a:t>Merge the sorted lists.</a:t>
            </a:r>
          </a:p>
          <a:p>
            <a:pPr marL="411480" lvl="1" indent="0">
              <a:buNone/>
            </a:pPr>
            <a:endParaRPr lang="en-GB" dirty="0"/>
          </a:p>
          <a:p>
            <a:r>
              <a:rPr lang="en-GB" b="0" dirty="0"/>
              <a:t>In this case, the Base Case for our recursion is reached when we have an array of size 0 or 1, as these are automatically sorted.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00737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158" y="157112"/>
            <a:ext cx="6858000" cy="1143000"/>
          </a:xfrm>
        </p:spPr>
        <p:txBody>
          <a:bodyPr/>
          <a:lstStyle/>
          <a:p>
            <a:pPr lvl="0">
              <a:spcBef>
                <a:spcPts val="440"/>
              </a:spcBef>
              <a:buClr>
                <a:srgbClr val="A9A57C"/>
              </a:buClr>
            </a:pPr>
            <a:r>
              <a:rPr lang="en-GB" dirty="0"/>
              <a:t>Merge 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Rectangle 4"/>
          <p:cNvSpPr/>
          <p:nvPr/>
        </p:nvSpPr>
        <p:spPr>
          <a:xfrm>
            <a:off x="1071113"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6" name="Rectangle 5"/>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7" name="Rectangle 6"/>
          <p:cNvSpPr/>
          <p:nvPr/>
        </p:nvSpPr>
        <p:spPr>
          <a:xfrm>
            <a:off x="23622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8" name="Rectangle 7"/>
          <p:cNvSpPr/>
          <p:nvPr/>
        </p:nvSpPr>
        <p:spPr>
          <a:xfrm>
            <a:off x="49573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9" name="Rectangle 8"/>
          <p:cNvSpPr/>
          <p:nvPr/>
        </p:nvSpPr>
        <p:spPr>
          <a:xfrm>
            <a:off x="7556739"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0" name="Rectangle 9"/>
          <p:cNvSpPr/>
          <p:nvPr/>
        </p:nvSpPr>
        <p:spPr>
          <a:xfrm>
            <a:off x="6257026" y="138678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cxnSp>
        <p:nvCxnSpPr>
          <p:cNvPr id="21" name="Straight Connector 20"/>
          <p:cNvCxnSpPr/>
          <p:nvPr/>
        </p:nvCxnSpPr>
        <p:spPr>
          <a:xfrm>
            <a:off x="4850922" y="1066800"/>
            <a:ext cx="0" cy="2209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EA01D4D-F0AB-4629-9080-2969825BE814}"/>
              </a:ext>
            </a:extLst>
          </p:cNvPr>
          <p:cNvCxnSpPr/>
          <p:nvPr/>
        </p:nvCxnSpPr>
        <p:spPr>
          <a:xfrm>
            <a:off x="4850922" y="3581400"/>
            <a:ext cx="0" cy="2209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EE3E7C6-BF58-4D2C-8C52-5CBC8E456BB1}"/>
              </a:ext>
            </a:extLst>
          </p:cNvPr>
          <p:cNvCxnSpPr/>
          <p:nvPr/>
        </p:nvCxnSpPr>
        <p:spPr>
          <a:xfrm>
            <a:off x="1071113" y="3429000"/>
            <a:ext cx="350088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9EF723-5427-48D8-96E0-BE0485A57474}"/>
              </a:ext>
            </a:extLst>
          </p:cNvPr>
          <p:cNvCxnSpPr/>
          <p:nvPr/>
        </p:nvCxnSpPr>
        <p:spPr>
          <a:xfrm>
            <a:off x="5122652" y="3429000"/>
            <a:ext cx="350088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1C3AB4E-CF86-4F8B-A755-C753F06819DD}"/>
              </a:ext>
            </a:extLst>
          </p:cNvPr>
          <p:cNvSpPr/>
          <p:nvPr/>
        </p:nvSpPr>
        <p:spPr>
          <a:xfrm>
            <a:off x="994913" y="381718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17" name="Rectangle 16">
            <a:extLst>
              <a:ext uri="{FF2B5EF4-FFF2-40B4-BE49-F238E27FC236}">
                <a16:creationId xmlns:a16="http://schemas.microsoft.com/office/drawing/2014/main" id="{C14A0213-AF89-4B94-BA71-4F17B232C57A}"/>
              </a:ext>
            </a:extLst>
          </p:cNvPr>
          <p:cNvSpPr/>
          <p:nvPr/>
        </p:nvSpPr>
        <p:spPr>
          <a:xfrm>
            <a:off x="3581400" y="381718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18" name="Rectangle 17">
            <a:extLst>
              <a:ext uri="{FF2B5EF4-FFF2-40B4-BE49-F238E27FC236}">
                <a16:creationId xmlns:a16="http://schemas.microsoft.com/office/drawing/2014/main" id="{43065357-CA5E-42C7-AE1F-3816BD2974FB}"/>
              </a:ext>
            </a:extLst>
          </p:cNvPr>
          <p:cNvSpPr/>
          <p:nvPr/>
        </p:nvSpPr>
        <p:spPr>
          <a:xfrm>
            <a:off x="2286000" y="3810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19" name="Rectangle 18">
            <a:extLst>
              <a:ext uri="{FF2B5EF4-FFF2-40B4-BE49-F238E27FC236}">
                <a16:creationId xmlns:a16="http://schemas.microsoft.com/office/drawing/2014/main" id="{E9B5928C-A866-4C45-8D3D-BECD89595854}"/>
              </a:ext>
            </a:extLst>
          </p:cNvPr>
          <p:cNvSpPr/>
          <p:nvPr/>
        </p:nvSpPr>
        <p:spPr>
          <a:xfrm>
            <a:off x="5127732" y="3810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20" name="Rectangle 19">
            <a:extLst>
              <a:ext uri="{FF2B5EF4-FFF2-40B4-BE49-F238E27FC236}">
                <a16:creationId xmlns:a16="http://schemas.microsoft.com/office/drawing/2014/main" id="{246B09AF-506B-4DED-B92F-72D067F91BB5}"/>
              </a:ext>
            </a:extLst>
          </p:cNvPr>
          <p:cNvSpPr/>
          <p:nvPr/>
        </p:nvSpPr>
        <p:spPr>
          <a:xfrm>
            <a:off x="7727158" y="3810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22" name="Rectangle 21">
            <a:extLst>
              <a:ext uri="{FF2B5EF4-FFF2-40B4-BE49-F238E27FC236}">
                <a16:creationId xmlns:a16="http://schemas.microsoft.com/office/drawing/2014/main" id="{E07F1E8A-3C5B-4769-9C81-AE7108870443}"/>
              </a:ext>
            </a:extLst>
          </p:cNvPr>
          <p:cNvSpPr/>
          <p:nvPr/>
        </p:nvSpPr>
        <p:spPr>
          <a:xfrm>
            <a:off x="6427445" y="38143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sp>
        <p:nvSpPr>
          <p:cNvPr id="3" name="TextBox 2">
            <a:extLst>
              <a:ext uri="{FF2B5EF4-FFF2-40B4-BE49-F238E27FC236}">
                <a16:creationId xmlns:a16="http://schemas.microsoft.com/office/drawing/2014/main" id="{66EB0720-4EC5-40D0-9AEB-02295D1F4E98}"/>
              </a:ext>
            </a:extLst>
          </p:cNvPr>
          <p:cNvSpPr txBox="1"/>
          <p:nvPr/>
        </p:nvSpPr>
        <p:spPr>
          <a:xfrm>
            <a:off x="1676400" y="5791200"/>
            <a:ext cx="2743198" cy="380994"/>
          </a:xfrm>
          <a:prstGeom prst="rect">
            <a:avLst/>
          </a:prstGeom>
          <a:noFill/>
        </p:spPr>
        <p:txBody>
          <a:bodyPr wrap="square" rtlCol="0">
            <a:spAutoFit/>
          </a:bodyPr>
          <a:lstStyle/>
          <a:p>
            <a:pPr algn="ctr"/>
            <a:r>
              <a:rPr lang="en-GB" dirty="0"/>
              <a:t>Left Array</a:t>
            </a:r>
          </a:p>
        </p:txBody>
      </p:sp>
      <p:sp>
        <p:nvSpPr>
          <p:cNvPr id="23" name="TextBox 22">
            <a:extLst>
              <a:ext uri="{FF2B5EF4-FFF2-40B4-BE49-F238E27FC236}">
                <a16:creationId xmlns:a16="http://schemas.microsoft.com/office/drawing/2014/main" id="{83E20E00-19EB-40C0-936D-4D00D05E47EB}"/>
              </a:ext>
            </a:extLst>
          </p:cNvPr>
          <p:cNvSpPr txBox="1"/>
          <p:nvPr/>
        </p:nvSpPr>
        <p:spPr>
          <a:xfrm>
            <a:off x="5418827" y="5702303"/>
            <a:ext cx="2743198" cy="380994"/>
          </a:xfrm>
          <a:prstGeom prst="rect">
            <a:avLst/>
          </a:prstGeom>
          <a:noFill/>
        </p:spPr>
        <p:txBody>
          <a:bodyPr wrap="square" rtlCol="0">
            <a:spAutoFit/>
          </a:bodyPr>
          <a:lstStyle/>
          <a:p>
            <a:pPr algn="ctr"/>
            <a:r>
              <a:rPr lang="en-GB" dirty="0"/>
              <a:t>Right Array</a:t>
            </a:r>
          </a:p>
        </p:txBody>
      </p:sp>
    </p:spTree>
    <p:extLst>
      <p:ext uri="{BB962C8B-B14F-4D97-AF65-F5344CB8AC3E}">
        <p14:creationId xmlns:p14="http://schemas.microsoft.com/office/powerpoint/2010/main" val="332151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2" grpId="0" animBg="1"/>
      <p:bldP spid="3"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79" y="0"/>
            <a:ext cx="6858000" cy="1143000"/>
          </a:xfrm>
        </p:spPr>
        <p:txBody>
          <a:bodyPr/>
          <a:lstStyle/>
          <a:p>
            <a:pPr lvl="0">
              <a:spcBef>
                <a:spcPts val="440"/>
              </a:spcBef>
              <a:buClr>
                <a:srgbClr val="A9A57C"/>
              </a:buClr>
            </a:pPr>
            <a:r>
              <a:rPr lang="en-GB" dirty="0"/>
              <a:t>Merge Sort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Rectangle 4"/>
          <p:cNvSpPr/>
          <p:nvPr/>
        </p:nvSpPr>
        <p:spPr>
          <a:xfrm>
            <a:off x="1071113"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6" name="Rectangle 5"/>
          <p:cNvSpPr/>
          <p:nvPr/>
        </p:nvSpPr>
        <p:spPr>
          <a:xfrm>
            <a:off x="3657600" y="1383132"/>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7" name="Rectangle 6"/>
          <p:cNvSpPr/>
          <p:nvPr/>
        </p:nvSpPr>
        <p:spPr>
          <a:xfrm>
            <a:off x="2362200" y="1375943"/>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sp>
        <p:nvSpPr>
          <p:cNvPr id="8" name="Rectangle 7"/>
          <p:cNvSpPr/>
          <p:nvPr/>
        </p:nvSpPr>
        <p:spPr>
          <a:xfrm>
            <a:off x="4957313"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6</a:t>
            </a:r>
          </a:p>
        </p:txBody>
      </p:sp>
      <p:sp>
        <p:nvSpPr>
          <p:cNvPr id="9" name="Rectangle 8"/>
          <p:cNvSpPr/>
          <p:nvPr/>
        </p:nvSpPr>
        <p:spPr>
          <a:xfrm>
            <a:off x="7556739" y="1382444"/>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5</a:t>
            </a:r>
          </a:p>
        </p:txBody>
      </p:sp>
      <p:sp>
        <p:nvSpPr>
          <p:cNvPr id="10" name="Rectangle 9"/>
          <p:cNvSpPr/>
          <p:nvPr/>
        </p:nvSpPr>
        <p:spPr>
          <a:xfrm>
            <a:off x="6257026" y="1386787"/>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2</a:t>
            </a:r>
          </a:p>
        </p:txBody>
      </p:sp>
      <p:cxnSp>
        <p:nvCxnSpPr>
          <p:cNvPr id="21" name="Straight Connector 20"/>
          <p:cNvCxnSpPr/>
          <p:nvPr/>
        </p:nvCxnSpPr>
        <p:spPr>
          <a:xfrm>
            <a:off x="4850922" y="1066800"/>
            <a:ext cx="0" cy="2209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EA01D4D-F0AB-4629-9080-2969825BE814}"/>
              </a:ext>
            </a:extLst>
          </p:cNvPr>
          <p:cNvCxnSpPr>
            <a:cxnSpLocks/>
          </p:cNvCxnSpPr>
          <p:nvPr/>
        </p:nvCxnSpPr>
        <p:spPr>
          <a:xfrm>
            <a:off x="4850922" y="3581400"/>
            <a:ext cx="0" cy="312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EE3E7C6-BF58-4D2C-8C52-5CBC8E456BB1}"/>
              </a:ext>
            </a:extLst>
          </p:cNvPr>
          <p:cNvCxnSpPr/>
          <p:nvPr/>
        </p:nvCxnSpPr>
        <p:spPr>
          <a:xfrm>
            <a:off x="1071113" y="3429000"/>
            <a:ext cx="350088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9EF723-5427-48D8-96E0-BE0485A57474}"/>
              </a:ext>
            </a:extLst>
          </p:cNvPr>
          <p:cNvCxnSpPr/>
          <p:nvPr/>
        </p:nvCxnSpPr>
        <p:spPr>
          <a:xfrm>
            <a:off x="5122652" y="3429000"/>
            <a:ext cx="350088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1C3AB4E-CF86-4F8B-A755-C753F06819DD}"/>
              </a:ext>
            </a:extLst>
          </p:cNvPr>
          <p:cNvSpPr/>
          <p:nvPr/>
        </p:nvSpPr>
        <p:spPr>
          <a:xfrm>
            <a:off x="994913" y="381718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8</a:t>
            </a:r>
          </a:p>
        </p:txBody>
      </p:sp>
      <p:sp>
        <p:nvSpPr>
          <p:cNvPr id="17" name="Rectangle 16">
            <a:extLst>
              <a:ext uri="{FF2B5EF4-FFF2-40B4-BE49-F238E27FC236}">
                <a16:creationId xmlns:a16="http://schemas.microsoft.com/office/drawing/2014/main" id="{C14A0213-AF89-4B94-BA71-4F17B232C57A}"/>
              </a:ext>
            </a:extLst>
          </p:cNvPr>
          <p:cNvSpPr/>
          <p:nvPr/>
        </p:nvSpPr>
        <p:spPr>
          <a:xfrm>
            <a:off x="3581400" y="3817189"/>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4</a:t>
            </a:r>
          </a:p>
        </p:txBody>
      </p:sp>
      <p:sp>
        <p:nvSpPr>
          <p:cNvPr id="18" name="Rectangle 17">
            <a:extLst>
              <a:ext uri="{FF2B5EF4-FFF2-40B4-BE49-F238E27FC236}">
                <a16:creationId xmlns:a16="http://schemas.microsoft.com/office/drawing/2014/main" id="{43065357-CA5E-42C7-AE1F-3816BD2974FB}"/>
              </a:ext>
            </a:extLst>
          </p:cNvPr>
          <p:cNvSpPr/>
          <p:nvPr/>
        </p:nvSpPr>
        <p:spPr>
          <a:xfrm>
            <a:off x="2209800" y="3810000"/>
            <a:ext cx="1066800" cy="1447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4400" dirty="0"/>
              <a:t>7</a:t>
            </a:r>
          </a:p>
        </p:txBody>
      </p:sp>
      <p:cxnSp>
        <p:nvCxnSpPr>
          <p:cNvPr id="20" name="Straight Connector 19">
            <a:extLst>
              <a:ext uri="{FF2B5EF4-FFF2-40B4-BE49-F238E27FC236}">
                <a16:creationId xmlns:a16="http://schemas.microsoft.com/office/drawing/2014/main" id="{729A3603-C585-4935-97D8-A993843D6FF2}"/>
              </a:ext>
            </a:extLst>
          </p:cNvPr>
          <p:cNvCxnSpPr>
            <a:cxnSpLocks/>
          </p:cNvCxnSpPr>
          <p:nvPr/>
        </p:nvCxnSpPr>
        <p:spPr>
          <a:xfrm>
            <a:off x="3429000" y="3571009"/>
            <a:ext cx="0" cy="312420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836E376-2B2D-44F8-BF63-5A615086EEFC}"/>
              </a:ext>
            </a:extLst>
          </p:cNvPr>
          <p:cNvSpPr txBox="1"/>
          <p:nvPr/>
        </p:nvSpPr>
        <p:spPr>
          <a:xfrm>
            <a:off x="655320" y="5722196"/>
            <a:ext cx="2743198" cy="380994"/>
          </a:xfrm>
          <a:prstGeom prst="rect">
            <a:avLst/>
          </a:prstGeom>
          <a:noFill/>
        </p:spPr>
        <p:txBody>
          <a:bodyPr wrap="square" rtlCol="0">
            <a:spAutoFit/>
          </a:bodyPr>
          <a:lstStyle/>
          <a:p>
            <a:pPr algn="ctr"/>
            <a:r>
              <a:rPr lang="en-GB" dirty="0"/>
              <a:t>Left Array</a:t>
            </a:r>
          </a:p>
        </p:txBody>
      </p:sp>
      <p:sp>
        <p:nvSpPr>
          <p:cNvPr id="23" name="TextBox 22">
            <a:extLst>
              <a:ext uri="{FF2B5EF4-FFF2-40B4-BE49-F238E27FC236}">
                <a16:creationId xmlns:a16="http://schemas.microsoft.com/office/drawing/2014/main" id="{A11217A1-51DF-4921-AC9B-E93F2E0AC360}"/>
              </a:ext>
            </a:extLst>
          </p:cNvPr>
          <p:cNvSpPr txBox="1"/>
          <p:nvPr/>
        </p:nvSpPr>
        <p:spPr>
          <a:xfrm>
            <a:off x="2821556" y="5762836"/>
            <a:ext cx="2743198" cy="380994"/>
          </a:xfrm>
          <a:prstGeom prst="rect">
            <a:avLst/>
          </a:prstGeom>
          <a:noFill/>
        </p:spPr>
        <p:txBody>
          <a:bodyPr wrap="square" rtlCol="0">
            <a:spAutoFit/>
          </a:bodyPr>
          <a:lstStyle/>
          <a:p>
            <a:pPr algn="ctr"/>
            <a:r>
              <a:rPr lang="en-GB" dirty="0"/>
              <a:t>Right Array</a:t>
            </a:r>
          </a:p>
        </p:txBody>
      </p:sp>
    </p:spTree>
    <p:extLst>
      <p:ext uri="{BB962C8B-B14F-4D97-AF65-F5344CB8AC3E}">
        <p14:creationId xmlns:p14="http://schemas.microsoft.com/office/powerpoint/2010/main" val="212319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2" grpId="0"/>
      <p:bldP spid="2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5627</TotalTime>
  <Words>1017</Words>
  <Application>Microsoft Office PowerPoint</Application>
  <PresentationFormat>On-screen Show (4:3)</PresentationFormat>
  <Paragraphs>389</Paragraphs>
  <Slides>30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Cambria</vt:lpstr>
      <vt:lpstr>Adjacency</vt:lpstr>
      <vt:lpstr>Data Structures and Algorithms IICT-6005</vt:lpstr>
      <vt:lpstr>Lesson Content</vt:lpstr>
      <vt:lpstr>The Sorting Problem</vt:lpstr>
      <vt:lpstr>The Sorting Problem</vt:lpstr>
      <vt:lpstr>Efficient and Inefficient Sorts</vt:lpstr>
      <vt:lpstr>Merge Sort</vt:lpstr>
      <vt:lpstr>Merge Sort</vt:lpstr>
      <vt:lpstr>Merge Sort</vt:lpstr>
      <vt:lpstr>Merge Sort</vt:lpstr>
      <vt:lpstr>Merge Sort</vt:lpstr>
      <vt:lpstr>Merge Operation</vt:lpstr>
      <vt:lpstr>Merging two sorted lists</vt:lpstr>
      <vt:lpstr>Merging two sorted lists</vt:lpstr>
      <vt:lpstr>Merging two sorted lists</vt:lpstr>
      <vt:lpstr>Merging two sorted lists</vt:lpstr>
      <vt:lpstr>Merging two sorted lists</vt:lpstr>
      <vt:lpstr>The Merge Operation</vt:lpstr>
      <vt:lpstr>The Merge Operation</vt:lpstr>
      <vt:lpstr>The Merge Operation</vt:lpstr>
      <vt:lpstr>Merge Operations in Merge Sort</vt:lpstr>
      <vt:lpstr>Merge Sort</vt:lpstr>
      <vt:lpstr>Merge Sort</vt:lpstr>
      <vt:lpstr>Merge Sort</vt:lpstr>
      <vt:lpstr>Merge Sort</vt:lpstr>
      <vt:lpstr>Merge Sort</vt:lpstr>
      <vt:lpstr>Merge Sort</vt:lpstr>
      <vt:lpstr>Analysis of Merge Sort</vt:lpstr>
      <vt:lpstr>Analysis of Merge Sort</vt:lpstr>
      <vt:lpstr>Summary</vt:lpstr>
      <vt:lpstr>End of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Andrew Cortis</dc:creator>
  <cp:lastModifiedBy>Kassandra Calleja</cp:lastModifiedBy>
  <cp:revision>258</cp:revision>
  <dcterms:created xsi:type="dcterms:W3CDTF">2006-08-16T00:00:00Z</dcterms:created>
  <dcterms:modified xsi:type="dcterms:W3CDTF">2020-04-23T15:37:27Z</dcterms:modified>
</cp:coreProperties>
</file>