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96" r:id="rId3"/>
    <p:sldId id="318" r:id="rId4"/>
    <p:sldId id="298" r:id="rId5"/>
    <p:sldId id="314" r:id="rId6"/>
    <p:sldId id="317" r:id="rId7"/>
    <p:sldId id="321" r:id="rId8"/>
    <p:sldId id="315" r:id="rId9"/>
    <p:sldId id="319" r:id="rId10"/>
    <p:sldId id="320" r:id="rId11"/>
    <p:sldId id="322" r:id="rId12"/>
    <p:sldId id="323" r:id="rId13"/>
    <p:sldId id="324" r:id="rId14"/>
    <p:sldId id="326" r:id="rId15"/>
    <p:sldId id="327" r:id="rId16"/>
    <p:sldId id="328" r:id="rId17"/>
    <p:sldId id="329" r:id="rId18"/>
    <p:sldId id="325"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65" y="-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05/05/2020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Linear_congruential_generato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Linear_congruential_generato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715215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11</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11</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554653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kern="1200" dirty="0">
                <a:solidFill>
                  <a:schemeClr val="tx1"/>
                </a:solidFill>
                <a:effectLst/>
                <a:latin typeface="+mn-lt"/>
                <a:ea typeface="+mn-ea"/>
                <a:cs typeface="+mn-cs"/>
              </a:rPr>
              <a:t>(See table on Wikipedia for LCG: </a:t>
            </a:r>
            <a:r>
              <a:rPr lang="en-GB" sz="1200" u="sng" kern="1200" dirty="0">
                <a:solidFill>
                  <a:schemeClr val="tx1"/>
                </a:solidFill>
                <a:effectLst/>
                <a:latin typeface="+mn-lt"/>
                <a:ea typeface="+mn-ea"/>
                <a:cs typeface="+mn-cs"/>
                <a:hlinkClick r:id="rId3"/>
              </a:rPr>
              <a:t>https://en.wikipedia.org/wiki/Linear_congruential_generator</a:t>
            </a:r>
            <a:r>
              <a:rPr lang="en-GB" sz="1200" i="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40403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kern="1200" dirty="0">
                <a:solidFill>
                  <a:schemeClr val="tx1"/>
                </a:solidFill>
                <a:effectLst/>
                <a:latin typeface="+mn-lt"/>
                <a:ea typeface="+mn-ea"/>
                <a:cs typeface="+mn-cs"/>
              </a:rPr>
              <a:t>(See table on Wikipedia for LCG: </a:t>
            </a:r>
            <a:r>
              <a:rPr lang="en-GB" sz="1200" u="sng" kern="1200" dirty="0">
                <a:solidFill>
                  <a:schemeClr val="tx1"/>
                </a:solidFill>
                <a:effectLst/>
                <a:latin typeface="+mn-lt"/>
                <a:ea typeface="+mn-ea"/>
                <a:cs typeface="+mn-cs"/>
                <a:hlinkClick r:id="rId3"/>
              </a:rPr>
              <a:t>https://en.wikipedia.org/wiki/Linear_congruential_generator</a:t>
            </a:r>
            <a:r>
              <a:rPr lang="en-GB" sz="1200" i="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627289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3651460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01350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98462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1544184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4273643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19</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19</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517772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20</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20</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128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696749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21</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21</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950344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60078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73259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929675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507259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416768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799748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552046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29</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29</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732707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30</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30</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22280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184941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31</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31</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094380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32</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32</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971454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33</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33</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898414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34</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34</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80481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081016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787631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37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dirty="0"/>
          </a:p>
        </p:txBody>
      </p:sp>
    </p:spTree>
    <p:extLst>
      <p:ext uri="{BB962C8B-B14F-4D97-AF65-F5344CB8AC3E}">
        <p14:creationId xmlns:p14="http://schemas.microsoft.com/office/powerpoint/2010/main" val="27987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5</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5</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308529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6</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6</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170910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7</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7</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579696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8</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8</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4197557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9</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9</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66054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6" y="0"/>
            <a:ext cx="2972468" cy="458901"/>
          </a:xfrm>
          <a:prstGeom prst="rect">
            <a:avLst/>
          </a:prstGeom>
          <a:noFill/>
          <a:ln>
            <a:noFill/>
          </a:ln>
        </p:spPr>
        <p:txBody>
          <a:bodyPr vert="horz" wrap="square" lIns="80165" tIns="40083" rIns="80165" bIns="40083" anchor="t" anchorCtr="0" compatLnSpc="1"/>
          <a:lstStyle/>
          <a:p>
            <a:pPr algn="r" defTabSz="801654">
              <a:defRPr sz="1800" b="0" i="0" u="none" strike="noStrike" kern="0" cap="none" spc="0" baseline="0">
                <a:solidFill>
                  <a:srgbClr val="000000"/>
                </a:solidFill>
                <a:uFillTx/>
              </a:defRPr>
            </a:pPr>
            <a:fld id="{CBF7831F-C11C-4D76-B976-2B0578EAB96D}" type="datetime1">
              <a:rPr lang="en-US" sz="1100">
                <a:solidFill>
                  <a:srgbClr val="000000"/>
                </a:solidFill>
                <a:latin typeface="Calibri"/>
              </a:rPr>
              <a:pPr algn="r" defTabSz="801654">
                <a:defRPr sz="1800" b="0" i="0" u="none" strike="noStrike" kern="0" cap="none" spc="0" baseline="0">
                  <a:solidFill>
                    <a:srgbClr val="000000"/>
                  </a:solidFill>
                  <a:uFillTx/>
                </a:defRPr>
              </a:pPr>
              <a:t>5/5/2020</a:t>
            </a:fld>
            <a:endParaRPr lang="en-US" sz="1100">
              <a:solidFill>
                <a:srgbClr val="000000"/>
              </a:solidFill>
              <a:latin typeface="Calibri"/>
            </a:endParaRPr>
          </a:p>
        </p:txBody>
      </p:sp>
      <p:sp>
        <p:nvSpPr>
          <p:cNvPr id="3" name="Slide Number Placeholder 12"/>
          <p:cNvSpPr txBox="1"/>
          <p:nvPr/>
        </p:nvSpPr>
        <p:spPr>
          <a:xfrm>
            <a:off x="3881797" y="8686954"/>
            <a:ext cx="2976177" cy="456898"/>
          </a:xfrm>
          <a:prstGeom prst="rect">
            <a:avLst/>
          </a:prstGeom>
          <a:noFill/>
          <a:ln>
            <a:noFill/>
          </a:ln>
        </p:spPr>
        <p:txBody>
          <a:bodyPr vert="horz" wrap="square" lIns="0" tIns="0" rIns="0" bIns="0" anchor="b" anchorCtr="0" compatLnSpc="1"/>
          <a:lstStyle/>
          <a:p>
            <a:pPr algn="r" defTabSz="801654" hangingPunct="0">
              <a:defRPr sz="1800" b="0" i="0" u="none" strike="noStrike" kern="0" cap="none" spc="0" baseline="0">
                <a:solidFill>
                  <a:srgbClr val="000000"/>
                </a:solidFill>
                <a:uFillTx/>
              </a:defRPr>
            </a:pPr>
            <a:fld id="{3FC65FFC-E354-4EA1-B4DA-8FF1C02010A9}" type="slidenum">
              <a:rPr lang="en-GB"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10</a:t>
            </a:fld>
            <a:endParaRPr lang="en-GB" sz="1200">
              <a:solidFill>
                <a:srgbClr val="000000"/>
              </a:solidFill>
              <a:latin typeface="Times New Roman" pitchFamily="18"/>
              <a:ea typeface="Lucida Sans Unicode" pitchFamily="2"/>
              <a:cs typeface="Tahoma" pitchFamily="2"/>
            </a:endParaRPr>
          </a:p>
        </p:txBody>
      </p:sp>
      <p:sp>
        <p:nvSpPr>
          <p:cNvPr id="4" name="Slide Number Placeholder 6"/>
          <p:cNvSpPr txBox="1"/>
          <p:nvPr/>
        </p:nvSpPr>
        <p:spPr>
          <a:xfrm>
            <a:off x="3881797" y="8686954"/>
            <a:ext cx="2976177" cy="456898"/>
          </a:xfrm>
          <a:prstGeom prst="rect">
            <a:avLst/>
          </a:prstGeom>
          <a:noFill/>
          <a:ln>
            <a:noFill/>
          </a:ln>
        </p:spPr>
        <p:txBody>
          <a:bodyPr vert="horz" wrap="square" lIns="80165" tIns="40083" rIns="80165" bIns="40083" anchor="b" anchorCtr="0" compatLnSpc="1"/>
          <a:lstStyle/>
          <a:p>
            <a:pPr algn="r" defTabSz="801654" hangingPunct="0">
              <a:defRPr sz="1800" b="0" i="0" u="none" strike="noStrike" kern="0" cap="none" spc="0" baseline="0">
                <a:solidFill>
                  <a:srgbClr val="000000"/>
                </a:solidFill>
                <a:uFillTx/>
              </a:defRPr>
            </a:pPr>
            <a:fld id="{D02387CE-FF74-4196-B0B3-91B8F06E008C}" type="slidenum">
              <a:rPr lang="en-US" sz="1200">
                <a:solidFill>
                  <a:srgbClr val="000000"/>
                </a:solidFill>
                <a:latin typeface="Times New Roman" pitchFamily="18"/>
                <a:ea typeface="Lucida Sans Unicode" pitchFamily="2"/>
                <a:cs typeface="Tahoma" pitchFamily="2"/>
              </a:rPr>
              <a:pPr algn="r" defTabSz="801654" hangingPunct="0">
                <a:defRPr sz="1800" b="0" i="0" u="none" strike="noStrike" kern="0" cap="none" spc="0" baseline="0">
                  <a:solidFill>
                    <a:srgbClr val="000000"/>
                  </a:solidFill>
                  <a:uFillTx/>
                </a:defRPr>
              </a:pPr>
              <a:t>10</a:t>
            </a:fld>
            <a:endParaRPr lang="en-US" sz="1200">
              <a:solidFill>
                <a:srgbClr val="000000"/>
              </a:solidFill>
              <a:latin typeface="Times New Roman" pitchFamily="18"/>
              <a:ea typeface="Lucida Sans Unicode" pitchFamily="2"/>
              <a:cs typeface="Tahoma" pitchFamily="2"/>
            </a:endParaRPr>
          </a:p>
        </p:txBody>
      </p:sp>
      <p:sp>
        <p:nvSpPr>
          <p:cNvPr id="5" name="Slide Image Placeholder 1"/>
          <p:cNvSpPr>
            <a:spLocks noGrp="1" noRot="1" noChangeAspect="1"/>
          </p:cNvSpPr>
          <p:nvPr>
            <p:ph type="sldImg"/>
          </p:nvPr>
        </p:nvSpPr>
        <p:spPr>
          <a:xfrm>
            <a:off x="1143000" y="695325"/>
            <a:ext cx="4570413" cy="3427413"/>
          </a:xfrm>
          <a:solidFill>
            <a:srgbClr val="5B9BD5"/>
          </a:solidFill>
          <a:ln w="25402">
            <a:solidFill>
              <a:srgbClr val="41719C"/>
            </a:solidFill>
            <a:prstDash val="solid"/>
          </a:ln>
        </p:spPr>
      </p:sp>
      <p:sp>
        <p:nvSpPr>
          <p:cNvPr id="6" name="Notes Placeholder 2"/>
          <p:cNvSpPr txBox="1">
            <a:spLocks noGrp="1"/>
          </p:cNvSpPr>
          <p:nvPr>
            <p:ph type="body" sz="quarter" idx="1"/>
          </p:nvPr>
        </p:nvSpPr>
        <p:spPr>
          <a:xfrm>
            <a:off x="685828" y="4343324"/>
            <a:ext cx="5486309" cy="4114566"/>
          </a:xfrm>
        </p:spPr>
        <p:txBody>
          <a:bodyPr lIns="0" tIns="0" rIns="0" bIns="0"/>
          <a:lstStyle/>
          <a:p>
            <a:endParaRPr lang="en-US"/>
          </a:p>
        </p:txBody>
      </p:sp>
    </p:spTree>
    <p:extLst>
      <p:ext uri="{BB962C8B-B14F-4D97-AF65-F5344CB8AC3E}">
        <p14:creationId xmlns:p14="http://schemas.microsoft.com/office/powerpoint/2010/main" val="29878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8382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0673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txBox="1">
            <a:spLocks noGrp="1"/>
          </p:cNvSpPr>
          <p:nvPr>
            <p:ph type="sldNum" sz="quarter" idx="8"/>
          </p:nvPr>
        </p:nvSpPr>
        <p:spPr/>
        <p:txBody>
          <a:bodyPr/>
          <a:lstStyle>
            <a:lvl1pPr>
              <a:defRPr/>
            </a:lvl1pPr>
          </a:lstStyle>
          <a:p>
            <a:pPr lvl="0"/>
            <a:fld id="{87FC7578-6DBA-4ADF-9357-795422658023}" type="slidenum">
              <a:t>‹#›</a:t>
            </a:fld>
            <a:endParaRPr lang="en-GB"/>
          </a:p>
        </p:txBody>
      </p:sp>
    </p:spTree>
    <p:extLst>
      <p:ext uri="{BB962C8B-B14F-4D97-AF65-F5344CB8AC3E}">
        <p14:creationId xmlns:p14="http://schemas.microsoft.com/office/powerpoint/2010/main" val="1444507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Algorithms IICT-6005</a:t>
            </a:r>
          </a:p>
        </p:txBody>
      </p:sp>
      <p:sp>
        <p:nvSpPr>
          <p:cNvPr id="3" name="Subtitle 2"/>
          <p:cNvSpPr>
            <a:spLocks noGrp="1"/>
          </p:cNvSpPr>
          <p:nvPr>
            <p:ph type="subTitle" idx="1"/>
          </p:nvPr>
        </p:nvSpPr>
        <p:spPr/>
        <p:txBody>
          <a:bodyPr/>
          <a:lstStyle/>
          <a:p>
            <a:r>
              <a:rPr lang="en-US" dirty="0"/>
              <a:t>Lesson 14 – Pseudo Random Number Generators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Pseudo Random </a:t>
            </a:r>
            <a:br>
              <a:rPr lang="en-US" dirty="0"/>
            </a:br>
            <a:r>
              <a:rPr lang="en-US" dirty="0"/>
              <a:t>Number Generators</a:t>
            </a:r>
          </a:p>
        </p:txBody>
      </p:sp>
      <p:sp>
        <p:nvSpPr>
          <p:cNvPr id="3" name="Content Placeholder 5"/>
          <p:cNvSpPr txBox="1">
            <a:spLocks noGrp="1"/>
          </p:cNvSpPr>
          <p:nvPr>
            <p:ph idx="1"/>
          </p:nvPr>
        </p:nvSpPr>
        <p:spPr>
          <a:xfrm>
            <a:off x="838202" y="1600199"/>
            <a:ext cx="8077197" cy="5196599"/>
          </a:xfrm>
        </p:spPr>
        <p:txBody>
          <a:bodyPr>
            <a:normAutofit/>
          </a:bodyPr>
          <a:lstStyle/>
          <a:p>
            <a:pPr marL="114300" indent="0">
              <a:buNone/>
            </a:pPr>
            <a:r>
              <a:rPr lang="en-GB" dirty="0"/>
              <a:t>There are many well-known algorithms for RNGs including:</a:t>
            </a:r>
          </a:p>
          <a:p>
            <a:pPr marL="114300" indent="0">
              <a:buNone/>
            </a:pPr>
            <a:endParaRPr lang="en-GB" dirty="0"/>
          </a:p>
          <a:p>
            <a:pPr lvl="1"/>
            <a:r>
              <a:rPr lang="en-GB" sz="2200" dirty="0"/>
              <a:t>Mid-Square Method (1946 – one of the 1</a:t>
            </a:r>
            <a:r>
              <a:rPr lang="en-GB" sz="2200" baseline="30000" dirty="0"/>
              <a:t>st</a:t>
            </a:r>
            <a:r>
              <a:rPr lang="en-GB" sz="2200" dirty="0"/>
              <a:t> RNGs)</a:t>
            </a:r>
          </a:p>
          <a:p>
            <a:pPr lvl="1"/>
            <a:r>
              <a:rPr lang="en-GB" sz="2200" dirty="0"/>
              <a:t>Linear Congruential Generators (LCGs)</a:t>
            </a:r>
          </a:p>
          <a:p>
            <a:pPr lvl="1"/>
            <a:r>
              <a:rPr lang="en-GB" sz="2200" dirty="0"/>
              <a:t>Lagged Fibonacci Generators (LFGs)</a:t>
            </a:r>
          </a:p>
          <a:p>
            <a:pPr lvl="1"/>
            <a:r>
              <a:rPr lang="en-GB" sz="2200" dirty="0"/>
              <a:t>Rule 30</a:t>
            </a:r>
          </a:p>
          <a:p>
            <a:pPr lvl="1"/>
            <a:r>
              <a:rPr lang="en-GB" sz="2200" dirty="0"/>
              <a:t>Blum-Blum </a:t>
            </a:r>
            <a:r>
              <a:rPr lang="en-GB" sz="2200" dirty="0" err="1"/>
              <a:t>Shub</a:t>
            </a:r>
            <a:endParaRPr lang="en-GB" sz="2200" dirty="0"/>
          </a:p>
          <a:p>
            <a:pPr lvl="1"/>
            <a:r>
              <a:rPr lang="en-GB" sz="2200" dirty="0"/>
              <a:t>Mersenne Twister – the most popular PRNG</a:t>
            </a:r>
            <a:br>
              <a:rPr lang="en-GB" dirty="0"/>
            </a:br>
            <a:endParaRPr lang="en-GB" dirty="0"/>
          </a:p>
          <a:p>
            <a:pPr marL="114300" indent="0" algn="ctr">
              <a:buNone/>
            </a:pPr>
            <a:r>
              <a:rPr lang="en-GB" b="1" i="1" dirty="0"/>
              <a:t>Not All Algorithms are Created Equal!</a:t>
            </a:r>
            <a:endParaRPr lang="en-GB" dirty="0"/>
          </a:p>
          <a:p>
            <a:pPr marL="114300" indent="0" algn="ctr">
              <a:buNone/>
            </a:pPr>
            <a:endParaRPr lang="en-GB" sz="1500" dirty="0"/>
          </a:p>
          <a:p>
            <a:pPr marL="114300" indent="0" algn="ctr">
              <a:buNone/>
            </a:pPr>
            <a:r>
              <a:rPr lang="en-GB" dirty="0"/>
              <a:t>Not all RNGs mentioned above are equally effective or equally suitable for the given purposes!</a:t>
            </a:r>
          </a:p>
          <a:p>
            <a:pPr marL="114300" lvl="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10</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62816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Linear Congruential RNG</a:t>
            </a:r>
          </a:p>
        </p:txBody>
      </p:sp>
      <p:sp>
        <p:nvSpPr>
          <p:cNvPr id="3" name="Content Placeholder 5"/>
          <p:cNvSpPr txBox="1">
            <a:spLocks noGrp="1"/>
          </p:cNvSpPr>
          <p:nvPr>
            <p:ph idx="1"/>
          </p:nvPr>
        </p:nvSpPr>
        <p:spPr>
          <a:xfrm>
            <a:off x="838203" y="1429239"/>
            <a:ext cx="7848598" cy="5196599"/>
          </a:xfrm>
        </p:spPr>
        <p:txBody>
          <a:bodyPr>
            <a:normAutofit/>
          </a:bodyPr>
          <a:lstStyle/>
          <a:p>
            <a:pPr marL="114300" indent="0">
              <a:buNone/>
            </a:pPr>
            <a:r>
              <a:rPr lang="en-GB" dirty="0"/>
              <a:t>The </a:t>
            </a:r>
            <a:r>
              <a:rPr lang="en-GB" b="1" i="1" dirty="0"/>
              <a:t>Linear Congruential RNG </a:t>
            </a:r>
            <a:r>
              <a:rPr lang="en-GB" dirty="0"/>
              <a:t>is a very simple random number generator. </a:t>
            </a:r>
          </a:p>
          <a:p>
            <a:pPr marL="114300" indent="0">
              <a:buNone/>
            </a:pPr>
            <a:endParaRPr lang="en-GB" dirty="0"/>
          </a:p>
          <a:p>
            <a:pPr marL="114300" indent="0">
              <a:buNone/>
            </a:pPr>
            <a:r>
              <a:rPr lang="en-GB" dirty="0"/>
              <a:t>Like many other RNGs it generates random numbers using a </a:t>
            </a:r>
            <a:r>
              <a:rPr lang="en-GB" b="1" i="1" dirty="0"/>
              <a:t>mathematical formula and a seed </a:t>
            </a:r>
            <a:r>
              <a:rPr lang="en-GB" dirty="0"/>
              <a:t>to generate the first random number in the sequence.</a:t>
            </a:r>
          </a:p>
          <a:p>
            <a:pPr marL="114300" indent="0">
              <a:buNone/>
            </a:pPr>
            <a:endParaRPr lang="en-GB" dirty="0"/>
          </a:p>
          <a:p>
            <a:pPr marL="114300" indent="0">
              <a:buNone/>
            </a:pPr>
            <a:r>
              <a:rPr lang="en-GB" b="1" i="1" dirty="0"/>
              <a:t>Subsequent random numbers are generated based on the previous random number</a:t>
            </a:r>
            <a:r>
              <a:rPr lang="en-GB" dirty="0"/>
              <a:t> i.e. once the first random number is generated, this number becomes the seed for the next random number.</a:t>
            </a:r>
            <a:br>
              <a:rPr lang="en-GB" dirty="0"/>
            </a:br>
            <a:br>
              <a:rPr lang="en-GB" dirty="0"/>
            </a:br>
            <a:br>
              <a:rPr lang="en-GB" dirty="0"/>
            </a:br>
            <a:endParaRPr lang="en-GB" dirty="0"/>
          </a:p>
          <a:p>
            <a:pPr marL="114300" lvl="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11</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62023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Linear Congruential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305797" cy="5196599"/>
              </a:xfrm>
            </p:spPr>
            <p:txBody>
              <a:bodyPr>
                <a:normAutofit/>
              </a:bodyPr>
              <a:lstStyle/>
              <a:p>
                <a:pPr marL="114300" indent="0">
                  <a:buNone/>
                </a:pPr>
                <a:r>
                  <a:rPr lang="en-GB" dirty="0"/>
                  <a:t>Formula for Linear Congruential Generator (LCG) :</a:t>
                </a:r>
              </a:p>
              <a:p>
                <a:pPr marL="114300" indent="0">
                  <a:buNone/>
                </a:pPr>
                <a:endParaRPr lang="en-GB" dirty="0"/>
              </a:p>
              <a:p>
                <a:pPr marL="114300" indent="0">
                  <a:buNone/>
                </a:pPr>
                <a14:m>
                  <m:oMathPara xmlns:m="http://schemas.openxmlformats.org/officeDocument/2006/math">
                    <m:oMathParaPr>
                      <m:jc m:val="centerGroup"/>
                    </m:oMathParaPr>
                    <m:oMath xmlns:m="http://schemas.openxmlformats.org/officeDocument/2006/math">
                      <m:sSub>
                        <m:sSubPr>
                          <m:ctrlPr>
                            <a:rPr lang="en-GB" b="1" i="1"/>
                          </m:ctrlPr>
                        </m:sSubPr>
                        <m:e>
                          <m:r>
                            <a:rPr lang="en-GB" b="1" i="1"/>
                            <m:t>𝑿</m:t>
                          </m:r>
                        </m:e>
                        <m:sub>
                          <m:r>
                            <a:rPr lang="en-GB" b="1" i="1"/>
                            <m:t>𝒏</m:t>
                          </m:r>
                          <m:r>
                            <a:rPr lang="en-GB" b="1"/>
                            <m:t>+</m:t>
                          </m:r>
                          <m:r>
                            <a:rPr lang="en-GB" b="1"/>
                            <m:t>𝟏</m:t>
                          </m:r>
                        </m:sub>
                      </m:sSub>
                      <m:r>
                        <a:rPr lang="en-GB" b="1"/>
                        <m:t>=</m:t>
                      </m:r>
                      <m:d>
                        <m:dPr>
                          <m:ctrlPr>
                            <a:rPr lang="en-GB" b="1" i="1"/>
                          </m:ctrlPr>
                        </m:dPr>
                        <m:e>
                          <m:r>
                            <a:rPr lang="en-GB" b="1" i="1"/>
                            <m:t>𝒂</m:t>
                          </m:r>
                          <m:sSub>
                            <m:sSubPr>
                              <m:ctrlPr>
                                <a:rPr lang="en-GB" b="1" i="1" smtClean="0"/>
                              </m:ctrlPr>
                            </m:sSubPr>
                            <m:e>
                              <m:r>
                                <a:rPr lang="en-GB" b="1" i="1"/>
                                <m:t>𝑿</m:t>
                              </m:r>
                            </m:e>
                            <m:sub>
                              <m:r>
                                <a:rPr lang="en-GB" b="1" i="1"/>
                                <m:t>𝒏</m:t>
                              </m:r>
                            </m:sub>
                          </m:sSub>
                          <m:r>
                            <a:rPr lang="en-GB" b="1"/>
                            <m:t>+</m:t>
                          </m:r>
                          <m:r>
                            <a:rPr lang="en-GB" b="1" i="1"/>
                            <m:t>𝒄</m:t>
                          </m:r>
                        </m:e>
                      </m:d>
                      <m:r>
                        <a:rPr lang="en-GB" b="1"/>
                        <m:t> </m:t>
                      </m:r>
                      <m:r>
                        <a:rPr lang="en-GB" b="1"/>
                        <m:t>𝐦𝐨𝐝</m:t>
                      </m:r>
                      <m:r>
                        <a:rPr lang="en-GB" b="1"/>
                        <m:t> </m:t>
                      </m:r>
                      <m:r>
                        <a:rPr lang="en-GB" b="1" i="1"/>
                        <m:t>𝒎</m:t>
                      </m:r>
                      <m:r>
                        <a:rPr lang="en-GB" b="1"/>
                        <m:t>,  </m:t>
                      </m:r>
                    </m:oMath>
                  </m:oMathPara>
                </a14:m>
                <a:endParaRPr lang="en-GB" dirty="0"/>
              </a:p>
              <a:p>
                <a:pPr marL="114300" indent="0">
                  <a:buNone/>
                </a:pPr>
                <a:r>
                  <a:rPr lang="en-GB" dirty="0"/>
                  <a:t>Where:</a:t>
                </a:r>
              </a:p>
              <a:p>
                <a:pPr marL="114300" indent="0">
                  <a:buNone/>
                </a:pP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sub>
                    </m:sSub>
                    <m:r>
                      <a:rPr lang="en-GB" b="1" i="1">
                        <a:latin typeface="Cambria Math" panose="02040503050406030204" pitchFamily="18" charset="0"/>
                      </a:rPr>
                      <m:t> </m:t>
                    </m:r>
                  </m:oMath>
                </a14:m>
                <a:r>
                  <a:rPr lang="en-GB" dirty="0"/>
                  <a:t>: the previous random number generated by the LCG ( or seed)</a:t>
                </a:r>
                <a:endParaRPr lang="en-GB" b="1" i="1" dirty="0"/>
              </a:p>
              <a:p>
                <a:pPr marL="114300" indent="0">
                  <a:buNone/>
                </a:pPr>
                <a:r>
                  <a:rPr lang="en-GB" b="1" i="1" dirty="0"/>
                  <a:t>a    </a:t>
                </a:r>
                <a:r>
                  <a:rPr lang="en-GB" dirty="0"/>
                  <a:t>:</a:t>
                </a:r>
                <a:r>
                  <a:rPr lang="en-GB" b="1" i="1" dirty="0"/>
                  <a:t> </a:t>
                </a:r>
                <a:r>
                  <a:rPr lang="en-GB" dirty="0"/>
                  <a:t>the multiplier (</a:t>
                </a:r>
                <a14:m>
                  <m:oMath xmlns:m="http://schemas.openxmlformats.org/officeDocument/2006/math">
                    <m:r>
                      <a:rPr lang="en-GB" i="1"/>
                      <m:t>0≤</m:t>
                    </m:r>
                    <m:r>
                      <a:rPr lang="en-GB" i="1"/>
                      <m:t>𝑎</m:t>
                    </m:r>
                    <m:r>
                      <a:rPr lang="en-GB" i="1"/>
                      <m:t>&lt;</m:t>
                    </m:r>
                    <m:r>
                      <a:rPr lang="en-GB" i="1"/>
                      <m:t>𝑚</m:t>
                    </m:r>
                  </m:oMath>
                </a14:m>
                <a:r>
                  <a:rPr lang="en-GB" dirty="0"/>
                  <a:t>)</a:t>
                </a:r>
              </a:p>
              <a:p>
                <a:pPr marL="114300" indent="0">
                  <a:buNone/>
                </a:pPr>
                <a:r>
                  <a:rPr lang="en-GB" b="1" i="1" dirty="0"/>
                  <a:t>c    </a:t>
                </a:r>
                <a:r>
                  <a:rPr lang="en-GB" dirty="0"/>
                  <a:t>:</a:t>
                </a:r>
                <a:r>
                  <a:rPr lang="en-GB" b="1" i="1" dirty="0"/>
                  <a:t> </a:t>
                </a:r>
                <a:r>
                  <a:rPr lang="en-GB" dirty="0"/>
                  <a:t>the increment (</a:t>
                </a:r>
                <a14:m>
                  <m:oMath xmlns:m="http://schemas.openxmlformats.org/officeDocument/2006/math">
                    <m:r>
                      <a:rPr lang="en-GB" i="1"/>
                      <m:t>0≤</m:t>
                    </m:r>
                    <m:r>
                      <a:rPr lang="en-GB" i="1"/>
                      <m:t>𝑐</m:t>
                    </m:r>
                    <m:r>
                      <a:rPr lang="en-GB" i="1"/>
                      <m:t>&lt;</m:t>
                    </m:r>
                    <m:r>
                      <a:rPr lang="en-GB" i="1"/>
                      <m:t>𝑚</m:t>
                    </m:r>
                  </m:oMath>
                </a14:m>
                <a:r>
                  <a:rPr lang="en-GB" dirty="0"/>
                  <a:t>)</a:t>
                </a:r>
              </a:p>
              <a:p>
                <a:pPr marL="114300" indent="0">
                  <a:buNone/>
                </a:pPr>
                <a:r>
                  <a:rPr lang="en-GB" b="1" i="1" dirty="0"/>
                  <a:t>m</a:t>
                </a:r>
                <a:r>
                  <a:rPr lang="en-GB" dirty="0"/>
                  <a:t>  : the modulus. (m &lt; 0 – divisions by 0 give an exception)</a:t>
                </a:r>
              </a:p>
              <a:p>
                <a:pPr marL="114300" indent="0">
                  <a:buNone/>
                </a:pPr>
                <a:endParaRPr lang="en-GB" b="1" i="1" dirty="0"/>
              </a:p>
              <a:p>
                <a:pPr marL="114300" indent="0">
                  <a:buNone/>
                </a:pPr>
                <a:r>
                  <a:rPr lang="en-GB" i="1" dirty="0"/>
                  <a:t>The values of </a:t>
                </a:r>
                <a:r>
                  <a:rPr lang="en-GB" b="1" i="1" dirty="0"/>
                  <a:t>a, c, and m are pre-defined constants.</a:t>
                </a:r>
              </a:p>
              <a:p>
                <a:pPr marL="114300" indent="0">
                  <a:buNone/>
                </a:pPr>
                <a:endParaRPr lang="en-GB" b="1" i="1" dirty="0"/>
              </a:p>
              <a:p>
                <a:pPr marL="114300" indent="0">
                  <a:buNone/>
                </a:pPr>
                <a:r>
                  <a:rPr lang="en-GB" dirty="0"/>
                  <a:t>Several ideal combinations of values for a, c and m have been studied to make the LCG as non-deterministic and non-periodic as possible.</a:t>
                </a:r>
              </a:p>
              <a:p>
                <a:pPr marL="114300" lvl="0" indent="0">
                  <a:buNone/>
                </a:pPr>
                <a:endParaRPr lang="en-GB"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305797" cy="5196599"/>
              </a:xfrm>
              <a:blipFill>
                <a:blip r:embed="rId3"/>
                <a:stretch>
                  <a:fillRect t="-703" b="-938"/>
                </a:stretch>
              </a:blipFill>
            </p:spPr>
            <p:txBody>
              <a:bodyPr/>
              <a:lstStyle/>
              <a:p>
                <a:r>
                  <a:rPr lang="en-GB">
                    <a:noFill/>
                  </a:rPr>
                  <a:t> </a:t>
                </a:r>
              </a:p>
            </p:txBody>
          </p:sp>
        </mc:Fallback>
      </mc:AlternateContent>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12</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1121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Linear Congruential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305797" cy="5196599"/>
              </a:xfrm>
            </p:spPr>
            <p:txBody>
              <a:bodyPr>
                <a:normAutofit/>
              </a:bodyPr>
              <a:lstStyle/>
              <a:p>
                <a:pPr marL="114300" indent="0">
                  <a:buNone/>
                </a:pPr>
                <a:r>
                  <a:rPr lang="en-GB" dirty="0"/>
                  <a:t>Formula for Linear Congruential Generator (LCG) :</a:t>
                </a:r>
              </a:p>
              <a:p>
                <a:pPr marL="114300" indent="0">
                  <a:buNone/>
                </a:pPr>
                <a:endParaRPr lang="en-GB" dirty="0"/>
              </a:p>
              <a:p>
                <a:pPr marL="114300" indent="0">
                  <a:buNone/>
                </a:pPr>
                <a14:m>
                  <m:oMathPara xmlns:m="http://schemas.openxmlformats.org/officeDocument/2006/math">
                    <m:oMathParaPr>
                      <m:jc m:val="centerGroup"/>
                    </m:oMathParaPr>
                    <m:oMath xmlns:m="http://schemas.openxmlformats.org/officeDocument/2006/math">
                      <m:sSub>
                        <m:sSubPr>
                          <m:ctrlPr>
                            <a:rPr lang="en-GB" b="1" i="1"/>
                          </m:ctrlPr>
                        </m:sSubPr>
                        <m:e>
                          <m:r>
                            <a:rPr lang="en-GB" b="1" i="1"/>
                            <m:t>𝑿</m:t>
                          </m:r>
                        </m:e>
                        <m:sub>
                          <m:r>
                            <a:rPr lang="en-GB" b="1" i="1"/>
                            <m:t>𝒏</m:t>
                          </m:r>
                          <m:r>
                            <a:rPr lang="en-GB" b="1"/>
                            <m:t>+</m:t>
                          </m:r>
                          <m:r>
                            <a:rPr lang="en-GB" b="1"/>
                            <m:t>𝟏</m:t>
                          </m:r>
                        </m:sub>
                      </m:sSub>
                      <m:r>
                        <a:rPr lang="en-GB" b="1"/>
                        <m:t>=</m:t>
                      </m:r>
                      <m:d>
                        <m:dPr>
                          <m:ctrlPr>
                            <a:rPr lang="en-GB" b="1" i="1"/>
                          </m:ctrlPr>
                        </m:dPr>
                        <m:e>
                          <m:r>
                            <a:rPr lang="en-GB" b="1" i="1"/>
                            <m:t>𝒂</m:t>
                          </m:r>
                          <m:sSub>
                            <m:sSubPr>
                              <m:ctrlPr>
                                <a:rPr lang="en-GB" b="1" i="1" smtClean="0"/>
                              </m:ctrlPr>
                            </m:sSubPr>
                            <m:e>
                              <m:r>
                                <a:rPr lang="en-GB" b="1" i="1"/>
                                <m:t>𝑿</m:t>
                              </m:r>
                            </m:e>
                            <m:sub>
                              <m:r>
                                <a:rPr lang="en-GB" b="1" i="1"/>
                                <m:t>𝒏</m:t>
                              </m:r>
                            </m:sub>
                          </m:sSub>
                          <m:r>
                            <a:rPr lang="en-GB" b="1"/>
                            <m:t>+</m:t>
                          </m:r>
                          <m:r>
                            <a:rPr lang="en-GB" b="1" i="1"/>
                            <m:t>𝒄</m:t>
                          </m:r>
                        </m:e>
                      </m:d>
                      <m:r>
                        <a:rPr lang="en-GB" b="1"/>
                        <m:t> </m:t>
                      </m:r>
                      <m:r>
                        <a:rPr lang="en-GB" b="1"/>
                        <m:t>𝐦𝐨𝐝</m:t>
                      </m:r>
                      <m:r>
                        <a:rPr lang="en-GB" b="1"/>
                        <m:t> </m:t>
                      </m:r>
                      <m:r>
                        <a:rPr lang="en-GB" b="1" i="1"/>
                        <m:t>𝒎</m:t>
                      </m:r>
                      <m:r>
                        <a:rPr lang="en-GB" b="1"/>
                        <m:t>,  </m:t>
                      </m:r>
                    </m:oMath>
                  </m:oMathPara>
                </a14:m>
                <a:endParaRPr lang="en-GB" dirty="0"/>
              </a:p>
              <a:p>
                <a:pPr marL="114300" indent="0">
                  <a:buNone/>
                </a:pPr>
                <a:r>
                  <a:rPr lang="en-GB" dirty="0"/>
                  <a:t>Where:</a:t>
                </a:r>
              </a:p>
              <a:p>
                <a:pPr marL="114300" indent="0">
                  <a:buNone/>
                </a:pP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sub>
                    </m:sSub>
                    <m:r>
                      <a:rPr lang="en-GB" b="1" i="1">
                        <a:latin typeface="Cambria Math" panose="02040503050406030204" pitchFamily="18" charset="0"/>
                      </a:rPr>
                      <m:t> </m:t>
                    </m:r>
                  </m:oMath>
                </a14:m>
                <a:r>
                  <a:rPr lang="en-GB" dirty="0"/>
                  <a:t>: the previous random number generated by the LCG ( or seed)</a:t>
                </a:r>
                <a:endParaRPr lang="en-GB" b="1" i="1" dirty="0"/>
              </a:p>
              <a:p>
                <a:pPr marL="114300" indent="0">
                  <a:buNone/>
                </a:pPr>
                <a:r>
                  <a:rPr lang="en-GB" b="1" i="1" dirty="0"/>
                  <a:t>a    </a:t>
                </a:r>
                <a:r>
                  <a:rPr lang="en-GB" dirty="0"/>
                  <a:t>:</a:t>
                </a:r>
                <a:r>
                  <a:rPr lang="en-GB" b="1" i="1" dirty="0"/>
                  <a:t> </a:t>
                </a:r>
                <a:r>
                  <a:rPr lang="en-GB" dirty="0"/>
                  <a:t>the multiplier (</a:t>
                </a:r>
                <a14:m>
                  <m:oMath xmlns:m="http://schemas.openxmlformats.org/officeDocument/2006/math">
                    <m:r>
                      <a:rPr lang="en-GB" i="1"/>
                      <m:t>0≤</m:t>
                    </m:r>
                    <m:r>
                      <a:rPr lang="en-GB" i="1"/>
                      <m:t>𝑎</m:t>
                    </m:r>
                    <m:r>
                      <a:rPr lang="en-GB" i="1"/>
                      <m:t>&lt;</m:t>
                    </m:r>
                    <m:r>
                      <a:rPr lang="en-GB" i="1"/>
                      <m:t>𝑚</m:t>
                    </m:r>
                  </m:oMath>
                </a14:m>
                <a:r>
                  <a:rPr lang="en-GB" dirty="0"/>
                  <a:t>)</a:t>
                </a:r>
              </a:p>
              <a:p>
                <a:pPr marL="114300" indent="0">
                  <a:buNone/>
                </a:pPr>
                <a:r>
                  <a:rPr lang="en-GB" b="1" i="1" dirty="0"/>
                  <a:t>c    </a:t>
                </a:r>
                <a:r>
                  <a:rPr lang="en-GB" dirty="0"/>
                  <a:t>:</a:t>
                </a:r>
                <a:r>
                  <a:rPr lang="en-GB" b="1" i="1" dirty="0"/>
                  <a:t> </a:t>
                </a:r>
                <a:r>
                  <a:rPr lang="en-GB" dirty="0"/>
                  <a:t>the increment (</a:t>
                </a:r>
                <a14:m>
                  <m:oMath xmlns:m="http://schemas.openxmlformats.org/officeDocument/2006/math">
                    <m:r>
                      <a:rPr lang="en-GB" i="1"/>
                      <m:t>0≤</m:t>
                    </m:r>
                    <m:r>
                      <a:rPr lang="en-GB" i="1"/>
                      <m:t>𝑐</m:t>
                    </m:r>
                    <m:r>
                      <a:rPr lang="en-GB" i="1"/>
                      <m:t>&lt;</m:t>
                    </m:r>
                    <m:r>
                      <a:rPr lang="en-GB" i="1"/>
                      <m:t>𝑚</m:t>
                    </m:r>
                  </m:oMath>
                </a14:m>
                <a:r>
                  <a:rPr lang="en-GB" dirty="0"/>
                  <a:t>)</a:t>
                </a:r>
              </a:p>
              <a:p>
                <a:pPr marL="114300" indent="0">
                  <a:buNone/>
                </a:pPr>
                <a:r>
                  <a:rPr lang="en-GB" b="1" i="1" dirty="0"/>
                  <a:t>m</a:t>
                </a:r>
                <a:r>
                  <a:rPr lang="en-GB" dirty="0"/>
                  <a:t>  : the modulus. (m &lt; 0 – divisions by 0 give an exception)</a:t>
                </a:r>
              </a:p>
              <a:p>
                <a:pPr marL="114300" indent="0">
                  <a:buNone/>
                </a:pPr>
                <a:endParaRPr lang="en-GB" b="1" i="1" dirty="0"/>
              </a:p>
              <a:p>
                <a:pPr marL="114300" indent="0">
                  <a:buNone/>
                </a:pPr>
                <a:r>
                  <a:rPr lang="en-GB" i="1" dirty="0"/>
                  <a:t>The values of </a:t>
                </a:r>
                <a:r>
                  <a:rPr lang="en-GB" b="1" i="1" dirty="0"/>
                  <a:t>a, c, and m are pre-defined constants.</a:t>
                </a:r>
              </a:p>
              <a:p>
                <a:pPr marL="114300" indent="0">
                  <a:buNone/>
                </a:pPr>
                <a:endParaRPr lang="en-GB" b="1" i="1" dirty="0"/>
              </a:p>
              <a:p>
                <a:pPr marL="114300" indent="0">
                  <a:buNone/>
                </a:pPr>
                <a:r>
                  <a:rPr lang="en-GB" dirty="0"/>
                  <a:t>Several ideal combinations of values for a, c and m have been studied to make the LCG as non-deterministic and non-periodic as possible.</a:t>
                </a:r>
              </a:p>
              <a:p>
                <a:pPr marL="114300" lvl="0" indent="0">
                  <a:buNone/>
                </a:pPr>
                <a:endParaRPr lang="en-GB"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305797" cy="5196599"/>
              </a:xfrm>
              <a:blipFill>
                <a:blip r:embed="rId3"/>
                <a:stretch>
                  <a:fillRect t="-703" b="-938"/>
                </a:stretch>
              </a:blipFill>
            </p:spPr>
            <p:txBody>
              <a:bodyPr/>
              <a:lstStyle/>
              <a:p>
                <a:r>
                  <a:rPr lang="en-GB">
                    <a:noFill/>
                  </a:rPr>
                  <a:t> </a:t>
                </a:r>
              </a:p>
            </p:txBody>
          </p:sp>
        </mc:Fallback>
      </mc:AlternateContent>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52364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Linear Congruential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305797" cy="5196599"/>
              </a:xfrm>
            </p:spPr>
            <p:txBody>
              <a:bodyPr>
                <a:normAutofit lnSpcReduction="10000"/>
              </a:bodyPr>
              <a:lstStyle/>
              <a:p>
                <a:pPr marL="114300" indent="0">
                  <a:buNone/>
                </a:pPr>
                <a:r>
                  <a:rPr lang="en-GB" dirty="0"/>
                  <a:t>Formula for Linear Congruential Generator (LCG) :</a:t>
                </a:r>
              </a:p>
              <a:p>
                <a:pPr marL="114300" indent="0">
                  <a:buNone/>
                </a:pPr>
                <a:endParaRPr lang="en-GB" dirty="0"/>
              </a:p>
              <a:p>
                <a:pPr marL="114300" indent="0">
                  <a:buNone/>
                </a:pPr>
                <a14:m>
                  <m:oMathPara xmlns:m="http://schemas.openxmlformats.org/officeDocument/2006/math">
                    <m:oMathParaPr>
                      <m:jc m:val="centerGroup"/>
                    </m:oMathParaPr>
                    <m:oMath xmlns:m="http://schemas.openxmlformats.org/officeDocument/2006/math">
                      <m:sSub>
                        <m:sSubPr>
                          <m:ctrlPr>
                            <a:rPr lang="en-GB" b="1" i="1"/>
                          </m:ctrlPr>
                        </m:sSubPr>
                        <m:e>
                          <m:r>
                            <a:rPr lang="en-GB" b="1" i="1"/>
                            <m:t>𝑿</m:t>
                          </m:r>
                        </m:e>
                        <m:sub>
                          <m:r>
                            <a:rPr lang="en-GB" b="1" i="1"/>
                            <m:t>𝒏</m:t>
                          </m:r>
                          <m:r>
                            <a:rPr lang="en-GB" b="1"/>
                            <m:t>+</m:t>
                          </m:r>
                          <m:r>
                            <a:rPr lang="en-GB" b="1"/>
                            <m:t>𝟏</m:t>
                          </m:r>
                        </m:sub>
                      </m:sSub>
                      <m:r>
                        <a:rPr lang="en-GB" b="1"/>
                        <m:t>=</m:t>
                      </m:r>
                      <m:d>
                        <m:dPr>
                          <m:ctrlPr>
                            <a:rPr lang="en-GB" b="1" i="1"/>
                          </m:ctrlPr>
                        </m:dPr>
                        <m:e>
                          <m:r>
                            <a:rPr lang="en-GB" b="1" i="1"/>
                            <m:t>𝒂</m:t>
                          </m:r>
                          <m:sSub>
                            <m:sSubPr>
                              <m:ctrlPr>
                                <a:rPr lang="en-GB" b="1" i="1" smtClean="0"/>
                              </m:ctrlPr>
                            </m:sSubPr>
                            <m:e>
                              <m:r>
                                <a:rPr lang="en-GB" b="1" i="1"/>
                                <m:t>𝑿</m:t>
                              </m:r>
                            </m:e>
                            <m:sub>
                              <m:r>
                                <a:rPr lang="en-GB" b="1" i="1"/>
                                <m:t>𝒏</m:t>
                              </m:r>
                            </m:sub>
                          </m:sSub>
                          <m:r>
                            <a:rPr lang="en-GB" b="1"/>
                            <m:t>+</m:t>
                          </m:r>
                          <m:r>
                            <a:rPr lang="en-GB" b="1" i="1"/>
                            <m:t>𝒄</m:t>
                          </m:r>
                        </m:e>
                      </m:d>
                      <m:r>
                        <a:rPr lang="en-GB" b="1"/>
                        <m:t> </m:t>
                      </m:r>
                      <m:r>
                        <a:rPr lang="en-GB" b="1"/>
                        <m:t>𝐦𝐨𝐝</m:t>
                      </m:r>
                      <m:r>
                        <a:rPr lang="en-GB" b="1"/>
                        <m:t> </m:t>
                      </m:r>
                      <m:r>
                        <a:rPr lang="en-GB" b="1" i="1"/>
                        <m:t>𝒎</m:t>
                      </m:r>
                      <m:r>
                        <a:rPr lang="en-GB" b="1"/>
                        <m:t>,</m:t>
                      </m:r>
                    </m:oMath>
                  </m:oMathPara>
                </a14:m>
                <a:endParaRPr lang="en-GB" b="1" dirty="0"/>
              </a:p>
              <a:p>
                <a:pPr marL="114300" indent="0">
                  <a:buNone/>
                </a:pPr>
                <a:endParaRPr lang="en-GB" dirty="0"/>
              </a:p>
              <a:p>
                <a:pPr marL="114300" indent="0">
                  <a:buNone/>
                </a:pPr>
                <a:r>
                  <a:rPr lang="en-GB" dirty="0"/>
                  <a:t>Assume the following values:</a:t>
                </a:r>
              </a:p>
              <a:p>
                <a:pPr marL="114300" indent="0">
                  <a:buNone/>
                </a:pPr>
                <a:r>
                  <a:rPr lang="en-GB" b="1" i="1" dirty="0"/>
                  <a:t>Seed : </a:t>
                </a:r>
                <a:r>
                  <a:rPr lang="en-GB" i="1" dirty="0"/>
                  <a:t>100</a:t>
                </a:r>
              </a:p>
              <a:p>
                <a:pPr marL="114300" indent="0">
                  <a:buNone/>
                </a:pP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sub>
                    </m:sSub>
                    <m:r>
                      <a:rPr lang="en-GB" b="1" i="1">
                        <a:latin typeface="Cambria Math" panose="02040503050406030204" pitchFamily="18" charset="0"/>
                      </a:rPr>
                      <m:t> </m:t>
                    </m:r>
                    <m:r>
                      <a:rPr lang="en-GB" b="1" i="1" smtClean="0">
                        <a:latin typeface="Cambria Math" panose="02040503050406030204" pitchFamily="18" charset="0"/>
                      </a:rPr>
                      <m:t>   </m:t>
                    </m:r>
                  </m:oMath>
                </a14:m>
                <a:r>
                  <a:rPr lang="en-GB" dirty="0"/>
                  <a:t>: the prev. random number ( or seed for 1</a:t>
                </a:r>
                <a:r>
                  <a:rPr lang="en-GB" baseline="30000" dirty="0"/>
                  <a:t>st</a:t>
                </a:r>
                <a:r>
                  <a:rPr lang="en-GB" dirty="0"/>
                  <a:t> random number)</a:t>
                </a:r>
                <a:endParaRPr lang="en-GB" b="1" i="1" dirty="0"/>
              </a:p>
              <a:p>
                <a:pPr marL="114300" indent="0">
                  <a:buNone/>
                </a:pPr>
                <a:r>
                  <a:rPr lang="en-GB" b="1" i="1" dirty="0"/>
                  <a:t>a       </a:t>
                </a:r>
                <a:r>
                  <a:rPr lang="en-GB" dirty="0"/>
                  <a:t>:</a:t>
                </a:r>
                <a:r>
                  <a:rPr lang="en-GB" b="1" i="1" dirty="0"/>
                  <a:t> </a:t>
                </a:r>
                <a:r>
                  <a:rPr lang="en-GB" i="1" dirty="0"/>
                  <a:t>6</a:t>
                </a:r>
              </a:p>
              <a:p>
                <a:pPr marL="114300" indent="0">
                  <a:buNone/>
                </a:pPr>
                <a:r>
                  <a:rPr lang="en-GB" b="1" i="1" dirty="0"/>
                  <a:t>c       </a:t>
                </a:r>
                <a:r>
                  <a:rPr lang="en-GB" dirty="0"/>
                  <a:t>:</a:t>
                </a:r>
                <a:r>
                  <a:rPr lang="en-GB" b="1" i="1" dirty="0"/>
                  <a:t> </a:t>
                </a:r>
                <a:r>
                  <a:rPr lang="en-GB" i="1" dirty="0"/>
                  <a:t>9</a:t>
                </a:r>
              </a:p>
              <a:p>
                <a:pPr marL="114300" indent="0">
                  <a:buNone/>
                </a:pPr>
                <a:r>
                  <a:rPr lang="en-GB" b="1" i="1" dirty="0"/>
                  <a:t>m</a:t>
                </a:r>
                <a:r>
                  <a:rPr lang="en-GB" dirty="0"/>
                  <a:t>     : 20</a:t>
                </a:r>
              </a:p>
              <a:p>
                <a:pPr marL="114300" indent="0">
                  <a:buNone/>
                </a:pPr>
                <a:endParaRPr lang="en-GB" b="1" i="1" dirty="0"/>
              </a:p>
              <a:p>
                <a:pPr marL="114300" lvl="0" indent="0">
                  <a:buNone/>
                </a:pPr>
                <a:r>
                  <a:rPr lang="en-GB" b="1" i="1" dirty="0"/>
                  <a:t>Note : </a:t>
                </a:r>
                <a:r>
                  <a:rPr lang="en-GB" i="1" dirty="0"/>
                  <a:t>The values for the seed, a, c and m in this example are not ideal but they are being used to show how the LCG works as usually these have very large values </a:t>
                </a:r>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305797" cy="5196599"/>
              </a:xfrm>
              <a:blipFill>
                <a:blip r:embed="rId3"/>
                <a:stretch>
                  <a:fillRect t="-1407" r="-367"/>
                </a:stretch>
              </a:blipFill>
            </p:spPr>
            <p:txBody>
              <a:bodyPr/>
              <a:lstStyle/>
              <a:p>
                <a:r>
                  <a:rPr lang="en-GB">
                    <a:noFill/>
                  </a:rPr>
                  <a:t> </a:t>
                </a:r>
              </a:p>
            </p:txBody>
          </p:sp>
        </mc:Fallback>
      </mc:AlternateContent>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14</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15764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Linear Congruential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305797" cy="5196599"/>
              </a:xfrm>
            </p:spPr>
            <p:txBody>
              <a:bodyPr>
                <a:normAutofit lnSpcReduction="10000"/>
              </a:bodyPr>
              <a:lstStyle/>
              <a:p>
                <a:pPr marL="114300" indent="0">
                  <a:buNone/>
                </a:pPr>
                <a:r>
                  <a:rPr lang="en-GB" dirty="0"/>
                  <a:t>Formula for Linear Congruential Generator (LCG) :</a:t>
                </a:r>
              </a:p>
              <a:p>
                <a:pPr marL="114300" indent="0">
                  <a:buNone/>
                </a:pPr>
                <a:endParaRPr lang="en-GB" dirty="0"/>
              </a:p>
              <a:p>
                <a:pPr marL="114300" indent="0">
                  <a:buNone/>
                </a:pPr>
                <a14:m>
                  <m:oMathPara xmlns:m="http://schemas.openxmlformats.org/officeDocument/2006/math">
                    <m:oMathParaPr>
                      <m:jc m:val="centerGroup"/>
                    </m:oMathParaPr>
                    <m:oMath xmlns:m="http://schemas.openxmlformats.org/officeDocument/2006/math">
                      <m:sSub>
                        <m:sSubPr>
                          <m:ctrlPr>
                            <a:rPr lang="en-GB" b="1" i="1"/>
                          </m:ctrlPr>
                        </m:sSubPr>
                        <m:e>
                          <m:r>
                            <a:rPr lang="en-GB" b="1" i="1"/>
                            <m:t>𝑿</m:t>
                          </m:r>
                        </m:e>
                        <m:sub>
                          <m:r>
                            <a:rPr lang="en-GB" b="1" i="1"/>
                            <m:t>𝒏</m:t>
                          </m:r>
                          <m:r>
                            <a:rPr lang="en-GB" b="1"/>
                            <m:t>+</m:t>
                          </m:r>
                          <m:r>
                            <a:rPr lang="en-GB" b="1"/>
                            <m:t>𝟏</m:t>
                          </m:r>
                        </m:sub>
                      </m:sSub>
                      <m:r>
                        <a:rPr lang="en-GB" b="1"/>
                        <m:t>=</m:t>
                      </m:r>
                      <m:d>
                        <m:dPr>
                          <m:ctrlPr>
                            <a:rPr lang="en-GB" b="1" i="1"/>
                          </m:ctrlPr>
                        </m:dPr>
                        <m:e>
                          <m:r>
                            <a:rPr lang="en-GB" b="1" i="1"/>
                            <m:t>𝒂</m:t>
                          </m:r>
                          <m:sSub>
                            <m:sSubPr>
                              <m:ctrlPr>
                                <a:rPr lang="en-GB" b="1" i="1" smtClean="0"/>
                              </m:ctrlPr>
                            </m:sSubPr>
                            <m:e>
                              <m:r>
                                <a:rPr lang="en-GB" b="1" i="1"/>
                                <m:t>𝑿</m:t>
                              </m:r>
                            </m:e>
                            <m:sub>
                              <m:r>
                                <a:rPr lang="en-GB" b="1" i="1"/>
                                <m:t>𝒏</m:t>
                              </m:r>
                            </m:sub>
                          </m:sSub>
                          <m:r>
                            <a:rPr lang="en-GB" b="1"/>
                            <m:t>+</m:t>
                          </m:r>
                          <m:r>
                            <a:rPr lang="en-GB" b="1" i="1"/>
                            <m:t>𝒄</m:t>
                          </m:r>
                        </m:e>
                      </m:d>
                      <m:r>
                        <a:rPr lang="en-GB" b="1"/>
                        <m:t> </m:t>
                      </m:r>
                      <m:r>
                        <a:rPr lang="en-GB" b="1"/>
                        <m:t>𝐦𝐨𝐝</m:t>
                      </m:r>
                      <m:r>
                        <a:rPr lang="en-GB" b="1"/>
                        <m:t> </m:t>
                      </m:r>
                      <m:r>
                        <a:rPr lang="en-GB" b="1" i="1"/>
                        <m:t>𝒎</m:t>
                      </m:r>
                      <m:r>
                        <a:rPr lang="en-GB" b="1"/>
                        <m:t>,</m:t>
                      </m:r>
                    </m:oMath>
                  </m:oMathPara>
                </a14:m>
                <a:endParaRPr lang="en-GB" b="1" dirty="0"/>
              </a:p>
              <a:p>
                <a:pPr marL="114300" indent="0">
                  <a:buNone/>
                </a:pPr>
                <a:endParaRPr lang="en-GB" dirty="0"/>
              </a:p>
              <a:p>
                <a:pPr marL="114300" indent="0">
                  <a:buNone/>
                </a:pPr>
                <a:r>
                  <a:rPr lang="en-GB" dirty="0"/>
                  <a:t>Generate 3 Random Numbers using the LCG:</a:t>
                </a:r>
              </a:p>
              <a:p>
                <a:pPr marL="114300" indent="0">
                  <a:buNone/>
                </a:pPr>
                <a:endParaRPr lang="en-GB" dirty="0"/>
              </a:p>
              <a:p>
                <a:pPr marL="114300" indent="0">
                  <a:buNone/>
                </a:pPr>
                <a:r>
                  <a:rPr lang="en-GB" dirty="0"/>
                  <a:t>Random Number 1 </a:t>
                </a:r>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a:latin typeface="Cambria Math" panose="02040503050406030204" pitchFamily="18" charset="0"/>
                            </a:rPr>
                            <m:t>𝒂</m:t>
                          </m:r>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sub>
                          </m:sSub>
                          <m:r>
                            <a:rPr lang="en-GB" b="1">
                              <a:latin typeface="Cambria Math" panose="02040503050406030204" pitchFamily="18" charset="0"/>
                            </a:rPr>
                            <m:t>+</m:t>
                          </m:r>
                          <m:r>
                            <a:rPr lang="en-GB" b="1" i="1">
                              <a:latin typeface="Cambria Math" panose="02040503050406030204" pitchFamily="18" charset="0"/>
                            </a:rPr>
                            <m:t>𝒄</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i="1">
                          <a:latin typeface="Cambria Math" panose="02040503050406030204" pitchFamily="18" charset="0"/>
                        </a:rPr>
                        <m:t>𝒎</m:t>
                      </m:r>
                      <m:r>
                        <a:rPr lang="en-GB" b="1">
                          <a:latin typeface="Cambria Math" panose="02040503050406030204" pitchFamily="18" charset="0"/>
                        </a:rPr>
                        <m:t>,</m:t>
                      </m:r>
                    </m:oMath>
                  </m:oMathPara>
                </a14:m>
                <a:endParaRPr lang="en-GB" b="1" dirty="0"/>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smtClean="0">
                              <a:latin typeface="Cambria Math" panose="02040503050406030204" pitchFamily="18" charset="0"/>
                            </a:rPr>
                            <m:t>𝟔</m:t>
                          </m:r>
                          <m:r>
                            <a:rPr lang="en-GB" b="1" i="1" smtClean="0">
                              <a:latin typeface="Cambria Math" panose="02040503050406030204" pitchFamily="18" charset="0"/>
                            </a:rPr>
                            <m:t>∗</m:t>
                          </m:r>
                          <m:r>
                            <a:rPr lang="en-GB" b="1" i="1" smtClean="0">
                              <a:latin typeface="Cambria Math" panose="02040503050406030204" pitchFamily="18" charset="0"/>
                            </a:rPr>
                            <m:t>𝟏𝟎𝟎</m:t>
                          </m:r>
                          <m:r>
                            <a:rPr lang="en-GB" b="1">
                              <a:latin typeface="Cambria Math" panose="02040503050406030204" pitchFamily="18" charset="0"/>
                            </a:rPr>
                            <m:t>+</m:t>
                          </m:r>
                          <m:r>
                            <a:rPr lang="en-GB" b="1" i="1" smtClean="0">
                              <a:latin typeface="Cambria Math" panose="02040503050406030204" pitchFamily="18" charset="0"/>
                            </a:rPr>
                            <m:t>𝟗</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i="0" smtClean="0">
                          <a:latin typeface="Cambria Math" panose="02040503050406030204" pitchFamily="18" charset="0"/>
                        </a:rPr>
                        <m:t>𝟐𝟎</m:t>
                      </m:r>
                    </m:oMath>
                  </m:oMathPara>
                </a14:m>
                <a:endParaRPr lang="en-GB" b="1" dirty="0"/>
              </a:p>
              <a:p>
                <a:pPr marL="114300" indent="0">
                  <a:buNone/>
                </a:pPr>
                <a:endParaRPr lang="en-GB" dirty="0"/>
              </a:p>
              <a:p>
                <a:pPr marL="114300" indent="0">
                  <a:buNone/>
                </a:pPr>
                <a:endParaRPr lang="en-GB" dirty="0"/>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smtClean="0">
                              <a:latin typeface="Cambria Math" panose="02040503050406030204" pitchFamily="18" charset="0"/>
                            </a:rPr>
                            <m:t>𝟔</m:t>
                          </m:r>
                          <m:r>
                            <a:rPr lang="en-GB" b="1" i="1">
                              <a:latin typeface="Cambria Math" panose="02040503050406030204" pitchFamily="18" charset="0"/>
                            </a:rPr>
                            <m:t>𝟎𝟎</m:t>
                          </m:r>
                          <m:r>
                            <a:rPr lang="en-GB" b="1">
                              <a:latin typeface="Cambria Math" panose="02040503050406030204" pitchFamily="18" charset="0"/>
                            </a:rPr>
                            <m:t>+</m:t>
                          </m:r>
                          <m:r>
                            <a:rPr lang="en-GB" b="1" i="1">
                              <a:latin typeface="Cambria Math" panose="02040503050406030204" pitchFamily="18" charset="0"/>
                            </a:rPr>
                            <m:t>𝟗</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a:latin typeface="Cambria Math" panose="02040503050406030204" pitchFamily="18" charset="0"/>
                        </a:rPr>
                        <m:t>𝟐𝟎</m:t>
                      </m:r>
                    </m:oMath>
                  </m:oMathPara>
                </a14:m>
                <a:endParaRPr lang="en-GB" b="1" dirty="0"/>
              </a:p>
              <a:p>
                <a:pPr marL="114300" indent="0">
                  <a:buNone/>
                </a:pP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smtClean="0">
                            <a:latin typeface="Cambria Math" panose="02040503050406030204" pitchFamily="18" charset="0"/>
                          </a:rPr>
                          <m:t>𝟔𝟎</m:t>
                        </m:r>
                        <m:r>
                          <a:rPr lang="en-GB" b="1" i="1">
                            <a:latin typeface="Cambria Math" panose="02040503050406030204" pitchFamily="18" charset="0"/>
                          </a:rPr>
                          <m:t>𝟗</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a:latin typeface="Cambria Math" panose="02040503050406030204" pitchFamily="18" charset="0"/>
                      </a:rPr>
                      <m:t>𝟐𝟎</m:t>
                    </m:r>
                  </m:oMath>
                </a14:m>
                <a:r>
                  <a:rPr lang="en-GB" b="1" dirty="0"/>
                  <a:t> </a:t>
                </a:r>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r>
                        <a:rPr lang="en-GB" b="1" i="0" smtClean="0">
                          <a:latin typeface="Cambria Math" panose="02040503050406030204" pitchFamily="18" charset="0"/>
                        </a:rPr>
                        <m:t>  </m:t>
                      </m:r>
                      <m:r>
                        <a:rPr lang="en-GB" b="1" i="0" smtClean="0">
                          <a:latin typeface="Cambria Math" panose="02040503050406030204" pitchFamily="18" charset="0"/>
                        </a:rPr>
                        <m:t>𝟗</m:t>
                      </m:r>
                    </m:oMath>
                  </m:oMathPara>
                </a14:m>
                <a:endParaRPr lang="en-GB" b="1" dirty="0"/>
              </a:p>
              <a:p>
                <a:pPr marL="114300" indent="0">
                  <a:buNone/>
                </a:pPr>
                <a:endParaRPr lang="en-GB"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305797" cy="5196599"/>
              </a:xfrm>
              <a:blipFill>
                <a:blip r:embed="rId3"/>
                <a:stretch>
                  <a:fillRect t="-1407"/>
                </a:stretch>
              </a:blipFill>
            </p:spPr>
            <p:txBody>
              <a:bodyPr/>
              <a:lstStyle/>
              <a:p>
                <a:r>
                  <a:rPr lang="en-GB">
                    <a:noFill/>
                  </a:rPr>
                  <a:t> </a:t>
                </a:r>
              </a:p>
            </p:txBody>
          </p:sp>
        </mc:Fallback>
      </mc:AlternateContent>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15</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pSp>
        <p:nvGrpSpPr>
          <p:cNvPr id="23" name="Group 22">
            <a:extLst>
              <a:ext uri="{FF2B5EF4-FFF2-40B4-BE49-F238E27FC236}">
                <a16:creationId xmlns:a16="http://schemas.microsoft.com/office/drawing/2014/main" id="{31D519BE-DC3F-4081-AB1C-E432A1AD9BEF}"/>
              </a:ext>
            </a:extLst>
          </p:cNvPr>
          <p:cNvGrpSpPr/>
          <p:nvPr/>
        </p:nvGrpSpPr>
        <p:grpSpPr>
          <a:xfrm>
            <a:off x="2819400" y="4800600"/>
            <a:ext cx="2819400" cy="304800"/>
            <a:chOff x="2819400" y="4800600"/>
            <a:chExt cx="2819400" cy="609600"/>
          </a:xfrm>
        </p:grpSpPr>
        <p:cxnSp>
          <p:nvCxnSpPr>
            <p:cNvPr id="20" name="Straight Arrow Connector 19">
              <a:extLst>
                <a:ext uri="{FF2B5EF4-FFF2-40B4-BE49-F238E27FC236}">
                  <a16:creationId xmlns:a16="http://schemas.microsoft.com/office/drawing/2014/main" id="{7F42DD0C-AEC5-4314-A179-AB0F7EB067EB}"/>
                </a:ext>
              </a:extLst>
            </p:cNvPr>
            <p:cNvCxnSpPr/>
            <p:nvPr/>
          </p:nvCxnSpPr>
          <p:spPr>
            <a:xfrm flipV="1">
              <a:off x="2819400" y="4800600"/>
              <a:ext cx="0" cy="60960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8D08CFED-FEE7-45B6-BA49-24F9FF8A3370}"/>
                </a:ext>
              </a:extLst>
            </p:cNvPr>
            <p:cNvCxnSpPr/>
            <p:nvPr/>
          </p:nvCxnSpPr>
          <p:spPr>
            <a:xfrm>
              <a:off x="2819400" y="5410200"/>
              <a:ext cx="2819400"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grpSp>
      <p:sp>
        <p:nvSpPr>
          <p:cNvPr id="24" name="TextBox 23">
            <a:extLst>
              <a:ext uri="{FF2B5EF4-FFF2-40B4-BE49-F238E27FC236}">
                <a16:creationId xmlns:a16="http://schemas.microsoft.com/office/drawing/2014/main" id="{4FAFCDF8-3BA3-445D-90B0-3D3D782F302D}"/>
              </a:ext>
            </a:extLst>
          </p:cNvPr>
          <p:cNvSpPr txBox="1"/>
          <p:nvPr/>
        </p:nvSpPr>
        <p:spPr>
          <a:xfrm>
            <a:off x="5646174" y="4800600"/>
            <a:ext cx="3497825" cy="923330"/>
          </a:xfrm>
          <a:prstGeom prst="rect">
            <a:avLst/>
          </a:prstGeom>
          <a:noFill/>
        </p:spPr>
        <p:txBody>
          <a:bodyPr wrap="square" rtlCol="0">
            <a:spAutoFit/>
          </a:bodyPr>
          <a:lstStyle/>
          <a:p>
            <a:r>
              <a:rPr lang="en-GB" dirty="0">
                <a:solidFill>
                  <a:srgbClr val="C00000"/>
                </a:solidFill>
              </a:rPr>
              <a:t>Since this is our 1st random number the prev. random number is considered to be the seed</a:t>
            </a:r>
          </a:p>
        </p:txBody>
      </p:sp>
      <p:cxnSp>
        <p:nvCxnSpPr>
          <p:cNvPr id="27" name="Straight Arrow Connector 26">
            <a:extLst>
              <a:ext uri="{FF2B5EF4-FFF2-40B4-BE49-F238E27FC236}">
                <a16:creationId xmlns:a16="http://schemas.microsoft.com/office/drawing/2014/main" id="{0433A97A-03F3-422D-BB1C-FBB596EA230D}"/>
              </a:ext>
            </a:extLst>
          </p:cNvPr>
          <p:cNvCxnSpPr>
            <a:cxnSpLocks/>
          </p:cNvCxnSpPr>
          <p:nvPr/>
        </p:nvCxnSpPr>
        <p:spPr>
          <a:xfrm flipH="1">
            <a:off x="2590800" y="6248400"/>
            <a:ext cx="2971800"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1482F3F3-1A9F-4C4C-A041-836E40ED99C7}"/>
              </a:ext>
            </a:extLst>
          </p:cNvPr>
          <p:cNvSpPr txBox="1"/>
          <p:nvPr/>
        </p:nvSpPr>
        <p:spPr>
          <a:xfrm>
            <a:off x="5614220" y="6000789"/>
            <a:ext cx="3497825" cy="646331"/>
          </a:xfrm>
          <a:prstGeom prst="rect">
            <a:avLst/>
          </a:prstGeom>
          <a:noFill/>
        </p:spPr>
        <p:txBody>
          <a:bodyPr wrap="square" rtlCol="0">
            <a:spAutoFit/>
          </a:bodyPr>
          <a:lstStyle/>
          <a:p>
            <a:r>
              <a:rPr lang="en-GB" dirty="0">
                <a:solidFill>
                  <a:srgbClr val="C00000"/>
                </a:solidFill>
              </a:rPr>
              <a:t>609 mod 20 = 30 r 9</a:t>
            </a:r>
          </a:p>
          <a:p>
            <a:r>
              <a:rPr lang="en-GB" dirty="0">
                <a:solidFill>
                  <a:srgbClr val="C00000"/>
                </a:solidFill>
              </a:rPr>
              <a:t>But mod only takes the remainder </a:t>
            </a:r>
          </a:p>
        </p:txBody>
      </p:sp>
    </p:spTree>
    <p:extLst>
      <p:ext uri="{BB962C8B-B14F-4D97-AF65-F5344CB8AC3E}">
        <p14:creationId xmlns:p14="http://schemas.microsoft.com/office/powerpoint/2010/main" val="32150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Linear Congruential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305797" cy="5196599"/>
              </a:xfrm>
            </p:spPr>
            <p:txBody>
              <a:bodyPr>
                <a:normAutofit lnSpcReduction="10000"/>
              </a:bodyPr>
              <a:lstStyle/>
              <a:p>
                <a:pPr marL="114300" indent="0">
                  <a:buNone/>
                </a:pPr>
                <a:r>
                  <a:rPr lang="en-GB" dirty="0"/>
                  <a:t>Formula for Linear Congruential Generator (LCG) :</a:t>
                </a:r>
              </a:p>
              <a:p>
                <a:pPr marL="114300" indent="0">
                  <a:buNone/>
                </a:pPr>
                <a:endParaRPr lang="en-GB" dirty="0"/>
              </a:p>
              <a:p>
                <a:pPr marL="114300" indent="0">
                  <a:buNone/>
                </a:pPr>
                <a14:m>
                  <m:oMathPara xmlns:m="http://schemas.openxmlformats.org/officeDocument/2006/math">
                    <m:oMathParaPr>
                      <m:jc m:val="centerGroup"/>
                    </m:oMathParaPr>
                    <m:oMath xmlns:m="http://schemas.openxmlformats.org/officeDocument/2006/math">
                      <m:sSub>
                        <m:sSubPr>
                          <m:ctrlPr>
                            <a:rPr lang="en-GB" b="1" i="1"/>
                          </m:ctrlPr>
                        </m:sSubPr>
                        <m:e>
                          <m:r>
                            <a:rPr lang="en-GB" b="1" i="1"/>
                            <m:t>𝑿</m:t>
                          </m:r>
                        </m:e>
                        <m:sub>
                          <m:r>
                            <a:rPr lang="en-GB" b="1" i="1"/>
                            <m:t>𝒏</m:t>
                          </m:r>
                          <m:r>
                            <a:rPr lang="en-GB" b="1"/>
                            <m:t>+</m:t>
                          </m:r>
                          <m:r>
                            <a:rPr lang="en-GB" b="1"/>
                            <m:t>𝟏</m:t>
                          </m:r>
                        </m:sub>
                      </m:sSub>
                      <m:r>
                        <a:rPr lang="en-GB" b="1"/>
                        <m:t>=</m:t>
                      </m:r>
                      <m:d>
                        <m:dPr>
                          <m:ctrlPr>
                            <a:rPr lang="en-GB" b="1" i="1"/>
                          </m:ctrlPr>
                        </m:dPr>
                        <m:e>
                          <m:r>
                            <a:rPr lang="en-GB" b="1" i="1"/>
                            <m:t>𝒂</m:t>
                          </m:r>
                          <m:sSub>
                            <m:sSubPr>
                              <m:ctrlPr>
                                <a:rPr lang="en-GB" b="1" i="1" smtClean="0"/>
                              </m:ctrlPr>
                            </m:sSubPr>
                            <m:e>
                              <m:r>
                                <a:rPr lang="en-GB" b="1" i="1"/>
                                <m:t>𝑿</m:t>
                              </m:r>
                            </m:e>
                            <m:sub>
                              <m:r>
                                <a:rPr lang="en-GB" b="1" i="1"/>
                                <m:t>𝒏</m:t>
                              </m:r>
                            </m:sub>
                          </m:sSub>
                          <m:r>
                            <a:rPr lang="en-GB" b="1"/>
                            <m:t>+</m:t>
                          </m:r>
                          <m:r>
                            <a:rPr lang="en-GB" b="1" i="1"/>
                            <m:t>𝒄</m:t>
                          </m:r>
                        </m:e>
                      </m:d>
                      <m:r>
                        <a:rPr lang="en-GB" b="1"/>
                        <m:t> </m:t>
                      </m:r>
                      <m:r>
                        <a:rPr lang="en-GB" b="1"/>
                        <m:t>𝐦𝐨𝐝</m:t>
                      </m:r>
                      <m:r>
                        <a:rPr lang="en-GB" b="1"/>
                        <m:t> </m:t>
                      </m:r>
                      <m:r>
                        <a:rPr lang="en-GB" b="1" i="1"/>
                        <m:t>𝒎</m:t>
                      </m:r>
                      <m:r>
                        <a:rPr lang="en-GB" b="1"/>
                        <m:t>,</m:t>
                      </m:r>
                    </m:oMath>
                  </m:oMathPara>
                </a14:m>
                <a:endParaRPr lang="en-GB" b="1" dirty="0"/>
              </a:p>
              <a:p>
                <a:pPr marL="114300" indent="0">
                  <a:buNone/>
                </a:pPr>
                <a:endParaRPr lang="en-GB" dirty="0"/>
              </a:p>
              <a:p>
                <a:pPr marL="114300" indent="0">
                  <a:buNone/>
                </a:pPr>
                <a:r>
                  <a:rPr lang="en-GB" dirty="0"/>
                  <a:t>Generate 3 Random Numbers using the LCG:</a:t>
                </a:r>
              </a:p>
              <a:p>
                <a:pPr marL="114300" indent="0">
                  <a:buNone/>
                </a:pPr>
                <a:endParaRPr lang="en-GB" dirty="0"/>
              </a:p>
              <a:p>
                <a:pPr marL="114300" indent="0">
                  <a:buNone/>
                </a:pPr>
                <a:r>
                  <a:rPr lang="en-GB" dirty="0"/>
                  <a:t>Random Number 2 </a:t>
                </a:r>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a:latin typeface="Cambria Math" panose="02040503050406030204" pitchFamily="18" charset="0"/>
                            </a:rPr>
                            <m:t>𝒂</m:t>
                          </m:r>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sub>
                          </m:sSub>
                          <m:r>
                            <a:rPr lang="en-GB" b="1">
                              <a:latin typeface="Cambria Math" panose="02040503050406030204" pitchFamily="18" charset="0"/>
                            </a:rPr>
                            <m:t>+</m:t>
                          </m:r>
                          <m:r>
                            <a:rPr lang="en-GB" b="1" i="1">
                              <a:latin typeface="Cambria Math" panose="02040503050406030204" pitchFamily="18" charset="0"/>
                            </a:rPr>
                            <m:t>𝒄</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i="1">
                          <a:latin typeface="Cambria Math" panose="02040503050406030204" pitchFamily="18" charset="0"/>
                        </a:rPr>
                        <m:t>𝒎</m:t>
                      </m:r>
                      <m:r>
                        <a:rPr lang="en-GB" b="1">
                          <a:latin typeface="Cambria Math" panose="02040503050406030204" pitchFamily="18" charset="0"/>
                        </a:rPr>
                        <m:t>,</m:t>
                      </m:r>
                    </m:oMath>
                  </m:oMathPara>
                </a14:m>
                <a:endParaRPr lang="en-GB" b="1" dirty="0"/>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smtClean="0">
                              <a:latin typeface="Cambria Math" panose="02040503050406030204" pitchFamily="18" charset="0"/>
                            </a:rPr>
                            <m:t>𝟔</m:t>
                          </m:r>
                          <m:r>
                            <a:rPr lang="en-GB" b="1" i="1" smtClean="0">
                              <a:latin typeface="Cambria Math" panose="02040503050406030204" pitchFamily="18" charset="0"/>
                            </a:rPr>
                            <m:t>∗</m:t>
                          </m:r>
                          <m:r>
                            <a:rPr lang="en-GB" b="1" i="1" smtClean="0">
                              <a:latin typeface="Cambria Math" panose="02040503050406030204" pitchFamily="18" charset="0"/>
                            </a:rPr>
                            <m:t>𝟗</m:t>
                          </m:r>
                          <m:r>
                            <a:rPr lang="en-GB" b="1">
                              <a:latin typeface="Cambria Math" panose="02040503050406030204" pitchFamily="18" charset="0"/>
                            </a:rPr>
                            <m:t>+</m:t>
                          </m:r>
                          <m:r>
                            <a:rPr lang="en-GB" b="1" i="1" smtClean="0">
                              <a:latin typeface="Cambria Math" panose="02040503050406030204" pitchFamily="18" charset="0"/>
                            </a:rPr>
                            <m:t>𝟗</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i="0" smtClean="0">
                          <a:latin typeface="Cambria Math" panose="02040503050406030204" pitchFamily="18" charset="0"/>
                        </a:rPr>
                        <m:t>𝟐𝟎</m:t>
                      </m:r>
                    </m:oMath>
                  </m:oMathPara>
                </a14:m>
                <a:endParaRPr lang="en-GB" b="1" dirty="0"/>
              </a:p>
              <a:p>
                <a:pPr marL="114300" indent="0">
                  <a:buNone/>
                </a:pPr>
                <a:endParaRPr lang="en-GB" dirty="0"/>
              </a:p>
              <a:p>
                <a:pPr marL="114300" indent="0">
                  <a:buNone/>
                </a:pPr>
                <a:endParaRPr lang="en-GB" dirty="0"/>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0" smtClean="0">
                              <a:latin typeface="Cambria Math" panose="02040503050406030204" pitchFamily="18" charset="0"/>
                            </a:rPr>
                            <m:t>𝟓𝟒</m:t>
                          </m:r>
                          <m:r>
                            <a:rPr lang="en-GB" b="1">
                              <a:latin typeface="Cambria Math" panose="02040503050406030204" pitchFamily="18" charset="0"/>
                            </a:rPr>
                            <m:t>+</m:t>
                          </m:r>
                          <m:r>
                            <a:rPr lang="en-GB" b="1" i="1">
                              <a:latin typeface="Cambria Math" panose="02040503050406030204" pitchFamily="18" charset="0"/>
                            </a:rPr>
                            <m:t>𝟗</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a:latin typeface="Cambria Math" panose="02040503050406030204" pitchFamily="18" charset="0"/>
                        </a:rPr>
                        <m:t>𝟐𝟎</m:t>
                      </m:r>
                    </m:oMath>
                  </m:oMathPara>
                </a14:m>
                <a:endParaRPr lang="en-GB" b="1" dirty="0"/>
              </a:p>
              <a:p>
                <a:pPr marL="114300" indent="0">
                  <a:buNone/>
                </a:pP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smtClean="0">
                            <a:latin typeface="Cambria Math" panose="02040503050406030204" pitchFamily="18" charset="0"/>
                          </a:rPr>
                          <m:t>𝟔𝟑</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a:latin typeface="Cambria Math" panose="02040503050406030204" pitchFamily="18" charset="0"/>
                      </a:rPr>
                      <m:t>𝟐𝟎</m:t>
                    </m:r>
                  </m:oMath>
                </a14:m>
                <a:r>
                  <a:rPr lang="en-GB" b="1" dirty="0"/>
                  <a:t> </a:t>
                </a:r>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r>
                        <a:rPr lang="en-GB" b="1" i="0" smtClean="0">
                          <a:latin typeface="Cambria Math" panose="02040503050406030204" pitchFamily="18" charset="0"/>
                        </a:rPr>
                        <m:t>  </m:t>
                      </m:r>
                      <m:r>
                        <a:rPr lang="en-GB" b="1" i="0" smtClean="0">
                          <a:latin typeface="Cambria Math" panose="02040503050406030204" pitchFamily="18" charset="0"/>
                        </a:rPr>
                        <m:t>𝟑</m:t>
                      </m:r>
                    </m:oMath>
                  </m:oMathPara>
                </a14:m>
                <a:endParaRPr lang="en-GB" b="1" dirty="0"/>
              </a:p>
              <a:p>
                <a:pPr marL="114300" indent="0">
                  <a:buNone/>
                </a:pPr>
                <a:endParaRPr lang="en-GB"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305797" cy="5196599"/>
              </a:xfrm>
              <a:blipFill>
                <a:blip r:embed="rId3"/>
                <a:stretch>
                  <a:fillRect t="-1407"/>
                </a:stretch>
              </a:blipFill>
            </p:spPr>
            <p:txBody>
              <a:bodyPr/>
              <a:lstStyle/>
              <a:p>
                <a:r>
                  <a:rPr lang="en-GB">
                    <a:noFill/>
                  </a:rPr>
                  <a:t> </a:t>
                </a:r>
              </a:p>
            </p:txBody>
          </p:sp>
        </mc:Fallback>
      </mc:AlternateContent>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16</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pSp>
        <p:nvGrpSpPr>
          <p:cNvPr id="23" name="Group 22">
            <a:extLst>
              <a:ext uri="{FF2B5EF4-FFF2-40B4-BE49-F238E27FC236}">
                <a16:creationId xmlns:a16="http://schemas.microsoft.com/office/drawing/2014/main" id="{31D519BE-DC3F-4081-AB1C-E432A1AD9BEF}"/>
              </a:ext>
            </a:extLst>
          </p:cNvPr>
          <p:cNvGrpSpPr/>
          <p:nvPr/>
        </p:nvGrpSpPr>
        <p:grpSpPr>
          <a:xfrm>
            <a:off x="2819400" y="4800600"/>
            <a:ext cx="2819400" cy="304800"/>
            <a:chOff x="2819400" y="4800600"/>
            <a:chExt cx="2819400" cy="609600"/>
          </a:xfrm>
        </p:grpSpPr>
        <p:cxnSp>
          <p:nvCxnSpPr>
            <p:cNvPr id="20" name="Straight Arrow Connector 19">
              <a:extLst>
                <a:ext uri="{FF2B5EF4-FFF2-40B4-BE49-F238E27FC236}">
                  <a16:creationId xmlns:a16="http://schemas.microsoft.com/office/drawing/2014/main" id="{7F42DD0C-AEC5-4314-A179-AB0F7EB067EB}"/>
                </a:ext>
              </a:extLst>
            </p:cNvPr>
            <p:cNvCxnSpPr/>
            <p:nvPr/>
          </p:nvCxnSpPr>
          <p:spPr>
            <a:xfrm flipV="1">
              <a:off x="2819400" y="4800600"/>
              <a:ext cx="0" cy="60960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8D08CFED-FEE7-45B6-BA49-24F9FF8A3370}"/>
                </a:ext>
              </a:extLst>
            </p:cNvPr>
            <p:cNvCxnSpPr/>
            <p:nvPr/>
          </p:nvCxnSpPr>
          <p:spPr>
            <a:xfrm>
              <a:off x="2819400" y="5410200"/>
              <a:ext cx="2819400"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grpSp>
      <p:sp>
        <p:nvSpPr>
          <p:cNvPr id="24" name="TextBox 23">
            <a:extLst>
              <a:ext uri="{FF2B5EF4-FFF2-40B4-BE49-F238E27FC236}">
                <a16:creationId xmlns:a16="http://schemas.microsoft.com/office/drawing/2014/main" id="{4FAFCDF8-3BA3-445D-90B0-3D3D782F302D}"/>
              </a:ext>
            </a:extLst>
          </p:cNvPr>
          <p:cNvSpPr txBox="1"/>
          <p:nvPr/>
        </p:nvSpPr>
        <p:spPr>
          <a:xfrm>
            <a:off x="5646174" y="4800600"/>
            <a:ext cx="3497825" cy="923330"/>
          </a:xfrm>
          <a:prstGeom prst="rect">
            <a:avLst/>
          </a:prstGeom>
          <a:noFill/>
        </p:spPr>
        <p:txBody>
          <a:bodyPr wrap="square" rtlCol="0">
            <a:spAutoFit/>
          </a:bodyPr>
          <a:lstStyle/>
          <a:p>
            <a:r>
              <a:rPr lang="en-GB" dirty="0">
                <a:solidFill>
                  <a:srgbClr val="C00000"/>
                </a:solidFill>
              </a:rPr>
              <a:t>Since this is our 2nd random number, this will be generated on the prev. random number i.e. 9</a:t>
            </a:r>
          </a:p>
        </p:txBody>
      </p:sp>
      <p:cxnSp>
        <p:nvCxnSpPr>
          <p:cNvPr id="27" name="Straight Arrow Connector 26">
            <a:extLst>
              <a:ext uri="{FF2B5EF4-FFF2-40B4-BE49-F238E27FC236}">
                <a16:creationId xmlns:a16="http://schemas.microsoft.com/office/drawing/2014/main" id="{0433A97A-03F3-422D-BB1C-FBB596EA230D}"/>
              </a:ext>
            </a:extLst>
          </p:cNvPr>
          <p:cNvCxnSpPr>
            <a:cxnSpLocks/>
          </p:cNvCxnSpPr>
          <p:nvPr/>
        </p:nvCxnSpPr>
        <p:spPr>
          <a:xfrm flipH="1">
            <a:off x="2590800" y="6248400"/>
            <a:ext cx="2971800"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1482F3F3-1A9F-4C4C-A041-836E40ED99C7}"/>
              </a:ext>
            </a:extLst>
          </p:cNvPr>
          <p:cNvSpPr txBox="1"/>
          <p:nvPr/>
        </p:nvSpPr>
        <p:spPr>
          <a:xfrm>
            <a:off x="5614220" y="6000789"/>
            <a:ext cx="3497825" cy="646331"/>
          </a:xfrm>
          <a:prstGeom prst="rect">
            <a:avLst/>
          </a:prstGeom>
          <a:noFill/>
        </p:spPr>
        <p:txBody>
          <a:bodyPr wrap="square" rtlCol="0">
            <a:spAutoFit/>
          </a:bodyPr>
          <a:lstStyle/>
          <a:p>
            <a:r>
              <a:rPr lang="en-GB" dirty="0">
                <a:solidFill>
                  <a:srgbClr val="C00000"/>
                </a:solidFill>
              </a:rPr>
              <a:t>63 mod 20 = 3 r 3</a:t>
            </a:r>
          </a:p>
          <a:p>
            <a:r>
              <a:rPr lang="en-GB" dirty="0">
                <a:solidFill>
                  <a:srgbClr val="C00000"/>
                </a:solidFill>
              </a:rPr>
              <a:t>But mod only takes the remainder </a:t>
            </a:r>
          </a:p>
        </p:txBody>
      </p:sp>
    </p:spTree>
    <p:extLst>
      <p:ext uri="{BB962C8B-B14F-4D97-AF65-F5344CB8AC3E}">
        <p14:creationId xmlns:p14="http://schemas.microsoft.com/office/powerpoint/2010/main" val="34023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Linear Congruential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305797" cy="5196599"/>
              </a:xfrm>
            </p:spPr>
            <p:txBody>
              <a:bodyPr>
                <a:normAutofit lnSpcReduction="10000"/>
              </a:bodyPr>
              <a:lstStyle/>
              <a:p>
                <a:pPr marL="114300" indent="0">
                  <a:buNone/>
                </a:pPr>
                <a:r>
                  <a:rPr lang="en-GB" dirty="0"/>
                  <a:t>Formula for Linear Congruential Generator (LCG) :</a:t>
                </a:r>
              </a:p>
              <a:p>
                <a:pPr marL="114300" indent="0">
                  <a:buNone/>
                </a:pPr>
                <a:endParaRPr lang="en-GB" dirty="0"/>
              </a:p>
              <a:p>
                <a:pPr marL="114300" indent="0">
                  <a:buNone/>
                </a:pPr>
                <a14:m>
                  <m:oMathPara xmlns:m="http://schemas.openxmlformats.org/officeDocument/2006/math">
                    <m:oMathParaPr>
                      <m:jc m:val="centerGroup"/>
                    </m:oMathParaPr>
                    <m:oMath xmlns:m="http://schemas.openxmlformats.org/officeDocument/2006/math">
                      <m:sSub>
                        <m:sSubPr>
                          <m:ctrlPr>
                            <a:rPr lang="en-GB" b="1" i="1"/>
                          </m:ctrlPr>
                        </m:sSubPr>
                        <m:e>
                          <m:r>
                            <a:rPr lang="en-GB" b="1" i="1"/>
                            <m:t>𝑿</m:t>
                          </m:r>
                        </m:e>
                        <m:sub>
                          <m:r>
                            <a:rPr lang="en-GB" b="1" i="1"/>
                            <m:t>𝒏</m:t>
                          </m:r>
                          <m:r>
                            <a:rPr lang="en-GB" b="1"/>
                            <m:t>+</m:t>
                          </m:r>
                          <m:r>
                            <a:rPr lang="en-GB" b="1"/>
                            <m:t>𝟏</m:t>
                          </m:r>
                        </m:sub>
                      </m:sSub>
                      <m:r>
                        <a:rPr lang="en-GB" b="1"/>
                        <m:t>=</m:t>
                      </m:r>
                      <m:d>
                        <m:dPr>
                          <m:ctrlPr>
                            <a:rPr lang="en-GB" b="1" i="1"/>
                          </m:ctrlPr>
                        </m:dPr>
                        <m:e>
                          <m:r>
                            <a:rPr lang="en-GB" b="1" i="1"/>
                            <m:t>𝒂</m:t>
                          </m:r>
                          <m:sSub>
                            <m:sSubPr>
                              <m:ctrlPr>
                                <a:rPr lang="en-GB" b="1" i="1" smtClean="0"/>
                              </m:ctrlPr>
                            </m:sSubPr>
                            <m:e>
                              <m:r>
                                <a:rPr lang="en-GB" b="1" i="1"/>
                                <m:t>𝑿</m:t>
                              </m:r>
                            </m:e>
                            <m:sub>
                              <m:r>
                                <a:rPr lang="en-GB" b="1" i="1"/>
                                <m:t>𝒏</m:t>
                              </m:r>
                            </m:sub>
                          </m:sSub>
                          <m:r>
                            <a:rPr lang="en-GB" b="1"/>
                            <m:t>+</m:t>
                          </m:r>
                          <m:r>
                            <a:rPr lang="en-GB" b="1" i="1"/>
                            <m:t>𝒄</m:t>
                          </m:r>
                        </m:e>
                      </m:d>
                      <m:r>
                        <a:rPr lang="en-GB" b="1"/>
                        <m:t> </m:t>
                      </m:r>
                      <m:r>
                        <a:rPr lang="en-GB" b="1"/>
                        <m:t>𝐦𝐨𝐝</m:t>
                      </m:r>
                      <m:r>
                        <a:rPr lang="en-GB" b="1"/>
                        <m:t> </m:t>
                      </m:r>
                      <m:r>
                        <a:rPr lang="en-GB" b="1" i="1"/>
                        <m:t>𝒎</m:t>
                      </m:r>
                      <m:r>
                        <a:rPr lang="en-GB" b="1"/>
                        <m:t>,</m:t>
                      </m:r>
                    </m:oMath>
                  </m:oMathPara>
                </a14:m>
                <a:endParaRPr lang="en-GB" b="1" dirty="0"/>
              </a:p>
              <a:p>
                <a:pPr marL="114300" indent="0">
                  <a:buNone/>
                </a:pPr>
                <a:endParaRPr lang="en-GB" dirty="0"/>
              </a:p>
              <a:p>
                <a:pPr marL="114300" indent="0">
                  <a:buNone/>
                </a:pPr>
                <a:r>
                  <a:rPr lang="en-GB" dirty="0"/>
                  <a:t>Generate 3 Random Numbers using the LCG:</a:t>
                </a:r>
              </a:p>
              <a:p>
                <a:pPr marL="114300" indent="0">
                  <a:buNone/>
                </a:pPr>
                <a:endParaRPr lang="en-GB" dirty="0"/>
              </a:p>
              <a:p>
                <a:pPr marL="114300" indent="0">
                  <a:buNone/>
                </a:pPr>
                <a:r>
                  <a:rPr lang="en-GB" dirty="0"/>
                  <a:t>Random Number 3</a:t>
                </a:r>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a:latin typeface="Cambria Math" panose="02040503050406030204" pitchFamily="18" charset="0"/>
                            </a:rPr>
                            <m:t>𝒂</m:t>
                          </m:r>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sub>
                          </m:sSub>
                          <m:r>
                            <a:rPr lang="en-GB" b="1">
                              <a:latin typeface="Cambria Math" panose="02040503050406030204" pitchFamily="18" charset="0"/>
                            </a:rPr>
                            <m:t>+</m:t>
                          </m:r>
                          <m:r>
                            <a:rPr lang="en-GB" b="1" i="1">
                              <a:latin typeface="Cambria Math" panose="02040503050406030204" pitchFamily="18" charset="0"/>
                            </a:rPr>
                            <m:t>𝒄</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i="1">
                          <a:latin typeface="Cambria Math" panose="02040503050406030204" pitchFamily="18" charset="0"/>
                        </a:rPr>
                        <m:t>𝒎</m:t>
                      </m:r>
                      <m:r>
                        <a:rPr lang="en-GB" b="1">
                          <a:latin typeface="Cambria Math" panose="02040503050406030204" pitchFamily="18" charset="0"/>
                        </a:rPr>
                        <m:t>,</m:t>
                      </m:r>
                    </m:oMath>
                  </m:oMathPara>
                </a14:m>
                <a:endParaRPr lang="en-GB" b="1" dirty="0"/>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smtClean="0">
                              <a:latin typeface="Cambria Math" panose="02040503050406030204" pitchFamily="18" charset="0"/>
                            </a:rPr>
                            <m:t>𝟔</m:t>
                          </m:r>
                          <m:r>
                            <a:rPr lang="en-GB" b="1" i="1" smtClean="0">
                              <a:latin typeface="Cambria Math" panose="02040503050406030204" pitchFamily="18" charset="0"/>
                            </a:rPr>
                            <m:t>∗</m:t>
                          </m:r>
                          <m:r>
                            <a:rPr lang="en-GB" b="1" i="0" smtClean="0">
                              <a:latin typeface="Cambria Math" panose="02040503050406030204" pitchFamily="18" charset="0"/>
                            </a:rPr>
                            <m:t>𝟑</m:t>
                          </m:r>
                          <m:r>
                            <a:rPr lang="en-GB" b="1">
                              <a:latin typeface="Cambria Math" panose="02040503050406030204" pitchFamily="18" charset="0"/>
                            </a:rPr>
                            <m:t>+</m:t>
                          </m:r>
                          <m:r>
                            <a:rPr lang="en-GB" b="1" i="1" smtClean="0">
                              <a:latin typeface="Cambria Math" panose="02040503050406030204" pitchFamily="18" charset="0"/>
                            </a:rPr>
                            <m:t>𝟗</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i="0" smtClean="0">
                          <a:latin typeface="Cambria Math" panose="02040503050406030204" pitchFamily="18" charset="0"/>
                        </a:rPr>
                        <m:t>𝟐𝟎</m:t>
                      </m:r>
                    </m:oMath>
                  </m:oMathPara>
                </a14:m>
                <a:endParaRPr lang="en-GB" b="1" dirty="0"/>
              </a:p>
              <a:p>
                <a:pPr marL="114300" indent="0">
                  <a:buNone/>
                </a:pPr>
                <a:endParaRPr lang="en-GB" dirty="0"/>
              </a:p>
              <a:p>
                <a:pPr marL="114300" indent="0">
                  <a:buNone/>
                </a:pPr>
                <a:endParaRPr lang="en-GB" dirty="0"/>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0" smtClean="0">
                              <a:latin typeface="Cambria Math" panose="02040503050406030204" pitchFamily="18" charset="0"/>
                            </a:rPr>
                            <m:t>𝟏𝟖</m:t>
                          </m:r>
                          <m:r>
                            <a:rPr lang="en-GB" b="1">
                              <a:latin typeface="Cambria Math" panose="02040503050406030204" pitchFamily="18" charset="0"/>
                            </a:rPr>
                            <m:t>+</m:t>
                          </m:r>
                          <m:r>
                            <a:rPr lang="en-GB" b="1" i="1">
                              <a:latin typeface="Cambria Math" panose="02040503050406030204" pitchFamily="18" charset="0"/>
                            </a:rPr>
                            <m:t>𝟗</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a:latin typeface="Cambria Math" panose="02040503050406030204" pitchFamily="18" charset="0"/>
                        </a:rPr>
                        <m:t>𝟐𝟎</m:t>
                      </m:r>
                    </m:oMath>
                  </m:oMathPara>
                </a14:m>
                <a:endParaRPr lang="en-GB" b="1" dirty="0"/>
              </a:p>
              <a:p>
                <a:pPr marL="114300" indent="0">
                  <a:buNone/>
                </a:pP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d>
                      <m:dPr>
                        <m:ctrlPr>
                          <a:rPr lang="en-GB" b="1" i="1">
                            <a:latin typeface="Cambria Math" panose="02040503050406030204" pitchFamily="18" charset="0"/>
                          </a:rPr>
                        </m:ctrlPr>
                      </m:dPr>
                      <m:e>
                        <m:r>
                          <a:rPr lang="en-GB" b="1" i="1" smtClean="0">
                            <a:latin typeface="Cambria Math" panose="02040503050406030204" pitchFamily="18" charset="0"/>
                          </a:rPr>
                          <m:t>𝟐𝟕</m:t>
                        </m:r>
                      </m:e>
                    </m:d>
                    <m:r>
                      <a:rPr lang="en-GB" b="1">
                        <a:latin typeface="Cambria Math" panose="02040503050406030204" pitchFamily="18" charset="0"/>
                      </a:rPr>
                      <m:t> </m:t>
                    </m:r>
                    <m:r>
                      <a:rPr lang="en-GB" b="1">
                        <a:latin typeface="Cambria Math" panose="02040503050406030204" pitchFamily="18" charset="0"/>
                      </a:rPr>
                      <m:t>𝐦𝐨𝐝</m:t>
                    </m:r>
                    <m:r>
                      <a:rPr lang="en-GB" b="1">
                        <a:latin typeface="Cambria Math" panose="02040503050406030204" pitchFamily="18" charset="0"/>
                      </a:rPr>
                      <m:t> </m:t>
                    </m:r>
                    <m:r>
                      <a:rPr lang="en-GB" b="1">
                        <a:latin typeface="Cambria Math" panose="02040503050406030204" pitchFamily="18" charset="0"/>
                      </a:rPr>
                      <m:t>𝟐𝟎</m:t>
                    </m:r>
                  </m:oMath>
                </a14:m>
                <a:r>
                  <a:rPr lang="en-GB" b="1" dirty="0"/>
                  <a:t> </a:t>
                </a:r>
              </a:p>
              <a:p>
                <a:pPr marL="114300" indent="0">
                  <a:buNone/>
                </a:pPr>
                <a14:m>
                  <m:oMathPara xmlns:m="http://schemas.openxmlformats.org/officeDocument/2006/math">
                    <m:oMathParaPr>
                      <m:jc m:val="left"/>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r>
                            <a:rPr lang="en-GB" b="1">
                              <a:latin typeface="Cambria Math" panose="02040503050406030204" pitchFamily="18" charset="0"/>
                            </a:rPr>
                            <m:t>+</m:t>
                          </m:r>
                          <m:r>
                            <a:rPr lang="en-GB" b="1">
                              <a:latin typeface="Cambria Math" panose="02040503050406030204" pitchFamily="18" charset="0"/>
                            </a:rPr>
                            <m:t>𝟏</m:t>
                          </m:r>
                        </m:sub>
                      </m:sSub>
                      <m:r>
                        <a:rPr lang="en-GB" b="1">
                          <a:latin typeface="Cambria Math" panose="02040503050406030204" pitchFamily="18" charset="0"/>
                        </a:rPr>
                        <m:t>=</m:t>
                      </m:r>
                      <m:r>
                        <a:rPr lang="en-GB" b="1" i="0" smtClean="0">
                          <a:latin typeface="Cambria Math" panose="02040503050406030204" pitchFamily="18" charset="0"/>
                        </a:rPr>
                        <m:t>  </m:t>
                      </m:r>
                      <m:r>
                        <a:rPr lang="en-GB" b="1" i="0" smtClean="0">
                          <a:latin typeface="Cambria Math" panose="02040503050406030204" pitchFamily="18" charset="0"/>
                        </a:rPr>
                        <m:t>𝟕</m:t>
                      </m:r>
                    </m:oMath>
                  </m:oMathPara>
                </a14:m>
                <a:endParaRPr lang="en-GB" b="1" dirty="0"/>
              </a:p>
              <a:p>
                <a:pPr marL="114300" indent="0">
                  <a:buNone/>
                </a:pPr>
                <a:endParaRPr lang="en-GB"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305797" cy="5196599"/>
              </a:xfrm>
              <a:blipFill>
                <a:blip r:embed="rId3"/>
                <a:stretch>
                  <a:fillRect t="-1407"/>
                </a:stretch>
              </a:blipFill>
            </p:spPr>
            <p:txBody>
              <a:bodyPr/>
              <a:lstStyle/>
              <a:p>
                <a:r>
                  <a:rPr lang="en-GB">
                    <a:noFill/>
                  </a:rPr>
                  <a:t> </a:t>
                </a:r>
              </a:p>
            </p:txBody>
          </p:sp>
        </mc:Fallback>
      </mc:AlternateContent>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17</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pSp>
        <p:nvGrpSpPr>
          <p:cNvPr id="23" name="Group 22">
            <a:extLst>
              <a:ext uri="{FF2B5EF4-FFF2-40B4-BE49-F238E27FC236}">
                <a16:creationId xmlns:a16="http://schemas.microsoft.com/office/drawing/2014/main" id="{31D519BE-DC3F-4081-AB1C-E432A1AD9BEF}"/>
              </a:ext>
            </a:extLst>
          </p:cNvPr>
          <p:cNvGrpSpPr/>
          <p:nvPr/>
        </p:nvGrpSpPr>
        <p:grpSpPr>
          <a:xfrm>
            <a:off x="2819400" y="4800600"/>
            <a:ext cx="2819400" cy="304800"/>
            <a:chOff x="2819400" y="4800600"/>
            <a:chExt cx="2819400" cy="609600"/>
          </a:xfrm>
        </p:grpSpPr>
        <p:cxnSp>
          <p:nvCxnSpPr>
            <p:cNvPr id="20" name="Straight Arrow Connector 19">
              <a:extLst>
                <a:ext uri="{FF2B5EF4-FFF2-40B4-BE49-F238E27FC236}">
                  <a16:creationId xmlns:a16="http://schemas.microsoft.com/office/drawing/2014/main" id="{7F42DD0C-AEC5-4314-A179-AB0F7EB067EB}"/>
                </a:ext>
              </a:extLst>
            </p:cNvPr>
            <p:cNvCxnSpPr/>
            <p:nvPr/>
          </p:nvCxnSpPr>
          <p:spPr>
            <a:xfrm flipV="1">
              <a:off x="2819400" y="4800600"/>
              <a:ext cx="0" cy="60960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8D08CFED-FEE7-45B6-BA49-24F9FF8A3370}"/>
                </a:ext>
              </a:extLst>
            </p:cNvPr>
            <p:cNvCxnSpPr/>
            <p:nvPr/>
          </p:nvCxnSpPr>
          <p:spPr>
            <a:xfrm>
              <a:off x="2819400" y="5410200"/>
              <a:ext cx="2819400"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grpSp>
      <p:sp>
        <p:nvSpPr>
          <p:cNvPr id="24" name="TextBox 23">
            <a:extLst>
              <a:ext uri="{FF2B5EF4-FFF2-40B4-BE49-F238E27FC236}">
                <a16:creationId xmlns:a16="http://schemas.microsoft.com/office/drawing/2014/main" id="{4FAFCDF8-3BA3-445D-90B0-3D3D782F302D}"/>
              </a:ext>
            </a:extLst>
          </p:cNvPr>
          <p:cNvSpPr txBox="1"/>
          <p:nvPr/>
        </p:nvSpPr>
        <p:spPr>
          <a:xfrm>
            <a:off x="5646174" y="4800600"/>
            <a:ext cx="3497825" cy="923330"/>
          </a:xfrm>
          <a:prstGeom prst="rect">
            <a:avLst/>
          </a:prstGeom>
          <a:noFill/>
        </p:spPr>
        <p:txBody>
          <a:bodyPr wrap="square" rtlCol="0">
            <a:spAutoFit/>
          </a:bodyPr>
          <a:lstStyle/>
          <a:p>
            <a:r>
              <a:rPr lang="en-GB" dirty="0">
                <a:solidFill>
                  <a:srgbClr val="C00000"/>
                </a:solidFill>
              </a:rPr>
              <a:t>Since this is our 3rd random number, this will be generated on the prev. random number i.e. 3</a:t>
            </a:r>
          </a:p>
        </p:txBody>
      </p:sp>
      <p:cxnSp>
        <p:nvCxnSpPr>
          <p:cNvPr id="27" name="Straight Arrow Connector 26">
            <a:extLst>
              <a:ext uri="{FF2B5EF4-FFF2-40B4-BE49-F238E27FC236}">
                <a16:creationId xmlns:a16="http://schemas.microsoft.com/office/drawing/2014/main" id="{0433A97A-03F3-422D-BB1C-FBB596EA230D}"/>
              </a:ext>
            </a:extLst>
          </p:cNvPr>
          <p:cNvCxnSpPr>
            <a:cxnSpLocks/>
          </p:cNvCxnSpPr>
          <p:nvPr/>
        </p:nvCxnSpPr>
        <p:spPr>
          <a:xfrm flipH="1">
            <a:off x="2590800" y="6248400"/>
            <a:ext cx="2971800"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1482F3F3-1A9F-4C4C-A041-836E40ED99C7}"/>
              </a:ext>
            </a:extLst>
          </p:cNvPr>
          <p:cNvSpPr txBox="1"/>
          <p:nvPr/>
        </p:nvSpPr>
        <p:spPr>
          <a:xfrm>
            <a:off x="5614220" y="6000789"/>
            <a:ext cx="3497825" cy="646331"/>
          </a:xfrm>
          <a:prstGeom prst="rect">
            <a:avLst/>
          </a:prstGeom>
          <a:noFill/>
        </p:spPr>
        <p:txBody>
          <a:bodyPr wrap="square" rtlCol="0">
            <a:spAutoFit/>
          </a:bodyPr>
          <a:lstStyle/>
          <a:p>
            <a:r>
              <a:rPr lang="en-GB" dirty="0">
                <a:solidFill>
                  <a:srgbClr val="C00000"/>
                </a:solidFill>
              </a:rPr>
              <a:t>27 mod 20 = 1 r 7</a:t>
            </a:r>
          </a:p>
          <a:p>
            <a:r>
              <a:rPr lang="en-GB" dirty="0">
                <a:solidFill>
                  <a:srgbClr val="C00000"/>
                </a:solidFill>
              </a:rPr>
              <a:t>But mod only takes the remainder </a:t>
            </a:r>
          </a:p>
        </p:txBody>
      </p:sp>
    </p:spTree>
    <p:extLst>
      <p:ext uri="{BB962C8B-B14F-4D97-AF65-F5344CB8AC3E}">
        <p14:creationId xmlns:p14="http://schemas.microsoft.com/office/powerpoint/2010/main" val="188980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Linear Congruential RNG</a:t>
            </a:r>
          </a:p>
        </p:txBody>
      </p:sp>
      <p:sp>
        <p:nvSpPr>
          <p:cNvPr id="3" name="Content Placeholder 5"/>
          <p:cNvSpPr txBox="1">
            <a:spLocks noGrp="1"/>
          </p:cNvSpPr>
          <p:nvPr>
            <p:ph idx="1"/>
          </p:nvPr>
        </p:nvSpPr>
        <p:spPr>
          <a:xfrm>
            <a:off x="838203" y="1236157"/>
            <a:ext cx="8305797" cy="5196599"/>
          </a:xfrm>
        </p:spPr>
        <p:txBody>
          <a:bodyPr>
            <a:normAutofit/>
          </a:bodyPr>
          <a:lstStyle/>
          <a:p>
            <a:pPr marL="114300" indent="0">
              <a:buNone/>
            </a:pPr>
            <a:r>
              <a:rPr lang="en-GB" dirty="0"/>
              <a:t>Pseudo-Code for Linear Congruential Generator (LCG) :</a:t>
            </a:r>
          </a:p>
          <a:p>
            <a:pPr marL="11430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18</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ectangle 3">
            <a:extLst>
              <a:ext uri="{FF2B5EF4-FFF2-40B4-BE49-F238E27FC236}">
                <a16:creationId xmlns:a16="http://schemas.microsoft.com/office/drawing/2014/main" id="{14E95C11-7C1D-411B-95B0-23A946731FEE}"/>
              </a:ext>
            </a:extLst>
          </p:cNvPr>
          <p:cNvSpPr/>
          <p:nvPr/>
        </p:nvSpPr>
        <p:spPr>
          <a:xfrm>
            <a:off x="990600" y="1673858"/>
            <a:ext cx="7467600" cy="5122941"/>
          </a:xfrm>
          <a:prstGeom prst="rect">
            <a:avLst/>
          </a:prstGeom>
        </p:spPr>
        <p:txBody>
          <a:bodyPr wrap="square">
            <a:spAutoFit/>
          </a:bodyPr>
          <a:lstStyle/>
          <a:p>
            <a:pPr marL="342900" lvl="0" indent="-342900">
              <a:lnSpc>
                <a:spcPct val="150000"/>
              </a:lnSpc>
              <a:spcAft>
                <a:spcPts val="0"/>
              </a:spcAft>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Times New Roman" panose="02020603050405020304" pitchFamily="18" charset="0"/>
              </a:rPr>
              <a:t>In class for LCG, determine the values for :</a:t>
            </a:r>
          </a:p>
          <a:p>
            <a:pPr lvl="1">
              <a:lnSpc>
                <a:spcPct val="150000"/>
              </a:lnSpc>
              <a:spcAft>
                <a:spcPts val="0"/>
              </a:spcAft>
            </a:pPr>
            <a:r>
              <a:rPr lang="en-GB" sz="2000" i="1" dirty="0">
                <a:latin typeface="Calibri" panose="020F0502020204030204" pitchFamily="34" charset="0"/>
                <a:ea typeface="Calibri" panose="020F0502020204030204" pitchFamily="34" charset="0"/>
                <a:cs typeface="Times New Roman" panose="02020603050405020304" pitchFamily="18" charset="0"/>
              </a:rPr>
              <a:t>Seed</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2000" dirty="0">
                <a:latin typeface="Calibri" panose="020F0502020204030204" pitchFamily="34" charset="0"/>
                <a:ea typeface="Calibri" panose="020F0502020204030204" pitchFamily="34" charset="0"/>
                <a:cs typeface="Times New Roman" panose="02020603050405020304" pitchFamily="18" charset="0"/>
              </a:rPr>
              <a:t> Current time in milliseconds</a:t>
            </a:r>
          </a:p>
          <a:p>
            <a:pPr lvl="1">
              <a:lnSpc>
                <a:spcPct val="150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Multiplier </a:t>
            </a:r>
            <a:r>
              <a:rPr lang="en-GB" sz="2000" i="1" dirty="0">
                <a:latin typeface="Calibri" panose="020F0502020204030204" pitchFamily="34" charset="0"/>
                <a:ea typeface="Calibri" panose="020F0502020204030204" pitchFamily="34" charset="0"/>
                <a:cs typeface="Times New Roman" panose="02020603050405020304" pitchFamily="18" charset="0"/>
              </a:rPr>
              <a:t>A</a:t>
            </a:r>
          </a:p>
          <a:p>
            <a:pPr lvl="1">
              <a:lnSpc>
                <a:spcPct val="150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Increment </a:t>
            </a:r>
            <a:r>
              <a:rPr lang="en-GB" sz="2000" i="1" dirty="0">
                <a:latin typeface="Calibri" panose="020F0502020204030204" pitchFamily="34" charset="0"/>
                <a:ea typeface="Calibri" panose="020F0502020204030204" pitchFamily="34" charset="0"/>
                <a:cs typeface="Times New Roman" panose="02020603050405020304" pitchFamily="18" charset="0"/>
              </a:rPr>
              <a:t>C</a:t>
            </a:r>
          </a:p>
          <a:p>
            <a:pPr lvl="1">
              <a:lnSpc>
                <a:spcPct val="150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Modulus </a:t>
            </a:r>
            <a:r>
              <a:rPr lang="en-GB" sz="2000" i="1" dirty="0">
                <a:latin typeface="Calibri" panose="020F0502020204030204" pitchFamily="34" charset="0"/>
                <a:ea typeface="Calibri" panose="020F0502020204030204" pitchFamily="34" charset="0"/>
                <a:cs typeface="Times New Roman" panose="02020603050405020304" pitchFamily="18" charset="0"/>
              </a:rPr>
              <a:t>M</a:t>
            </a:r>
          </a:p>
          <a:p>
            <a:pPr lvl="1">
              <a:lnSpc>
                <a:spcPct val="150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Prev. Random Number </a:t>
            </a:r>
            <a:r>
              <a:rPr lang="en-GB" sz="2000" i="1" dirty="0" err="1">
                <a:latin typeface="Calibri" panose="020F0502020204030204" pitchFamily="34" charset="0"/>
                <a:ea typeface="Calibri" panose="020F0502020204030204" pitchFamily="34" charset="0"/>
                <a:cs typeface="Times New Roman" panose="02020603050405020304" pitchFamily="18" charset="0"/>
              </a:rPr>
              <a:t>Xn</a:t>
            </a:r>
            <a:r>
              <a:rPr lang="en-GB" sz="2000" dirty="0">
                <a:latin typeface="Calibri" panose="020F0502020204030204" pitchFamily="34" charset="0"/>
                <a:ea typeface="Calibri" panose="020F0502020204030204" pitchFamily="34" charset="0"/>
                <a:cs typeface="Times New Roman" panose="02020603050405020304" pitchFamily="18" charset="0"/>
              </a:rPr>
              <a:t>  = </a:t>
            </a:r>
            <a:r>
              <a:rPr lang="en-GB" sz="2000" i="1" dirty="0">
                <a:latin typeface="Calibri" panose="020F0502020204030204" pitchFamily="34" charset="0"/>
                <a:ea typeface="Calibri" panose="020F0502020204030204" pitchFamily="34" charset="0"/>
                <a:cs typeface="Times New Roman" panose="02020603050405020304" pitchFamily="18" charset="0"/>
              </a:rPr>
              <a:t>Seed</a:t>
            </a:r>
            <a:br>
              <a:rPr lang="en-GB" sz="2000" dirty="0">
                <a:latin typeface="Calibri" panose="020F0502020204030204" pitchFamily="34" charset="0"/>
                <a:ea typeface="Calibri" panose="020F0502020204030204" pitchFamily="34" charset="0"/>
                <a:cs typeface="Times New Roman" panose="02020603050405020304" pitchFamily="18" charset="0"/>
              </a:rPr>
            </a:b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Times New Roman" panose="02020603050405020304" pitchFamily="18" charset="0"/>
              </a:rPr>
              <a:t>Function </a:t>
            </a:r>
            <a:r>
              <a:rPr lang="en-GB" sz="2000" b="1" dirty="0" err="1">
                <a:latin typeface="Calibri" panose="020F0502020204030204" pitchFamily="34" charset="0"/>
                <a:ea typeface="Calibri" panose="020F0502020204030204" pitchFamily="34" charset="0"/>
                <a:cs typeface="Times New Roman" panose="02020603050405020304" pitchFamily="18" charset="0"/>
              </a:rPr>
              <a:t>GenerateRandomNumber</a:t>
            </a:r>
            <a:r>
              <a:rPr lang="en-GB" sz="2000" b="1" dirty="0">
                <a:latin typeface="Calibri" panose="020F0502020204030204" pitchFamily="34" charset="0"/>
                <a:ea typeface="Calibri" panose="020F0502020204030204" pitchFamily="34" charset="0"/>
                <a:cs typeface="Times New Roman" panose="02020603050405020304" pitchFamily="18" charset="0"/>
              </a:rPr>
              <a:t>() :  int</a:t>
            </a:r>
          </a:p>
          <a:p>
            <a:pPr lvl="0">
              <a:lnSpc>
                <a:spcPct val="150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	Random Number </a:t>
            </a:r>
            <a:r>
              <a:rPr lang="en-GB" sz="2000" i="1" dirty="0">
                <a:latin typeface="Calibri" panose="020F0502020204030204" pitchFamily="34" charset="0"/>
                <a:ea typeface="Calibri" panose="020F0502020204030204" pitchFamily="34" charset="0"/>
                <a:cs typeface="Times New Roman" panose="02020603050405020304" pitchFamily="18" charset="0"/>
              </a:rPr>
              <a:t>R</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i="1" dirty="0">
                <a:latin typeface="Calibri" panose="020F0502020204030204" pitchFamily="34" charset="0"/>
                <a:ea typeface="Calibri" panose="020F0502020204030204" pitchFamily="34" charset="0"/>
                <a:cs typeface="Times New Roman" panose="02020603050405020304" pitchFamily="18" charset="0"/>
              </a:rPr>
              <a:t>(A * </a:t>
            </a:r>
            <a:r>
              <a:rPr lang="en-GB" sz="2000" i="1" dirty="0" err="1">
                <a:latin typeface="Calibri" panose="020F0502020204030204" pitchFamily="34" charset="0"/>
                <a:ea typeface="Calibri" panose="020F0502020204030204" pitchFamily="34" charset="0"/>
                <a:cs typeface="Times New Roman" panose="02020603050405020304" pitchFamily="18" charset="0"/>
              </a:rPr>
              <a:t>Xn</a:t>
            </a:r>
            <a:r>
              <a:rPr lang="en-GB" sz="2000" i="1" dirty="0">
                <a:latin typeface="Calibri" panose="020F0502020204030204" pitchFamily="34" charset="0"/>
                <a:ea typeface="Calibri" panose="020F0502020204030204" pitchFamily="34" charset="0"/>
                <a:cs typeface="Times New Roman" panose="02020603050405020304" pitchFamily="18" charset="0"/>
              </a:rPr>
              <a:t> + C) % M</a:t>
            </a:r>
          </a:p>
          <a:p>
            <a:pPr lvl="0">
              <a:lnSpc>
                <a:spcPct val="150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	Set </a:t>
            </a:r>
            <a:r>
              <a:rPr lang="en-GB" sz="2000" i="1" dirty="0" err="1">
                <a:latin typeface="Calibri" panose="020F0502020204030204" pitchFamily="34" charset="0"/>
                <a:ea typeface="Calibri" panose="020F0502020204030204" pitchFamily="34" charset="0"/>
                <a:cs typeface="Times New Roman" panose="02020603050405020304" pitchFamily="18" charset="0"/>
              </a:rPr>
              <a:t>Xn</a:t>
            </a:r>
            <a:r>
              <a:rPr lang="en-GB" sz="2000" i="1" dirty="0">
                <a:latin typeface="Calibri" panose="020F0502020204030204" pitchFamily="34" charset="0"/>
                <a:ea typeface="Calibri" panose="020F0502020204030204" pitchFamily="34" charset="0"/>
                <a:cs typeface="Times New Roman" panose="02020603050405020304" pitchFamily="18" charset="0"/>
              </a:rPr>
              <a:t> = R </a:t>
            </a:r>
            <a:r>
              <a:rPr lang="en-GB" sz="2000" dirty="0">
                <a:latin typeface="Calibri" panose="020F0502020204030204" pitchFamily="34" charset="0"/>
                <a:ea typeface="Calibri" panose="020F0502020204030204" pitchFamily="34" charset="0"/>
                <a:cs typeface="Times New Roman" panose="02020603050405020304" pitchFamily="18" charset="0"/>
              </a:rPr>
              <a:t>so that it is the seed for the next random number</a:t>
            </a:r>
          </a:p>
          <a:p>
            <a:pPr lvl="0">
              <a:lnSpc>
                <a:spcPct val="150000"/>
              </a:lnSpc>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	Return Random Number </a:t>
            </a:r>
            <a:r>
              <a:rPr lang="en-GB" sz="2000" i="1" dirty="0">
                <a:latin typeface="Calibri" panose="020F0502020204030204" pitchFamily="34" charset="0"/>
                <a:ea typeface="Calibri" panose="020F0502020204030204" pitchFamily="34" charset="0"/>
                <a:cs typeface="Times New Roman" panose="02020603050405020304" pitchFamily="18" charset="0"/>
              </a:rPr>
              <a:t>R</a:t>
            </a:r>
            <a:endParaRPr lang="en-GB" sz="20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266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87364" y="61202"/>
            <a:ext cx="8972348" cy="1143000"/>
          </a:xfrm>
        </p:spPr>
        <p:txBody>
          <a:bodyPr/>
          <a:lstStyle/>
          <a:p>
            <a:pPr lvl="0"/>
            <a:r>
              <a:rPr lang="en-US" dirty="0"/>
              <a:t>Linear Congruential RNG</a:t>
            </a:r>
          </a:p>
        </p:txBody>
      </p:sp>
      <p:sp>
        <p:nvSpPr>
          <p:cNvPr id="3" name="Content Placeholder 5"/>
          <p:cNvSpPr txBox="1">
            <a:spLocks noGrp="1"/>
          </p:cNvSpPr>
          <p:nvPr>
            <p:ph idx="1"/>
          </p:nvPr>
        </p:nvSpPr>
        <p:spPr>
          <a:xfrm>
            <a:off x="838203" y="1236157"/>
            <a:ext cx="8305797" cy="5196599"/>
          </a:xfrm>
        </p:spPr>
        <p:txBody>
          <a:bodyPr>
            <a:normAutofit lnSpcReduction="10000"/>
          </a:bodyPr>
          <a:lstStyle/>
          <a:p>
            <a:pPr marL="114300" indent="0">
              <a:buNone/>
            </a:pPr>
            <a:r>
              <a:rPr lang="en-GB" dirty="0"/>
              <a:t>The Linear Congruential Generator (LCG) is a simple RNG which can produce a good variety or pseudo random numbers but…</a:t>
            </a:r>
          </a:p>
          <a:p>
            <a:pPr marL="114300" indent="0">
              <a:buNone/>
            </a:pPr>
            <a:endParaRPr lang="en-GB" dirty="0"/>
          </a:p>
          <a:p>
            <a:r>
              <a:rPr lang="en-GB" b="1" dirty="0"/>
              <a:t>It is very sensitive to the values selected for a, c and m</a:t>
            </a:r>
          </a:p>
          <a:p>
            <a:pPr marL="354013" lvl="1" indent="0">
              <a:buNone/>
            </a:pPr>
            <a:r>
              <a:rPr lang="en-GB" sz="2200" dirty="0"/>
              <a:t>Selecting sub-optimal values for these constants may lead to poor   generation of random numbers and high periodicity.</a:t>
            </a:r>
          </a:p>
          <a:p>
            <a:pPr marL="354013" lvl="1" indent="0">
              <a:buNone/>
            </a:pPr>
            <a:endParaRPr lang="en-GB" sz="2200" dirty="0"/>
          </a:p>
          <a:p>
            <a:r>
              <a:rPr lang="en-GB" b="1" dirty="0"/>
              <a:t>It is will repeat the same sequence of random numbers after m+1 random number generations</a:t>
            </a:r>
          </a:p>
          <a:p>
            <a:pPr marL="265113" indent="0">
              <a:buNone/>
            </a:pPr>
            <a:r>
              <a:rPr lang="en-GB" dirty="0"/>
              <a:t>This is because the range of values for random numbers depends on the modulus (m).  In addition, the next random number depends on the random number that has just been generated</a:t>
            </a:r>
            <a:r>
              <a:rPr lang="en-GB" sz="2400" dirty="0"/>
              <a:t>.</a:t>
            </a:r>
          </a:p>
          <a:p>
            <a:pPr marL="265113" indent="0">
              <a:buNone/>
            </a:pPr>
            <a:endParaRPr lang="en-GB" dirty="0"/>
          </a:p>
          <a:p>
            <a:pPr marL="265113" indent="0" algn="ctr">
              <a:buNone/>
            </a:pPr>
            <a:r>
              <a:rPr lang="en-GB" dirty="0"/>
              <a:t>Therefore </a:t>
            </a:r>
            <a:r>
              <a:rPr lang="en-GB" b="1" dirty="0"/>
              <a:t>the larger the value of m in the LCG the less periodic </a:t>
            </a:r>
            <a:r>
              <a:rPr lang="en-GB" dirty="0"/>
              <a:t>the RNG is.</a:t>
            </a:r>
          </a:p>
          <a:p>
            <a:pPr marL="11430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19</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55101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066800" y="304800"/>
            <a:ext cx="7620000" cy="1143000"/>
          </a:xfrm>
        </p:spPr>
        <p:txBody>
          <a:bodyPr/>
          <a:lstStyle/>
          <a:p>
            <a:pPr lvl="0"/>
            <a:r>
              <a:rPr lang="en-US" dirty="0"/>
              <a:t>What is a Random Number?</a:t>
            </a:r>
          </a:p>
        </p:txBody>
      </p:sp>
      <p:sp>
        <p:nvSpPr>
          <p:cNvPr id="3" name="Content Placeholder 5"/>
          <p:cNvSpPr txBox="1">
            <a:spLocks noGrp="1"/>
          </p:cNvSpPr>
          <p:nvPr>
            <p:ph idx="1"/>
          </p:nvPr>
        </p:nvSpPr>
        <p:spPr>
          <a:xfrm>
            <a:off x="838202" y="1600200"/>
            <a:ext cx="8168637" cy="4800600"/>
          </a:xfrm>
        </p:spPr>
        <p:txBody>
          <a:bodyPr>
            <a:normAutofit/>
          </a:bodyPr>
          <a:lstStyle/>
          <a:p>
            <a:pPr marL="114300" indent="0">
              <a:buNone/>
            </a:pPr>
            <a:r>
              <a:rPr lang="en-GB" b="1" i="1" dirty="0"/>
              <a:t>A true random number</a:t>
            </a:r>
            <a:r>
              <a:rPr lang="en-GB" dirty="0"/>
              <a:t> can be defined as: </a:t>
            </a:r>
          </a:p>
          <a:p>
            <a:pPr marL="114300" indent="0" algn="ctr">
              <a:buNone/>
            </a:pPr>
            <a:endParaRPr lang="en-GB" b="1" i="1" dirty="0"/>
          </a:p>
          <a:p>
            <a:pPr marL="114300" indent="0" algn="ctr">
              <a:buNone/>
            </a:pPr>
            <a:r>
              <a:rPr lang="en-GB" b="1" i="1" dirty="0"/>
              <a:t>Any one number that is drawn from a set of possible values having </a:t>
            </a:r>
            <a:r>
              <a:rPr lang="en-GB" b="1" i="1" u="sng" dirty="0"/>
              <a:t>uniform distribution</a:t>
            </a:r>
            <a:r>
              <a:rPr lang="en-GB" i="1" dirty="0"/>
              <a:t>.</a:t>
            </a:r>
            <a:br>
              <a:rPr lang="en-GB" i="1" dirty="0"/>
            </a:br>
            <a:endParaRPr lang="en-GB" dirty="0"/>
          </a:p>
          <a:p>
            <a:pPr marL="114300" indent="0">
              <a:buNone/>
            </a:pPr>
            <a:r>
              <a:rPr lang="en-GB" dirty="0"/>
              <a:t>This means that each number in the set </a:t>
            </a:r>
            <a:r>
              <a:rPr lang="en-GB" i="1" u="sng" dirty="0"/>
              <a:t>has equal chances of being selected </a:t>
            </a:r>
            <a:r>
              <a:rPr lang="en-GB" dirty="0"/>
              <a:t>as the random number.</a:t>
            </a:r>
          </a:p>
          <a:p>
            <a:pPr marL="114300" indent="0">
              <a:buNone/>
            </a:pPr>
            <a:endParaRPr lang="en-GB" dirty="0"/>
          </a:p>
          <a:p>
            <a:pPr marL="114300" lvl="0" indent="0">
              <a:buNone/>
            </a:pPr>
            <a:r>
              <a:rPr lang="en-US" b="1" i="1" dirty="0"/>
              <a:t>Example: </a:t>
            </a:r>
            <a:br>
              <a:rPr lang="en-US" dirty="0"/>
            </a:br>
            <a:br>
              <a:rPr lang="en-US" dirty="0"/>
            </a:br>
            <a:r>
              <a:rPr lang="en-US" dirty="0"/>
              <a:t>If a random number from 1 to 10 is to be selected, all numbers have exactly 10% chance of being selected as our random number.</a:t>
            </a:r>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27635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p:sp>
        <p:nvSpPr>
          <p:cNvPr id="3" name="Content Placeholder 5"/>
          <p:cNvSpPr txBox="1">
            <a:spLocks noGrp="1"/>
          </p:cNvSpPr>
          <p:nvPr>
            <p:ph idx="1"/>
          </p:nvPr>
        </p:nvSpPr>
        <p:spPr>
          <a:xfrm>
            <a:off x="838203" y="1429239"/>
            <a:ext cx="7848598" cy="5196599"/>
          </a:xfrm>
        </p:spPr>
        <p:txBody>
          <a:bodyPr>
            <a:normAutofit fontScale="92500" lnSpcReduction="10000"/>
          </a:bodyPr>
          <a:lstStyle/>
          <a:p>
            <a:r>
              <a:rPr lang="en-GB" sz="2400" dirty="0"/>
              <a:t>The Lagged Fibonacci RNG (LFG) is aimed as an improvement to the 'standard' Linear Congruential Method. </a:t>
            </a:r>
          </a:p>
          <a:p>
            <a:endParaRPr lang="en-GB" sz="2400" dirty="0"/>
          </a:p>
          <a:p>
            <a:r>
              <a:rPr lang="en-GB" sz="2400" dirty="0"/>
              <a:t>In this case, the new random number being generated does not depend on the previously generated random number, but rather on a </a:t>
            </a:r>
            <a:r>
              <a:rPr lang="en-GB" sz="2400" b="1" dirty="0"/>
              <a:t>combination of two previously generated random numbers</a:t>
            </a:r>
            <a:r>
              <a:rPr lang="en-GB" sz="2400" dirty="0"/>
              <a:t>.</a:t>
            </a:r>
          </a:p>
          <a:p>
            <a:endParaRPr lang="en-GB" sz="2400" dirty="0"/>
          </a:p>
          <a:p>
            <a:r>
              <a:rPr lang="en-GB" sz="2400" dirty="0"/>
              <a:t>These 2 previously generated random numbers are </a:t>
            </a:r>
            <a:r>
              <a:rPr lang="en-GB" sz="2400" b="1" dirty="0"/>
              <a:t>obtained for a pre-defined array of random numbers known as the initial set of k states</a:t>
            </a:r>
          </a:p>
          <a:p>
            <a:endParaRPr lang="en-GB" dirty="0"/>
          </a:p>
          <a:p>
            <a:pPr marL="114300" indent="0">
              <a:buNone/>
            </a:pPr>
            <a:br>
              <a:rPr lang="en-GB" dirty="0"/>
            </a:br>
            <a:br>
              <a:rPr lang="en-GB" dirty="0"/>
            </a:br>
            <a:br>
              <a:rPr lang="en-GB" dirty="0"/>
            </a:br>
            <a:endParaRPr lang="en-GB" dirty="0"/>
          </a:p>
          <a:p>
            <a:pPr marL="114300" lvl="0" indent="0">
              <a:buNone/>
            </a:pPr>
            <a:endParaRPr lang="en-GB" dirty="0"/>
          </a:p>
        </p:txBody>
      </p:sp>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20</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06181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r>
                  <a:rPr lang="en-GB" sz="2400" dirty="0"/>
                  <a:t>Where:</a:t>
                </a:r>
                <a:br>
                  <a:rPr lang="en-GB" sz="2400" dirty="0"/>
                </a:br>
                <a:endParaRPr lang="en-GB" sz="2400" dirty="0"/>
              </a:p>
              <a:p>
                <a14:m>
                  <m:oMath xmlns:m="http://schemas.openxmlformats.org/officeDocument/2006/math">
                    <m:sSub>
                      <m:sSubPr>
                        <m:ctrlPr>
                          <a:rPr lang="en-GB" b="1" i="1"/>
                        </m:ctrlPr>
                      </m:sSubPr>
                      <m:e>
                        <m:r>
                          <a:rPr lang="en-GB" b="1" i="1"/>
                          <m:t>𝑿</m:t>
                        </m:r>
                      </m:e>
                      <m:sub>
                        <m:r>
                          <a:rPr lang="en-GB" b="1" i="1"/>
                          <m:t>𝒏</m:t>
                        </m:r>
                      </m:sub>
                    </m:sSub>
                    <m:r>
                      <a:rPr lang="en-GB" b="1"/>
                      <m:t> </m:t>
                    </m:r>
                  </m:oMath>
                </a14:m>
                <a:r>
                  <a:rPr lang="en-GB" dirty="0"/>
                  <a:t>    :  the random numbers being generated</a:t>
                </a:r>
              </a:p>
              <a:p>
                <a14:m>
                  <m:oMath xmlns:m="http://schemas.openxmlformats.org/officeDocument/2006/math">
                    <m:sSub>
                      <m:sSubPr>
                        <m:ctrlPr>
                          <a:rPr lang="en-GB" b="1" i="1"/>
                        </m:ctrlPr>
                      </m:sSubPr>
                      <m:e>
                        <m:r>
                          <a:rPr lang="en-GB" b="1" i="1"/>
                          <m:t>𝑿</m:t>
                        </m:r>
                      </m:e>
                      <m:sub>
                        <m:r>
                          <a:rPr lang="en-GB" b="1" i="1"/>
                          <m:t>𝒏</m:t>
                        </m:r>
                        <m:r>
                          <a:rPr lang="en-GB" b="1"/>
                          <m:t>−</m:t>
                        </m:r>
                        <m:r>
                          <a:rPr lang="en-GB" b="1"/>
                          <m:t>𝐣</m:t>
                        </m:r>
                      </m:sub>
                    </m:sSub>
                    <m:r>
                      <a:rPr lang="en-GB" b="1" i="1" smtClean="0">
                        <a:latin typeface="Cambria Math" panose="02040503050406030204" pitchFamily="18" charset="0"/>
                      </a:rPr>
                      <m:t> : </m:t>
                    </m:r>
                  </m:oMath>
                </a14:m>
                <a:r>
                  <a:rPr lang="en-GB" dirty="0"/>
                  <a:t> the first term from the initial set of k states to generate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sub>
                    </m:sSub>
                    <m:r>
                      <a:rPr lang="en-GB" b="1">
                        <a:latin typeface="Cambria Math" panose="02040503050406030204" pitchFamily="18" charset="0"/>
                      </a:rPr>
                      <m:t> </m:t>
                    </m:r>
                  </m:oMath>
                </a14:m>
                <a:endParaRPr lang="en-GB" dirty="0"/>
              </a:p>
              <a:p>
                <a14:m>
                  <m:oMath xmlns:m="http://schemas.openxmlformats.org/officeDocument/2006/math">
                    <m:sSub>
                      <m:sSubPr>
                        <m:ctrlPr>
                          <a:rPr lang="en-GB" b="1" i="1"/>
                        </m:ctrlPr>
                      </m:sSubPr>
                      <m:e>
                        <m:r>
                          <a:rPr lang="en-GB" b="1" i="1"/>
                          <m:t>𝑿</m:t>
                        </m:r>
                      </m:e>
                      <m:sub>
                        <m:r>
                          <a:rPr lang="en-GB" b="1" i="1"/>
                          <m:t>𝒏</m:t>
                        </m:r>
                        <m:r>
                          <a:rPr lang="en-GB" b="1"/>
                          <m:t>−</m:t>
                        </m:r>
                        <m:r>
                          <a:rPr lang="en-GB" b="1"/>
                          <m:t>𝐤</m:t>
                        </m:r>
                      </m:sub>
                    </m:sSub>
                  </m:oMath>
                </a14:m>
                <a:r>
                  <a:rPr lang="en-GB" b="1" i="1" dirty="0"/>
                  <a:t> : </a:t>
                </a:r>
                <a:r>
                  <a:rPr lang="en-GB" dirty="0"/>
                  <a:t>the second term from the initial set of k states to generate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𝑿</m:t>
                        </m:r>
                      </m:e>
                      <m:sub>
                        <m:r>
                          <a:rPr lang="en-GB" b="1" i="1">
                            <a:latin typeface="Cambria Math" panose="02040503050406030204" pitchFamily="18" charset="0"/>
                          </a:rPr>
                          <m:t>𝒏</m:t>
                        </m:r>
                      </m:sub>
                    </m:sSub>
                    <m:r>
                      <a:rPr lang="en-GB" b="1">
                        <a:latin typeface="Cambria Math" panose="02040503050406030204" pitchFamily="18" charset="0"/>
                      </a:rPr>
                      <m:t> </m:t>
                    </m:r>
                  </m:oMath>
                </a14:m>
                <a:endParaRPr lang="en-GB" dirty="0"/>
              </a:p>
              <a:p>
                <a:r>
                  <a:rPr lang="en-GB" b="1" i="1" dirty="0"/>
                  <a:t>m</a:t>
                </a:r>
                <a:r>
                  <a:rPr lang="en-GB" dirty="0"/>
                  <a:t>       : the modulus. (This is usually a power of 2)</a:t>
                </a:r>
              </a:p>
              <a:p>
                <a:r>
                  <a:rPr lang="en-GB" b="1" i="1" dirty="0"/>
                  <a:t>n        :</a:t>
                </a:r>
                <a:r>
                  <a:rPr lang="en-GB" dirty="0"/>
                  <a:t> the size of the initial set of k states</a:t>
                </a:r>
              </a:p>
              <a:p>
                <a:pPr marL="114300" indent="0">
                  <a:buNone/>
                </a:pPr>
                <a:endParaRPr lang="en-GB" dirty="0"/>
              </a:p>
              <a:p>
                <a:pPr marL="114300" indent="0">
                  <a:buNone/>
                </a:pPr>
                <a:r>
                  <a:rPr lang="en-GB" dirty="0"/>
                  <a:t>As with the LCG, the values of </a:t>
                </a:r>
                <a:r>
                  <a:rPr lang="en-GB" b="1" dirty="0"/>
                  <a:t>n, j, k, and m are pre-defined. </a:t>
                </a:r>
                <a:br>
                  <a:rPr lang="en-GB" b="1" dirty="0"/>
                </a:br>
                <a:r>
                  <a:rPr lang="en-GB" dirty="0">
                    <a:ea typeface="Calibri" panose="020F0502020204030204" pitchFamily="34" charset="0"/>
                    <a:cs typeface="Times New Roman" panose="02020603050405020304" pitchFamily="18" charset="0"/>
                  </a:rPr>
                  <a:t>The efficacy  of the RNG depends on the values determined for </a:t>
                </a:r>
              </a:p>
              <a:p>
                <a:pPr marL="114300" indent="0">
                  <a:buNone/>
                </a:pPr>
                <a:r>
                  <a:rPr lang="en-GB" dirty="0">
                    <a:ea typeface="Calibri" panose="020F0502020204030204" pitchFamily="34" charset="0"/>
                    <a:cs typeface="Times New Roman" panose="02020603050405020304" pitchFamily="18" charset="0"/>
                  </a:rPr>
                  <a:t>n, j and k so care must be taken when selecting their values!</a:t>
                </a:r>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21</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070913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122741" cy="5196599"/>
              </a:xfrm>
            </p:spPr>
            <p:txBody>
              <a:bodyPr>
                <a:normAutofit/>
              </a:bodyPr>
              <a:lstStyle/>
              <a:p>
                <a:pPr marL="114300" indent="0">
                  <a:buNone/>
                </a:pPr>
                <a:endParaRPr lang="en-GB" sz="1800" dirty="0">
                  <a:latin typeface="Arial" panose="020B0604020202020204" pitchFamily="34" charset="0"/>
                  <a:cs typeface="Times New Roman" panose="02020603050405020304" pitchFamily="18" charset="0"/>
                </a:endParaRPr>
              </a:p>
              <a:p>
                <a:pPr marL="114300" indent="0">
                  <a:buNone/>
                </a:pPr>
                <a:r>
                  <a:rPr lang="en-GB" dirty="0"/>
                  <a:t>Luckily, this problem has also been very well studied and a set of good values are known:</a:t>
                </a:r>
              </a:p>
              <a:p>
                <a:pPr marL="114300" indent="0">
                  <a:buNone/>
                </a:pPr>
                <a:endParaRPr lang="en-GB" dirty="0"/>
              </a:p>
              <a:p>
                <a:r>
                  <a:rPr lang="en-GB" b="1" dirty="0"/>
                  <a:t>Values for j and k</a:t>
                </a:r>
              </a:p>
              <a:p>
                <a:pPr marL="114300" indent="0">
                  <a:buNone/>
                </a:pPr>
                <a:endParaRPr lang="en-GB" dirty="0"/>
              </a:p>
              <a:p>
                <a:pPr marL="114300" indent="0">
                  <a:buNone/>
                </a:pPr>
                <a:endParaRPr lang="en-GB" dirty="0"/>
              </a:p>
              <a:p>
                <a:pPr marL="114300" indent="0">
                  <a:buNone/>
                </a:pPr>
                <a:endParaRPr lang="en-GB" dirty="0"/>
              </a:p>
              <a:p>
                <a:r>
                  <a:rPr lang="en-GB" b="1" dirty="0"/>
                  <a:t>n</a:t>
                </a:r>
                <a:r>
                  <a:rPr lang="en-GB" dirty="0"/>
                  <a:t> : must be (</a:t>
                </a:r>
                <a14:m>
                  <m:oMath xmlns:m="http://schemas.openxmlformats.org/officeDocument/2006/math">
                    <m:r>
                      <m:rPr>
                        <m:sty m:val="p"/>
                      </m:rPr>
                      <a:rPr lang="en-GB" i="1">
                        <a:latin typeface="Cambria Math" panose="02040503050406030204" pitchFamily="18" charset="0"/>
                      </a:rPr>
                      <m:t>n</m:t>
                    </m:r>
                    <m:r>
                      <a:rPr lang="en-GB">
                        <a:latin typeface="Cambria Math" panose="02040503050406030204" pitchFamily="18" charset="0"/>
                      </a:rPr>
                      <m:t>≥</m:t>
                    </m:r>
                    <m:r>
                      <m:rPr>
                        <m:sty m:val="p"/>
                      </m:rPr>
                      <a:rPr lang="en-GB" i="1">
                        <a:latin typeface="Cambria Math" panose="02040503050406030204" pitchFamily="18" charset="0"/>
                      </a:rPr>
                      <m:t>k</m:t>
                    </m:r>
                    <m:r>
                      <a:rPr lang="en-GB">
                        <a:latin typeface="Cambria Math" panose="02040503050406030204" pitchFamily="18" charset="0"/>
                      </a:rPr>
                      <m:t>+</m:t>
                    </m:r>
                    <m:r>
                      <a:rPr lang="en-GB" i="1">
                        <a:latin typeface="Cambria Math" panose="02040503050406030204" pitchFamily="18" charset="0"/>
                      </a:rPr>
                      <m:t>1</m:t>
                    </m:r>
                  </m:oMath>
                </a14:m>
                <a:r>
                  <a:rPr lang="en-GB" dirty="0"/>
                  <a:t>)  cannot have a value which is larger than k, otherwise it will result in a non-existent index (-</a:t>
                </a:r>
                <a:r>
                  <a:rPr lang="en-GB" dirty="0" err="1"/>
                  <a:t>ve</a:t>
                </a:r>
                <a:r>
                  <a:rPr lang="en-GB" dirty="0"/>
                  <a:t>)</a:t>
                </a:r>
                <a:br>
                  <a:rPr lang="en-GB" dirty="0"/>
                </a:br>
                <a:endParaRPr lang="en-GB" dirty="0"/>
              </a:p>
              <a:p>
                <a:r>
                  <a:rPr lang="en-GB" b="1" dirty="0"/>
                  <a:t>m</a:t>
                </a:r>
                <a:r>
                  <a:rPr lang="en-GB" dirty="0"/>
                  <a:t> : </a:t>
                </a:r>
                <a:r>
                  <a:rPr lang="en-GB" b="1" dirty="0"/>
                  <a:t>2</a:t>
                </a:r>
                <a:r>
                  <a:rPr lang="en-GB" b="1" baseline="30000" dirty="0"/>
                  <a:t>32  </a:t>
                </a:r>
                <a:r>
                  <a:rPr lang="en-GB" baseline="30000" dirty="0"/>
                  <a:t> </a:t>
                </a:r>
                <a:r>
                  <a:rPr lang="en-GB" dirty="0"/>
                  <a:t>(needs to be very large to delay periodicity)</a:t>
                </a:r>
              </a:p>
              <a:p>
                <a:endParaRPr lang="en-GB" dirty="0"/>
              </a:p>
              <a:p>
                <a:pPr marL="114300" indent="0">
                  <a:buNone/>
                </a:pPr>
                <a:endParaRPr lang="en-GB"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122741" cy="5196599"/>
              </a:xfrm>
              <a:blipFill>
                <a:blip r:embed="rId3"/>
                <a:stretch>
                  <a:fillRect r="-1276"/>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22</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11" name="Table 11">
            <a:extLst>
              <a:ext uri="{FF2B5EF4-FFF2-40B4-BE49-F238E27FC236}">
                <a16:creationId xmlns:a16="http://schemas.microsoft.com/office/drawing/2014/main" id="{6C2C5364-9C02-4046-989D-95F83FA26B24}"/>
              </a:ext>
            </a:extLst>
          </p:cNvPr>
          <p:cNvGraphicFramePr>
            <a:graphicFrameLocks noGrp="1"/>
          </p:cNvGraphicFramePr>
          <p:nvPr>
            <p:extLst>
              <p:ext uri="{D42A27DB-BD31-4B8C-83A1-F6EECF244321}">
                <p14:modId xmlns:p14="http://schemas.microsoft.com/office/powerpoint/2010/main" val="178275967"/>
              </p:ext>
            </p:extLst>
          </p:nvPr>
        </p:nvGraphicFramePr>
        <p:xfrm>
          <a:off x="1143000" y="3409335"/>
          <a:ext cx="7620003" cy="806196"/>
        </p:xfrm>
        <a:graphic>
          <a:graphicData uri="http://schemas.openxmlformats.org/drawingml/2006/table">
            <a:tbl>
              <a:tblPr firstRow="1" bandRow="1">
                <a:tableStyleId>{D7AC3CCA-C797-4891-BE02-D94E43425B78}</a:tableStyleId>
              </a:tblPr>
              <a:tblGrid>
                <a:gridCol w="846667">
                  <a:extLst>
                    <a:ext uri="{9D8B030D-6E8A-4147-A177-3AD203B41FA5}">
                      <a16:colId xmlns:a16="http://schemas.microsoft.com/office/drawing/2014/main" val="4075964992"/>
                    </a:ext>
                  </a:extLst>
                </a:gridCol>
                <a:gridCol w="846667">
                  <a:extLst>
                    <a:ext uri="{9D8B030D-6E8A-4147-A177-3AD203B41FA5}">
                      <a16:colId xmlns:a16="http://schemas.microsoft.com/office/drawing/2014/main" val="1743277941"/>
                    </a:ext>
                  </a:extLst>
                </a:gridCol>
                <a:gridCol w="846667">
                  <a:extLst>
                    <a:ext uri="{9D8B030D-6E8A-4147-A177-3AD203B41FA5}">
                      <a16:colId xmlns:a16="http://schemas.microsoft.com/office/drawing/2014/main" val="3896938537"/>
                    </a:ext>
                  </a:extLst>
                </a:gridCol>
                <a:gridCol w="846667">
                  <a:extLst>
                    <a:ext uri="{9D8B030D-6E8A-4147-A177-3AD203B41FA5}">
                      <a16:colId xmlns:a16="http://schemas.microsoft.com/office/drawing/2014/main" val="910709619"/>
                    </a:ext>
                  </a:extLst>
                </a:gridCol>
                <a:gridCol w="846667">
                  <a:extLst>
                    <a:ext uri="{9D8B030D-6E8A-4147-A177-3AD203B41FA5}">
                      <a16:colId xmlns:a16="http://schemas.microsoft.com/office/drawing/2014/main" val="4035954569"/>
                    </a:ext>
                  </a:extLst>
                </a:gridCol>
                <a:gridCol w="846667">
                  <a:extLst>
                    <a:ext uri="{9D8B030D-6E8A-4147-A177-3AD203B41FA5}">
                      <a16:colId xmlns:a16="http://schemas.microsoft.com/office/drawing/2014/main" val="2774009471"/>
                    </a:ext>
                  </a:extLst>
                </a:gridCol>
                <a:gridCol w="846667">
                  <a:extLst>
                    <a:ext uri="{9D8B030D-6E8A-4147-A177-3AD203B41FA5}">
                      <a16:colId xmlns:a16="http://schemas.microsoft.com/office/drawing/2014/main" val="2875395191"/>
                    </a:ext>
                  </a:extLst>
                </a:gridCol>
                <a:gridCol w="846667">
                  <a:extLst>
                    <a:ext uri="{9D8B030D-6E8A-4147-A177-3AD203B41FA5}">
                      <a16:colId xmlns:a16="http://schemas.microsoft.com/office/drawing/2014/main" val="990819485"/>
                    </a:ext>
                  </a:extLst>
                </a:gridCol>
                <a:gridCol w="846667">
                  <a:extLst>
                    <a:ext uri="{9D8B030D-6E8A-4147-A177-3AD203B41FA5}">
                      <a16:colId xmlns:a16="http://schemas.microsoft.com/office/drawing/2014/main" val="3267941110"/>
                    </a:ext>
                  </a:extLst>
                </a:gridCol>
              </a:tblGrid>
              <a:tr h="370840">
                <a:tc>
                  <a:txBody>
                    <a:bodyPr/>
                    <a:lstStyle/>
                    <a:p>
                      <a:r>
                        <a:rPr lang="en-GB" sz="2000" dirty="0">
                          <a:latin typeface="+mn-lt"/>
                        </a:rPr>
                        <a:t>J</a:t>
                      </a:r>
                    </a:p>
                  </a:txBody>
                  <a:tcPr/>
                </a:tc>
                <a:tc>
                  <a:txBody>
                    <a:bodyPr/>
                    <a:lstStyle/>
                    <a:p>
                      <a:pPr marL="176213" indent="-87313" algn="l">
                        <a:lnSpc>
                          <a:spcPct val="150000"/>
                        </a:lnSpc>
                        <a:spcAft>
                          <a:spcPts val="0"/>
                        </a:spcAft>
                      </a:pPr>
                      <a:r>
                        <a:rPr lang="en-GB" sz="2000" b="0" dirty="0">
                          <a:solidFill>
                            <a:srgbClr val="000000"/>
                          </a:solidFill>
                          <a:effectLst/>
                          <a:latin typeface="+mn-lt"/>
                          <a:ea typeface="Calibri" panose="020F0502020204030204" pitchFamily="34" charset="0"/>
                          <a:cs typeface="Times New Roman" panose="02020603050405020304" pitchFamily="18" charset="0"/>
                        </a:rPr>
                        <a:t>24</a:t>
                      </a:r>
                      <a:endParaRPr lang="en-GB" sz="20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88900" indent="0" algn="l">
                        <a:lnSpc>
                          <a:spcPct val="150000"/>
                        </a:lnSpc>
                        <a:spcAft>
                          <a:spcPts val="0"/>
                        </a:spcAft>
                        <a:tabLst>
                          <a:tab pos="88900" algn="l"/>
                        </a:tabLst>
                      </a:pPr>
                      <a:r>
                        <a:rPr lang="en-GB" sz="2000" b="0" dirty="0">
                          <a:solidFill>
                            <a:srgbClr val="000000"/>
                          </a:solidFill>
                          <a:effectLst/>
                          <a:latin typeface="+mn-lt"/>
                          <a:ea typeface="Calibri" panose="020F0502020204030204" pitchFamily="34" charset="0"/>
                          <a:cs typeface="Times New Roman" panose="02020603050405020304" pitchFamily="18" charset="0"/>
                        </a:rPr>
                        <a:t>38</a:t>
                      </a:r>
                      <a:endParaRPr lang="en-GB" sz="20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88900" indent="0" algn="l">
                        <a:lnSpc>
                          <a:spcPct val="150000"/>
                        </a:lnSpc>
                        <a:spcAft>
                          <a:spcPts val="0"/>
                        </a:spcAft>
                      </a:pPr>
                      <a:r>
                        <a:rPr lang="en-GB" sz="2000" b="0" dirty="0">
                          <a:solidFill>
                            <a:srgbClr val="000000"/>
                          </a:solidFill>
                          <a:effectLst/>
                          <a:latin typeface="+mn-lt"/>
                          <a:ea typeface="Calibri" panose="020F0502020204030204" pitchFamily="34" charset="0"/>
                          <a:cs typeface="Times New Roman" panose="02020603050405020304" pitchFamily="18" charset="0"/>
                        </a:rPr>
                        <a:t>37</a:t>
                      </a:r>
                      <a:endParaRPr lang="en-GB" sz="20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88900" indent="0" algn="l">
                        <a:lnSpc>
                          <a:spcPct val="150000"/>
                        </a:lnSpc>
                        <a:spcAft>
                          <a:spcPts val="0"/>
                        </a:spcAft>
                      </a:pPr>
                      <a:r>
                        <a:rPr lang="en-GB" sz="2000" b="0" dirty="0">
                          <a:solidFill>
                            <a:srgbClr val="000000"/>
                          </a:solidFill>
                          <a:effectLst/>
                          <a:latin typeface="+mn-lt"/>
                          <a:ea typeface="Calibri" panose="020F0502020204030204" pitchFamily="34" charset="0"/>
                          <a:cs typeface="Times New Roman" panose="02020603050405020304" pitchFamily="18" charset="0"/>
                        </a:rPr>
                        <a:t>30</a:t>
                      </a:r>
                      <a:endParaRPr lang="en-GB" sz="20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88900" indent="0" algn="l">
                        <a:lnSpc>
                          <a:spcPct val="150000"/>
                        </a:lnSpc>
                        <a:spcAft>
                          <a:spcPts val="0"/>
                        </a:spcAft>
                      </a:pPr>
                      <a:r>
                        <a:rPr lang="en-GB" sz="2000" b="0" dirty="0">
                          <a:solidFill>
                            <a:srgbClr val="000000"/>
                          </a:solidFill>
                          <a:effectLst/>
                          <a:latin typeface="+mn-lt"/>
                          <a:ea typeface="Calibri" panose="020F0502020204030204" pitchFamily="34" charset="0"/>
                          <a:cs typeface="Times New Roman" panose="02020603050405020304" pitchFamily="18" charset="0"/>
                        </a:rPr>
                        <a:t>83</a:t>
                      </a:r>
                      <a:endParaRPr lang="en-GB" sz="20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88900" indent="0" algn="l">
                        <a:lnSpc>
                          <a:spcPct val="150000"/>
                        </a:lnSpc>
                        <a:spcAft>
                          <a:spcPts val="0"/>
                        </a:spcAft>
                      </a:pPr>
                      <a:r>
                        <a:rPr lang="en-GB" sz="2000" b="0" dirty="0">
                          <a:solidFill>
                            <a:srgbClr val="000000"/>
                          </a:solidFill>
                          <a:effectLst/>
                          <a:latin typeface="+mn-lt"/>
                          <a:ea typeface="Calibri" panose="020F0502020204030204" pitchFamily="34" charset="0"/>
                          <a:cs typeface="Times New Roman" panose="02020603050405020304" pitchFamily="18" charset="0"/>
                        </a:rPr>
                        <a:t>107</a:t>
                      </a:r>
                      <a:endParaRPr lang="en-GB" sz="20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88900" indent="0" algn="l">
                        <a:lnSpc>
                          <a:spcPct val="150000"/>
                        </a:lnSpc>
                        <a:spcAft>
                          <a:spcPts val="0"/>
                        </a:spcAft>
                      </a:pPr>
                      <a:r>
                        <a:rPr lang="en-GB" sz="2000" b="0" dirty="0">
                          <a:solidFill>
                            <a:srgbClr val="000000"/>
                          </a:solidFill>
                          <a:effectLst/>
                          <a:latin typeface="+mn-lt"/>
                          <a:ea typeface="Calibri" panose="020F0502020204030204" pitchFamily="34" charset="0"/>
                          <a:cs typeface="Times New Roman" panose="02020603050405020304" pitchFamily="18" charset="0"/>
                        </a:rPr>
                        <a:t>273</a:t>
                      </a:r>
                      <a:endParaRPr lang="en-GB" sz="2000" b="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176213" indent="0" algn="l">
                        <a:lnSpc>
                          <a:spcPct val="150000"/>
                        </a:lnSpc>
                        <a:spcAft>
                          <a:spcPts val="0"/>
                        </a:spcAft>
                      </a:pPr>
                      <a:r>
                        <a:rPr lang="en-GB" sz="2000" b="0" dirty="0">
                          <a:effectLst/>
                          <a:latin typeface="+mn-lt"/>
                          <a:ea typeface="Calibri" panose="020F0502020204030204" pitchFamily="34" charset="0"/>
                          <a:cs typeface="Times New Roman" panose="02020603050405020304" pitchFamily="18" charset="0"/>
                        </a:rPr>
                        <a:t>1029</a:t>
                      </a:r>
                    </a:p>
                  </a:txBody>
                  <a:tcPr marL="68580" marR="68580" marT="0" marB="0"/>
                </a:tc>
                <a:extLst>
                  <a:ext uri="{0D108BD9-81ED-4DB2-BD59-A6C34878D82A}">
                    <a16:rowId xmlns:a16="http://schemas.microsoft.com/office/drawing/2014/main" val="1547388609"/>
                  </a:ext>
                </a:extLst>
              </a:tr>
              <a:tr h="370840">
                <a:tc>
                  <a:txBody>
                    <a:bodyPr/>
                    <a:lstStyle/>
                    <a:p>
                      <a:r>
                        <a:rPr lang="en-GB" sz="2000" b="1" dirty="0"/>
                        <a:t>K</a:t>
                      </a:r>
                    </a:p>
                  </a:txBody>
                  <a:tcPr/>
                </a:tc>
                <a:tc>
                  <a:txBody>
                    <a:bodyPr/>
                    <a:lstStyle/>
                    <a:p>
                      <a:r>
                        <a:rPr lang="en-GB" sz="2000" dirty="0"/>
                        <a:t> 55</a:t>
                      </a:r>
                    </a:p>
                  </a:txBody>
                  <a:tcPr/>
                </a:tc>
                <a:tc>
                  <a:txBody>
                    <a:bodyPr/>
                    <a:lstStyle/>
                    <a:p>
                      <a:r>
                        <a:rPr lang="en-GB" sz="2000" dirty="0"/>
                        <a:t> 89</a:t>
                      </a:r>
                    </a:p>
                  </a:txBody>
                  <a:tcPr/>
                </a:tc>
                <a:tc>
                  <a:txBody>
                    <a:bodyPr/>
                    <a:lstStyle/>
                    <a:p>
                      <a:r>
                        <a:rPr lang="en-GB" sz="2000" dirty="0"/>
                        <a:t>100</a:t>
                      </a:r>
                    </a:p>
                  </a:txBody>
                  <a:tcPr/>
                </a:tc>
                <a:tc>
                  <a:txBody>
                    <a:bodyPr/>
                    <a:lstStyle/>
                    <a:p>
                      <a:r>
                        <a:rPr lang="en-GB" sz="2000" dirty="0"/>
                        <a:t>127</a:t>
                      </a:r>
                    </a:p>
                  </a:txBody>
                  <a:tcPr/>
                </a:tc>
                <a:tc>
                  <a:txBody>
                    <a:bodyPr/>
                    <a:lstStyle/>
                    <a:p>
                      <a:r>
                        <a:rPr lang="en-GB" sz="2000" dirty="0"/>
                        <a:t> 258</a:t>
                      </a:r>
                    </a:p>
                  </a:txBody>
                  <a:tcPr/>
                </a:tc>
                <a:tc>
                  <a:txBody>
                    <a:bodyPr/>
                    <a:lstStyle/>
                    <a:p>
                      <a:r>
                        <a:rPr lang="en-GB" sz="2000" dirty="0"/>
                        <a:t> 378</a:t>
                      </a:r>
                    </a:p>
                  </a:txBody>
                  <a:tcPr/>
                </a:tc>
                <a:tc>
                  <a:txBody>
                    <a:bodyPr/>
                    <a:lstStyle/>
                    <a:p>
                      <a:r>
                        <a:rPr lang="en-GB" sz="2000" dirty="0"/>
                        <a:t> 607</a:t>
                      </a:r>
                    </a:p>
                  </a:txBody>
                  <a:tcPr/>
                </a:tc>
                <a:tc>
                  <a:txBody>
                    <a:bodyPr/>
                    <a:lstStyle/>
                    <a:p>
                      <a:r>
                        <a:rPr lang="en-GB" sz="2000" dirty="0"/>
                        <a:t>  2281</a:t>
                      </a:r>
                    </a:p>
                  </a:txBody>
                  <a:tcPr/>
                </a:tc>
                <a:extLst>
                  <a:ext uri="{0D108BD9-81ED-4DB2-BD59-A6C34878D82A}">
                    <a16:rowId xmlns:a16="http://schemas.microsoft.com/office/drawing/2014/main" val="80701268"/>
                  </a:ext>
                </a:extLst>
              </a:tr>
            </a:tbl>
          </a:graphicData>
        </a:graphic>
      </p:graphicFrame>
    </p:spTree>
    <p:extLst>
      <p:ext uri="{BB962C8B-B14F-4D97-AF65-F5344CB8AC3E}">
        <p14:creationId xmlns:p14="http://schemas.microsoft.com/office/powerpoint/2010/main" val="2054935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r>
                  <a:rPr lang="en-GB" sz="2400" dirty="0"/>
                  <a:t>Assume:</a:t>
                </a:r>
              </a:p>
              <a:p>
                <a:pPr marL="114300" indent="0">
                  <a:buNone/>
                </a:pPr>
                <a:r>
                  <a:rPr lang="en-GB" sz="2400" dirty="0"/>
                  <a:t>j    :   24</a:t>
                </a:r>
              </a:p>
              <a:p>
                <a:pPr marL="114300" indent="0">
                  <a:buNone/>
                </a:pPr>
                <a:r>
                  <a:rPr lang="en-GB" sz="2400" dirty="0"/>
                  <a:t>k   :   55</a:t>
                </a:r>
              </a:p>
              <a:p>
                <a:pPr marL="114300" indent="0">
                  <a:buNone/>
                </a:pPr>
                <a:r>
                  <a:rPr lang="en-GB" sz="2400" dirty="0"/>
                  <a:t>m :   2</a:t>
                </a:r>
                <a:r>
                  <a:rPr lang="en-GB" sz="2400" baseline="30000" dirty="0"/>
                  <a:t>32</a:t>
                </a:r>
                <a:endParaRPr lang="en-GB" sz="2400" dirty="0"/>
              </a:p>
              <a:p>
                <a:pPr marL="114300" indent="0">
                  <a:buNone/>
                </a:pPr>
                <a:r>
                  <a:rPr lang="en-GB" sz="2400" dirty="0"/>
                  <a:t>n  :   k     (initial set of k states does not need to be bigger than k)</a:t>
                </a:r>
                <a:br>
                  <a:rPr lang="en-GB" sz="2400" dirty="0"/>
                </a:br>
                <a:br>
                  <a:rPr lang="en-GB" sz="2400" dirty="0"/>
                </a:br>
                <a:r>
                  <a:rPr lang="en-GB" sz="2400" dirty="0"/>
                  <a:t>X : Array with Initial Set of k states; </a:t>
                </a:r>
              </a:p>
              <a:p>
                <a:pPr marL="114300" indent="0">
                  <a:buNone/>
                </a:pPr>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extLst>
              <p:ext uri="{D42A27DB-BD31-4B8C-83A1-F6EECF244321}">
                <p14:modId xmlns:p14="http://schemas.microsoft.com/office/powerpoint/2010/main" val="3007297557"/>
              </p:ext>
            </p:extLst>
          </p:nvPr>
        </p:nvGraphicFramePr>
        <p:xfrm>
          <a:off x="1123335" y="5833838"/>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t>11</a:t>
                      </a:r>
                    </a:p>
                  </a:txBody>
                  <a:tcPr/>
                </a:tc>
                <a:tc>
                  <a:txBody>
                    <a:bodyPr/>
                    <a:lstStyle/>
                    <a:p>
                      <a:pPr algn="ctr"/>
                      <a:r>
                        <a:rPr lang="en-GB" sz="2000" dirty="0"/>
                        <a:t>6</a:t>
                      </a:r>
                    </a:p>
                  </a:txBody>
                  <a:tcPr/>
                </a:tc>
                <a:tc>
                  <a:txBody>
                    <a:bodyPr/>
                    <a:lstStyle/>
                    <a:p>
                      <a:pPr algn="ctr"/>
                      <a:r>
                        <a:rPr lang="en-GB" sz="2000" dirty="0"/>
                        <a:t>99</a:t>
                      </a:r>
                    </a:p>
                  </a:txBody>
                  <a:tcPr/>
                </a:tc>
                <a:tc>
                  <a:txBody>
                    <a:bodyPr/>
                    <a:lstStyle/>
                    <a:p>
                      <a:pPr algn="ctr"/>
                      <a:r>
                        <a:rPr lang="en-GB" sz="2000" dirty="0"/>
                        <a:t>7</a:t>
                      </a:r>
                    </a:p>
                  </a:txBody>
                  <a:tcPr/>
                </a:tc>
                <a:tc>
                  <a:txBody>
                    <a:bodyPr/>
                    <a:lstStyle/>
                    <a:p>
                      <a:pPr algn="ctr"/>
                      <a:r>
                        <a:rPr lang="en-GB" sz="2000" dirty="0"/>
                        <a:t>16</a:t>
                      </a:r>
                    </a:p>
                  </a:txBody>
                  <a:tcPr/>
                </a:tc>
                <a:tc>
                  <a:txBody>
                    <a:bodyPr/>
                    <a:lstStyle/>
                    <a:p>
                      <a:pPr algn="ctr"/>
                      <a:r>
                        <a:rPr lang="en-GB" sz="2000" dirty="0"/>
                        <a:t>……</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grpSp>
        <p:nvGrpSpPr>
          <p:cNvPr id="18" name="Group 17">
            <a:extLst>
              <a:ext uri="{FF2B5EF4-FFF2-40B4-BE49-F238E27FC236}">
                <a16:creationId xmlns:a16="http://schemas.microsoft.com/office/drawing/2014/main" id="{925E47C3-6163-4688-8DC3-52FC2D318AA2}"/>
              </a:ext>
            </a:extLst>
          </p:cNvPr>
          <p:cNvGrpSpPr/>
          <p:nvPr/>
        </p:nvGrpSpPr>
        <p:grpSpPr>
          <a:xfrm>
            <a:off x="1284494" y="5401722"/>
            <a:ext cx="7249901" cy="236576"/>
            <a:chOff x="1284493" y="5818756"/>
            <a:chExt cx="7249901" cy="236576"/>
          </a:xfrm>
        </p:grpSpPr>
        <p:sp>
          <p:nvSpPr>
            <p:cNvPr id="7" name="Slide Number Placeholder 3">
              <a:extLst>
                <a:ext uri="{FF2B5EF4-FFF2-40B4-BE49-F238E27FC236}">
                  <a16:creationId xmlns:a16="http://schemas.microsoft.com/office/drawing/2014/main" id="{8F9D4193-5656-4CE8-BE37-5106D61654AE}"/>
                </a:ext>
              </a:extLst>
            </p:cNvPr>
            <p:cNvSpPr txBox="1"/>
            <p:nvPr/>
          </p:nvSpPr>
          <p:spPr>
            <a:xfrm>
              <a:off x="1284493" y="5859791"/>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1917907" y="5859791"/>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7998539" y="5833944"/>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312745" y="5852453"/>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4607645" y="5818756"/>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6626951" y="5852452"/>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5960195" y="5852452"/>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51</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5311882" y="5853883"/>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50</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215146" y="585503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2525970" y="5854711"/>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3963944" y="5852452"/>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4</a:t>
              </a:r>
            </a:p>
          </p:txBody>
        </p:sp>
      </p:grpSp>
    </p:spTree>
    <p:extLst>
      <p:ext uri="{BB962C8B-B14F-4D97-AF65-F5344CB8AC3E}">
        <p14:creationId xmlns:p14="http://schemas.microsoft.com/office/powerpoint/2010/main" val="36040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Random Number 1:</a:t>
                </a:r>
                <a:endParaRPr lang="en-GB" sz="18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smtClean="0">
                                  <a:latin typeface="Cambria Math" panose="02040503050406030204" pitchFamily="18" charset="0"/>
                                </a:rPr>
                                <m:t>[</m:t>
                              </m:r>
                              <m:r>
                                <a:rPr lang="en-GB" sz="2400" b="1" i="1">
                                  <a:latin typeface="Cambria Math" panose="02040503050406030204" pitchFamily="18" charset="0"/>
                                </a:rPr>
                                <m:t>𝒏</m:t>
                              </m:r>
                              <m:r>
                                <a:rPr lang="en-GB" sz="2400" b="1">
                                  <a:latin typeface="Cambria Math" panose="02040503050406030204" pitchFamily="18" charset="0"/>
                                </a:rPr>
                                <m:t>−</m:t>
                              </m:r>
                              <m:r>
                                <a:rPr lang="en-GB" sz="2400" b="1" i="1">
                                  <a:latin typeface="Cambria Math" panose="02040503050406030204" pitchFamily="18" charset="0"/>
                                </a:rPr>
                                <m:t>𝒋</m:t>
                              </m:r>
                              <m:r>
                                <a:rPr lang="en-GB" sz="2400" b="1" i="1" smtClean="0">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smtClean="0">
                                  <a:latin typeface="Cambria Math" panose="02040503050406030204" pitchFamily="18" charset="0"/>
                                </a:rPr>
                                <m:t>[</m:t>
                              </m:r>
                              <m:r>
                                <a:rPr lang="en-GB" sz="2400" b="1" i="1">
                                  <a:latin typeface="Cambria Math" panose="02040503050406030204" pitchFamily="18" charset="0"/>
                                </a:rPr>
                                <m:t>𝒏</m:t>
                              </m:r>
                              <m:r>
                                <a:rPr lang="en-GB" sz="2400" b="1">
                                  <a:latin typeface="Cambria Math" panose="02040503050406030204" pitchFamily="18" charset="0"/>
                                </a:rPr>
                                <m:t>−</m:t>
                              </m:r>
                              <m:r>
                                <a:rPr lang="en-GB" sz="2400" b="1" i="1">
                                  <a:latin typeface="Cambria Math" panose="02040503050406030204" pitchFamily="18" charset="0"/>
                                </a:rPr>
                                <m:t>𝒌</m:t>
                              </m:r>
                              <m:r>
                                <a:rPr lang="en-GB" sz="2400" b="1" i="1" smtClean="0">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a:rPr lang="en-GB" sz="2400" b="1">
                          <a:latin typeface="Cambria Math" panose="02040503050406030204" pitchFamily="18" charset="0"/>
                        </a:rPr>
                        <m:t> </m:t>
                      </m:r>
                      <m:r>
                        <a:rPr lang="en-GB" sz="2400" b="1" i="1">
                          <a:latin typeface="Cambria Math" panose="02040503050406030204" pitchFamily="18" charset="0"/>
                        </a:rPr>
                        <m:t>𝒎</m:t>
                      </m:r>
                      <m:r>
                        <a:rPr lang="en-GB" sz="2400" b="1">
                          <a:latin typeface="Cambria Math" panose="02040503050406030204" pitchFamily="18" charset="0"/>
                        </a:rPr>
                        <m:t>, </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0" smtClean="0">
                                  <a:latin typeface="Cambria Math" panose="02040503050406030204" pitchFamily="18" charset="0"/>
                                </a:rPr>
                                <m:t>𝟓𝟓</m:t>
                              </m:r>
                              <m:r>
                                <a:rPr lang="en-GB" sz="2400" b="1">
                                  <a:latin typeface="Cambria Math" panose="02040503050406030204" pitchFamily="18" charset="0"/>
                                </a:rPr>
                                <m:t>−</m:t>
                              </m:r>
                              <m:r>
                                <a:rPr lang="en-GB" sz="2400" b="1" i="1" smtClean="0">
                                  <a:latin typeface="Cambria Math" panose="02040503050406030204" pitchFamily="18" charset="0"/>
                                </a:rPr>
                                <m:t>𝟐𝟒</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0" smtClean="0">
                                  <a:latin typeface="Cambria Math" panose="02040503050406030204" pitchFamily="18" charset="0"/>
                                </a:rPr>
                                <m:t>𝟓𝟓</m:t>
                              </m:r>
                              <m:r>
                                <a:rPr lang="en-GB" sz="2400" b="1">
                                  <a:latin typeface="Cambria Math" panose="02040503050406030204" pitchFamily="18" charset="0"/>
                                </a:rPr>
                                <m:t>−</m:t>
                              </m:r>
                              <m:r>
                                <a:rPr lang="en-GB" sz="2400" b="1" i="1" smtClean="0">
                                  <a:latin typeface="Cambria Math" panose="02040503050406030204" pitchFamily="18" charset="0"/>
                                </a:rPr>
                                <m:t>𝟓𝟓</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b="0" i="0" smtClean="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𝟑𝟏</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𝟎</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24</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extLst>
              <p:ext uri="{D42A27DB-BD31-4B8C-83A1-F6EECF244321}">
                <p14:modId xmlns:p14="http://schemas.microsoft.com/office/powerpoint/2010/main" val="3545772487"/>
              </p:ext>
            </p:extLst>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t>11</a:t>
                      </a:r>
                    </a:p>
                  </a:txBody>
                  <a:tcPr/>
                </a:tc>
                <a:tc>
                  <a:txBody>
                    <a:bodyPr/>
                    <a:lstStyle/>
                    <a:p>
                      <a:pPr algn="ctr"/>
                      <a:r>
                        <a:rPr lang="en-GB" sz="2000" dirty="0"/>
                        <a:t>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4996485" y="3145132"/>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6349035"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51</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5700722" y="3180259"/>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50</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18" name="Straight Arrow Connector 17">
            <a:extLst>
              <a:ext uri="{FF2B5EF4-FFF2-40B4-BE49-F238E27FC236}">
                <a16:creationId xmlns:a16="http://schemas.microsoft.com/office/drawing/2014/main" id="{FEFE012C-0599-4F9B-9DD5-0DAE157675BC}"/>
              </a:ext>
            </a:extLst>
          </p:cNvPr>
          <p:cNvCxnSpPr>
            <a:cxnSpLocks/>
          </p:cNvCxnSpPr>
          <p:nvPr/>
        </p:nvCxnSpPr>
        <p:spPr>
          <a:xfrm flipV="1">
            <a:off x="4562168" y="3977640"/>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1931321" y="3977640"/>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1673333" y="4341614"/>
            <a:ext cx="562975" cy="369332"/>
          </a:xfrm>
          <a:prstGeom prst="rect">
            <a:avLst/>
          </a:prstGeom>
          <a:noFill/>
        </p:spPr>
        <p:txBody>
          <a:bodyPr wrap="none" rtlCol="0">
            <a:spAutoFit/>
          </a:bodyPr>
          <a:lstStyle/>
          <a:p>
            <a:r>
              <a:rPr lang="en-GB" dirty="0"/>
              <a:t>X[0]</a:t>
            </a:r>
          </a:p>
        </p:txBody>
      </p:sp>
      <p:sp>
        <p:nvSpPr>
          <p:cNvPr id="22" name="TextBox 21">
            <a:extLst>
              <a:ext uri="{FF2B5EF4-FFF2-40B4-BE49-F238E27FC236}">
                <a16:creationId xmlns:a16="http://schemas.microsoft.com/office/drawing/2014/main" id="{0DF9E2F6-96AD-4D90-ABF5-A2C5644289AA}"/>
              </a:ext>
            </a:extLst>
          </p:cNvPr>
          <p:cNvSpPr txBox="1"/>
          <p:nvPr/>
        </p:nvSpPr>
        <p:spPr>
          <a:xfrm>
            <a:off x="4239325" y="4373880"/>
            <a:ext cx="679994" cy="369332"/>
          </a:xfrm>
          <a:prstGeom prst="rect">
            <a:avLst/>
          </a:prstGeom>
          <a:noFill/>
        </p:spPr>
        <p:txBody>
          <a:bodyPr wrap="none" rtlCol="0">
            <a:spAutoFit/>
          </a:bodyPr>
          <a:lstStyle/>
          <a:p>
            <a:r>
              <a:rPr lang="en-GB" dirty="0"/>
              <a:t>X[31]</a:t>
            </a:r>
          </a:p>
        </p:txBody>
      </p:sp>
    </p:spTree>
    <p:extLst>
      <p:ext uri="{BB962C8B-B14F-4D97-AF65-F5344CB8AC3E}">
        <p14:creationId xmlns:p14="http://schemas.microsoft.com/office/powerpoint/2010/main" val="357312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Random Number 1:</a:t>
                </a:r>
                <a:endParaRPr lang="en-GB" sz="18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𝟑𝟏</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𝟎</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r>
                            <a:rPr lang="en-GB" sz="2400" b="1" i="1" smtClean="0">
                              <a:latin typeface="Cambria Math" panose="02040503050406030204" pitchFamily="18" charset="0"/>
                            </a:rPr>
                            <m:t>𝟏𝟏</m:t>
                          </m:r>
                          <m:r>
                            <a:rPr lang="en-GB" sz="2400" b="1">
                              <a:latin typeface="Cambria Math" panose="02040503050406030204" pitchFamily="18" charset="0"/>
                            </a:rPr>
                            <m:t>+</m:t>
                          </m:r>
                          <m:r>
                            <a:rPr lang="en-GB" sz="2400" b="1" i="1" smtClean="0">
                              <a:latin typeface="Cambria Math" panose="02040503050406030204" pitchFamily="18" charset="0"/>
                            </a:rPr>
                            <m:t>𝟏𝟔</m:t>
                          </m:r>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b="1" baseline="300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r>
                            <a:rPr lang="en-GB" sz="2400" b="1" i="1" smtClean="0">
                              <a:latin typeface="Cambria Math" panose="02040503050406030204" pitchFamily="18" charset="0"/>
                            </a:rPr>
                            <m:t>𝟑𝟕</m:t>
                          </m:r>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b="1" baseline="300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r>
                        <a:rPr lang="en-GB" sz="2400" b="1" i="1" smtClean="0">
                          <a:latin typeface="Cambria Math" panose="02040503050406030204" pitchFamily="18" charset="0"/>
                        </a:rPr>
                        <m:t>𝟑𝟕</m:t>
                      </m:r>
                    </m:oMath>
                  </m:oMathPara>
                </a14:m>
                <a:endParaRPr lang="en-GB" sz="2400" dirty="0"/>
              </a:p>
              <a:p>
                <a:pPr marL="114300" indent="0">
                  <a:buNone/>
                </a:pPr>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25</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t>11</a:t>
                      </a:r>
                    </a:p>
                  </a:txBody>
                  <a:tcPr/>
                </a:tc>
                <a:tc>
                  <a:txBody>
                    <a:bodyPr/>
                    <a:lstStyle/>
                    <a:p>
                      <a:pPr algn="ctr"/>
                      <a:r>
                        <a:rPr lang="en-GB" sz="2000" dirty="0"/>
                        <a:t>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4996485" y="3145132"/>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6349035"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51</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5700722" y="3180259"/>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50</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18" name="Straight Arrow Connector 17">
            <a:extLst>
              <a:ext uri="{FF2B5EF4-FFF2-40B4-BE49-F238E27FC236}">
                <a16:creationId xmlns:a16="http://schemas.microsoft.com/office/drawing/2014/main" id="{FEFE012C-0599-4F9B-9DD5-0DAE157675BC}"/>
              </a:ext>
            </a:extLst>
          </p:cNvPr>
          <p:cNvCxnSpPr>
            <a:cxnSpLocks/>
          </p:cNvCxnSpPr>
          <p:nvPr/>
        </p:nvCxnSpPr>
        <p:spPr>
          <a:xfrm flipV="1">
            <a:off x="4562168" y="3977640"/>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1931321" y="3977640"/>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1673333" y="4341614"/>
            <a:ext cx="562975" cy="369332"/>
          </a:xfrm>
          <a:prstGeom prst="rect">
            <a:avLst/>
          </a:prstGeom>
          <a:noFill/>
        </p:spPr>
        <p:txBody>
          <a:bodyPr wrap="none" rtlCol="0">
            <a:spAutoFit/>
          </a:bodyPr>
          <a:lstStyle/>
          <a:p>
            <a:r>
              <a:rPr lang="en-GB" dirty="0"/>
              <a:t>X[0]</a:t>
            </a:r>
          </a:p>
        </p:txBody>
      </p:sp>
      <p:sp>
        <p:nvSpPr>
          <p:cNvPr id="22" name="TextBox 21">
            <a:extLst>
              <a:ext uri="{FF2B5EF4-FFF2-40B4-BE49-F238E27FC236}">
                <a16:creationId xmlns:a16="http://schemas.microsoft.com/office/drawing/2014/main" id="{0DF9E2F6-96AD-4D90-ABF5-A2C5644289AA}"/>
              </a:ext>
            </a:extLst>
          </p:cNvPr>
          <p:cNvSpPr txBox="1"/>
          <p:nvPr/>
        </p:nvSpPr>
        <p:spPr>
          <a:xfrm>
            <a:off x="4239325" y="4373880"/>
            <a:ext cx="679994" cy="369332"/>
          </a:xfrm>
          <a:prstGeom prst="rect">
            <a:avLst/>
          </a:prstGeom>
          <a:noFill/>
        </p:spPr>
        <p:txBody>
          <a:bodyPr wrap="none" rtlCol="0">
            <a:spAutoFit/>
          </a:bodyPr>
          <a:lstStyle/>
          <a:p>
            <a:r>
              <a:rPr lang="en-GB" dirty="0"/>
              <a:t>X[31]</a:t>
            </a:r>
          </a:p>
        </p:txBody>
      </p:sp>
      <p:cxnSp>
        <p:nvCxnSpPr>
          <p:cNvPr id="23" name="Straight Arrow Connector 22">
            <a:extLst>
              <a:ext uri="{FF2B5EF4-FFF2-40B4-BE49-F238E27FC236}">
                <a16:creationId xmlns:a16="http://schemas.microsoft.com/office/drawing/2014/main" id="{CFB758E5-13C6-4469-AD79-464A2917BA44}"/>
              </a:ext>
            </a:extLst>
          </p:cNvPr>
          <p:cNvCxnSpPr>
            <a:cxnSpLocks/>
          </p:cNvCxnSpPr>
          <p:nvPr/>
        </p:nvCxnSpPr>
        <p:spPr>
          <a:xfrm flipH="1">
            <a:off x="3703470" y="6248400"/>
            <a:ext cx="1485362"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39989F3-83BB-401A-A716-7A86BD779943}"/>
                  </a:ext>
                </a:extLst>
              </p:cNvPr>
              <p:cNvSpPr txBox="1"/>
              <p:nvPr/>
            </p:nvSpPr>
            <p:spPr>
              <a:xfrm>
                <a:off x="5240452" y="6000789"/>
                <a:ext cx="3497825" cy="646331"/>
              </a:xfrm>
              <a:prstGeom prst="rect">
                <a:avLst/>
              </a:prstGeom>
              <a:noFill/>
            </p:spPr>
            <p:txBody>
              <a:bodyPr wrap="square" rtlCol="0">
                <a:spAutoFit/>
              </a:bodyPr>
              <a:lstStyle/>
              <a:p>
                <a:r>
                  <a:rPr lang="en-GB" dirty="0">
                    <a:solidFill>
                      <a:srgbClr val="C00000"/>
                    </a:solidFill>
                  </a:rPr>
                  <a:t>37 mod </a:t>
                </a:r>
                <a14:m>
                  <m:oMath xmlns:m="http://schemas.openxmlformats.org/officeDocument/2006/math">
                    <m:r>
                      <m:rPr>
                        <m:nor/>
                      </m:rPr>
                      <a:rPr lang="en-GB" i="1" dirty="0" smtClean="0">
                        <a:solidFill>
                          <a:srgbClr val="C00000"/>
                        </a:solidFill>
                      </a:rPr>
                      <m:t>2</m:t>
                    </m:r>
                    <m:r>
                      <m:rPr>
                        <m:nor/>
                      </m:rPr>
                      <a:rPr lang="en-GB" i="1" baseline="30000" dirty="0" smtClean="0">
                        <a:solidFill>
                          <a:srgbClr val="C00000"/>
                        </a:solidFill>
                      </a:rPr>
                      <m:t>32</m:t>
                    </m:r>
                  </m:oMath>
                </a14:m>
                <a:r>
                  <a:rPr lang="en-GB" dirty="0">
                    <a:solidFill>
                      <a:srgbClr val="C00000"/>
                    </a:solidFill>
                  </a:rPr>
                  <a:t> = 0 r 37</a:t>
                </a:r>
              </a:p>
              <a:p>
                <a:r>
                  <a:rPr lang="en-GB" dirty="0">
                    <a:solidFill>
                      <a:srgbClr val="C00000"/>
                    </a:solidFill>
                  </a:rPr>
                  <a:t>But mod only takes the remainder </a:t>
                </a:r>
              </a:p>
            </p:txBody>
          </p:sp>
        </mc:Choice>
        <mc:Fallback>
          <p:sp>
            <p:nvSpPr>
              <p:cNvPr id="24" name="TextBox 23">
                <a:extLst>
                  <a:ext uri="{FF2B5EF4-FFF2-40B4-BE49-F238E27FC236}">
                    <a16:creationId xmlns:a16="http://schemas.microsoft.com/office/drawing/2014/main" id="{339989F3-83BB-401A-A716-7A86BD779943}"/>
                  </a:ext>
                </a:extLst>
              </p:cNvPr>
              <p:cNvSpPr txBox="1">
                <a:spLocks noRot="1" noChangeAspect="1" noMove="1" noResize="1" noEditPoints="1" noAdjustHandles="1" noChangeArrowheads="1" noChangeShapeType="1" noTextEdit="1"/>
              </p:cNvSpPr>
              <p:nvPr/>
            </p:nvSpPr>
            <p:spPr>
              <a:xfrm>
                <a:off x="5240452" y="6000789"/>
                <a:ext cx="3497825" cy="646331"/>
              </a:xfrm>
              <a:prstGeom prst="rect">
                <a:avLst/>
              </a:prstGeom>
              <a:blipFill>
                <a:blip r:embed="rId4"/>
                <a:stretch>
                  <a:fillRect l="-1571" t="-4717" b="-14151"/>
                </a:stretch>
              </a:blipFill>
            </p:spPr>
            <p:txBody>
              <a:bodyPr/>
              <a:lstStyle/>
              <a:p>
                <a:r>
                  <a:rPr lang="en-GB">
                    <a:noFill/>
                  </a:rPr>
                  <a:t> </a:t>
                </a:r>
              </a:p>
            </p:txBody>
          </p:sp>
        </mc:Fallback>
      </mc:AlternateContent>
    </p:spTree>
    <p:extLst>
      <p:ext uri="{BB962C8B-B14F-4D97-AF65-F5344CB8AC3E}">
        <p14:creationId xmlns:p14="http://schemas.microsoft.com/office/powerpoint/2010/main" val="95353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After the random number is generated, the LFG must</a:t>
                </a:r>
              </a:p>
              <a:p>
                <a:pPr marL="571500" indent="-457200">
                  <a:buClrTx/>
                  <a:buFont typeface="+mj-lt"/>
                  <a:buAutoNum type="arabicPeriod"/>
                </a:pPr>
                <a:r>
                  <a:rPr lang="en-GB" dirty="0"/>
                  <a:t>Update the initial set of words </a:t>
                </a:r>
                <a:r>
                  <a:rPr lang="en-GB" dirty="0">
                    <a:sym typeface="Wingdings" panose="05000000000000000000" pitchFamily="2" charset="2"/>
                  </a:rPr>
                  <a:t> X[n-k] = </a:t>
                </a:r>
                <a:r>
                  <a:rPr lang="en-GB" dirty="0"/>
                  <a:t>Random Number</a:t>
                </a:r>
              </a:p>
              <a:p>
                <a:pPr marL="571500" indent="-457200">
                  <a:buClrTx/>
                  <a:buFont typeface="+mj-lt"/>
                  <a:buAutoNum type="arabicPeriod"/>
                </a:pPr>
                <a:r>
                  <a:rPr lang="en-GB" sz="2400" dirty="0"/>
                  <a:t>Update the value of J </a:t>
                </a:r>
                <a:r>
                  <a:rPr lang="en-GB" sz="2400" dirty="0">
                    <a:sym typeface="Wingdings" panose="05000000000000000000" pitchFamily="2" charset="2"/>
                  </a:rPr>
                  <a:t> J –</a:t>
                </a:r>
              </a:p>
              <a:p>
                <a:pPr marL="571500" indent="-457200">
                  <a:buClrTx/>
                  <a:buFont typeface="+mj-lt"/>
                  <a:buAutoNum type="arabicPeriod"/>
                </a:pPr>
                <a:r>
                  <a:rPr lang="en-GB" sz="2400" dirty="0">
                    <a:sym typeface="Wingdings" panose="05000000000000000000" pitchFamily="2" charset="2"/>
                  </a:rPr>
                  <a:t>Update the value of K  K--</a:t>
                </a:r>
                <a:endParaRPr lang="en-GB" sz="1800" dirty="0"/>
              </a:p>
              <a:p>
                <a:pPr marL="114300" indent="0">
                  <a:buNone/>
                </a:pPr>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26</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t>11</a:t>
                      </a:r>
                    </a:p>
                  </a:txBody>
                  <a:tcPr/>
                </a:tc>
                <a:tc>
                  <a:txBody>
                    <a:bodyPr/>
                    <a:lstStyle/>
                    <a:p>
                      <a:pPr algn="ctr"/>
                      <a:r>
                        <a:rPr lang="en-GB" sz="2000" dirty="0"/>
                        <a:t>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4996485" y="3145132"/>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6349035"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51</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5700722" y="3180259"/>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50</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1931321" y="3977640"/>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1673333" y="4341614"/>
            <a:ext cx="562975" cy="369332"/>
          </a:xfrm>
          <a:prstGeom prst="rect">
            <a:avLst/>
          </a:prstGeom>
          <a:noFill/>
        </p:spPr>
        <p:txBody>
          <a:bodyPr wrap="none" rtlCol="0">
            <a:spAutoFit/>
          </a:bodyPr>
          <a:lstStyle/>
          <a:p>
            <a:r>
              <a:rPr lang="en-GB" dirty="0"/>
              <a:t>X[0]</a:t>
            </a:r>
          </a:p>
        </p:txBody>
      </p:sp>
      <p:sp>
        <p:nvSpPr>
          <p:cNvPr id="25" name="TextBox 24">
            <a:extLst>
              <a:ext uri="{FF2B5EF4-FFF2-40B4-BE49-F238E27FC236}">
                <a16:creationId xmlns:a16="http://schemas.microsoft.com/office/drawing/2014/main" id="{F67E1600-A08E-48BC-9F1C-B82C6DF2E30B}"/>
              </a:ext>
            </a:extLst>
          </p:cNvPr>
          <p:cNvSpPr txBox="1"/>
          <p:nvPr/>
        </p:nvSpPr>
        <p:spPr>
          <a:xfrm>
            <a:off x="1673333" y="3587080"/>
            <a:ext cx="418704" cy="369332"/>
          </a:xfrm>
          <a:prstGeom prst="rect">
            <a:avLst/>
          </a:prstGeom>
          <a:solidFill>
            <a:schemeClr val="bg1"/>
          </a:solidFill>
        </p:spPr>
        <p:txBody>
          <a:bodyPr wrap="none" rtlCol="0">
            <a:spAutoFit/>
          </a:bodyPr>
          <a:lstStyle/>
          <a:p>
            <a:r>
              <a:rPr lang="en-GB" dirty="0">
                <a:solidFill>
                  <a:srgbClr val="C00000"/>
                </a:solidFill>
              </a:rPr>
              <a:t>37</a:t>
            </a:r>
          </a:p>
        </p:txBody>
      </p:sp>
      <p:sp>
        <p:nvSpPr>
          <p:cNvPr id="26" name="TextBox 25">
            <a:extLst>
              <a:ext uri="{FF2B5EF4-FFF2-40B4-BE49-F238E27FC236}">
                <a16:creationId xmlns:a16="http://schemas.microsoft.com/office/drawing/2014/main" id="{9BB9C304-FC90-41B5-99FE-59B4B91B66E3}"/>
              </a:ext>
            </a:extLst>
          </p:cNvPr>
          <p:cNvSpPr txBox="1"/>
          <p:nvPr/>
        </p:nvSpPr>
        <p:spPr>
          <a:xfrm>
            <a:off x="5867400" y="5723598"/>
            <a:ext cx="2712474" cy="369332"/>
          </a:xfrm>
          <a:prstGeom prst="rect">
            <a:avLst/>
          </a:prstGeom>
          <a:noFill/>
        </p:spPr>
        <p:txBody>
          <a:bodyPr wrap="none" rtlCol="0">
            <a:spAutoFit/>
          </a:bodyPr>
          <a:lstStyle/>
          <a:p>
            <a:r>
              <a:rPr lang="en-GB" dirty="0">
                <a:solidFill>
                  <a:srgbClr val="C00000"/>
                </a:solidFill>
              </a:rPr>
              <a:t>J = 24 – 1  Therefore J = 23 </a:t>
            </a:r>
          </a:p>
        </p:txBody>
      </p:sp>
      <p:sp>
        <p:nvSpPr>
          <p:cNvPr id="27" name="TextBox 26">
            <a:extLst>
              <a:ext uri="{FF2B5EF4-FFF2-40B4-BE49-F238E27FC236}">
                <a16:creationId xmlns:a16="http://schemas.microsoft.com/office/drawing/2014/main" id="{17FF3018-02DE-4EAF-A44F-18BF5F328C8C}"/>
              </a:ext>
            </a:extLst>
          </p:cNvPr>
          <p:cNvSpPr txBox="1"/>
          <p:nvPr/>
        </p:nvSpPr>
        <p:spPr>
          <a:xfrm>
            <a:off x="5867400" y="6182333"/>
            <a:ext cx="2760564" cy="369332"/>
          </a:xfrm>
          <a:prstGeom prst="rect">
            <a:avLst/>
          </a:prstGeom>
          <a:noFill/>
        </p:spPr>
        <p:txBody>
          <a:bodyPr wrap="none" rtlCol="0">
            <a:spAutoFit/>
          </a:bodyPr>
          <a:lstStyle/>
          <a:p>
            <a:r>
              <a:rPr lang="en-GB" dirty="0">
                <a:solidFill>
                  <a:srgbClr val="C00000"/>
                </a:solidFill>
              </a:rPr>
              <a:t>K = 55 - 1  Therefore K = 54 </a:t>
            </a:r>
          </a:p>
        </p:txBody>
      </p:sp>
      <p:cxnSp>
        <p:nvCxnSpPr>
          <p:cNvPr id="28" name="Straight Arrow Connector 27">
            <a:extLst>
              <a:ext uri="{FF2B5EF4-FFF2-40B4-BE49-F238E27FC236}">
                <a16:creationId xmlns:a16="http://schemas.microsoft.com/office/drawing/2014/main" id="{FB931A4D-3C9D-46C5-AA31-9E48BB2A4C49}"/>
              </a:ext>
            </a:extLst>
          </p:cNvPr>
          <p:cNvCxnSpPr>
            <a:cxnSpLocks/>
          </p:cNvCxnSpPr>
          <p:nvPr/>
        </p:nvCxnSpPr>
        <p:spPr>
          <a:xfrm flipH="1">
            <a:off x="5156256" y="6383592"/>
            <a:ext cx="752168"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F835EBA7-900D-41E7-BE30-B321403E1B15}"/>
              </a:ext>
            </a:extLst>
          </p:cNvPr>
          <p:cNvCxnSpPr>
            <a:cxnSpLocks/>
          </p:cNvCxnSpPr>
          <p:nvPr/>
        </p:nvCxnSpPr>
        <p:spPr>
          <a:xfrm flipH="1">
            <a:off x="5156256" y="5914104"/>
            <a:ext cx="752168"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3839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Random Number 2:</a:t>
                </a:r>
                <a:endParaRPr lang="en-GB" sz="18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smtClean="0">
                                  <a:latin typeface="Cambria Math" panose="02040503050406030204" pitchFamily="18" charset="0"/>
                                </a:rPr>
                                <m:t>[</m:t>
                              </m:r>
                              <m:r>
                                <a:rPr lang="en-GB" sz="2400" b="1" i="1">
                                  <a:latin typeface="Cambria Math" panose="02040503050406030204" pitchFamily="18" charset="0"/>
                                </a:rPr>
                                <m:t>𝒏</m:t>
                              </m:r>
                              <m:r>
                                <a:rPr lang="en-GB" sz="2400" b="1">
                                  <a:latin typeface="Cambria Math" panose="02040503050406030204" pitchFamily="18" charset="0"/>
                                </a:rPr>
                                <m:t>−</m:t>
                              </m:r>
                              <m:r>
                                <a:rPr lang="en-GB" sz="2400" b="1" i="1">
                                  <a:latin typeface="Cambria Math" panose="02040503050406030204" pitchFamily="18" charset="0"/>
                                </a:rPr>
                                <m:t>𝒋</m:t>
                              </m:r>
                              <m:r>
                                <a:rPr lang="en-GB" sz="2400" b="1" i="1" smtClean="0">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smtClean="0">
                                  <a:latin typeface="Cambria Math" panose="02040503050406030204" pitchFamily="18" charset="0"/>
                                </a:rPr>
                                <m:t>[</m:t>
                              </m:r>
                              <m:r>
                                <a:rPr lang="en-GB" sz="2400" b="1" i="1">
                                  <a:latin typeface="Cambria Math" panose="02040503050406030204" pitchFamily="18" charset="0"/>
                                </a:rPr>
                                <m:t>𝒏</m:t>
                              </m:r>
                              <m:r>
                                <a:rPr lang="en-GB" sz="2400" b="1">
                                  <a:latin typeface="Cambria Math" panose="02040503050406030204" pitchFamily="18" charset="0"/>
                                </a:rPr>
                                <m:t>−</m:t>
                              </m:r>
                              <m:r>
                                <a:rPr lang="en-GB" sz="2400" b="1" i="1">
                                  <a:latin typeface="Cambria Math" panose="02040503050406030204" pitchFamily="18" charset="0"/>
                                </a:rPr>
                                <m:t>𝒌</m:t>
                              </m:r>
                              <m:r>
                                <a:rPr lang="en-GB" sz="2400" b="1" i="1" smtClean="0">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a:rPr lang="en-GB" sz="2400" b="1">
                          <a:latin typeface="Cambria Math" panose="02040503050406030204" pitchFamily="18" charset="0"/>
                        </a:rPr>
                        <m:t> </m:t>
                      </m:r>
                      <m:r>
                        <a:rPr lang="en-GB" sz="2400" b="1" i="1">
                          <a:latin typeface="Cambria Math" panose="02040503050406030204" pitchFamily="18" charset="0"/>
                        </a:rPr>
                        <m:t>𝒎</m:t>
                      </m:r>
                      <m:r>
                        <a:rPr lang="en-GB" sz="2400" b="1">
                          <a:latin typeface="Cambria Math" panose="02040503050406030204" pitchFamily="18" charset="0"/>
                        </a:rPr>
                        <m:t>, </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0" smtClean="0">
                                  <a:latin typeface="Cambria Math" panose="02040503050406030204" pitchFamily="18" charset="0"/>
                                </a:rPr>
                                <m:t>𝟓𝟓</m:t>
                              </m:r>
                              <m:r>
                                <a:rPr lang="en-GB" sz="2400" b="1">
                                  <a:latin typeface="Cambria Math" panose="02040503050406030204" pitchFamily="18" charset="0"/>
                                </a:rPr>
                                <m:t>−</m:t>
                              </m:r>
                              <m:r>
                                <a:rPr lang="en-GB" sz="2400" b="1" i="1" smtClean="0">
                                  <a:latin typeface="Cambria Math" panose="02040503050406030204" pitchFamily="18" charset="0"/>
                                </a:rPr>
                                <m:t>𝟐𝟑</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0" smtClean="0">
                                  <a:latin typeface="Cambria Math" panose="02040503050406030204" pitchFamily="18" charset="0"/>
                                </a:rPr>
                                <m:t>𝟓𝟓</m:t>
                              </m:r>
                              <m:r>
                                <a:rPr lang="en-GB" sz="2400" b="1">
                                  <a:latin typeface="Cambria Math" panose="02040503050406030204" pitchFamily="18" charset="0"/>
                                </a:rPr>
                                <m:t>−</m:t>
                              </m:r>
                              <m:r>
                                <a:rPr lang="en-GB" sz="2400" b="1" i="1" smtClean="0">
                                  <a:latin typeface="Cambria Math" panose="02040503050406030204" pitchFamily="18" charset="0"/>
                                </a:rPr>
                                <m:t>𝟓𝟒</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b="0" i="0" smtClean="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𝟑𝟐</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𝟏</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27</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extLst>
              <p:ext uri="{D42A27DB-BD31-4B8C-83A1-F6EECF244321}">
                <p14:modId xmlns:p14="http://schemas.microsoft.com/office/powerpoint/2010/main" val="3027327687"/>
              </p:ext>
            </p:extLst>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solidFill>
                            <a:srgbClr val="C00000"/>
                          </a:solidFill>
                        </a:rPr>
                        <a:t>37</a:t>
                      </a:r>
                    </a:p>
                  </a:txBody>
                  <a:tcPr/>
                </a:tc>
                <a:tc>
                  <a:txBody>
                    <a:bodyPr/>
                    <a:lstStyle/>
                    <a:p>
                      <a:pPr algn="ctr"/>
                      <a:r>
                        <a:rPr lang="en-GB" sz="2000" dirty="0"/>
                        <a:t>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20</a:t>
                      </a:r>
                    </a:p>
                  </a:txBody>
                  <a:tcPr/>
                </a:tc>
                <a:tc>
                  <a:txBody>
                    <a:bodyPr/>
                    <a:lstStyle/>
                    <a:p>
                      <a:pPr algn="ctr"/>
                      <a:r>
                        <a:rPr lang="en-GB" sz="2000" dirty="0"/>
                        <a:t>……</a:t>
                      </a:r>
                    </a:p>
                  </a:txBody>
                  <a:tcPr/>
                </a:tc>
                <a:tc>
                  <a:txBody>
                    <a:bodyPr/>
                    <a:lstStyle/>
                    <a:p>
                      <a:pPr algn="ctr"/>
                      <a:r>
                        <a:rPr lang="en-GB" sz="2000" dirty="0"/>
                        <a:t>141</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5629849" y="3192306"/>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6349035"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51</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4977447" y="3178828"/>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32</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18" name="Straight Arrow Connector 17">
            <a:extLst>
              <a:ext uri="{FF2B5EF4-FFF2-40B4-BE49-F238E27FC236}">
                <a16:creationId xmlns:a16="http://schemas.microsoft.com/office/drawing/2014/main" id="{FEFE012C-0599-4F9B-9DD5-0DAE157675BC}"/>
              </a:ext>
            </a:extLst>
          </p:cNvPr>
          <p:cNvCxnSpPr>
            <a:cxnSpLocks/>
          </p:cNvCxnSpPr>
          <p:nvPr/>
        </p:nvCxnSpPr>
        <p:spPr>
          <a:xfrm flipV="1">
            <a:off x="5298124" y="4011013"/>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2566273" y="3997439"/>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2308285" y="4361413"/>
            <a:ext cx="562975" cy="369332"/>
          </a:xfrm>
          <a:prstGeom prst="rect">
            <a:avLst/>
          </a:prstGeom>
          <a:noFill/>
        </p:spPr>
        <p:txBody>
          <a:bodyPr wrap="none" rtlCol="0">
            <a:spAutoFit/>
          </a:bodyPr>
          <a:lstStyle/>
          <a:p>
            <a:r>
              <a:rPr lang="en-GB" dirty="0"/>
              <a:t>X[0]</a:t>
            </a:r>
          </a:p>
        </p:txBody>
      </p:sp>
      <p:sp>
        <p:nvSpPr>
          <p:cNvPr id="22" name="TextBox 21">
            <a:extLst>
              <a:ext uri="{FF2B5EF4-FFF2-40B4-BE49-F238E27FC236}">
                <a16:creationId xmlns:a16="http://schemas.microsoft.com/office/drawing/2014/main" id="{0DF9E2F6-96AD-4D90-ABF5-A2C5644289AA}"/>
              </a:ext>
            </a:extLst>
          </p:cNvPr>
          <p:cNvSpPr txBox="1"/>
          <p:nvPr/>
        </p:nvSpPr>
        <p:spPr>
          <a:xfrm>
            <a:off x="4975281" y="4407253"/>
            <a:ext cx="679994" cy="369332"/>
          </a:xfrm>
          <a:prstGeom prst="rect">
            <a:avLst/>
          </a:prstGeom>
          <a:noFill/>
        </p:spPr>
        <p:txBody>
          <a:bodyPr wrap="none" rtlCol="0">
            <a:spAutoFit/>
          </a:bodyPr>
          <a:lstStyle/>
          <a:p>
            <a:r>
              <a:rPr lang="en-GB" dirty="0"/>
              <a:t>X[31]</a:t>
            </a:r>
          </a:p>
        </p:txBody>
      </p:sp>
    </p:spTree>
    <p:extLst>
      <p:ext uri="{BB962C8B-B14F-4D97-AF65-F5344CB8AC3E}">
        <p14:creationId xmlns:p14="http://schemas.microsoft.com/office/powerpoint/2010/main" val="300626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Random Number 1:</a:t>
                </a:r>
                <a:endParaRPr lang="en-GB" sz="18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𝟑𝟐</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𝟏</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r>
                            <a:rPr lang="en-GB" sz="2400" b="1" i="0" smtClean="0">
                              <a:latin typeface="Cambria Math" panose="02040503050406030204" pitchFamily="18" charset="0"/>
                            </a:rPr>
                            <m:t>𝟔</m:t>
                          </m:r>
                          <m:r>
                            <a:rPr lang="en-GB" sz="2400" b="1">
                              <a:latin typeface="Cambria Math" panose="02040503050406030204" pitchFamily="18" charset="0"/>
                            </a:rPr>
                            <m:t>+</m:t>
                          </m:r>
                          <m:r>
                            <a:rPr lang="en-GB" sz="2400" b="1" i="1" smtClean="0">
                              <a:latin typeface="Cambria Math" panose="02040503050406030204" pitchFamily="18" charset="0"/>
                            </a:rPr>
                            <m:t>𝟐𝟎</m:t>
                          </m:r>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b="1" baseline="300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r>
                            <a:rPr lang="en-GB" sz="2400" b="1" i="1" smtClean="0">
                              <a:latin typeface="Cambria Math" panose="02040503050406030204" pitchFamily="18" charset="0"/>
                            </a:rPr>
                            <m:t>𝟐𝟔</m:t>
                          </m:r>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b="1" baseline="300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r>
                        <a:rPr lang="en-GB" sz="2400" b="1" i="0" smtClean="0">
                          <a:latin typeface="Cambria Math" panose="02040503050406030204" pitchFamily="18" charset="0"/>
                        </a:rPr>
                        <m:t>𝟐𝟔</m:t>
                      </m:r>
                    </m:oMath>
                  </m:oMathPara>
                </a14:m>
                <a:endParaRPr lang="en-GB" sz="2400" dirty="0"/>
              </a:p>
              <a:p>
                <a:pPr marL="114300" indent="0">
                  <a:buNone/>
                </a:pPr>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28</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extLst>
              <p:ext uri="{D42A27DB-BD31-4B8C-83A1-F6EECF244321}">
                <p14:modId xmlns:p14="http://schemas.microsoft.com/office/powerpoint/2010/main" val="2814115709"/>
              </p:ext>
            </p:extLst>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solidFill>
                            <a:srgbClr val="C00000"/>
                          </a:solidFill>
                        </a:rPr>
                        <a:t>37</a:t>
                      </a:r>
                    </a:p>
                  </a:txBody>
                  <a:tcPr/>
                </a:tc>
                <a:tc>
                  <a:txBody>
                    <a:bodyPr/>
                    <a:lstStyle/>
                    <a:p>
                      <a:pPr algn="ctr"/>
                      <a:r>
                        <a:rPr lang="en-GB" sz="2000" dirty="0"/>
                        <a:t>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20</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4988822" y="3198796"/>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32</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6349035"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51</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5700722" y="3180259"/>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18" name="Straight Arrow Connector 17">
            <a:extLst>
              <a:ext uri="{FF2B5EF4-FFF2-40B4-BE49-F238E27FC236}">
                <a16:creationId xmlns:a16="http://schemas.microsoft.com/office/drawing/2014/main" id="{FEFE012C-0599-4F9B-9DD5-0DAE157675BC}"/>
              </a:ext>
            </a:extLst>
          </p:cNvPr>
          <p:cNvCxnSpPr>
            <a:cxnSpLocks/>
          </p:cNvCxnSpPr>
          <p:nvPr/>
        </p:nvCxnSpPr>
        <p:spPr>
          <a:xfrm flipV="1">
            <a:off x="5230620" y="3962400"/>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2546609" y="4012364"/>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2288621" y="4376338"/>
            <a:ext cx="562975" cy="369332"/>
          </a:xfrm>
          <a:prstGeom prst="rect">
            <a:avLst/>
          </a:prstGeom>
          <a:noFill/>
        </p:spPr>
        <p:txBody>
          <a:bodyPr wrap="none" rtlCol="0">
            <a:spAutoFit/>
          </a:bodyPr>
          <a:lstStyle/>
          <a:p>
            <a:r>
              <a:rPr lang="en-GB" dirty="0"/>
              <a:t>X[1]</a:t>
            </a:r>
          </a:p>
        </p:txBody>
      </p:sp>
      <p:sp>
        <p:nvSpPr>
          <p:cNvPr id="22" name="TextBox 21">
            <a:extLst>
              <a:ext uri="{FF2B5EF4-FFF2-40B4-BE49-F238E27FC236}">
                <a16:creationId xmlns:a16="http://schemas.microsoft.com/office/drawing/2014/main" id="{0DF9E2F6-96AD-4D90-ABF5-A2C5644289AA}"/>
              </a:ext>
            </a:extLst>
          </p:cNvPr>
          <p:cNvSpPr txBox="1"/>
          <p:nvPr/>
        </p:nvSpPr>
        <p:spPr>
          <a:xfrm>
            <a:off x="4912120" y="4364409"/>
            <a:ext cx="679994" cy="369332"/>
          </a:xfrm>
          <a:prstGeom prst="rect">
            <a:avLst/>
          </a:prstGeom>
          <a:noFill/>
        </p:spPr>
        <p:txBody>
          <a:bodyPr wrap="none" rtlCol="0">
            <a:spAutoFit/>
          </a:bodyPr>
          <a:lstStyle/>
          <a:p>
            <a:r>
              <a:rPr lang="en-GB" dirty="0"/>
              <a:t>X[32]</a:t>
            </a:r>
          </a:p>
        </p:txBody>
      </p:sp>
      <p:cxnSp>
        <p:nvCxnSpPr>
          <p:cNvPr id="23" name="Straight Arrow Connector 22">
            <a:extLst>
              <a:ext uri="{FF2B5EF4-FFF2-40B4-BE49-F238E27FC236}">
                <a16:creationId xmlns:a16="http://schemas.microsoft.com/office/drawing/2014/main" id="{CFB758E5-13C6-4469-AD79-464A2917BA44}"/>
              </a:ext>
            </a:extLst>
          </p:cNvPr>
          <p:cNvCxnSpPr>
            <a:cxnSpLocks/>
          </p:cNvCxnSpPr>
          <p:nvPr/>
        </p:nvCxnSpPr>
        <p:spPr>
          <a:xfrm flipH="1">
            <a:off x="3703470" y="6248400"/>
            <a:ext cx="1485362"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39989F3-83BB-401A-A716-7A86BD779943}"/>
                  </a:ext>
                </a:extLst>
              </p:cNvPr>
              <p:cNvSpPr txBox="1"/>
              <p:nvPr/>
            </p:nvSpPr>
            <p:spPr>
              <a:xfrm>
                <a:off x="5240452" y="6000789"/>
                <a:ext cx="3497825" cy="646331"/>
              </a:xfrm>
              <a:prstGeom prst="rect">
                <a:avLst/>
              </a:prstGeom>
              <a:noFill/>
            </p:spPr>
            <p:txBody>
              <a:bodyPr wrap="square" rtlCol="0">
                <a:spAutoFit/>
              </a:bodyPr>
              <a:lstStyle/>
              <a:p>
                <a:r>
                  <a:rPr lang="en-GB" dirty="0">
                    <a:solidFill>
                      <a:srgbClr val="C00000"/>
                    </a:solidFill>
                  </a:rPr>
                  <a:t>26 mod </a:t>
                </a:r>
                <a14:m>
                  <m:oMath xmlns:m="http://schemas.openxmlformats.org/officeDocument/2006/math">
                    <m:r>
                      <m:rPr>
                        <m:nor/>
                      </m:rPr>
                      <a:rPr lang="en-GB" i="1" dirty="0" smtClean="0">
                        <a:solidFill>
                          <a:srgbClr val="C00000"/>
                        </a:solidFill>
                      </a:rPr>
                      <m:t>2</m:t>
                    </m:r>
                    <m:r>
                      <m:rPr>
                        <m:nor/>
                      </m:rPr>
                      <a:rPr lang="en-GB" i="1" baseline="30000" dirty="0" smtClean="0">
                        <a:solidFill>
                          <a:srgbClr val="C00000"/>
                        </a:solidFill>
                      </a:rPr>
                      <m:t>32</m:t>
                    </m:r>
                  </m:oMath>
                </a14:m>
                <a:r>
                  <a:rPr lang="en-GB" dirty="0">
                    <a:solidFill>
                      <a:srgbClr val="C00000"/>
                    </a:solidFill>
                  </a:rPr>
                  <a:t> = 0 r 26</a:t>
                </a:r>
              </a:p>
              <a:p>
                <a:r>
                  <a:rPr lang="en-GB" dirty="0">
                    <a:solidFill>
                      <a:srgbClr val="C00000"/>
                    </a:solidFill>
                  </a:rPr>
                  <a:t>But mod only takes the remainder </a:t>
                </a:r>
              </a:p>
            </p:txBody>
          </p:sp>
        </mc:Choice>
        <mc:Fallback>
          <p:sp>
            <p:nvSpPr>
              <p:cNvPr id="24" name="TextBox 23">
                <a:extLst>
                  <a:ext uri="{FF2B5EF4-FFF2-40B4-BE49-F238E27FC236}">
                    <a16:creationId xmlns:a16="http://schemas.microsoft.com/office/drawing/2014/main" id="{339989F3-83BB-401A-A716-7A86BD779943}"/>
                  </a:ext>
                </a:extLst>
              </p:cNvPr>
              <p:cNvSpPr txBox="1">
                <a:spLocks noRot="1" noChangeAspect="1" noMove="1" noResize="1" noEditPoints="1" noAdjustHandles="1" noChangeArrowheads="1" noChangeShapeType="1" noTextEdit="1"/>
              </p:cNvSpPr>
              <p:nvPr/>
            </p:nvSpPr>
            <p:spPr>
              <a:xfrm>
                <a:off x="5240452" y="6000789"/>
                <a:ext cx="3497825" cy="646331"/>
              </a:xfrm>
              <a:prstGeom prst="rect">
                <a:avLst/>
              </a:prstGeom>
              <a:blipFill>
                <a:blip r:embed="rId4"/>
                <a:stretch>
                  <a:fillRect l="-1571" t="-4717" b="-14151"/>
                </a:stretch>
              </a:blipFill>
            </p:spPr>
            <p:txBody>
              <a:bodyPr/>
              <a:lstStyle/>
              <a:p>
                <a:r>
                  <a:rPr lang="en-GB">
                    <a:noFill/>
                  </a:rPr>
                  <a:t> </a:t>
                </a:r>
              </a:p>
            </p:txBody>
          </p:sp>
        </mc:Fallback>
      </mc:AlternateContent>
    </p:spTree>
    <p:extLst>
      <p:ext uri="{BB962C8B-B14F-4D97-AF65-F5344CB8AC3E}">
        <p14:creationId xmlns:p14="http://schemas.microsoft.com/office/powerpoint/2010/main" val="33317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After the random number is generated, the LFG must</a:t>
                </a:r>
              </a:p>
              <a:p>
                <a:pPr marL="571500" indent="-457200">
                  <a:buClrTx/>
                  <a:buFont typeface="+mj-lt"/>
                  <a:buAutoNum type="arabicPeriod"/>
                </a:pPr>
                <a:r>
                  <a:rPr lang="en-GB" dirty="0"/>
                  <a:t>Update the initial set of words </a:t>
                </a:r>
                <a:r>
                  <a:rPr lang="en-GB" dirty="0">
                    <a:sym typeface="Wingdings" panose="05000000000000000000" pitchFamily="2" charset="2"/>
                  </a:rPr>
                  <a:t> X[n-k] = </a:t>
                </a:r>
                <a:r>
                  <a:rPr lang="en-GB" dirty="0"/>
                  <a:t>Random Number</a:t>
                </a:r>
              </a:p>
              <a:p>
                <a:pPr marL="571500" indent="-457200">
                  <a:buClrTx/>
                  <a:buFont typeface="+mj-lt"/>
                  <a:buAutoNum type="arabicPeriod"/>
                </a:pPr>
                <a:r>
                  <a:rPr lang="en-GB" sz="2400" dirty="0"/>
                  <a:t>Update the value of J </a:t>
                </a:r>
                <a:r>
                  <a:rPr lang="en-GB" sz="2400" dirty="0">
                    <a:sym typeface="Wingdings" panose="05000000000000000000" pitchFamily="2" charset="2"/>
                  </a:rPr>
                  <a:t> J –</a:t>
                </a:r>
              </a:p>
              <a:p>
                <a:pPr marL="571500" indent="-457200">
                  <a:buClrTx/>
                  <a:buFont typeface="+mj-lt"/>
                  <a:buAutoNum type="arabicPeriod"/>
                </a:pPr>
                <a:r>
                  <a:rPr lang="en-GB" sz="2400" dirty="0">
                    <a:sym typeface="Wingdings" panose="05000000000000000000" pitchFamily="2" charset="2"/>
                  </a:rPr>
                  <a:t>Update the value of K  K--</a:t>
                </a:r>
                <a:endParaRPr lang="en-GB" sz="1800" dirty="0"/>
              </a:p>
              <a:p>
                <a:pPr marL="114300" indent="0">
                  <a:buNone/>
                </a:pPr>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29</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extLst>
              <p:ext uri="{D42A27DB-BD31-4B8C-83A1-F6EECF244321}">
                <p14:modId xmlns:p14="http://schemas.microsoft.com/office/powerpoint/2010/main" val="1292880455"/>
              </p:ext>
            </p:extLst>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solidFill>
                            <a:srgbClr val="C00000"/>
                          </a:solidFill>
                        </a:rPr>
                        <a:t>37</a:t>
                      </a:r>
                    </a:p>
                  </a:txBody>
                  <a:tcPr/>
                </a:tc>
                <a:tc>
                  <a:txBody>
                    <a:bodyPr/>
                    <a:lstStyle/>
                    <a:p>
                      <a:pPr algn="ctr"/>
                      <a:r>
                        <a:rPr lang="en-GB" sz="2000" dirty="0"/>
                        <a:t>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4996485" y="3145132"/>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6349035"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51</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5700722" y="3180259"/>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50</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2586248" y="4009582"/>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2328260" y="4373556"/>
            <a:ext cx="562975" cy="369332"/>
          </a:xfrm>
          <a:prstGeom prst="rect">
            <a:avLst/>
          </a:prstGeom>
          <a:noFill/>
        </p:spPr>
        <p:txBody>
          <a:bodyPr wrap="none" rtlCol="0">
            <a:spAutoFit/>
          </a:bodyPr>
          <a:lstStyle/>
          <a:p>
            <a:r>
              <a:rPr lang="en-GB" dirty="0"/>
              <a:t>X[1]</a:t>
            </a:r>
          </a:p>
        </p:txBody>
      </p:sp>
      <p:sp>
        <p:nvSpPr>
          <p:cNvPr id="25" name="TextBox 24">
            <a:extLst>
              <a:ext uri="{FF2B5EF4-FFF2-40B4-BE49-F238E27FC236}">
                <a16:creationId xmlns:a16="http://schemas.microsoft.com/office/drawing/2014/main" id="{F67E1600-A08E-48BC-9F1C-B82C6DF2E30B}"/>
              </a:ext>
            </a:extLst>
          </p:cNvPr>
          <p:cNvSpPr txBox="1"/>
          <p:nvPr/>
        </p:nvSpPr>
        <p:spPr>
          <a:xfrm>
            <a:off x="2343618" y="3585094"/>
            <a:ext cx="418704" cy="369332"/>
          </a:xfrm>
          <a:prstGeom prst="rect">
            <a:avLst/>
          </a:prstGeom>
          <a:solidFill>
            <a:schemeClr val="bg1"/>
          </a:solidFill>
        </p:spPr>
        <p:txBody>
          <a:bodyPr wrap="none" rtlCol="0">
            <a:spAutoFit/>
          </a:bodyPr>
          <a:lstStyle/>
          <a:p>
            <a:r>
              <a:rPr lang="en-GB" dirty="0">
                <a:solidFill>
                  <a:srgbClr val="C00000"/>
                </a:solidFill>
              </a:rPr>
              <a:t>26</a:t>
            </a:r>
          </a:p>
        </p:txBody>
      </p:sp>
      <p:sp>
        <p:nvSpPr>
          <p:cNvPr id="26" name="TextBox 25">
            <a:extLst>
              <a:ext uri="{FF2B5EF4-FFF2-40B4-BE49-F238E27FC236}">
                <a16:creationId xmlns:a16="http://schemas.microsoft.com/office/drawing/2014/main" id="{9BB9C304-FC90-41B5-99FE-59B4B91B66E3}"/>
              </a:ext>
            </a:extLst>
          </p:cNvPr>
          <p:cNvSpPr txBox="1"/>
          <p:nvPr/>
        </p:nvSpPr>
        <p:spPr>
          <a:xfrm>
            <a:off x="5867400" y="5723598"/>
            <a:ext cx="2659574" cy="369332"/>
          </a:xfrm>
          <a:prstGeom prst="rect">
            <a:avLst/>
          </a:prstGeom>
          <a:noFill/>
        </p:spPr>
        <p:txBody>
          <a:bodyPr wrap="none" rtlCol="0">
            <a:spAutoFit/>
          </a:bodyPr>
          <a:lstStyle/>
          <a:p>
            <a:r>
              <a:rPr lang="en-GB" dirty="0">
                <a:solidFill>
                  <a:srgbClr val="C00000"/>
                </a:solidFill>
              </a:rPr>
              <a:t>J = 23 – 1  Therefore J = 22</a:t>
            </a:r>
          </a:p>
        </p:txBody>
      </p:sp>
      <p:sp>
        <p:nvSpPr>
          <p:cNvPr id="27" name="TextBox 26">
            <a:extLst>
              <a:ext uri="{FF2B5EF4-FFF2-40B4-BE49-F238E27FC236}">
                <a16:creationId xmlns:a16="http://schemas.microsoft.com/office/drawing/2014/main" id="{17FF3018-02DE-4EAF-A44F-18BF5F328C8C}"/>
              </a:ext>
            </a:extLst>
          </p:cNvPr>
          <p:cNvSpPr txBox="1"/>
          <p:nvPr/>
        </p:nvSpPr>
        <p:spPr>
          <a:xfrm>
            <a:off x="5867400" y="6182333"/>
            <a:ext cx="2760564" cy="369332"/>
          </a:xfrm>
          <a:prstGeom prst="rect">
            <a:avLst/>
          </a:prstGeom>
          <a:noFill/>
        </p:spPr>
        <p:txBody>
          <a:bodyPr wrap="none" rtlCol="0">
            <a:spAutoFit/>
          </a:bodyPr>
          <a:lstStyle/>
          <a:p>
            <a:r>
              <a:rPr lang="en-GB" dirty="0">
                <a:solidFill>
                  <a:srgbClr val="C00000"/>
                </a:solidFill>
              </a:rPr>
              <a:t>K = 54 - 1  Therefore K = 53 </a:t>
            </a:r>
          </a:p>
        </p:txBody>
      </p:sp>
      <p:cxnSp>
        <p:nvCxnSpPr>
          <p:cNvPr id="28" name="Straight Arrow Connector 27">
            <a:extLst>
              <a:ext uri="{FF2B5EF4-FFF2-40B4-BE49-F238E27FC236}">
                <a16:creationId xmlns:a16="http://schemas.microsoft.com/office/drawing/2014/main" id="{FB931A4D-3C9D-46C5-AA31-9E48BB2A4C49}"/>
              </a:ext>
            </a:extLst>
          </p:cNvPr>
          <p:cNvCxnSpPr>
            <a:cxnSpLocks/>
          </p:cNvCxnSpPr>
          <p:nvPr/>
        </p:nvCxnSpPr>
        <p:spPr>
          <a:xfrm flipH="1">
            <a:off x="5156256" y="6383592"/>
            <a:ext cx="752168"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F835EBA7-900D-41E7-BE30-B321403E1B15}"/>
              </a:ext>
            </a:extLst>
          </p:cNvPr>
          <p:cNvCxnSpPr>
            <a:cxnSpLocks/>
          </p:cNvCxnSpPr>
          <p:nvPr/>
        </p:nvCxnSpPr>
        <p:spPr>
          <a:xfrm flipH="1">
            <a:off x="5156256" y="5914104"/>
            <a:ext cx="752168"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5452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066800" y="304800"/>
            <a:ext cx="7620000" cy="1143000"/>
          </a:xfrm>
        </p:spPr>
        <p:txBody>
          <a:bodyPr/>
          <a:lstStyle/>
          <a:p>
            <a:pPr lvl="0"/>
            <a:r>
              <a:rPr lang="en-US" dirty="0"/>
              <a:t>What is a Random Number?</a:t>
            </a:r>
          </a:p>
        </p:txBody>
      </p:sp>
      <p:sp>
        <p:nvSpPr>
          <p:cNvPr id="3" name="Content Placeholder 5"/>
          <p:cNvSpPr txBox="1">
            <a:spLocks noGrp="1"/>
          </p:cNvSpPr>
          <p:nvPr>
            <p:ph idx="1"/>
          </p:nvPr>
        </p:nvSpPr>
        <p:spPr>
          <a:xfrm>
            <a:off x="838202" y="1600200"/>
            <a:ext cx="8168637" cy="4800600"/>
          </a:xfrm>
        </p:spPr>
        <p:txBody>
          <a:bodyPr>
            <a:normAutofit fontScale="92500"/>
          </a:bodyPr>
          <a:lstStyle/>
          <a:p>
            <a:pPr marL="114300" indent="0">
              <a:buNone/>
            </a:pPr>
            <a:r>
              <a:rPr lang="en-GB" b="1" i="1" dirty="0"/>
              <a:t>A</a:t>
            </a:r>
            <a:r>
              <a:rPr lang="en-GB" dirty="0"/>
              <a:t> </a:t>
            </a:r>
            <a:r>
              <a:rPr lang="en-GB" b="1" i="1" dirty="0"/>
              <a:t>sequence of true random numbers</a:t>
            </a:r>
            <a:r>
              <a:rPr lang="en-GB" dirty="0"/>
              <a:t> can be defined as:</a:t>
            </a:r>
          </a:p>
          <a:p>
            <a:pPr marL="114300" indent="0" algn="ctr">
              <a:buNone/>
            </a:pPr>
            <a:endParaRPr lang="en-GB" b="1" i="1" dirty="0"/>
          </a:p>
          <a:p>
            <a:pPr marL="114300" indent="0" algn="ctr">
              <a:buNone/>
            </a:pPr>
            <a:r>
              <a:rPr lang="en-GB" b="1" i="1" dirty="0"/>
              <a:t>Any set of numbers drawn from a set of possible values having both uniform distribution and </a:t>
            </a:r>
            <a:r>
              <a:rPr lang="en-GB" b="1" i="1" u="sng" dirty="0"/>
              <a:t>statistical independence</a:t>
            </a:r>
            <a:r>
              <a:rPr lang="en-GB" b="1" dirty="0"/>
              <a:t>.</a:t>
            </a:r>
          </a:p>
          <a:p>
            <a:pPr marL="114300" indent="0">
              <a:buNone/>
            </a:pPr>
            <a:endParaRPr lang="en-GB" dirty="0"/>
          </a:p>
          <a:p>
            <a:pPr marL="114300" indent="0">
              <a:buNone/>
            </a:pPr>
            <a:r>
              <a:rPr lang="en-GB" dirty="0"/>
              <a:t>This means that, not only do all the numbers have equal chances of being part of the random sequence of numbers, but </a:t>
            </a:r>
            <a:r>
              <a:rPr lang="en-GB" i="1" u="sng" dirty="0"/>
              <a:t>the selection of any one number should not affect the chances of any other number </a:t>
            </a:r>
            <a:r>
              <a:rPr lang="en-GB" dirty="0"/>
              <a:t>being selected.</a:t>
            </a:r>
            <a:br>
              <a:rPr lang="en-GB" dirty="0"/>
            </a:br>
            <a:br>
              <a:rPr lang="en-GB" dirty="0"/>
            </a:br>
            <a:r>
              <a:rPr lang="en-US" b="1" i="1" dirty="0"/>
              <a:t>Example: </a:t>
            </a:r>
            <a:br>
              <a:rPr lang="en-US" dirty="0"/>
            </a:br>
            <a:br>
              <a:rPr lang="en-US" dirty="0"/>
            </a:br>
            <a:r>
              <a:rPr lang="en-US" dirty="0"/>
              <a:t>If 2 random numbers from 1 to 10 are to be selected, if our first random number is 1, this does not make it any more (or less likely) that our second random number will be 2.</a:t>
            </a:r>
          </a:p>
          <a:p>
            <a:pPr marL="114300" indent="0">
              <a:buNone/>
            </a:pPr>
            <a:endParaRPr lang="en-GB" dirty="0"/>
          </a:p>
          <a:p>
            <a:pPr marL="114300" lvl="0" indent="0">
              <a:buNone/>
            </a:pPr>
            <a:endParaRPr lang="en-US"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2339204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Random Number 3:</a:t>
                </a:r>
                <a:endParaRPr lang="en-GB" sz="18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smtClean="0">
                                  <a:latin typeface="Cambria Math" panose="02040503050406030204" pitchFamily="18" charset="0"/>
                                </a:rPr>
                                <m:t>[</m:t>
                              </m:r>
                              <m:r>
                                <a:rPr lang="en-GB" sz="2400" b="1" i="1">
                                  <a:latin typeface="Cambria Math" panose="02040503050406030204" pitchFamily="18" charset="0"/>
                                </a:rPr>
                                <m:t>𝒏</m:t>
                              </m:r>
                              <m:r>
                                <a:rPr lang="en-GB" sz="2400" b="1">
                                  <a:latin typeface="Cambria Math" panose="02040503050406030204" pitchFamily="18" charset="0"/>
                                </a:rPr>
                                <m:t>−</m:t>
                              </m:r>
                              <m:r>
                                <a:rPr lang="en-GB" sz="2400" b="1" i="1">
                                  <a:latin typeface="Cambria Math" panose="02040503050406030204" pitchFamily="18" charset="0"/>
                                </a:rPr>
                                <m:t>𝒋</m:t>
                              </m:r>
                              <m:r>
                                <a:rPr lang="en-GB" sz="2400" b="1" i="1" smtClean="0">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smtClean="0">
                                  <a:latin typeface="Cambria Math" panose="02040503050406030204" pitchFamily="18" charset="0"/>
                                </a:rPr>
                                <m:t>[</m:t>
                              </m:r>
                              <m:r>
                                <a:rPr lang="en-GB" sz="2400" b="1" i="1">
                                  <a:latin typeface="Cambria Math" panose="02040503050406030204" pitchFamily="18" charset="0"/>
                                </a:rPr>
                                <m:t>𝒏</m:t>
                              </m:r>
                              <m:r>
                                <a:rPr lang="en-GB" sz="2400" b="1">
                                  <a:latin typeface="Cambria Math" panose="02040503050406030204" pitchFamily="18" charset="0"/>
                                </a:rPr>
                                <m:t>−</m:t>
                              </m:r>
                              <m:r>
                                <a:rPr lang="en-GB" sz="2400" b="1" i="1">
                                  <a:latin typeface="Cambria Math" panose="02040503050406030204" pitchFamily="18" charset="0"/>
                                </a:rPr>
                                <m:t>𝒌</m:t>
                              </m:r>
                              <m:r>
                                <a:rPr lang="en-GB" sz="2400" b="1" i="1" smtClean="0">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a:rPr lang="en-GB" sz="2400" b="1">
                          <a:latin typeface="Cambria Math" panose="02040503050406030204" pitchFamily="18" charset="0"/>
                        </a:rPr>
                        <m:t> </m:t>
                      </m:r>
                      <m:r>
                        <a:rPr lang="en-GB" sz="2400" b="1" i="1">
                          <a:latin typeface="Cambria Math" panose="02040503050406030204" pitchFamily="18" charset="0"/>
                        </a:rPr>
                        <m:t>𝒎</m:t>
                      </m:r>
                      <m:r>
                        <a:rPr lang="en-GB" sz="2400" b="1">
                          <a:latin typeface="Cambria Math" panose="02040503050406030204" pitchFamily="18" charset="0"/>
                        </a:rPr>
                        <m:t>, </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0" smtClean="0">
                                  <a:latin typeface="Cambria Math" panose="02040503050406030204" pitchFamily="18" charset="0"/>
                                </a:rPr>
                                <m:t>𝟓𝟓</m:t>
                              </m:r>
                              <m:r>
                                <a:rPr lang="en-GB" sz="2400" b="1">
                                  <a:latin typeface="Cambria Math" panose="02040503050406030204" pitchFamily="18" charset="0"/>
                                </a:rPr>
                                <m:t>−</m:t>
                              </m:r>
                              <m:r>
                                <a:rPr lang="en-GB" sz="2400" b="1" i="1" smtClean="0">
                                  <a:latin typeface="Cambria Math" panose="02040503050406030204" pitchFamily="18" charset="0"/>
                                </a:rPr>
                                <m:t>𝟐𝟐</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0" smtClean="0">
                                  <a:latin typeface="Cambria Math" panose="02040503050406030204" pitchFamily="18" charset="0"/>
                                </a:rPr>
                                <m:t>𝟓𝟓</m:t>
                              </m:r>
                              <m:r>
                                <a:rPr lang="en-GB" sz="2400" b="1">
                                  <a:latin typeface="Cambria Math" panose="02040503050406030204" pitchFamily="18" charset="0"/>
                                </a:rPr>
                                <m:t>−</m:t>
                              </m:r>
                              <m:r>
                                <a:rPr lang="en-GB" sz="2400" b="1" i="1" smtClean="0">
                                  <a:latin typeface="Cambria Math" panose="02040503050406030204" pitchFamily="18" charset="0"/>
                                </a:rPr>
                                <m:t>𝟓𝟑</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b="0" i="0" smtClean="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𝟑𝟑</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𝟐</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30</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extLst>
              <p:ext uri="{D42A27DB-BD31-4B8C-83A1-F6EECF244321}">
                <p14:modId xmlns:p14="http://schemas.microsoft.com/office/powerpoint/2010/main" val="2430156948"/>
              </p:ext>
            </p:extLst>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solidFill>
                            <a:srgbClr val="C00000"/>
                          </a:solidFill>
                        </a:rPr>
                        <a:t>37</a:t>
                      </a:r>
                    </a:p>
                  </a:txBody>
                  <a:tcPr/>
                </a:tc>
                <a:tc>
                  <a:txBody>
                    <a:bodyPr/>
                    <a:lstStyle/>
                    <a:p>
                      <a:pPr algn="ctr"/>
                      <a:r>
                        <a:rPr lang="en-GB" sz="2000" dirty="0">
                          <a:solidFill>
                            <a:srgbClr val="C00000"/>
                          </a:solidFill>
                        </a:rPr>
                        <a:t>26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6347884" y="316031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57286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33</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4977447" y="3178828"/>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32</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18" name="Straight Arrow Connector 17">
            <a:extLst>
              <a:ext uri="{FF2B5EF4-FFF2-40B4-BE49-F238E27FC236}">
                <a16:creationId xmlns:a16="http://schemas.microsoft.com/office/drawing/2014/main" id="{FEFE012C-0599-4F9B-9DD5-0DAE157675BC}"/>
              </a:ext>
            </a:extLst>
          </p:cNvPr>
          <p:cNvCxnSpPr>
            <a:cxnSpLocks/>
          </p:cNvCxnSpPr>
          <p:nvPr/>
        </p:nvCxnSpPr>
        <p:spPr>
          <a:xfrm flipV="1">
            <a:off x="5932185" y="4019795"/>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3200400" y="4011013"/>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2942412" y="4374987"/>
            <a:ext cx="562975" cy="369332"/>
          </a:xfrm>
          <a:prstGeom prst="rect">
            <a:avLst/>
          </a:prstGeom>
          <a:noFill/>
        </p:spPr>
        <p:txBody>
          <a:bodyPr wrap="none" rtlCol="0">
            <a:spAutoFit/>
          </a:bodyPr>
          <a:lstStyle/>
          <a:p>
            <a:r>
              <a:rPr lang="en-GB" dirty="0"/>
              <a:t>X[2]</a:t>
            </a:r>
          </a:p>
        </p:txBody>
      </p:sp>
      <p:sp>
        <p:nvSpPr>
          <p:cNvPr id="22" name="TextBox 21">
            <a:extLst>
              <a:ext uri="{FF2B5EF4-FFF2-40B4-BE49-F238E27FC236}">
                <a16:creationId xmlns:a16="http://schemas.microsoft.com/office/drawing/2014/main" id="{0DF9E2F6-96AD-4D90-ABF5-A2C5644289AA}"/>
              </a:ext>
            </a:extLst>
          </p:cNvPr>
          <p:cNvSpPr txBox="1"/>
          <p:nvPr/>
        </p:nvSpPr>
        <p:spPr>
          <a:xfrm>
            <a:off x="5609342" y="4416035"/>
            <a:ext cx="679994" cy="369332"/>
          </a:xfrm>
          <a:prstGeom prst="rect">
            <a:avLst/>
          </a:prstGeom>
          <a:noFill/>
        </p:spPr>
        <p:txBody>
          <a:bodyPr wrap="none" rtlCol="0">
            <a:spAutoFit/>
          </a:bodyPr>
          <a:lstStyle/>
          <a:p>
            <a:r>
              <a:rPr lang="en-GB" dirty="0"/>
              <a:t>X[33]</a:t>
            </a:r>
          </a:p>
        </p:txBody>
      </p:sp>
    </p:spTree>
    <p:extLst>
      <p:ext uri="{BB962C8B-B14F-4D97-AF65-F5344CB8AC3E}">
        <p14:creationId xmlns:p14="http://schemas.microsoft.com/office/powerpoint/2010/main" val="428926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Random Number 1:</a:t>
                </a:r>
                <a:endParaRPr lang="en-GB" sz="18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𝟑𝟑</m:t>
                              </m:r>
                              <m:r>
                                <a:rPr lang="en-GB" sz="2400" b="1" i="1">
                                  <a:latin typeface="Cambria Math" panose="02040503050406030204" pitchFamily="18" charset="0"/>
                                </a:rPr>
                                <m:t>]</m:t>
                              </m:r>
                            </m:sub>
                          </m:sSub>
                          <m:r>
                            <a:rPr lang="en-GB" sz="2400" b="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m:t>
                              </m:r>
                              <m:r>
                                <a:rPr lang="en-GB" sz="2400" b="1" i="1" smtClean="0">
                                  <a:latin typeface="Cambria Math" panose="02040503050406030204" pitchFamily="18" charset="0"/>
                                </a:rPr>
                                <m:t>𝟐</m:t>
                              </m:r>
                              <m:r>
                                <a:rPr lang="en-GB" sz="2400" b="1" i="1">
                                  <a:latin typeface="Cambria Math" panose="02040503050406030204" pitchFamily="18" charset="0"/>
                                </a:rPr>
                                <m:t>]</m:t>
                              </m:r>
                            </m:sub>
                          </m:sSub>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r>
                            <a:rPr lang="en-GB" sz="2400" b="1" i="0" smtClean="0">
                              <a:latin typeface="Cambria Math" panose="02040503050406030204" pitchFamily="18" charset="0"/>
                            </a:rPr>
                            <m:t>𝟗𝟗</m:t>
                          </m:r>
                          <m:r>
                            <a:rPr lang="en-GB" sz="2400" b="1">
                              <a:latin typeface="Cambria Math" panose="02040503050406030204" pitchFamily="18" charset="0"/>
                            </a:rPr>
                            <m:t>+</m:t>
                          </m:r>
                          <m:r>
                            <a:rPr lang="en-GB" sz="2400" b="1" i="1" smtClean="0">
                              <a:latin typeface="Cambria Math" panose="02040503050406030204" pitchFamily="18" charset="0"/>
                            </a:rPr>
                            <m:t>𝟏𝟒𝟏</m:t>
                          </m:r>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b="1" baseline="300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d>
                        <m:dPr>
                          <m:ctrlPr>
                            <a:rPr lang="en-GB" sz="2400" b="1" i="1">
                              <a:latin typeface="Cambria Math" panose="02040503050406030204" pitchFamily="18" charset="0"/>
                            </a:rPr>
                          </m:ctrlPr>
                        </m:dPr>
                        <m:e>
                          <m:r>
                            <a:rPr lang="en-GB" sz="2400" b="1" i="1" smtClean="0">
                              <a:latin typeface="Cambria Math" panose="02040503050406030204" pitchFamily="18" charset="0"/>
                            </a:rPr>
                            <m:t>𝟐𝟒𝟎</m:t>
                          </m:r>
                        </m:e>
                      </m:d>
                      <m:r>
                        <a:rPr lang="en-GB" sz="2400" b="1">
                          <a:latin typeface="Cambria Math" panose="02040503050406030204" pitchFamily="18" charset="0"/>
                        </a:rPr>
                        <m:t> </m:t>
                      </m:r>
                      <m:r>
                        <a:rPr lang="en-GB" sz="2400" b="1">
                          <a:latin typeface="Cambria Math" panose="02040503050406030204" pitchFamily="18" charset="0"/>
                        </a:rPr>
                        <m:t>𝐦𝐨𝐝</m:t>
                      </m:r>
                      <m:r>
                        <m:rPr>
                          <m:nor/>
                        </m:rPr>
                        <a:rPr lang="en-GB" sz="2400">
                          <a:latin typeface="Cambria Math" panose="02040503050406030204" pitchFamily="18" charset="0"/>
                        </a:rPr>
                        <m:t> </m:t>
                      </m:r>
                      <m:r>
                        <m:rPr>
                          <m:nor/>
                        </m:rPr>
                        <a:rPr lang="en-GB" sz="2400" b="1" i="1" dirty="0"/>
                        <m:t>2</m:t>
                      </m:r>
                      <m:r>
                        <m:rPr>
                          <m:nor/>
                        </m:rPr>
                        <a:rPr lang="en-GB" sz="2400" b="1" i="1" baseline="30000" dirty="0"/>
                        <m:t>32</m:t>
                      </m:r>
                    </m:oMath>
                  </m:oMathPara>
                </a14:m>
                <a:endParaRPr lang="en-GB" sz="2400" b="1" baseline="30000" dirty="0"/>
              </a:p>
              <a:p>
                <a:pPr marL="114300" indent="0">
                  <a:buNone/>
                </a:pPr>
                <a14:m>
                  <m:oMathPara xmlns:m="http://schemas.openxmlformats.org/officeDocument/2006/math">
                    <m:oMathParaPr>
                      <m:jc m:val="left"/>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rPr>
                            <m:t>𝑿</m:t>
                          </m:r>
                        </m:e>
                        <m:sub>
                          <m:r>
                            <a:rPr lang="en-GB" sz="2400" b="1" i="1">
                              <a:latin typeface="Cambria Math" panose="02040503050406030204" pitchFamily="18" charset="0"/>
                            </a:rPr>
                            <m:t>𝒏</m:t>
                          </m:r>
                        </m:sub>
                      </m:sSub>
                      <m:r>
                        <a:rPr lang="en-GB" sz="2400" b="1">
                          <a:latin typeface="Cambria Math" panose="02040503050406030204" pitchFamily="18" charset="0"/>
                        </a:rPr>
                        <m:t>=</m:t>
                      </m:r>
                      <m:r>
                        <a:rPr lang="en-GB" sz="2400" b="1" i="0" smtClean="0">
                          <a:latin typeface="Cambria Math" panose="02040503050406030204" pitchFamily="18" charset="0"/>
                        </a:rPr>
                        <m:t>𝟐𝟒𝟎</m:t>
                      </m:r>
                    </m:oMath>
                  </m:oMathPara>
                </a14:m>
                <a:endParaRPr lang="en-GB" sz="2400" dirty="0"/>
              </a:p>
              <a:p>
                <a:pPr marL="114300" indent="0">
                  <a:buNone/>
                </a:pPr>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31</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extLst>
              <p:ext uri="{D42A27DB-BD31-4B8C-83A1-F6EECF244321}">
                <p14:modId xmlns:p14="http://schemas.microsoft.com/office/powerpoint/2010/main" val="887296514"/>
              </p:ext>
            </p:extLst>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solidFill>
                            <a:srgbClr val="C00000"/>
                          </a:solidFill>
                        </a:rPr>
                        <a:t>37</a:t>
                      </a:r>
                    </a:p>
                  </a:txBody>
                  <a:tcPr/>
                </a:tc>
                <a:tc>
                  <a:txBody>
                    <a:bodyPr/>
                    <a:lstStyle/>
                    <a:p>
                      <a:pPr algn="ctr"/>
                      <a:r>
                        <a:rPr lang="en-GB" sz="2000" dirty="0">
                          <a:solidFill>
                            <a:srgbClr val="C00000"/>
                          </a:solidFill>
                        </a:rPr>
                        <a:t>26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4988822" y="3198796"/>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32</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6349035"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5700722" y="3180259"/>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33</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18" name="Straight Arrow Connector 17">
            <a:extLst>
              <a:ext uri="{FF2B5EF4-FFF2-40B4-BE49-F238E27FC236}">
                <a16:creationId xmlns:a16="http://schemas.microsoft.com/office/drawing/2014/main" id="{FEFE012C-0599-4F9B-9DD5-0DAE157675BC}"/>
              </a:ext>
            </a:extLst>
          </p:cNvPr>
          <p:cNvCxnSpPr>
            <a:cxnSpLocks/>
          </p:cNvCxnSpPr>
          <p:nvPr/>
        </p:nvCxnSpPr>
        <p:spPr>
          <a:xfrm flipV="1">
            <a:off x="5894606" y="4009582"/>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3124200" y="4044203"/>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2866212" y="4408177"/>
            <a:ext cx="562975" cy="369332"/>
          </a:xfrm>
          <a:prstGeom prst="rect">
            <a:avLst/>
          </a:prstGeom>
          <a:noFill/>
        </p:spPr>
        <p:txBody>
          <a:bodyPr wrap="none" rtlCol="0">
            <a:spAutoFit/>
          </a:bodyPr>
          <a:lstStyle/>
          <a:p>
            <a:r>
              <a:rPr lang="en-GB" dirty="0"/>
              <a:t>X[2]</a:t>
            </a:r>
          </a:p>
        </p:txBody>
      </p:sp>
      <p:sp>
        <p:nvSpPr>
          <p:cNvPr id="22" name="TextBox 21">
            <a:extLst>
              <a:ext uri="{FF2B5EF4-FFF2-40B4-BE49-F238E27FC236}">
                <a16:creationId xmlns:a16="http://schemas.microsoft.com/office/drawing/2014/main" id="{0DF9E2F6-96AD-4D90-ABF5-A2C5644289AA}"/>
              </a:ext>
            </a:extLst>
          </p:cNvPr>
          <p:cNvSpPr txBox="1"/>
          <p:nvPr/>
        </p:nvSpPr>
        <p:spPr>
          <a:xfrm>
            <a:off x="5576106" y="4411591"/>
            <a:ext cx="679994" cy="369332"/>
          </a:xfrm>
          <a:prstGeom prst="rect">
            <a:avLst/>
          </a:prstGeom>
          <a:noFill/>
        </p:spPr>
        <p:txBody>
          <a:bodyPr wrap="none" rtlCol="0">
            <a:spAutoFit/>
          </a:bodyPr>
          <a:lstStyle/>
          <a:p>
            <a:r>
              <a:rPr lang="en-GB" dirty="0"/>
              <a:t>X[33]</a:t>
            </a:r>
          </a:p>
        </p:txBody>
      </p:sp>
      <p:cxnSp>
        <p:nvCxnSpPr>
          <p:cNvPr id="23" name="Straight Arrow Connector 22">
            <a:extLst>
              <a:ext uri="{FF2B5EF4-FFF2-40B4-BE49-F238E27FC236}">
                <a16:creationId xmlns:a16="http://schemas.microsoft.com/office/drawing/2014/main" id="{CFB758E5-13C6-4469-AD79-464A2917BA44}"/>
              </a:ext>
            </a:extLst>
          </p:cNvPr>
          <p:cNvCxnSpPr>
            <a:cxnSpLocks/>
          </p:cNvCxnSpPr>
          <p:nvPr/>
        </p:nvCxnSpPr>
        <p:spPr>
          <a:xfrm flipH="1">
            <a:off x="3703470" y="6248400"/>
            <a:ext cx="1485362"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39989F3-83BB-401A-A716-7A86BD779943}"/>
                  </a:ext>
                </a:extLst>
              </p:cNvPr>
              <p:cNvSpPr txBox="1"/>
              <p:nvPr/>
            </p:nvSpPr>
            <p:spPr>
              <a:xfrm>
                <a:off x="5240452" y="6000789"/>
                <a:ext cx="3497825" cy="646331"/>
              </a:xfrm>
              <a:prstGeom prst="rect">
                <a:avLst/>
              </a:prstGeom>
              <a:noFill/>
            </p:spPr>
            <p:txBody>
              <a:bodyPr wrap="square" rtlCol="0">
                <a:spAutoFit/>
              </a:bodyPr>
              <a:lstStyle/>
              <a:p>
                <a:r>
                  <a:rPr lang="en-GB" dirty="0">
                    <a:solidFill>
                      <a:srgbClr val="C00000"/>
                    </a:solidFill>
                  </a:rPr>
                  <a:t>240 mod </a:t>
                </a:r>
                <a14:m>
                  <m:oMath xmlns:m="http://schemas.openxmlformats.org/officeDocument/2006/math">
                    <m:r>
                      <m:rPr>
                        <m:nor/>
                      </m:rPr>
                      <a:rPr lang="en-GB" i="1" dirty="0" smtClean="0">
                        <a:solidFill>
                          <a:srgbClr val="C00000"/>
                        </a:solidFill>
                      </a:rPr>
                      <m:t>2</m:t>
                    </m:r>
                    <m:r>
                      <m:rPr>
                        <m:nor/>
                      </m:rPr>
                      <a:rPr lang="en-GB" i="1" baseline="30000" dirty="0" smtClean="0">
                        <a:solidFill>
                          <a:srgbClr val="C00000"/>
                        </a:solidFill>
                      </a:rPr>
                      <m:t>32</m:t>
                    </m:r>
                  </m:oMath>
                </a14:m>
                <a:r>
                  <a:rPr lang="en-GB" dirty="0">
                    <a:solidFill>
                      <a:srgbClr val="C00000"/>
                    </a:solidFill>
                  </a:rPr>
                  <a:t> = 0 r 240</a:t>
                </a:r>
              </a:p>
              <a:p>
                <a:r>
                  <a:rPr lang="en-GB" dirty="0">
                    <a:solidFill>
                      <a:srgbClr val="C00000"/>
                    </a:solidFill>
                  </a:rPr>
                  <a:t>But mod only takes the remainder </a:t>
                </a:r>
              </a:p>
            </p:txBody>
          </p:sp>
        </mc:Choice>
        <mc:Fallback>
          <p:sp>
            <p:nvSpPr>
              <p:cNvPr id="24" name="TextBox 23">
                <a:extLst>
                  <a:ext uri="{FF2B5EF4-FFF2-40B4-BE49-F238E27FC236}">
                    <a16:creationId xmlns:a16="http://schemas.microsoft.com/office/drawing/2014/main" id="{339989F3-83BB-401A-A716-7A86BD779943}"/>
                  </a:ext>
                </a:extLst>
              </p:cNvPr>
              <p:cNvSpPr txBox="1">
                <a:spLocks noRot="1" noChangeAspect="1" noMove="1" noResize="1" noEditPoints="1" noAdjustHandles="1" noChangeArrowheads="1" noChangeShapeType="1" noTextEdit="1"/>
              </p:cNvSpPr>
              <p:nvPr/>
            </p:nvSpPr>
            <p:spPr>
              <a:xfrm>
                <a:off x="5240452" y="6000789"/>
                <a:ext cx="3497825" cy="646331"/>
              </a:xfrm>
              <a:prstGeom prst="rect">
                <a:avLst/>
              </a:prstGeom>
              <a:blipFill>
                <a:blip r:embed="rId4"/>
                <a:stretch>
                  <a:fillRect l="-1571" t="-4717" b="-14151"/>
                </a:stretch>
              </a:blipFill>
            </p:spPr>
            <p:txBody>
              <a:bodyPr/>
              <a:lstStyle/>
              <a:p>
                <a:r>
                  <a:rPr lang="en-GB">
                    <a:noFill/>
                  </a:rPr>
                  <a:t> </a:t>
                </a:r>
              </a:p>
            </p:txBody>
          </p:sp>
        </mc:Fallback>
      </mc:AlternateContent>
    </p:spTree>
    <p:extLst>
      <p:ext uri="{BB962C8B-B14F-4D97-AF65-F5344CB8AC3E}">
        <p14:creationId xmlns:p14="http://schemas.microsoft.com/office/powerpoint/2010/main" val="88400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mc:AlternateContent xmlns:mc="http://schemas.openxmlformats.org/markup-compatibility/2006">
        <mc:Choice xmlns:a14="http://schemas.microsoft.com/office/drawing/2010/main" Requires="a14">
          <p:sp>
            <p:nvSpPr>
              <p:cNvPr id="3" name="Content Placeholder 5"/>
              <p:cNvSpPr txBox="1">
                <a:spLocks noGrp="1"/>
              </p:cNvSpPr>
              <p:nvPr>
                <p:ph idx="1"/>
              </p:nvPr>
            </p:nvSpPr>
            <p:spPr>
              <a:xfrm>
                <a:off x="838202" y="1429239"/>
                <a:ext cx="8458198" cy="5581161"/>
              </a:xfrm>
            </p:spPr>
            <p:txBody>
              <a:bodyPr>
                <a:normAutofit/>
              </a:bodyPr>
              <a:lstStyle/>
              <a:p>
                <a:pPr marL="114300" indent="0">
                  <a:buNone/>
                </a:pPr>
                <a:r>
                  <a:rPr lang="en-GB" sz="2400" dirty="0"/>
                  <a:t>Lagged Fibonacci Generator use this formula:</a:t>
                </a:r>
              </a:p>
              <a:p>
                <a:pPr marL="114300" indent="0">
                  <a:buNone/>
                </a:pPr>
                <a14:m>
                  <m:oMathPara xmlns:m="http://schemas.openxmlformats.org/officeDocument/2006/math">
                    <m:oMathParaPr>
                      <m:jc m:val="centerGroup"/>
                    </m:oMathParaPr>
                    <m:oMath xmlns:m="http://schemas.openxmlformats.org/officeDocument/2006/math">
                      <m:sSub>
                        <m:sSubPr>
                          <m:ctrlPr>
                            <a:rPr lang="en-GB" sz="2400" b="1" i="1" smtClean="0"/>
                          </m:ctrlPr>
                        </m:sSubPr>
                        <m:e>
                          <m:r>
                            <a:rPr lang="en-GB" sz="2400" b="1" i="1"/>
                            <m:t>𝑿</m:t>
                          </m:r>
                        </m:e>
                        <m:sub>
                          <m:r>
                            <a:rPr lang="en-GB" sz="2400" b="1" i="1"/>
                            <m:t>𝒏</m:t>
                          </m:r>
                        </m:sub>
                      </m:sSub>
                      <m:r>
                        <a:rPr lang="en-GB" sz="2400" b="1"/>
                        <m:t>=</m:t>
                      </m:r>
                      <m:d>
                        <m:dPr>
                          <m:ctrlPr>
                            <a:rPr lang="en-GB" sz="2400" b="1" i="1"/>
                          </m:ctrlPr>
                        </m:dPr>
                        <m:e>
                          <m:sSub>
                            <m:sSubPr>
                              <m:ctrlPr>
                                <a:rPr lang="en-GB" sz="2400" b="1" i="1"/>
                              </m:ctrlPr>
                            </m:sSubPr>
                            <m:e>
                              <m:r>
                                <a:rPr lang="en-GB" sz="2400" b="1" i="1"/>
                                <m:t>𝑿</m:t>
                              </m:r>
                            </m:e>
                            <m:sub>
                              <m:r>
                                <a:rPr lang="en-GB" sz="2400" b="1" i="1"/>
                                <m:t>𝒏</m:t>
                              </m:r>
                              <m:r>
                                <a:rPr lang="en-GB" sz="2400" b="1"/>
                                <m:t>−</m:t>
                              </m:r>
                              <m:r>
                                <a:rPr lang="en-GB" sz="2400" b="1" i="1"/>
                                <m:t>𝒋</m:t>
                              </m:r>
                            </m:sub>
                          </m:sSub>
                          <m:r>
                            <a:rPr lang="en-GB" sz="2400" b="1"/>
                            <m:t>+</m:t>
                          </m:r>
                          <m:sSub>
                            <m:sSubPr>
                              <m:ctrlPr>
                                <a:rPr lang="en-GB" sz="2400" b="1" i="1"/>
                              </m:ctrlPr>
                            </m:sSubPr>
                            <m:e>
                              <m:r>
                                <a:rPr lang="en-GB" sz="2400" b="1" i="1"/>
                                <m:t>𝑿</m:t>
                              </m:r>
                            </m:e>
                            <m:sub>
                              <m:r>
                                <a:rPr lang="en-GB" sz="2400" b="1" i="1"/>
                                <m:t>𝒏</m:t>
                              </m:r>
                              <m:r>
                                <a:rPr lang="en-GB" sz="2400" b="1"/>
                                <m:t>−</m:t>
                              </m:r>
                              <m:r>
                                <a:rPr lang="en-GB" sz="2400" b="1" i="1"/>
                                <m:t>𝒌</m:t>
                              </m:r>
                            </m:sub>
                          </m:sSub>
                        </m:e>
                      </m:d>
                      <m:r>
                        <a:rPr lang="en-GB" sz="2400" b="1"/>
                        <m:t> </m:t>
                      </m:r>
                      <m:r>
                        <a:rPr lang="en-GB" sz="2400" b="1"/>
                        <m:t>𝐦𝐨𝐝</m:t>
                      </m:r>
                      <m:r>
                        <a:rPr lang="en-GB" sz="2400" b="1"/>
                        <m:t> </m:t>
                      </m:r>
                      <m:r>
                        <a:rPr lang="en-GB" sz="2400" b="1" i="1"/>
                        <m:t>𝒎</m:t>
                      </m:r>
                      <m:r>
                        <a:rPr lang="en-GB" sz="2400" b="1"/>
                        <m:t>, </m:t>
                      </m:r>
                    </m:oMath>
                  </m:oMathPara>
                </a14:m>
                <a:endParaRPr lang="en-GB" sz="2400" dirty="0"/>
              </a:p>
              <a:p>
                <a:pPr marL="114300" indent="0">
                  <a:buNone/>
                </a:pPr>
                <a:br>
                  <a:rPr lang="en-GB" sz="2400" dirty="0"/>
                </a:br>
                <a:r>
                  <a:rPr lang="en-GB" sz="2400" dirty="0"/>
                  <a:t>Generate 3 Random Numbers using LFG</a:t>
                </a:r>
              </a:p>
              <a:p>
                <a:pPr marL="114300" indent="0">
                  <a:buNone/>
                </a:pPr>
                <a:endParaRPr lang="en-GB" sz="2400" dirty="0"/>
              </a:p>
              <a:p>
                <a:pPr marL="114300" indent="0">
                  <a:buNone/>
                </a:pPr>
                <a:r>
                  <a:rPr lang="en-GB" sz="2400" dirty="0"/>
                  <a:t>X = </a:t>
                </a:r>
              </a:p>
              <a:p>
                <a:pPr marL="114300" indent="0">
                  <a:buNone/>
                </a:pPr>
                <a:endParaRPr lang="en-GB" sz="2400" dirty="0"/>
              </a:p>
              <a:p>
                <a:pPr marL="114300" indent="0">
                  <a:buNone/>
                </a:pPr>
                <a:endParaRPr lang="en-GB" sz="2400" dirty="0"/>
              </a:p>
              <a:p>
                <a:pPr marL="114300" indent="0">
                  <a:buNone/>
                </a:pPr>
                <a:r>
                  <a:rPr lang="en-GB" sz="2400" dirty="0"/>
                  <a:t>After the random number is generated, the LFG must</a:t>
                </a:r>
              </a:p>
              <a:p>
                <a:pPr marL="571500" indent="-457200">
                  <a:buClrTx/>
                  <a:buFont typeface="+mj-lt"/>
                  <a:buAutoNum type="arabicPeriod"/>
                </a:pPr>
                <a:r>
                  <a:rPr lang="en-GB" dirty="0"/>
                  <a:t>Update the initial set of words </a:t>
                </a:r>
                <a:r>
                  <a:rPr lang="en-GB" dirty="0">
                    <a:sym typeface="Wingdings" panose="05000000000000000000" pitchFamily="2" charset="2"/>
                  </a:rPr>
                  <a:t> X[n-k] = </a:t>
                </a:r>
                <a:r>
                  <a:rPr lang="en-GB" dirty="0"/>
                  <a:t>Random Number</a:t>
                </a:r>
              </a:p>
              <a:p>
                <a:pPr marL="571500" indent="-457200">
                  <a:buClrTx/>
                  <a:buFont typeface="+mj-lt"/>
                  <a:buAutoNum type="arabicPeriod"/>
                </a:pPr>
                <a:r>
                  <a:rPr lang="en-GB" sz="2400" dirty="0"/>
                  <a:t>Update the value of J </a:t>
                </a:r>
                <a:r>
                  <a:rPr lang="en-GB" sz="2400" dirty="0">
                    <a:sym typeface="Wingdings" panose="05000000000000000000" pitchFamily="2" charset="2"/>
                  </a:rPr>
                  <a:t> J –</a:t>
                </a:r>
              </a:p>
              <a:p>
                <a:pPr marL="571500" indent="-457200">
                  <a:buClrTx/>
                  <a:buFont typeface="+mj-lt"/>
                  <a:buAutoNum type="arabicPeriod"/>
                </a:pPr>
                <a:r>
                  <a:rPr lang="en-GB" sz="2400" dirty="0">
                    <a:sym typeface="Wingdings" panose="05000000000000000000" pitchFamily="2" charset="2"/>
                  </a:rPr>
                  <a:t>Update the value of K  K++</a:t>
                </a:r>
                <a:endParaRPr lang="en-GB" sz="1800" dirty="0"/>
              </a:p>
              <a:p>
                <a:pPr marL="114300" indent="0">
                  <a:buNone/>
                </a:pPr>
                <a:endParaRPr lang="en-GB" sz="2400" dirty="0"/>
              </a:p>
            </p:txBody>
          </p:sp>
        </mc:Choice>
        <mc:Fallback>
          <p:sp>
            <p:nvSpPr>
              <p:cNvPr id="3" name="Content Placeholder 5"/>
              <p:cNvSpPr txBox="1">
                <a:spLocks noGrp="1" noRot="1" noChangeAspect="1" noMove="1" noResize="1" noEditPoints="1" noAdjustHandles="1" noChangeArrowheads="1" noChangeShapeType="1" noTextEdit="1"/>
              </p:cNvSpPr>
              <p:nvPr>
                <p:ph idx="1"/>
              </p:nvPr>
            </p:nvSpPr>
            <p:spPr>
              <a:xfrm>
                <a:off x="838202" y="1429239"/>
                <a:ext cx="8458198" cy="5581161"/>
              </a:xfrm>
              <a:blipFill>
                <a:blip r:embed="rId3"/>
                <a:stretch>
                  <a:fillRect t="-873"/>
                </a:stretch>
              </a:blipFill>
            </p:spPr>
            <p:txBody>
              <a:bodyPr/>
              <a:lstStyle/>
              <a:p>
                <a:r>
                  <a:rPr lang="en-GB">
                    <a:noFill/>
                  </a:rPr>
                  <a:t> </a:t>
                </a:r>
              </a:p>
            </p:txBody>
          </p:sp>
        </mc:Fallback>
      </mc:AlternateContent>
      <p:sp>
        <p:nvSpPr>
          <p:cNvPr id="5" name="Slide Number Placeholder 3"/>
          <p:cNvSpPr txBox="1"/>
          <p:nvPr/>
        </p:nvSpPr>
        <p:spPr>
          <a:xfrm>
            <a:off x="183057" y="63246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32</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graphicFrame>
        <p:nvGraphicFramePr>
          <p:cNvPr id="4" name="Table 5">
            <a:extLst>
              <a:ext uri="{FF2B5EF4-FFF2-40B4-BE49-F238E27FC236}">
                <a16:creationId xmlns:a16="http://schemas.microsoft.com/office/drawing/2014/main" id="{4F9C2F82-BE67-421B-969F-AD392F28F442}"/>
              </a:ext>
            </a:extLst>
          </p:cNvPr>
          <p:cNvGraphicFramePr>
            <a:graphicFrameLocks noGrp="1"/>
          </p:cNvGraphicFramePr>
          <p:nvPr/>
        </p:nvGraphicFramePr>
        <p:xfrm>
          <a:off x="1556420" y="3581400"/>
          <a:ext cx="7391395" cy="396240"/>
        </p:xfrm>
        <a:graphic>
          <a:graphicData uri="http://schemas.openxmlformats.org/drawingml/2006/table">
            <a:tbl>
              <a:tblPr firstRow="1" bandRow="1">
                <a:tableStyleId>{5940675A-B579-460E-94D1-54222C63F5DA}</a:tableStyleId>
              </a:tblPr>
              <a:tblGrid>
                <a:gridCol w="671945">
                  <a:extLst>
                    <a:ext uri="{9D8B030D-6E8A-4147-A177-3AD203B41FA5}">
                      <a16:colId xmlns:a16="http://schemas.microsoft.com/office/drawing/2014/main" val="1231729461"/>
                    </a:ext>
                  </a:extLst>
                </a:gridCol>
                <a:gridCol w="671945">
                  <a:extLst>
                    <a:ext uri="{9D8B030D-6E8A-4147-A177-3AD203B41FA5}">
                      <a16:colId xmlns:a16="http://schemas.microsoft.com/office/drawing/2014/main" val="3788240166"/>
                    </a:ext>
                  </a:extLst>
                </a:gridCol>
                <a:gridCol w="671945">
                  <a:extLst>
                    <a:ext uri="{9D8B030D-6E8A-4147-A177-3AD203B41FA5}">
                      <a16:colId xmlns:a16="http://schemas.microsoft.com/office/drawing/2014/main" val="1527148317"/>
                    </a:ext>
                  </a:extLst>
                </a:gridCol>
                <a:gridCol w="671945">
                  <a:extLst>
                    <a:ext uri="{9D8B030D-6E8A-4147-A177-3AD203B41FA5}">
                      <a16:colId xmlns:a16="http://schemas.microsoft.com/office/drawing/2014/main" val="1271809451"/>
                    </a:ext>
                  </a:extLst>
                </a:gridCol>
                <a:gridCol w="671945">
                  <a:extLst>
                    <a:ext uri="{9D8B030D-6E8A-4147-A177-3AD203B41FA5}">
                      <a16:colId xmlns:a16="http://schemas.microsoft.com/office/drawing/2014/main" val="1297190867"/>
                    </a:ext>
                  </a:extLst>
                </a:gridCol>
                <a:gridCol w="671945">
                  <a:extLst>
                    <a:ext uri="{9D8B030D-6E8A-4147-A177-3AD203B41FA5}">
                      <a16:colId xmlns:a16="http://schemas.microsoft.com/office/drawing/2014/main" val="1083317566"/>
                    </a:ext>
                  </a:extLst>
                </a:gridCol>
                <a:gridCol w="671945">
                  <a:extLst>
                    <a:ext uri="{9D8B030D-6E8A-4147-A177-3AD203B41FA5}">
                      <a16:colId xmlns:a16="http://schemas.microsoft.com/office/drawing/2014/main" val="1150484803"/>
                    </a:ext>
                  </a:extLst>
                </a:gridCol>
                <a:gridCol w="671945">
                  <a:extLst>
                    <a:ext uri="{9D8B030D-6E8A-4147-A177-3AD203B41FA5}">
                      <a16:colId xmlns:a16="http://schemas.microsoft.com/office/drawing/2014/main" val="3232319582"/>
                    </a:ext>
                  </a:extLst>
                </a:gridCol>
                <a:gridCol w="671945">
                  <a:extLst>
                    <a:ext uri="{9D8B030D-6E8A-4147-A177-3AD203B41FA5}">
                      <a16:colId xmlns:a16="http://schemas.microsoft.com/office/drawing/2014/main" val="3181445030"/>
                    </a:ext>
                  </a:extLst>
                </a:gridCol>
                <a:gridCol w="671945">
                  <a:extLst>
                    <a:ext uri="{9D8B030D-6E8A-4147-A177-3AD203B41FA5}">
                      <a16:colId xmlns:a16="http://schemas.microsoft.com/office/drawing/2014/main" val="1579784185"/>
                    </a:ext>
                  </a:extLst>
                </a:gridCol>
                <a:gridCol w="671945">
                  <a:extLst>
                    <a:ext uri="{9D8B030D-6E8A-4147-A177-3AD203B41FA5}">
                      <a16:colId xmlns:a16="http://schemas.microsoft.com/office/drawing/2014/main" val="2208386014"/>
                    </a:ext>
                  </a:extLst>
                </a:gridCol>
              </a:tblGrid>
              <a:tr h="370840">
                <a:tc>
                  <a:txBody>
                    <a:bodyPr/>
                    <a:lstStyle/>
                    <a:p>
                      <a:pPr algn="ctr"/>
                      <a:r>
                        <a:rPr lang="en-GB" sz="2000" dirty="0">
                          <a:solidFill>
                            <a:srgbClr val="C00000"/>
                          </a:solidFill>
                        </a:rPr>
                        <a:t>37</a:t>
                      </a:r>
                    </a:p>
                  </a:txBody>
                  <a:tcPr/>
                </a:tc>
                <a:tc>
                  <a:txBody>
                    <a:bodyPr/>
                    <a:lstStyle/>
                    <a:p>
                      <a:pPr algn="ctr"/>
                      <a:r>
                        <a:rPr lang="en-GB" sz="2000" dirty="0"/>
                        <a:t>6</a:t>
                      </a:r>
                    </a:p>
                  </a:txBody>
                  <a:tcPr/>
                </a:tc>
                <a:tc>
                  <a:txBody>
                    <a:bodyPr/>
                    <a:lstStyle/>
                    <a:p>
                      <a:pPr algn="ctr"/>
                      <a:r>
                        <a:rPr lang="en-GB" sz="2000" dirty="0"/>
                        <a:t>99</a:t>
                      </a:r>
                    </a:p>
                  </a:txBody>
                  <a:tcPr/>
                </a:tc>
                <a:tc>
                  <a:txBody>
                    <a:bodyPr/>
                    <a:lstStyle/>
                    <a:p>
                      <a:pPr algn="ctr"/>
                      <a:r>
                        <a:rPr lang="en-GB" sz="2000" dirty="0"/>
                        <a:t>…..</a:t>
                      </a:r>
                    </a:p>
                  </a:txBody>
                  <a:tcPr/>
                </a:tc>
                <a:tc>
                  <a:txBody>
                    <a:bodyPr/>
                    <a:lstStyle/>
                    <a:p>
                      <a:pPr algn="ctr"/>
                      <a:r>
                        <a:rPr lang="en-GB" sz="2000" dirty="0"/>
                        <a:t>16</a:t>
                      </a:r>
                    </a:p>
                  </a:txBody>
                  <a:tcPr/>
                </a:tc>
                <a:tc>
                  <a:txBody>
                    <a:bodyPr/>
                    <a:lstStyle/>
                    <a:p>
                      <a:pPr algn="ctr"/>
                      <a:r>
                        <a:rPr lang="en-GB" sz="2000" dirty="0"/>
                        <a:t>……</a:t>
                      </a:r>
                    </a:p>
                  </a:txBody>
                  <a:tcPr/>
                </a:tc>
                <a:tc>
                  <a:txBody>
                    <a:bodyPr/>
                    <a:lstStyle/>
                    <a:p>
                      <a:pPr algn="ctr"/>
                      <a:r>
                        <a:rPr lang="en-GB" sz="2000" dirty="0"/>
                        <a:t>20</a:t>
                      </a:r>
                    </a:p>
                  </a:txBody>
                  <a:tcPr/>
                </a:tc>
                <a:tc>
                  <a:txBody>
                    <a:bodyPr/>
                    <a:lstStyle/>
                    <a:p>
                      <a:pPr algn="ctr"/>
                      <a:r>
                        <a:rPr lang="en-GB" sz="2000" dirty="0"/>
                        <a:t>141</a:t>
                      </a:r>
                    </a:p>
                  </a:txBody>
                  <a:tcPr/>
                </a:tc>
                <a:tc>
                  <a:txBody>
                    <a:bodyPr/>
                    <a:lstStyle/>
                    <a:p>
                      <a:pPr algn="ctr"/>
                      <a:r>
                        <a:rPr lang="en-GB" sz="2000" dirty="0"/>
                        <a:t>86</a:t>
                      </a:r>
                    </a:p>
                  </a:txBody>
                  <a:tcPr/>
                </a:tc>
                <a:tc>
                  <a:txBody>
                    <a:bodyPr/>
                    <a:lstStyle/>
                    <a:p>
                      <a:pPr algn="ctr"/>
                      <a:r>
                        <a:rPr lang="en-GB" sz="2000" dirty="0"/>
                        <a:t>3</a:t>
                      </a:r>
                    </a:p>
                  </a:txBody>
                  <a:tcPr/>
                </a:tc>
                <a:tc>
                  <a:txBody>
                    <a:bodyPr/>
                    <a:lstStyle/>
                    <a:p>
                      <a:pPr algn="ctr"/>
                      <a:r>
                        <a:rPr lang="en-GB" sz="2000" dirty="0"/>
                        <a:t>456</a:t>
                      </a:r>
                    </a:p>
                  </a:txBody>
                  <a:tcPr/>
                </a:tc>
                <a:extLst>
                  <a:ext uri="{0D108BD9-81ED-4DB2-BD59-A6C34878D82A}">
                    <a16:rowId xmlns:a16="http://schemas.microsoft.com/office/drawing/2014/main" val="3641413093"/>
                  </a:ext>
                </a:extLst>
              </a:tr>
            </a:tbl>
          </a:graphicData>
        </a:graphic>
      </p:graphicFrame>
      <p:sp>
        <p:nvSpPr>
          <p:cNvPr id="7" name="Slide Number Placeholder 3">
            <a:extLst>
              <a:ext uri="{FF2B5EF4-FFF2-40B4-BE49-F238E27FC236}">
                <a16:creationId xmlns:a16="http://schemas.microsoft.com/office/drawing/2014/main" id="{8F9D4193-5656-4CE8-BE37-5106D61654AE}"/>
              </a:ext>
            </a:extLst>
          </p:cNvPr>
          <p:cNvSpPr txBox="1"/>
          <p:nvPr/>
        </p:nvSpPr>
        <p:spPr>
          <a:xfrm>
            <a:off x="1673333"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t>0</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8" name="Slide Number Placeholder 3">
            <a:extLst>
              <a:ext uri="{FF2B5EF4-FFF2-40B4-BE49-F238E27FC236}">
                <a16:creationId xmlns:a16="http://schemas.microsoft.com/office/drawing/2014/main" id="{23595C34-48E3-43D4-82C8-4D97D7F7590E}"/>
              </a:ext>
            </a:extLst>
          </p:cNvPr>
          <p:cNvSpPr txBox="1"/>
          <p:nvPr/>
        </p:nvSpPr>
        <p:spPr>
          <a:xfrm>
            <a:off x="2306747" y="3186167"/>
            <a:ext cx="304799"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1</a:t>
            </a:r>
          </a:p>
        </p:txBody>
      </p:sp>
      <p:sp>
        <p:nvSpPr>
          <p:cNvPr id="9" name="Slide Number Placeholder 3">
            <a:extLst>
              <a:ext uri="{FF2B5EF4-FFF2-40B4-BE49-F238E27FC236}">
                <a16:creationId xmlns:a16="http://schemas.microsoft.com/office/drawing/2014/main" id="{7C1CE1F2-286B-43B4-8B44-8960B0AB3199}"/>
              </a:ext>
            </a:extLst>
          </p:cNvPr>
          <p:cNvSpPr txBox="1"/>
          <p:nvPr/>
        </p:nvSpPr>
        <p:spPr>
          <a:xfrm>
            <a:off x="8387379" y="3160320"/>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a:t>
            </a:r>
            <a:r>
              <a:rPr lang="en-GB" dirty="0">
                <a:solidFill>
                  <a:srgbClr val="2F2B20"/>
                </a:solidFill>
                <a:latin typeface="Calibri" pitchFamily="18"/>
                <a:ea typeface="Lucida Sans Unicode" pitchFamily="2"/>
                <a:cs typeface="Tahoma" pitchFamily="2"/>
              </a:rPr>
              <a:t>4</a:t>
            </a:r>
            <a:endParaRPr lang="en-GB" sz="1800" b="0" i="0" u="none" strike="noStrike" kern="1200" cap="none" spc="0" baseline="0" dirty="0">
              <a:solidFill>
                <a:srgbClr val="2F2B20"/>
              </a:solidFill>
              <a:uFillTx/>
              <a:latin typeface="Calibri" pitchFamily="18"/>
              <a:ea typeface="Lucida Sans Unicode" pitchFamily="2"/>
              <a:cs typeface="Tahoma" pitchFamily="2"/>
            </a:endParaRPr>
          </a:p>
        </p:txBody>
      </p:sp>
      <p:sp>
        <p:nvSpPr>
          <p:cNvPr id="10" name="Slide Number Placeholder 3">
            <a:extLst>
              <a:ext uri="{FF2B5EF4-FFF2-40B4-BE49-F238E27FC236}">
                <a16:creationId xmlns:a16="http://schemas.microsoft.com/office/drawing/2014/main" id="{04920B59-1FE4-45A3-9DB2-3586D39EA6B1}"/>
              </a:ext>
            </a:extLst>
          </p:cNvPr>
          <p:cNvSpPr txBox="1"/>
          <p:nvPr/>
        </p:nvSpPr>
        <p:spPr>
          <a:xfrm>
            <a:off x="7701585" y="3178829"/>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53</a:t>
            </a:r>
          </a:p>
        </p:txBody>
      </p:sp>
      <p:sp>
        <p:nvSpPr>
          <p:cNvPr id="11" name="Slide Number Placeholder 3">
            <a:extLst>
              <a:ext uri="{FF2B5EF4-FFF2-40B4-BE49-F238E27FC236}">
                <a16:creationId xmlns:a16="http://schemas.microsoft.com/office/drawing/2014/main" id="{359F9DF6-FB2D-4E0A-8919-448F6B4DB560}"/>
              </a:ext>
            </a:extLst>
          </p:cNvPr>
          <p:cNvSpPr txBox="1"/>
          <p:nvPr/>
        </p:nvSpPr>
        <p:spPr>
          <a:xfrm>
            <a:off x="4996485" y="3145132"/>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2" name="Slide Number Placeholder 3">
            <a:extLst>
              <a:ext uri="{FF2B5EF4-FFF2-40B4-BE49-F238E27FC236}">
                <a16:creationId xmlns:a16="http://schemas.microsoft.com/office/drawing/2014/main" id="{B211C558-2CFC-45BB-BDB4-F7A27BAC1528}"/>
              </a:ext>
            </a:extLst>
          </p:cNvPr>
          <p:cNvSpPr txBox="1"/>
          <p:nvPr/>
        </p:nvSpPr>
        <p:spPr>
          <a:xfrm>
            <a:off x="7015791"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52</a:t>
            </a:r>
          </a:p>
        </p:txBody>
      </p:sp>
      <p:sp>
        <p:nvSpPr>
          <p:cNvPr id="13" name="Slide Number Placeholder 3">
            <a:extLst>
              <a:ext uri="{FF2B5EF4-FFF2-40B4-BE49-F238E27FC236}">
                <a16:creationId xmlns:a16="http://schemas.microsoft.com/office/drawing/2014/main" id="{720F5A97-66E2-40F4-8A85-357E9B012CDF}"/>
              </a:ext>
            </a:extLst>
          </p:cNvPr>
          <p:cNvSpPr txBox="1"/>
          <p:nvPr/>
        </p:nvSpPr>
        <p:spPr>
          <a:xfrm>
            <a:off x="6349035"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51</a:t>
            </a:r>
          </a:p>
        </p:txBody>
      </p:sp>
      <p:sp>
        <p:nvSpPr>
          <p:cNvPr id="14" name="Slide Number Placeholder 3">
            <a:extLst>
              <a:ext uri="{FF2B5EF4-FFF2-40B4-BE49-F238E27FC236}">
                <a16:creationId xmlns:a16="http://schemas.microsoft.com/office/drawing/2014/main" id="{AAC1F5D4-5EE6-4968-9FE4-60E0212FF1DA}"/>
              </a:ext>
            </a:extLst>
          </p:cNvPr>
          <p:cNvSpPr txBox="1"/>
          <p:nvPr/>
        </p:nvSpPr>
        <p:spPr>
          <a:xfrm>
            <a:off x="5700722" y="3180259"/>
            <a:ext cx="535855" cy="16345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50</a:t>
            </a:r>
          </a:p>
        </p:txBody>
      </p:sp>
      <p:sp>
        <p:nvSpPr>
          <p:cNvPr id="15" name="Slide Number Placeholder 3">
            <a:extLst>
              <a:ext uri="{FF2B5EF4-FFF2-40B4-BE49-F238E27FC236}">
                <a16:creationId xmlns:a16="http://schemas.microsoft.com/office/drawing/2014/main" id="{3AE75A7A-2FF5-4D76-8FB2-30E0E4B7C7A0}"/>
              </a:ext>
            </a:extLst>
          </p:cNvPr>
          <p:cNvSpPr txBox="1"/>
          <p:nvPr/>
        </p:nvSpPr>
        <p:spPr>
          <a:xfrm>
            <a:off x="3703470" y="3186167"/>
            <a:ext cx="535855" cy="19078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a:t>
            </a:r>
          </a:p>
        </p:txBody>
      </p:sp>
      <p:sp>
        <p:nvSpPr>
          <p:cNvPr id="16" name="Slide Number Placeholder 3">
            <a:extLst>
              <a:ext uri="{FF2B5EF4-FFF2-40B4-BE49-F238E27FC236}">
                <a16:creationId xmlns:a16="http://schemas.microsoft.com/office/drawing/2014/main" id="{2B625511-7AEC-4D17-9199-F026766E61AC}"/>
              </a:ext>
            </a:extLst>
          </p:cNvPr>
          <p:cNvSpPr txBox="1"/>
          <p:nvPr/>
        </p:nvSpPr>
        <p:spPr>
          <a:xfrm>
            <a:off x="3054157" y="3167725"/>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2</a:t>
            </a:r>
          </a:p>
        </p:txBody>
      </p:sp>
      <p:sp>
        <p:nvSpPr>
          <p:cNvPr id="17" name="Slide Number Placeholder 3">
            <a:extLst>
              <a:ext uri="{FF2B5EF4-FFF2-40B4-BE49-F238E27FC236}">
                <a16:creationId xmlns:a16="http://schemas.microsoft.com/office/drawing/2014/main" id="{3FB77E3E-7672-4EEE-B1C3-47B08424BBE4}"/>
              </a:ext>
            </a:extLst>
          </p:cNvPr>
          <p:cNvSpPr txBox="1"/>
          <p:nvPr/>
        </p:nvSpPr>
        <p:spPr>
          <a:xfrm>
            <a:off x="4352784" y="3178828"/>
            <a:ext cx="535855" cy="195541"/>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2F2B20"/>
                </a:solidFill>
                <a:uFillTx/>
                <a:latin typeface="Calibri" pitchFamily="18"/>
                <a:ea typeface="Lucida Sans Unicode" pitchFamily="2"/>
                <a:cs typeface="Tahoma" pitchFamily="2"/>
              </a:rPr>
              <a:t>31</a:t>
            </a:r>
          </a:p>
        </p:txBody>
      </p:sp>
      <p:cxnSp>
        <p:nvCxnSpPr>
          <p:cNvPr id="20" name="Straight Arrow Connector 19">
            <a:extLst>
              <a:ext uri="{FF2B5EF4-FFF2-40B4-BE49-F238E27FC236}">
                <a16:creationId xmlns:a16="http://schemas.microsoft.com/office/drawing/2014/main" id="{172D1C93-8C20-4C22-BC6D-7E2D780AEC70}"/>
              </a:ext>
            </a:extLst>
          </p:cNvPr>
          <p:cNvCxnSpPr>
            <a:cxnSpLocks/>
          </p:cNvCxnSpPr>
          <p:nvPr/>
        </p:nvCxnSpPr>
        <p:spPr>
          <a:xfrm flipV="1">
            <a:off x="3200400" y="4009582"/>
            <a:ext cx="0" cy="41148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8C914A4-71A7-4C95-88FC-F20E29214FAC}"/>
              </a:ext>
            </a:extLst>
          </p:cNvPr>
          <p:cNvSpPr txBox="1"/>
          <p:nvPr/>
        </p:nvSpPr>
        <p:spPr>
          <a:xfrm>
            <a:off x="2942412" y="4373556"/>
            <a:ext cx="562975" cy="369332"/>
          </a:xfrm>
          <a:prstGeom prst="rect">
            <a:avLst/>
          </a:prstGeom>
          <a:noFill/>
        </p:spPr>
        <p:txBody>
          <a:bodyPr wrap="none" rtlCol="0">
            <a:spAutoFit/>
          </a:bodyPr>
          <a:lstStyle/>
          <a:p>
            <a:r>
              <a:rPr lang="en-GB" dirty="0"/>
              <a:t>X[2]</a:t>
            </a:r>
          </a:p>
        </p:txBody>
      </p:sp>
      <p:sp>
        <p:nvSpPr>
          <p:cNvPr id="25" name="TextBox 24">
            <a:extLst>
              <a:ext uri="{FF2B5EF4-FFF2-40B4-BE49-F238E27FC236}">
                <a16:creationId xmlns:a16="http://schemas.microsoft.com/office/drawing/2014/main" id="{F67E1600-A08E-48BC-9F1C-B82C6DF2E30B}"/>
              </a:ext>
            </a:extLst>
          </p:cNvPr>
          <p:cNvSpPr txBox="1"/>
          <p:nvPr/>
        </p:nvSpPr>
        <p:spPr>
          <a:xfrm>
            <a:off x="2969663" y="3585927"/>
            <a:ext cx="535724" cy="369332"/>
          </a:xfrm>
          <a:prstGeom prst="rect">
            <a:avLst/>
          </a:prstGeom>
          <a:solidFill>
            <a:schemeClr val="bg1"/>
          </a:solidFill>
        </p:spPr>
        <p:txBody>
          <a:bodyPr wrap="none" rtlCol="0">
            <a:spAutoFit/>
          </a:bodyPr>
          <a:lstStyle/>
          <a:p>
            <a:r>
              <a:rPr lang="en-GB" dirty="0">
                <a:solidFill>
                  <a:srgbClr val="C00000"/>
                </a:solidFill>
              </a:rPr>
              <a:t>240</a:t>
            </a:r>
          </a:p>
        </p:txBody>
      </p:sp>
      <p:sp>
        <p:nvSpPr>
          <p:cNvPr id="26" name="TextBox 25">
            <a:extLst>
              <a:ext uri="{FF2B5EF4-FFF2-40B4-BE49-F238E27FC236}">
                <a16:creationId xmlns:a16="http://schemas.microsoft.com/office/drawing/2014/main" id="{9BB9C304-FC90-41B5-99FE-59B4B91B66E3}"/>
              </a:ext>
            </a:extLst>
          </p:cNvPr>
          <p:cNvSpPr txBox="1"/>
          <p:nvPr/>
        </p:nvSpPr>
        <p:spPr>
          <a:xfrm>
            <a:off x="5867400" y="5723598"/>
            <a:ext cx="2712474" cy="369332"/>
          </a:xfrm>
          <a:prstGeom prst="rect">
            <a:avLst/>
          </a:prstGeom>
          <a:noFill/>
        </p:spPr>
        <p:txBody>
          <a:bodyPr wrap="none" rtlCol="0">
            <a:spAutoFit/>
          </a:bodyPr>
          <a:lstStyle/>
          <a:p>
            <a:r>
              <a:rPr lang="en-GB" dirty="0">
                <a:solidFill>
                  <a:srgbClr val="C00000"/>
                </a:solidFill>
              </a:rPr>
              <a:t>J = 22 – 1  Therefore J = 21 </a:t>
            </a:r>
          </a:p>
        </p:txBody>
      </p:sp>
      <p:sp>
        <p:nvSpPr>
          <p:cNvPr id="27" name="TextBox 26">
            <a:extLst>
              <a:ext uri="{FF2B5EF4-FFF2-40B4-BE49-F238E27FC236}">
                <a16:creationId xmlns:a16="http://schemas.microsoft.com/office/drawing/2014/main" id="{17FF3018-02DE-4EAF-A44F-18BF5F328C8C}"/>
              </a:ext>
            </a:extLst>
          </p:cNvPr>
          <p:cNvSpPr txBox="1"/>
          <p:nvPr/>
        </p:nvSpPr>
        <p:spPr>
          <a:xfrm>
            <a:off x="5867400" y="6182333"/>
            <a:ext cx="2760564" cy="369332"/>
          </a:xfrm>
          <a:prstGeom prst="rect">
            <a:avLst/>
          </a:prstGeom>
          <a:noFill/>
        </p:spPr>
        <p:txBody>
          <a:bodyPr wrap="none" rtlCol="0">
            <a:spAutoFit/>
          </a:bodyPr>
          <a:lstStyle/>
          <a:p>
            <a:r>
              <a:rPr lang="en-GB" dirty="0">
                <a:solidFill>
                  <a:srgbClr val="C00000"/>
                </a:solidFill>
              </a:rPr>
              <a:t>K = 53 - 1  Therefore K = 52 </a:t>
            </a:r>
          </a:p>
        </p:txBody>
      </p:sp>
      <p:cxnSp>
        <p:nvCxnSpPr>
          <p:cNvPr id="28" name="Straight Arrow Connector 27">
            <a:extLst>
              <a:ext uri="{FF2B5EF4-FFF2-40B4-BE49-F238E27FC236}">
                <a16:creationId xmlns:a16="http://schemas.microsoft.com/office/drawing/2014/main" id="{FB931A4D-3C9D-46C5-AA31-9E48BB2A4C49}"/>
              </a:ext>
            </a:extLst>
          </p:cNvPr>
          <p:cNvCxnSpPr>
            <a:cxnSpLocks/>
          </p:cNvCxnSpPr>
          <p:nvPr/>
        </p:nvCxnSpPr>
        <p:spPr>
          <a:xfrm flipH="1">
            <a:off x="5156256" y="6383592"/>
            <a:ext cx="752168"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F835EBA7-900D-41E7-BE30-B321403E1B15}"/>
              </a:ext>
            </a:extLst>
          </p:cNvPr>
          <p:cNvCxnSpPr>
            <a:cxnSpLocks/>
          </p:cNvCxnSpPr>
          <p:nvPr/>
        </p:nvCxnSpPr>
        <p:spPr>
          <a:xfrm flipH="1">
            <a:off x="5156256" y="5914104"/>
            <a:ext cx="752168"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511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animBg="1"/>
      <p:bldP spid="26" grpId="0"/>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p:sp>
        <p:nvSpPr>
          <p:cNvPr id="3" name="Content Placeholder 5"/>
          <p:cNvSpPr txBox="1">
            <a:spLocks noGrp="1"/>
          </p:cNvSpPr>
          <p:nvPr>
            <p:ph idx="1"/>
          </p:nvPr>
        </p:nvSpPr>
        <p:spPr>
          <a:xfrm>
            <a:off x="838203" y="1236157"/>
            <a:ext cx="8305797" cy="5196599"/>
          </a:xfrm>
        </p:spPr>
        <p:txBody>
          <a:bodyPr>
            <a:normAutofit/>
          </a:bodyPr>
          <a:lstStyle/>
          <a:p>
            <a:pPr marL="114300" indent="0">
              <a:buNone/>
            </a:pPr>
            <a:r>
              <a:rPr lang="en-GB" dirty="0"/>
              <a:t>Pseudo-Code for Lagged Fibonacci Generator (LFG) :</a:t>
            </a:r>
          </a:p>
          <a:p>
            <a:pPr marL="11430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33</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ectangle 3">
            <a:extLst>
              <a:ext uri="{FF2B5EF4-FFF2-40B4-BE49-F238E27FC236}">
                <a16:creationId xmlns:a16="http://schemas.microsoft.com/office/drawing/2014/main" id="{14E95C11-7C1D-411B-95B0-23A946731FEE}"/>
              </a:ext>
            </a:extLst>
          </p:cNvPr>
          <p:cNvSpPr/>
          <p:nvPr/>
        </p:nvSpPr>
        <p:spPr>
          <a:xfrm>
            <a:off x="990600" y="1673858"/>
            <a:ext cx="8001000" cy="4661276"/>
          </a:xfrm>
          <a:prstGeom prst="rect">
            <a:avLst/>
          </a:prstGeom>
        </p:spPr>
        <p:txBody>
          <a:bodyPr wrap="square">
            <a:spAutoFit/>
          </a:bodyPr>
          <a:lstStyle/>
          <a:p>
            <a:pPr marL="342900" lvl="0" indent="-342900">
              <a:lnSpc>
                <a:spcPct val="150000"/>
              </a:lnSpc>
              <a:spcAft>
                <a:spcPts val="0"/>
              </a:spcAft>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Times New Roman" panose="02020603050405020304" pitchFamily="18" charset="0"/>
              </a:rPr>
              <a:t>In class for LFG, determine the values for :</a:t>
            </a:r>
          </a:p>
          <a:p>
            <a:pPr lvl="1">
              <a:lnSpc>
                <a:spcPct val="150000"/>
              </a:lnSpc>
              <a:spcAft>
                <a:spcPts val="0"/>
              </a:spcAft>
            </a:pPr>
            <a:r>
              <a:rPr lang="en-GB" sz="2000" i="1" dirty="0">
                <a:latin typeface="Calibri" panose="020F0502020204030204" pitchFamily="34" charset="0"/>
                <a:ea typeface="Calibri" panose="020F0502020204030204" pitchFamily="34" charset="0"/>
                <a:cs typeface="Times New Roman" panose="02020603050405020304" pitchFamily="18" charset="0"/>
              </a:rPr>
              <a:t>J, K and M</a:t>
            </a:r>
          </a:p>
          <a:p>
            <a:pPr lvl="1">
              <a:lnSpc>
                <a:spcPct val="150000"/>
              </a:lnSpc>
              <a:spcAft>
                <a:spcPts val="0"/>
              </a:spcAft>
            </a:pPr>
            <a:r>
              <a:rPr lang="en-GB" sz="2000" i="1" dirty="0">
                <a:latin typeface="Calibri" panose="020F0502020204030204" pitchFamily="34" charset="0"/>
                <a:ea typeface="Calibri" panose="020F0502020204030204" pitchFamily="34" charset="0"/>
                <a:cs typeface="Times New Roman" panose="02020603050405020304" pitchFamily="18" charset="0"/>
              </a:rPr>
              <a:t>N = 0</a:t>
            </a:r>
          </a:p>
          <a:p>
            <a:pPr lvl="1">
              <a:lnSpc>
                <a:spcPct val="150000"/>
              </a:lnSpc>
              <a:spcAft>
                <a:spcPts val="0"/>
              </a:spcAft>
            </a:pPr>
            <a:r>
              <a:rPr lang="en-GB" sz="2000" i="1" dirty="0">
                <a:latin typeface="Calibri" panose="020F0502020204030204" pitchFamily="34" charset="0"/>
                <a:ea typeface="Calibri" panose="020F0502020204030204" pitchFamily="34" charset="0"/>
                <a:cs typeface="Times New Roman" panose="02020603050405020304" pitchFamily="18" charset="0"/>
              </a:rPr>
              <a:t>Int [ ] X   for initial set of k states</a:t>
            </a:r>
          </a:p>
          <a:p>
            <a:pPr lvl="1">
              <a:lnSpc>
                <a:spcPct val="150000"/>
              </a:lnSpc>
              <a:spcAft>
                <a:spcPts val="0"/>
              </a:spcAft>
            </a:pPr>
            <a:endParaRPr lang="en-GB" sz="2000"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Times New Roman" panose="02020603050405020304" pitchFamily="18" charset="0"/>
              </a:rPr>
              <a:t>In Constructor for LFG</a:t>
            </a:r>
          </a:p>
          <a:p>
            <a:pPr>
              <a:lnSpc>
                <a:spcPct val="150000"/>
              </a:lnSpc>
            </a:pPr>
            <a:r>
              <a:rPr lang="en-GB" sz="2000" b="1" i="1" dirty="0">
                <a:latin typeface="Calibri" panose="020F0502020204030204" pitchFamily="34" charset="0"/>
                <a:ea typeface="Calibri" panose="020F0502020204030204" pitchFamily="34" charset="0"/>
                <a:cs typeface="Times New Roman" panose="02020603050405020304" pitchFamily="18" charset="0"/>
              </a:rPr>
              <a:t>      </a:t>
            </a:r>
            <a:r>
              <a:rPr lang="en-GB" sz="2000" i="1" dirty="0">
                <a:latin typeface="Calibri" panose="020F0502020204030204" pitchFamily="34" charset="0"/>
                <a:ea typeface="Calibri" panose="020F0502020204030204" pitchFamily="34" charset="0"/>
                <a:cs typeface="Times New Roman" panose="02020603050405020304" pitchFamily="18" charset="0"/>
              </a:rPr>
              <a:t>Set N equal to K</a:t>
            </a:r>
          </a:p>
          <a:p>
            <a:pPr>
              <a:lnSpc>
                <a:spcPct val="150000"/>
              </a:lnSpc>
            </a:pPr>
            <a:r>
              <a:rPr lang="en-GB" sz="2000" i="1" dirty="0">
                <a:effectLst/>
                <a:latin typeface="Calibri" panose="020F0502020204030204" pitchFamily="34" charset="0"/>
                <a:ea typeface="Calibri" panose="020F0502020204030204" pitchFamily="34" charset="0"/>
                <a:cs typeface="Times New Roman" panose="02020603050405020304" pitchFamily="18" charset="0"/>
              </a:rPr>
              <a:t>      Initialize X to be </a:t>
            </a:r>
            <a:r>
              <a:rPr lang="en-GB" sz="2000" i="1" dirty="0">
                <a:latin typeface="Calibri" panose="020F0502020204030204" pitchFamily="34" charset="0"/>
                <a:ea typeface="Calibri" panose="020F0502020204030204" pitchFamily="34" charset="0"/>
                <a:cs typeface="Times New Roman" panose="02020603050405020304" pitchFamily="18" charset="0"/>
              </a:rPr>
              <a:t>a</a:t>
            </a:r>
            <a:r>
              <a:rPr lang="en-GB" sz="2000" i="1" dirty="0">
                <a:effectLst/>
                <a:latin typeface="Calibri" panose="020F0502020204030204" pitchFamily="34" charset="0"/>
                <a:ea typeface="Calibri" panose="020F0502020204030204" pitchFamily="34" charset="0"/>
                <a:cs typeface="Times New Roman" panose="02020603050405020304" pitchFamily="18" charset="0"/>
              </a:rPr>
              <a:t>n array of size N</a:t>
            </a:r>
          </a:p>
          <a:p>
            <a:pPr>
              <a:lnSpc>
                <a:spcPct val="150000"/>
              </a:lnSpc>
            </a:pPr>
            <a:r>
              <a:rPr lang="en-GB" sz="2000" i="1" dirty="0">
                <a:latin typeface="Calibri" panose="020F0502020204030204" pitchFamily="34" charset="0"/>
                <a:ea typeface="Calibri" panose="020F0502020204030204" pitchFamily="34" charset="0"/>
                <a:cs typeface="Times New Roman" panose="02020603050405020304" pitchFamily="18" charset="0"/>
              </a:rPr>
              <a:t>      Using an existing RNG  e.g. C# inbuilt Random , </a:t>
            </a:r>
            <a:br>
              <a:rPr lang="en-GB" sz="2000" i="1" dirty="0">
                <a:latin typeface="Calibri" panose="020F0502020204030204" pitchFamily="34" charset="0"/>
                <a:ea typeface="Calibri" panose="020F0502020204030204" pitchFamily="34" charset="0"/>
                <a:cs typeface="Times New Roman" panose="02020603050405020304" pitchFamily="18" charset="0"/>
              </a:rPr>
            </a:br>
            <a:r>
              <a:rPr lang="en-GB" sz="2000" i="1" dirty="0">
                <a:latin typeface="Calibri" panose="020F0502020204030204" pitchFamily="34" charset="0"/>
                <a:ea typeface="Calibri" panose="020F0502020204030204" pitchFamily="34" charset="0"/>
                <a:cs typeface="Times New Roman" panose="02020603050405020304" pitchFamily="18" charset="0"/>
              </a:rPr>
              <a:t>      Fill array X with random numbers </a:t>
            </a:r>
          </a:p>
        </p:txBody>
      </p:sp>
    </p:spTree>
    <p:extLst>
      <p:ext uri="{BB962C8B-B14F-4D97-AF65-F5344CB8AC3E}">
        <p14:creationId xmlns:p14="http://schemas.microsoft.com/office/powerpoint/2010/main" val="258595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p:sp>
        <p:nvSpPr>
          <p:cNvPr id="3" name="Content Placeholder 5"/>
          <p:cNvSpPr txBox="1">
            <a:spLocks noGrp="1"/>
          </p:cNvSpPr>
          <p:nvPr>
            <p:ph idx="1"/>
          </p:nvPr>
        </p:nvSpPr>
        <p:spPr>
          <a:xfrm>
            <a:off x="838203" y="1236157"/>
            <a:ext cx="8305797" cy="5196599"/>
          </a:xfrm>
        </p:spPr>
        <p:txBody>
          <a:bodyPr>
            <a:normAutofit/>
          </a:bodyPr>
          <a:lstStyle/>
          <a:p>
            <a:pPr marL="114300" indent="0">
              <a:buNone/>
            </a:pPr>
            <a:r>
              <a:rPr lang="en-GB" dirty="0"/>
              <a:t>Pseudo-Code for Lagged Fibonacci Generator (LFG) :</a:t>
            </a:r>
          </a:p>
          <a:p>
            <a:pPr marL="11430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34</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
        <p:nvSpPr>
          <p:cNvPr id="4" name="Rectangle 3">
            <a:extLst>
              <a:ext uri="{FF2B5EF4-FFF2-40B4-BE49-F238E27FC236}">
                <a16:creationId xmlns:a16="http://schemas.microsoft.com/office/drawing/2014/main" id="{14E95C11-7C1D-411B-95B0-23A946731FEE}"/>
              </a:ext>
            </a:extLst>
          </p:cNvPr>
          <p:cNvSpPr/>
          <p:nvPr/>
        </p:nvSpPr>
        <p:spPr>
          <a:xfrm>
            <a:off x="990600" y="1673858"/>
            <a:ext cx="8001000" cy="4555093"/>
          </a:xfrm>
          <a:prstGeom prst="rect">
            <a:avLst/>
          </a:prstGeom>
        </p:spPr>
        <p:txBody>
          <a:bodyPr wrap="square">
            <a:spAutoFit/>
          </a:bodyPr>
          <a:lstStyle/>
          <a:p>
            <a:pPr marL="342900" lvl="0" indent="-342900">
              <a:lnSpc>
                <a:spcPct val="150000"/>
              </a:lnSpc>
              <a:spcAft>
                <a:spcPts val="0"/>
              </a:spcAft>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Times New Roman" panose="02020603050405020304" pitchFamily="18" charset="0"/>
              </a:rPr>
              <a:t>Function </a:t>
            </a:r>
            <a:r>
              <a:rPr lang="en-GB" sz="2000" b="1" dirty="0" err="1">
                <a:latin typeface="Calibri" panose="020F0502020204030204" pitchFamily="34" charset="0"/>
                <a:ea typeface="Calibri" panose="020F0502020204030204" pitchFamily="34" charset="0"/>
                <a:cs typeface="Times New Roman" panose="02020603050405020304" pitchFamily="18" charset="0"/>
              </a:rPr>
              <a:t>GenerateRandomNumber</a:t>
            </a:r>
            <a:r>
              <a:rPr lang="en-GB" sz="2000" b="1" dirty="0">
                <a:latin typeface="Calibri" panose="020F0502020204030204" pitchFamily="34" charset="0"/>
                <a:ea typeface="Calibri" panose="020F0502020204030204" pitchFamily="34" charset="0"/>
                <a:cs typeface="Times New Roman" panose="02020603050405020304" pitchFamily="18" charset="0"/>
              </a:rPr>
              <a:t>() :  int</a:t>
            </a:r>
          </a:p>
          <a:p>
            <a:pPr lvl="1"/>
            <a:r>
              <a:rPr lang="en-GB" sz="2000" i="1" u="sng" dirty="0"/>
              <a:t>IF</a:t>
            </a:r>
            <a:r>
              <a:rPr lang="en-GB" sz="2000" i="1" dirty="0"/>
              <a:t> J &lt;= 1 </a:t>
            </a:r>
            <a:r>
              <a:rPr lang="en-GB" sz="2000" i="1" u="sng" dirty="0"/>
              <a:t>THEN</a:t>
            </a:r>
            <a:r>
              <a:rPr lang="en-GB" sz="2000" i="1" dirty="0"/>
              <a:t> J </a:t>
            </a:r>
            <a:r>
              <a:rPr lang="en-GB" sz="2000" i="1" dirty="0">
                <a:sym typeface="Wingdings" panose="05000000000000000000" pitchFamily="2" charset="2"/>
              </a:rPr>
              <a:t></a:t>
            </a:r>
            <a:r>
              <a:rPr lang="en-GB" sz="2000" i="1" dirty="0"/>
              <a:t> Optimal Value for J </a:t>
            </a:r>
            <a:r>
              <a:rPr lang="en-GB" sz="2000" i="1" u="sng" dirty="0"/>
              <a:t>ELSE</a:t>
            </a:r>
            <a:r>
              <a:rPr lang="en-GB" sz="2000" i="1" dirty="0"/>
              <a:t> Decrement J</a:t>
            </a:r>
            <a:br>
              <a:rPr lang="en-GB" sz="2000" i="1" dirty="0"/>
            </a:br>
            <a:endParaRPr lang="en-GB" sz="2000" dirty="0"/>
          </a:p>
          <a:p>
            <a:pPr lvl="1"/>
            <a:r>
              <a:rPr lang="en-GB" sz="2000" i="1" u="sng" dirty="0"/>
              <a:t>IF</a:t>
            </a:r>
            <a:r>
              <a:rPr lang="en-GB" sz="2000" i="1" dirty="0"/>
              <a:t> K &lt;= 1 </a:t>
            </a:r>
            <a:r>
              <a:rPr lang="en-GB" sz="2000" i="1" u="sng" dirty="0"/>
              <a:t>THEN</a:t>
            </a:r>
            <a:r>
              <a:rPr lang="en-GB" sz="2000" i="1" dirty="0"/>
              <a:t> K </a:t>
            </a:r>
            <a:r>
              <a:rPr lang="en-GB" sz="2000" i="1" dirty="0">
                <a:sym typeface="Wingdings" panose="05000000000000000000" pitchFamily="2" charset="2"/>
              </a:rPr>
              <a:t></a:t>
            </a:r>
            <a:r>
              <a:rPr lang="en-GB" sz="2000" i="1" dirty="0"/>
              <a:t> Optimal Value for K </a:t>
            </a:r>
            <a:r>
              <a:rPr lang="en-GB" sz="2000" i="1" u="sng" dirty="0"/>
              <a:t>ELSE</a:t>
            </a:r>
            <a:r>
              <a:rPr lang="en-GB" sz="2000" i="1" dirty="0"/>
              <a:t> Decrement K</a:t>
            </a:r>
            <a:endParaRPr lang="en-GB" sz="2000" dirty="0"/>
          </a:p>
          <a:p>
            <a:pPr lvl="1"/>
            <a:br>
              <a:rPr lang="en-GB" sz="2000" i="1" dirty="0"/>
            </a:br>
            <a:r>
              <a:rPr lang="en-GB" sz="2000" i="1" dirty="0"/>
              <a:t>Get the element E</a:t>
            </a:r>
            <a:r>
              <a:rPr lang="en-GB" sz="2000" i="1" baseline="-25000" dirty="0"/>
              <a:t>1</a:t>
            </a:r>
            <a:r>
              <a:rPr lang="en-GB" sz="2000" i="1" dirty="0"/>
              <a:t> at index N-J from array X i.e. initial set of  K states</a:t>
            </a:r>
            <a:br>
              <a:rPr lang="en-GB" sz="2000" i="1" dirty="0"/>
            </a:br>
            <a:endParaRPr lang="en-GB" sz="2000" dirty="0"/>
          </a:p>
          <a:p>
            <a:pPr lvl="1"/>
            <a:r>
              <a:rPr lang="en-GB" sz="2000" i="1" dirty="0"/>
              <a:t>Get the element E</a:t>
            </a:r>
            <a:r>
              <a:rPr lang="en-GB" sz="2000" i="1" baseline="-25000" dirty="0"/>
              <a:t>2</a:t>
            </a:r>
            <a:r>
              <a:rPr lang="en-GB" sz="2000" i="1" dirty="0"/>
              <a:t> at index N-K from array X </a:t>
            </a:r>
            <a:r>
              <a:rPr lang="en-GB" sz="2000" i="1" dirty="0" err="1"/>
              <a:t>is.e</a:t>
            </a:r>
            <a:r>
              <a:rPr lang="en-GB" sz="2000" i="1" dirty="0"/>
              <a:t>. initial set of  K states</a:t>
            </a:r>
            <a:endParaRPr lang="en-GB" sz="2000" dirty="0"/>
          </a:p>
          <a:p>
            <a:pPr lvl="1"/>
            <a:br>
              <a:rPr lang="en-GB" sz="2000" i="1" dirty="0"/>
            </a:br>
            <a:r>
              <a:rPr lang="en-GB" sz="2000" i="1" dirty="0"/>
              <a:t>New Random Number  = (E</a:t>
            </a:r>
            <a:r>
              <a:rPr lang="en-GB" sz="2000" i="1" baseline="-25000" dirty="0"/>
              <a:t>1 </a:t>
            </a:r>
            <a:r>
              <a:rPr lang="en-GB" sz="2000" i="1" dirty="0"/>
              <a:t>+</a:t>
            </a:r>
            <a:r>
              <a:rPr lang="en-GB" sz="2000" i="1" baseline="-25000" dirty="0"/>
              <a:t> </a:t>
            </a:r>
            <a:r>
              <a:rPr lang="en-GB" sz="2000" i="1" dirty="0"/>
              <a:t>E</a:t>
            </a:r>
            <a:r>
              <a:rPr lang="en-GB" sz="2000" i="1" baseline="-25000" dirty="0"/>
              <a:t>2</a:t>
            </a:r>
            <a:r>
              <a:rPr lang="en-GB" sz="2000" i="1" dirty="0"/>
              <a:t>) mod M</a:t>
            </a:r>
            <a:endParaRPr lang="en-GB" sz="2000" dirty="0"/>
          </a:p>
          <a:p>
            <a:pPr lvl="1"/>
            <a:endParaRPr lang="en-GB" sz="2000" i="1" dirty="0"/>
          </a:p>
          <a:p>
            <a:pPr lvl="1"/>
            <a:r>
              <a:rPr lang="en-GB" sz="2000" i="1" dirty="0"/>
              <a:t>Array X at index N-K  = New Random Number</a:t>
            </a:r>
            <a:br>
              <a:rPr lang="en-GB" sz="2000" i="1" dirty="0"/>
            </a:br>
            <a:endParaRPr lang="en-GB" sz="2000" dirty="0"/>
          </a:p>
          <a:p>
            <a:pPr lvl="1"/>
            <a:r>
              <a:rPr lang="en-GB" sz="2000" i="1" dirty="0"/>
              <a:t>Return New Random Number</a:t>
            </a:r>
            <a:endParaRPr lang="en-GB" sz="2000" dirty="0"/>
          </a:p>
        </p:txBody>
      </p:sp>
    </p:spTree>
    <p:extLst>
      <p:ext uri="{BB962C8B-B14F-4D97-AF65-F5344CB8AC3E}">
        <p14:creationId xmlns:p14="http://schemas.microsoft.com/office/powerpoint/2010/main" val="2269022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Lagged Fibonacci RNG</a:t>
            </a:r>
          </a:p>
        </p:txBody>
      </p:sp>
      <p:sp>
        <p:nvSpPr>
          <p:cNvPr id="3" name="Content Placeholder 5"/>
          <p:cNvSpPr txBox="1">
            <a:spLocks noGrp="1"/>
          </p:cNvSpPr>
          <p:nvPr>
            <p:ph idx="1"/>
          </p:nvPr>
        </p:nvSpPr>
        <p:spPr>
          <a:xfrm>
            <a:off x="838203" y="1565536"/>
            <a:ext cx="7772397" cy="5196599"/>
          </a:xfrm>
        </p:spPr>
        <p:txBody>
          <a:bodyPr>
            <a:normAutofit/>
          </a:bodyPr>
          <a:lstStyle/>
          <a:p>
            <a:pPr marL="114300" indent="0">
              <a:buNone/>
            </a:pPr>
            <a:r>
              <a:rPr lang="en-GB" dirty="0"/>
              <a:t>The </a:t>
            </a:r>
            <a:r>
              <a:rPr lang="en-GB" b="1" dirty="0"/>
              <a:t>LFG comes in a number of variations</a:t>
            </a:r>
            <a:r>
              <a:rPr lang="en-GB" dirty="0"/>
              <a:t>; substituting the + operator with another operator allows for different random numbers to be generated.</a:t>
            </a:r>
          </a:p>
          <a:p>
            <a:pPr marL="114300" lvl="0" indent="0">
              <a:buNone/>
            </a:pPr>
            <a:endParaRPr lang="en-GB" dirty="0"/>
          </a:p>
          <a:p>
            <a:pPr marL="114300" lvl="0" indent="0">
              <a:buNone/>
            </a:pPr>
            <a:r>
              <a:rPr lang="en-GB" b="1" dirty="0"/>
              <a:t>Variations of LFG </a:t>
            </a:r>
            <a:br>
              <a:rPr lang="en-GB" dirty="0"/>
            </a:br>
            <a:endParaRPr lang="en-GB" sz="1500" dirty="0"/>
          </a:p>
          <a:p>
            <a:pPr marL="114300" lvl="0" indent="0">
              <a:buNone/>
            </a:pPr>
            <a:r>
              <a:rPr lang="en-GB" b="1" dirty="0"/>
              <a:t>+</a:t>
            </a:r>
            <a:r>
              <a:rPr lang="en-GB" dirty="0"/>
              <a:t> operator      :  </a:t>
            </a:r>
            <a:r>
              <a:rPr lang="en-GB" b="1" dirty="0"/>
              <a:t>Additive</a:t>
            </a:r>
            <a:r>
              <a:rPr lang="en-GB" dirty="0"/>
              <a:t> Lagged Fibonacci Generator</a:t>
            </a:r>
          </a:p>
          <a:p>
            <a:pPr marL="114300" lvl="0" indent="0">
              <a:buNone/>
            </a:pPr>
            <a:r>
              <a:rPr lang="en-GB" b="1" dirty="0"/>
              <a:t>- </a:t>
            </a:r>
            <a:r>
              <a:rPr lang="en-GB" dirty="0"/>
              <a:t>operator       :  </a:t>
            </a:r>
            <a:r>
              <a:rPr lang="en-GB" b="1" dirty="0"/>
              <a:t>Subtractive</a:t>
            </a:r>
            <a:r>
              <a:rPr lang="en-GB" dirty="0"/>
              <a:t> Lagged Fibonacci Generator</a:t>
            </a:r>
          </a:p>
          <a:p>
            <a:pPr marL="114300" lvl="0" indent="0">
              <a:buNone/>
            </a:pPr>
            <a:r>
              <a:rPr lang="en-GB" b="1" dirty="0"/>
              <a:t>*</a:t>
            </a:r>
            <a:r>
              <a:rPr lang="en-GB" dirty="0"/>
              <a:t> Operator      : </a:t>
            </a:r>
            <a:r>
              <a:rPr lang="en-GB" b="1" dirty="0"/>
              <a:t>Multiplicative</a:t>
            </a:r>
            <a:r>
              <a:rPr lang="en-GB" dirty="0"/>
              <a:t> Lagged Fibonacci Generator</a:t>
            </a:r>
          </a:p>
          <a:p>
            <a:pPr marL="114300" lvl="0" indent="0">
              <a:buNone/>
            </a:pPr>
            <a:r>
              <a:rPr lang="en-GB" b="1" dirty="0"/>
              <a:t>XOR</a:t>
            </a:r>
            <a:r>
              <a:rPr lang="en-GB" dirty="0"/>
              <a:t> operator : </a:t>
            </a:r>
            <a:r>
              <a:rPr lang="en-GB" b="1" dirty="0"/>
              <a:t>Two-tap Generalised Feedback Shift Register</a:t>
            </a:r>
          </a:p>
          <a:p>
            <a:pPr marL="114300" indent="0">
              <a:buNone/>
            </a:pP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35</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836247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304800"/>
            <a:ext cx="8972348" cy="1143000"/>
          </a:xfrm>
        </p:spPr>
        <p:txBody>
          <a:bodyPr/>
          <a:lstStyle/>
          <a:p>
            <a:pPr lvl="0"/>
            <a:r>
              <a:rPr lang="en-US" dirty="0"/>
              <a:t>Random Number Generation </a:t>
            </a:r>
            <a:br>
              <a:rPr lang="en-US" dirty="0"/>
            </a:br>
            <a:r>
              <a:rPr lang="en-US" dirty="0"/>
              <a:t>within Ranges</a:t>
            </a:r>
          </a:p>
        </p:txBody>
      </p:sp>
      <p:sp>
        <p:nvSpPr>
          <p:cNvPr id="3" name="Content Placeholder 5"/>
          <p:cNvSpPr txBox="1">
            <a:spLocks noGrp="1"/>
          </p:cNvSpPr>
          <p:nvPr>
            <p:ph idx="1"/>
          </p:nvPr>
        </p:nvSpPr>
        <p:spPr>
          <a:xfrm>
            <a:off x="692817" y="1828800"/>
            <a:ext cx="8314023" cy="5196599"/>
          </a:xfrm>
        </p:spPr>
        <p:txBody>
          <a:bodyPr>
            <a:normAutofit lnSpcReduction="10000"/>
          </a:bodyPr>
          <a:lstStyle/>
          <a:p>
            <a:pPr marL="114300" indent="0">
              <a:buNone/>
            </a:pPr>
            <a:r>
              <a:rPr lang="en-GB" b="1" i="1" dirty="0"/>
              <a:t>To return Random Numbers between 0 and a Maximum Value</a:t>
            </a:r>
            <a:endParaRPr lang="en-GB" b="1" dirty="0"/>
          </a:p>
          <a:p>
            <a:pPr marL="114300" indent="0">
              <a:buNone/>
            </a:pPr>
            <a:r>
              <a:rPr lang="en-GB" i="1" dirty="0"/>
              <a:t>   </a:t>
            </a:r>
            <a:r>
              <a:rPr lang="en-GB" dirty="0"/>
              <a:t>Random Number R %  (MaxValue+1)</a:t>
            </a:r>
            <a:br>
              <a:rPr lang="en-GB" dirty="0"/>
            </a:br>
            <a:br>
              <a:rPr lang="en-GB" dirty="0"/>
            </a:br>
            <a:r>
              <a:rPr lang="en-GB" dirty="0"/>
              <a:t>   Example:</a:t>
            </a:r>
            <a:br>
              <a:rPr lang="en-GB" dirty="0"/>
            </a:br>
            <a:r>
              <a:rPr lang="en-GB" dirty="0"/>
              <a:t>   Random Number Generated by RNG is 136</a:t>
            </a:r>
            <a:br>
              <a:rPr lang="en-GB" dirty="0"/>
            </a:br>
            <a:r>
              <a:rPr lang="en-GB" dirty="0"/>
              <a:t>   Random Number must be in range 0 to 20</a:t>
            </a:r>
            <a:br>
              <a:rPr lang="en-GB" dirty="0"/>
            </a:br>
            <a:r>
              <a:rPr lang="en-GB" dirty="0"/>
              <a:t>   </a:t>
            </a:r>
            <a:br>
              <a:rPr lang="en-GB" dirty="0"/>
            </a:br>
            <a:r>
              <a:rPr lang="en-GB" dirty="0"/>
              <a:t>   Therefore : 136 % (20+1)</a:t>
            </a:r>
          </a:p>
          <a:p>
            <a:pPr marL="114300" indent="0">
              <a:buNone/>
            </a:pPr>
            <a:r>
              <a:rPr lang="en-GB" dirty="0"/>
              <a:t>                      : 136 % 21</a:t>
            </a:r>
          </a:p>
          <a:p>
            <a:pPr marL="114300" indent="0">
              <a:buNone/>
            </a:pPr>
            <a:r>
              <a:rPr lang="en-GB" dirty="0"/>
              <a:t>                      :      6 R 10  ( modulus returns only the remainder part)</a:t>
            </a:r>
          </a:p>
          <a:p>
            <a:pPr marL="114300" indent="0">
              <a:buNone/>
            </a:pPr>
            <a:endParaRPr lang="en-GB" dirty="0"/>
          </a:p>
          <a:p>
            <a:pPr marL="114300" indent="0">
              <a:buNone/>
            </a:pPr>
            <a:r>
              <a:rPr lang="en-GB" b="1" i="1" dirty="0"/>
              <a:t>Final Random Number in range 0 to 20 is 10</a:t>
            </a:r>
          </a:p>
          <a:p>
            <a:endParaRPr lang="en-GB" dirty="0"/>
          </a:p>
          <a:p>
            <a:pPr marL="114300" indent="0">
              <a:buNone/>
            </a:pP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36</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902392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304800"/>
            <a:ext cx="8972348" cy="1143000"/>
          </a:xfrm>
        </p:spPr>
        <p:txBody>
          <a:bodyPr/>
          <a:lstStyle/>
          <a:p>
            <a:pPr lvl="0"/>
            <a:r>
              <a:rPr lang="en-US" dirty="0"/>
              <a:t>Random Number Generation </a:t>
            </a:r>
            <a:br>
              <a:rPr lang="en-US" dirty="0"/>
            </a:br>
            <a:r>
              <a:rPr lang="en-US" dirty="0"/>
              <a:t>within Ranges</a:t>
            </a:r>
          </a:p>
        </p:txBody>
      </p:sp>
      <p:sp>
        <p:nvSpPr>
          <p:cNvPr id="3" name="Content Placeholder 5"/>
          <p:cNvSpPr txBox="1">
            <a:spLocks noGrp="1"/>
          </p:cNvSpPr>
          <p:nvPr>
            <p:ph idx="1"/>
          </p:nvPr>
        </p:nvSpPr>
        <p:spPr>
          <a:xfrm>
            <a:off x="692817" y="1828800"/>
            <a:ext cx="8314023" cy="5196599"/>
          </a:xfrm>
        </p:spPr>
        <p:txBody>
          <a:bodyPr>
            <a:normAutofit lnSpcReduction="10000"/>
          </a:bodyPr>
          <a:lstStyle/>
          <a:p>
            <a:pPr marL="114300" indent="0">
              <a:buNone/>
            </a:pPr>
            <a:r>
              <a:rPr lang="en-GB" b="1" i="1" dirty="0"/>
              <a:t>To return Random Numbers between  Minimum and Maximum Value</a:t>
            </a:r>
            <a:endParaRPr lang="en-GB" b="1" dirty="0"/>
          </a:p>
          <a:p>
            <a:pPr marL="114300" indent="0">
              <a:buNone/>
            </a:pPr>
            <a:r>
              <a:rPr lang="en-GB" i="1" dirty="0"/>
              <a:t>   </a:t>
            </a:r>
            <a:r>
              <a:rPr lang="en-GB" dirty="0" err="1"/>
              <a:t>MinValue</a:t>
            </a:r>
            <a:r>
              <a:rPr lang="en-GB" dirty="0"/>
              <a:t> + Random Number R % (MaxValue+1-MinValue)</a:t>
            </a:r>
          </a:p>
          <a:p>
            <a:pPr marL="114300" indent="0">
              <a:buNone/>
            </a:pPr>
            <a:br>
              <a:rPr lang="en-GB" dirty="0"/>
            </a:br>
            <a:r>
              <a:rPr lang="en-GB" dirty="0"/>
              <a:t>   Example:</a:t>
            </a:r>
            <a:br>
              <a:rPr lang="en-GB" dirty="0"/>
            </a:br>
            <a:r>
              <a:rPr lang="en-GB" dirty="0"/>
              <a:t>   Random Number Generated by RNG is 136</a:t>
            </a:r>
            <a:br>
              <a:rPr lang="en-GB" dirty="0"/>
            </a:br>
            <a:r>
              <a:rPr lang="en-GB" dirty="0"/>
              <a:t>   Random Number must be in range 11 to 20</a:t>
            </a:r>
            <a:br>
              <a:rPr lang="en-GB" dirty="0"/>
            </a:br>
            <a:r>
              <a:rPr lang="en-GB" dirty="0"/>
              <a:t>   </a:t>
            </a:r>
            <a:br>
              <a:rPr lang="en-GB" dirty="0"/>
            </a:br>
            <a:r>
              <a:rPr lang="en-GB" dirty="0"/>
              <a:t>   Therefore : 11 + 136 % (20 + 1 - 11)</a:t>
            </a:r>
          </a:p>
          <a:p>
            <a:pPr marL="114300" indent="0">
              <a:buNone/>
            </a:pPr>
            <a:r>
              <a:rPr lang="en-GB" dirty="0"/>
              <a:t>                      : 11 + 136 % (10)</a:t>
            </a:r>
          </a:p>
          <a:p>
            <a:pPr marL="114300" indent="0">
              <a:buNone/>
            </a:pPr>
            <a:r>
              <a:rPr lang="en-GB" dirty="0"/>
              <a:t>                      : 11 + 130 R 6 ( modulus returns only the remainder part)</a:t>
            </a:r>
          </a:p>
          <a:p>
            <a:pPr marL="114300" indent="0">
              <a:buNone/>
            </a:pPr>
            <a:r>
              <a:rPr lang="en-GB" dirty="0"/>
              <a:t>	        : 11  + 6</a:t>
            </a:r>
          </a:p>
          <a:p>
            <a:pPr marL="114300" indent="0">
              <a:buNone/>
            </a:pPr>
            <a:r>
              <a:rPr lang="en-GB" dirty="0"/>
              <a:t>	        : 17</a:t>
            </a:r>
          </a:p>
          <a:p>
            <a:pPr marL="114300" indent="0">
              <a:buNone/>
            </a:pPr>
            <a:endParaRPr lang="en-GB" dirty="0"/>
          </a:p>
          <a:p>
            <a:pPr marL="114300" indent="0">
              <a:buNone/>
            </a:pPr>
            <a:r>
              <a:rPr lang="en-GB" b="1" i="1" dirty="0"/>
              <a:t>Final Random Number in range 11 to 20 is 17</a:t>
            </a:r>
          </a:p>
          <a:p>
            <a:pPr marL="11430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37</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2972326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lesson</a:t>
            </a:r>
          </a:p>
        </p:txBody>
      </p:sp>
      <p:sp>
        <p:nvSpPr>
          <p:cNvPr id="3" name="Content Placeholder 2"/>
          <p:cNvSpPr>
            <a:spLocks noGrp="1"/>
          </p:cNvSpPr>
          <p:nvPr>
            <p:ph idx="1"/>
          </p:nvPr>
        </p:nvSpPr>
        <p:spPr/>
        <p:txBody>
          <a:bodyPr>
            <a:normAutofit/>
          </a:bodyPr>
          <a:lstStyle/>
          <a:p>
            <a:pPr marL="114300" indent="0">
              <a:buNone/>
            </a:pPr>
            <a:endParaRPr lang="en-GB" sz="4400" b="0" dirty="0"/>
          </a:p>
          <a:p>
            <a:pPr marL="114300" indent="0">
              <a:buNone/>
            </a:pPr>
            <a:endParaRPr lang="en-GB" sz="4400" b="0" dirty="0"/>
          </a:p>
          <a:p>
            <a:pPr marL="114300" indent="0">
              <a:buNone/>
            </a:pPr>
            <a:r>
              <a:rPr lang="en-GB" sz="4400" b="0" dirty="0"/>
              <a:t>Any questions?</a:t>
            </a:r>
          </a:p>
        </p:txBody>
      </p:sp>
    </p:spTree>
    <p:extLst>
      <p:ext uri="{BB962C8B-B14F-4D97-AF65-F5344CB8AC3E}">
        <p14:creationId xmlns:p14="http://schemas.microsoft.com/office/powerpoint/2010/main" val="331779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57453" y="274638"/>
            <a:ext cx="7620000" cy="1143000"/>
          </a:xfrm>
        </p:spPr>
        <p:txBody>
          <a:bodyPr/>
          <a:lstStyle/>
          <a:p>
            <a:pPr lvl="0"/>
            <a:r>
              <a:rPr lang="en-US" dirty="0"/>
              <a:t>Is Random Really Random?</a:t>
            </a:r>
          </a:p>
        </p:txBody>
      </p:sp>
      <p:sp>
        <p:nvSpPr>
          <p:cNvPr id="3" name="Content Placeholder 5"/>
          <p:cNvSpPr txBox="1">
            <a:spLocks noGrp="1"/>
          </p:cNvSpPr>
          <p:nvPr>
            <p:ph idx="1"/>
          </p:nvPr>
        </p:nvSpPr>
        <p:spPr>
          <a:xfrm>
            <a:off x="838202" y="1600199"/>
            <a:ext cx="8168637" cy="5196599"/>
          </a:xfrm>
        </p:spPr>
        <p:txBody>
          <a:bodyPr>
            <a:normAutofit fontScale="92500" lnSpcReduction="10000"/>
          </a:bodyPr>
          <a:lstStyle/>
          <a:p>
            <a:pPr marL="114300" indent="0">
              <a:buNone/>
            </a:pPr>
            <a:r>
              <a:rPr lang="en-GB" dirty="0"/>
              <a:t>For a number to be truly random it </a:t>
            </a:r>
            <a:r>
              <a:rPr lang="en-GB" b="1" i="1" dirty="0"/>
              <a:t>must be generated in such a way that it value could not be predicted beforehand</a:t>
            </a:r>
            <a:r>
              <a:rPr lang="en-GB" dirty="0"/>
              <a:t>.</a:t>
            </a:r>
          </a:p>
          <a:p>
            <a:pPr marL="114300" indent="0">
              <a:buNone/>
            </a:pPr>
            <a:endParaRPr lang="en-GB" dirty="0"/>
          </a:p>
          <a:p>
            <a:pPr marL="114300" indent="0">
              <a:buNone/>
            </a:pPr>
            <a:r>
              <a:rPr lang="en-GB" dirty="0"/>
              <a:t>There are several ways that one can generate a random number in real life</a:t>
            </a:r>
          </a:p>
          <a:p>
            <a:pPr marL="114300" indent="0">
              <a:buNone/>
            </a:pPr>
            <a:endParaRPr lang="en-GB" b="1" i="1" dirty="0"/>
          </a:p>
          <a:p>
            <a:pPr marL="114300" indent="0" algn="ctr">
              <a:buNone/>
            </a:pPr>
            <a:r>
              <a:rPr lang="en-GB" b="1" i="1" dirty="0"/>
              <a:t>Can a computer generate a TRUE RANDOM NUMBER?</a:t>
            </a:r>
            <a:endParaRPr lang="en-GB" dirty="0"/>
          </a:p>
          <a:p>
            <a:pPr marL="114300" indent="0">
              <a:lnSpc>
                <a:spcPct val="170000"/>
              </a:lnSpc>
              <a:buNone/>
            </a:pPr>
            <a:br>
              <a:rPr lang="en-GB" dirty="0"/>
            </a:br>
            <a:r>
              <a:rPr lang="en-GB" dirty="0"/>
              <a:t>A computer follows its instructions blindly and is therefore </a:t>
            </a:r>
            <a:r>
              <a:rPr lang="en-GB" i="1" u="sng" dirty="0"/>
              <a:t>if the algorithm for generating  random number is known</a:t>
            </a:r>
            <a:r>
              <a:rPr lang="en-GB" dirty="0"/>
              <a:t>, then random number generation using computers can become </a:t>
            </a:r>
            <a:r>
              <a:rPr lang="en-GB" i="1" u="sng" dirty="0"/>
              <a:t>completely predictable – it is a deterministic </a:t>
            </a:r>
            <a:r>
              <a:rPr lang="en-GB" dirty="0"/>
              <a:t>machine with no inherent randomness!</a:t>
            </a:r>
          </a:p>
          <a:p>
            <a:pPr marL="114300" lvl="0" indent="0">
              <a:buNone/>
            </a:pP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4</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217011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57453" y="274638"/>
            <a:ext cx="7620000" cy="1143000"/>
          </a:xfrm>
        </p:spPr>
        <p:txBody>
          <a:bodyPr/>
          <a:lstStyle/>
          <a:p>
            <a:pPr lvl="0"/>
            <a:r>
              <a:rPr lang="en-US" dirty="0"/>
              <a:t>Is Random Really Random?</a:t>
            </a:r>
          </a:p>
        </p:txBody>
      </p:sp>
      <p:sp>
        <p:nvSpPr>
          <p:cNvPr id="3" name="Content Placeholder 5"/>
          <p:cNvSpPr txBox="1">
            <a:spLocks noGrp="1"/>
          </p:cNvSpPr>
          <p:nvPr>
            <p:ph idx="1"/>
          </p:nvPr>
        </p:nvSpPr>
        <p:spPr>
          <a:xfrm>
            <a:off x="838203" y="1600199"/>
            <a:ext cx="7772398" cy="5196599"/>
          </a:xfrm>
        </p:spPr>
        <p:txBody>
          <a:bodyPr>
            <a:normAutofit/>
          </a:bodyPr>
          <a:lstStyle/>
          <a:p>
            <a:r>
              <a:rPr lang="en-GB" dirty="0"/>
              <a:t>Therefore, in </a:t>
            </a:r>
            <a:r>
              <a:rPr lang="en-GB" b="1" i="1" dirty="0"/>
              <a:t>Computational</a:t>
            </a:r>
            <a:r>
              <a:rPr lang="en-GB" b="1" dirty="0"/>
              <a:t> </a:t>
            </a:r>
            <a:r>
              <a:rPr lang="en-GB" b="1" i="1" dirty="0"/>
              <a:t>Random Number Generation</a:t>
            </a:r>
            <a:r>
              <a:rPr lang="en-GB" dirty="0"/>
              <a:t>, the </a:t>
            </a:r>
            <a:r>
              <a:rPr lang="en-GB" b="1" dirty="0"/>
              <a:t>numbers appear to be random but in reality they are not</a:t>
            </a:r>
            <a:r>
              <a:rPr lang="en-GB" dirty="0"/>
              <a:t>!</a:t>
            </a:r>
          </a:p>
          <a:p>
            <a:endParaRPr lang="en-GB" dirty="0"/>
          </a:p>
          <a:p>
            <a:r>
              <a:rPr lang="en-GB" dirty="0"/>
              <a:t>We call these </a:t>
            </a:r>
            <a:r>
              <a:rPr lang="en-GB" b="1" i="1" dirty="0"/>
              <a:t>Pseudo-Random Numbers </a:t>
            </a:r>
            <a:r>
              <a:rPr lang="en-GB" dirty="0"/>
              <a:t>meaning that…</a:t>
            </a:r>
          </a:p>
          <a:p>
            <a:endParaRPr lang="en-GB" dirty="0"/>
          </a:p>
          <a:p>
            <a:r>
              <a:rPr lang="en-GB" dirty="0"/>
              <a:t> Although the numbers may appear to be random, </a:t>
            </a:r>
            <a:r>
              <a:rPr lang="en-GB" b="1" i="1" dirty="0"/>
              <a:t>there is actually a well-defined process </a:t>
            </a:r>
            <a:r>
              <a:rPr lang="en-GB" dirty="0"/>
              <a:t>in the background to generate them.</a:t>
            </a:r>
            <a:br>
              <a:rPr lang="en-GB" dirty="0"/>
            </a:br>
            <a:endParaRPr lang="en-GB" dirty="0"/>
          </a:p>
          <a:p>
            <a:r>
              <a:rPr lang="en-GB" dirty="0"/>
              <a:t>Such processes often use </a:t>
            </a:r>
            <a:r>
              <a:rPr lang="en-GB" b="1" i="1" dirty="0"/>
              <a:t>mathematical formulae</a:t>
            </a:r>
            <a:r>
              <a:rPr lang="en-GB" b="1" dirty="0"/>
              <a:t> </a:t>
            </a:r>
            <a:r>
              <a:rPr lang="en-GB" dirty="0"/>
              <a:t>and a </a:t>
            </a:r>
            <a:r>
              <a:rPr lang="en-GB" b="1" i="1" dirty="0"/>
              <a:t>seed</a:t>
            </a:r>
            <a:r>
              <a:rPr lang="en-GB" dirty="0"/>
              <a:t> to generate the random numbers</a:t>
            </a:r>
          </a:p>
          <a:p>
            <a:pPr marL="114300" lvl="0" indent="0">
              <a:buNone/>
            </a:pP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5</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24376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57453" y="274638"/>
            <a:ext cx="7620000" cy="1143000"/>
          </a:xfrm>
        </p:spPr>
        <p:txBody>
          <a:bodyPr/>
          <a:lstStyle/>
          <a:p>
            <a:pPr lvl="0"/>
            <a:r>
              <a:rPr lang="en-US" dirty="0"/>
              <a:t>Is Random Really Random?</a:t>
            </a:r>
          </a:p>
        </p:txBody>
      </p:sp>
      <p:sp>
        <p:nvSpPr>
          <p:cNvPr id="3" name="Content Placeholder 5"/>
          <p:cNvSpPr txBox="1">
            <a:spLocks noGrp="1"/>
          </p:cNvSpPr>
          <p:nvPr>
            <p:ph idx="1"/>
          </p:nvPr>
        </p:nvSpPr>
        <p:spPr>
          <a:xfrm>
            <a:off x="838203" y="1600199"/>
            <a:ext cx="7772398" cy="5196599"/>
          </a:xfrm>
        </p:spPr>
        <p:txBody>
          <a:bodyPr>
            <a:normAutofit lnSpcReduction="10000"/>
          </a:bodyPr>
          <a:lstStyle/>
          <a:p>
            <a:r>
              <a:rPr lang="en-GB" dirty="0"/>
              <a:t>The fact that these random numbers were determined using a mathematical formula means they are also :</a:t>
            </a:r>
            <a:br>
              <a:rPr lang="en-GB" dirty="0"/>
            </a:br>
            <a:endParaRPr lang="en-GB" dirty="0"/>
          </a:p>
          <a:p>
            <a:r>
              <a:rPr lang="en-GB" b="1" i="1" dirty="0"/>
              <a:t>Deterministic:</a:t>
            </a:r>
            <a:r>
              <a:rPr lang="en-GB" dirty="0"/>
              <a:t> </a:t>
            </a:r>
            <a:br>
              <a:rPr lang="en-GB" dirty="0"/>
            </a:br>
            <a:r>
              <a:rPr lang="en-GB" dirty="0"/>
              <a:t>The random number (or  sequence of random numbers) can be reproduced if the algorithm and the seed are known.</a:t>
            </a:r>
            <a:br>
              <a:rPr lang="en-GB" dirty="0"/>
            </a:br>
            <a:endParaRPr lang="en-GB" dirty="0"/>
          </a:p>
          <a:p>
            <a:r>
              <a:rPr lang="en-GB" b="1" i="1" dirty="0"/>
              <a:t>Periodic:</a:t>
            </a:r>
            <a:r>
              <a:rPr lang="en-GB" dirty="0"/>
              <a:t> </a:t>
            </a:r>
            <a:br>
              <a:rPr lang="en-GB" dirty="0"/>
            </a:br>
            <a:r>
              <a:rPr lang="en-GB" dirty="0"/>
              <a:t>The random number (or sequence of random numbers) will eventually repeat itself</a:t>
            </a:r>
          </a:p>
          <a:p>
            <a:endParaRPr lang="en-GB" dirty="0"/>
          </a:p>
          <a:p>
            <a:pPr marL="114300" indent="0" algn="ctr">
              <a:buNone/>
            </a:pPr>
            <a:r>
              <a:rPr lang="en-GB" dirty="0"/>
              <a:t>All forms of Computational Random Number Generation suffer from these 2 problems </a:t>
            </a:r>
          </a:p>
          <a:p>
            <a:pPr marL="114300" lvl="0" indent="0">
              <a:buNone/>
            </a:pPr>
            <a:br>
              <a:rPr lang="en-GB" dirty="0"/>
            </a:b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6</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73676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57453" y="274638"/>
            <a:ext cx="7620000" cy="1143000"/>
          </a:xfrm>
        </p:spPr>
        <p:txBody>
          <a:bodyPr/>
          <a:lstStyle/>
          <a:p>
            <a:pPr lvl="0"/>
            <a:r>
              <a:rPr lang="en-US" dirty="0"/>
              <a:t>Is Random Really Random?</a:t>
            </a:r>
          </a:p>
        </p:txBody>
      </p:sp>
      <p:sp>
        <p:nvSpPr>
          <p:cNvPr id="3" name="Content Placeholder 5"/>
          <p:cNvSpPr txBox="1">
            <a:spLocks noGrp="1"/>
          </p:cNvSpPr>
          <p:nvPr>
            <p:ph idx="1"/>
          </p:nvPr>
        </p:nvSpPr>
        <p:spPr>
          <a:xfrm>
            <a:off x="838203" y="1600199"/>
            <a:ext cx="7772398" cy="5196599"/>
          </a:xfrm>
        </p:spPr>
        <p:txBody>
          <a:bodyPr>
            <a:normAutofit fontScale="92500" lnSpcReduction="10000"/>
          </a:bodyPr>
          <a:lstStyle/>
          <a:p>
            <a:r>
              <a:rPr lang="en-GB" dirty="0"/>
              <a:t>To generate a True Random Number computationally, it is necessary to extract randomness from physical phenomena and introduce these as inputs to the random number generation algorithms.</a:t>
            </a:r>
          </a:p>
          <a:p>
            <a:endParaRPr lang="en-GB" dirty="0"/>
          </a:p>
          <a:p>
            <a:r>
              <a:rPr lang="en-GB" dirty="0"/>
              <a:t>Example: </a:t>
            </a:r>
          </a:p>
          <a:p>
            <a:pPr lvl="1"/>
            <a:r>
              <a:rPr lang="en-GB" dirty="0"/>
              <a:t>Variations in somebody's mouse movements </a:t>
            </a:r>
          </a:p>
          <a:p>
            <a:pPr lvl="1"/>
            <a:r>
              <a:rPr lang="en-GB" dirty="0"/>
              <a:t>The amount of time between keystrokes.  </a:t>
            </a:r>
          </a:p>
          <a:p>
            <a:pPr lvl="1"/>
            <a:r>
              <a:rPr lang="en-GB" dirty="0"/>
              <a:t>Atmospheric or background noise</a:t>
            </a:r>
          </a:p>
          <a:p>
            <a:pPr lvl="1"/>
            <a:r>
              <a:rPr lang="en-GB" dirty="0"/>
              <a:t>The time at which a radioactive source decays</a:t>
            </a:r>
          </a:p>
          <a:p>
            <a:pPr marL="411480" lvl="1" indent="0">
              <a:buNone/>
            </a:pPr>
            <a:endParaRPr lang="en-GB" dirty="0"/>
          </a:p>
          <a:p>
            <a:r>
              <a:rPr lang="en-GB" dirty="0"/>
              <a:t>These inputs are almost impossible to replicate exactly and are usually provided as inputs to complex algorithms.</a:t>
            </a:r>
          </a:p>
          <a:p>
            <a:endParaRPr lang="en-GB" dirty="0"/>
          </a:p>
          <a:p>
            <a:r>
              <a:rPr lang="en-GB" dirty="0"/>
              <a:t>The random number generation in this case can approach true randomness i.e. the numbers generated are both unpredictable and hard to replicate.</a:t>
            </a:r>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7</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115011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Pseudo Random </a:t>
            </a:r>
            <a:br>
              <a:rPr lang="en-US" dirty="0"/>
            </a:br>
            <a:r>
              <a:rPr lang="en-US" dirty="0"/>
              <a:t>Number Generators</a:t>
            </a:r>
          </a:p>
        </p:txBody>
      </p:sp>
      <p:sp>
        <p:nvSpPr>
          <p:cNvPr id="3" name="Content Placeholder 5"/>
          <p:cNvSpPr txBox="1">
            <a:spLocks noGrp="1"/>
          </p:cNvSpPr>
          <p:nvPr>
            <p:ph idx="1"/>
          </p:nvPr>
        </p:nvSpPr>
        <p:spPr>
          <a:xfrm>
            <a:off x="838203" y="1570702"/>
            <a:ext cx="7772398" cy="5196599"/>
          </a:xfrm>
        </p:spPr>
        <p:txBody>
          <a:bodyPr>
            <a:noAutofit/>
          </a:bodyPr>
          <a:lstStyle/>
          <a:p>
            <a:pPr marL="114300" indent="0">
              <a:buNone/>
            </a:pPr>
            <a:r>
              <a:rPr lang="en-GB" sz="2000" dirty="0"/>
              <a:t>A good deal of research has gone into this Pseudo Random Number Generation because computationally generated random numbers can be quite useful for:</a:t>
            </a:r>
          </a:p>
          <a:p>
            <a:pPr marL="114300" indent="0">
              <a:buNone/>
            </a:pPr>
            <a:endParaRPr lang="en-GB" sz="1800" dirty="0"/>
          </a:p>
          <a:p>
            <a:pPr lvl="1"/>
            <a:r>
              <a:rPr lang="en-GB" b="1" dirty="0"/>
              <a:t>Data Encryption </a:t>
            </a:r>
            <a:r>
              <a:rPr lang="en-GB" dirty="0"/>
              <a:t>keys for Cryptography or One Time Passwords (like the ones used by internet banking keys) </a:t>
            </a:r>
          </a:p>
          <a:p>
            <a:pPr marL="411480" lvl="1" indent="0">
              <a:buNone/>
            </a:pPr>
            <a:endParaRPr lang="en-GB" sz="1800" dirty="0"/>
          </a:p>
          <a:p>
            <a:pPr lvl="1"/>
            <a:r>
              <a:rPr lang="en-GB" dirty="0"/>
              <a:t>Selecting </a:t>
            </a:r>
            <a:r>
              <a:rPr lang="en-GB" b="1" dirty="0"/>
              <a:t>random samples of data from larger data sets </a:t>
            </a:r>
            <a:r>
              <a:rPr lang="en-GB" dirty="0"/>
              <a:t>to make analysis of such data easier and unbiased.</a:t>
            </a:r>
          </a:p>
          <a:p>
            <a:pPr lvl="1"/>
            <a:endParaRPr lang="en-GB" sz="1800" dirty="0"/>
          </a:p>
          <a:p>
            <a:pPr lvl="1"/>
            <a:r>
              <a:rPr lang="en-GB" b="1" dirty="0"/>
              <a:t>Art</a:t>
            </a:r>
            <a:r>
              <a:rPr lang="en-GB" dirty="0"/>
              <a:t>: random values have been used for aesthetically purposes in both literature and music </a:t>
            </a:r>
          </a:p>
          <a:p>
            <a:pPr lvl="1"/>
            <a:endParaRPr lang="en-GB" sz="1800" dirty="0"/>
          </a:p>
          <a:p>
            <a:pPr lvl="1"/>
            <a:r>
              <a:rPr lang="en-GB" dirty="0"/>
              <a:t>Most popularly for </a:t>
            </a:r>
            <a:r>
              <a:rPr lang="en-GB" b="1" dirty="0"/>
              <a:t>games and gambling </a:t>
            </a:r>
            <a:r>
              <a:rPr lang="en-GB" dirty="0"/>
              <a:t>(placement of items along a path in MMORPGs and Online Casinos )</a:t>
            </a:r>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8</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27501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90699"/>
            <a:ext cx="8972348" cy="1143000"/>
          </a:xfrm>
        </p:spPr>
        <p:txBody>
          <a:bodyPr/>
          <a:lstStyle/>
          <a:p>
            <a:pPr lvl="0"/>
            <a:r>
              <a:rPr lang="en-US" dirty="0"/>
              <a:t>Pseudo Random </a:t>
            </a:r>
            <a:br>
              <a:rPr lang="en-US" dirty="0"/>
            </a:br>
            <a:r>
              <a:rPr lang="en-US" dirty="0"/>
              <a:t>Number Generators</a:t>
            </a:r>
          </a:p>
        </p:txBody>
      </p:sp>
      <p:sp>
        <p:nvSpPr>
          <p:cNvPr id="3" name="Content Placeholder 5"/>
          <p:cNvSpPr txBox="1">
            <a:spLocks noGrp="1"/>
          </p:cNvSpPr>
          <p:nvPr>
            <p:ph idx="1"/>
          </p:nvPr>
        </p:nvSpPr>
        <p:spPr>
          <a:xfrm>
            <a:off x="838203" y="1600199"/>
            <a:ext cx="7772398" cy="5196599"/>
          </a:xfrm>
        </p:spPr>
        <p:txBody>
          <a:bodyPr>
            <a:normAutofit lnSpcReduction="10000"/>
          </a:bodyPr>
          <a:lstStyle/>
          <a:p>
            <a:pPr marL="114300" indent="0">
              <a:buNone/>
            </a:pPr>
            <a:r>
              <a:rPr lang="en-GB" dirty="0"/>
              <a:t>Many modern algorithms are quite good at giving the impression that numbers are being generated randomly.</a:t>
            </a:r>
            <a:br>
              <a:rPr lang="en-GB" dirty="0"/>
            </a:br>
            <a:endParaRPr lang="en-GB" dirty="0"/>
          </a:p>
          <a:p>
            <a:pPr marL="114300" indent="0">
              <a:buNone/>
            </a:pPr>
            <a:r>
              <a:rPr lang="en-GB" dirty="0"/>
              <a:t>A good Random Number Generator (RNG) should be:</a:t>
            </a:r>
          </a:p>
          <a:p>
            <a:r>
              <a:rPr lang="en-GB" b="1" i="1" dirty="0"/>
              <a:t>Non-Deterministic</a:t>
            </a:r>
            <a:r>
              <a:rPr lang="en-GB" dirty="0"/>
              <a:t> </a:t>
            </a:r>
            <a:br>
              <a:rPr lang="en-GB" dirty="0"/>
            </a:br>
            <a:r>
              <a:rPr lang="en-GB" dirty="0"/>
              <a:t>The algorithm and seed need to be complex enough to make the prediction of random numbers as difficult as possible.</a:t>
            </a:r>
            <a:br>
              <a:rPr lang="en-GB" dirty="0"/>
            </a:br>
            <a:endParaRPr lang="en-GB" dirty="0"/>
          </a:p>
          <a:p>
            <a:r>
              <a:rPr lang="en-GB" b="1" i="1" dirty="0"/>
              <a:t>Non-Periodic</a:t>
            </a:r>
            <a:br>
              <a:rPr lang="en-GB" b="1" i="1" dirty="0"/>
            </a:br>
            <a:r>
              <a:rPr lang="en-GB" dirty="0"/>
              <a:t>Even if the algorithm must, at some point, start repeating the random numbers it has already generated, it must do so only after a v large number of random numbers has been generated.</a:t>
            </a:r>
            <a:br>
              <a:rPr lang="en-GB" dirty="0"/>
            </a:br>
            <a:endParaRPr lang="en-GB" dirty="0"/>
          </a:p>
          <a:p>
            <a:r>
              <a:rPr lang="en-GB" b="1" i="1" dirty="0"/>
              <a:t>Efficient: </a:t>
            </a:r>
            <a:r>
              <a:rPr lang="en-GB" dirty="0"/>
              <a:t>the algorithm should be able to produce a large amount of random numbers in a fairly short amount of time.</a:t>
            </a:r>
          </a:p>
          <a:p>
            <a:pPr marL="114300" lvl="0" indent="0">
              <a:buNone/>
            </a:pPr>
            <a:endParaRPr lang="en-GB" dirty="0"/>
          </a:p>
        </p:txBody>
      </p:sp>
      <p:sp>
        <p:nvSpPr>
          <p:cNvPr id="5" name="Slide Number Placeholder 3"/>
          <p:cNvSpPr txBox="1"/>
          <p:nvPr/>
        </p:nvSpPr>
        <p:spPr>
          <a:xfrm>
            <a:off x="137160" y="6400800"/>
            <a:ext cx="548283" cy="395999"/>
          </a:xfrm>
          <a:prstGeom prst="rect">
            <a:avLst/>
          </a:prstGeom>
          <a:noFill/>
          <a:ln w="19083">
            <a:solidFill>
              <a:srgbClr val="FFFFFF"/>
            </a:solidFill>
            <a:prstDash val="solid"/>
            <a:miter/>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A96034-666A-427A-8FA9-9B494B28592C}" type="slidenum">
              <a:t>9</a:t>
            </a:fld>
            <a:endParaRPr lang="en-GB" sz="1800" b="0" i="0" u="none" strike="noStrike" kern="1200" cap="none" spc="0" baseline="0">
              <a:solidFill>
                <a:srgbClr val="2F2B20"/>
              </a:solidFill>
              <a:uFillTx/>
              <a:latin typeface="Calibri" pitchFamily="18"/>
              <a:ea typeface="Lucida Sans Unicode" pitchFamily="2"/>
              <a:cs typeface="Tahoma" pitchFamily="2"/>
            </a:endParaRPr>
          </a:p>
        </p:txBody>
      </p:sp>
    </p:spTree>
    <p:extLst>
      <p:ext uri="{BB962C8B-B14F-4D97-AF65-F5344CB8AC3E}">
        <p14:creationId xmlns:p14="http://schemas.microsoft.com/office/powerpoint/2010/main" val="3309912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1084</TotalTime>
  <Words>2457</Words>
  <Application>Microsoft Office PowerPoint</Application>
  <PresentationFormat>On-screen Show (4:3)</PresentationFormat>
  <Paragraphs>817</Paragraphs>
  <Slides>38</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Cambria</vt:lpstr>
      <vt:lpstr>Cambria Math</vt:lpstr>
      <vt:lpstr>Times New Roman</vt:lpstr>
      <vt:lpstr>Adjacency</vt:lpstr>
      <vt:lpstr>Data Structures and Algorithms IICT-6005</vt:lpstr>
      <vt:lpstr>What is a Random Number?</vt:lpstr>
      <vt:lpstr>What is a Random Number?</vt:lpstr>
      <vt:lpstr>Is Random Really Random?</vt:lpstr>
      <vt:lpstr>Is Random Really Random?</vt:lpstr>
      <vt:lpstr>Is Random Really Random?</vt:lpstr>
      <vt:lpstr>Is Random Really Random?</vt:lpstr>
      <vt:lpstr>Pseudo Random  Number Generators</vt:lpstr>
      <vt:lpstr>Pseudo Random  Number Generators</vt:lpstr>
      <vt:lpstr>Pseudo Random  Number Generators</vt:lpstr>
      <vt:lpstr>Linear Congruential RNG</vt:lpstr>
      <vt:lpstr>Linear Congruential RNG</vt:lpstr>
      <vt:lpstr>Linear Congruential RNG</vt:lpstr>
      <vt:lpstr>Linear Congruential RNG</vt:lpstr>
      <vt:lpstr>Linear Congruential RNG</vt:lpstr>
      <vt:lpstr>Linear Congruential RNG</vt:lpstr>
      <vt:lpstr>Linear Congruential RNG</vt:lpstr>
      <vt:lpstr>Linear Congruential RNG</vt:lpstr>
      <vt:lpstr>Linear Congruential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Lagged Fibonacci RNG</vt:lpstr>
      <vt:lpstr>Random Number Generation  within Ranges</vt:lpstr>
      <vt:lpstr>Random Number Generation  within Ranges</vt:lpstr>
      <vt:lpstr>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80</cp:revision>
  <dcterms:created xsi:type="dcterms:W3CDTF">2006-08-16T00:00:00Z</dcterms:created>
  <dcterms:modified xsi:type="dcterms:W3CDTF">2020-05-05T12:38:00Z</dcterms:modified>
</cp:coreProperties>
</file>