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95" r:id="rId3"/>
    <p:sldId id="296" r:id="rId4"/>
    <p:sldId id="298" r:id="rId5"/>
    <p:sldId id="307" r:id="rId6"/>
    <p:sldId id="308" r:id="rId7"/>
    <p:sldId id="309" r:id="rId8"/>
    <p:sldId id="310" r:id="rId9"/>
    <p:sldId id="303" r:id="rId10"/>
    <p:sldId id="304" r:id="rId11"/>
    <p:sldId id="305" r:id="rId12"/>
    <p:sldId id="306" r:id="rId13"/>
    <p:sldId id="302" r:id="rId14"/>
    <p:sldId id="267" r:id="rId15"/>
    <p:sldId id="312" r:id="rId16"/>
    <p:sldId id="277" r:id="rId17"/>
    <p:sldId id="311" r:id="rId18"/>
    <p:sldId id="29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6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01/04/2020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4/1/2020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71521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4/1/2020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18494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4/1/2020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48729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4/1/2020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3154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4/1/2020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173219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4/1/2020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46711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4/1/2020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02064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4/1/2020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25328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8382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0673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txBox="1">
            <a:spLocks noGrp="1"/>
          </p:cNvSpPr>
          <p:nvPr>
            <p:ph type="sldNum" sz="quarter" idx="8"/>
          </p:nvPr>
        </p:nvSpPr>
        <p:spPr/>
        <p:txBody>
          <a:bodyPr/>
          <a:lstStyle>
            <a:lvl1pPr>
              <a:defRPr/>
            </a:lvl1pPr>
          </a:lstStyle>
          <a:p>
            <a:pPr lvl="0"/>
            <a:fld id="{87FC7578-6DBA-4ADF-9357-795422658023}" type="slidenum">
              <a:t>‹#›</a:t>
            </a:fld>
            <a:endParaRPr lang="en-GB"/>
          </a:p>
        </p:txBody>
      </p:sp>
    </p:spTree>
    <p:extLst>
      <p:ext uri="{BB962C8B-B14F-4D97-AF65-F5344CB8AC3E}">
        <p14:creationId xmlns:p14="http://schemas.microsoft.com/office/powerpoint/2010/main" val="1444507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Algorithms IICT-6005</a:t>
            </a:r>
          </a:p>
        </p:txBody>
      </p:sp>
      <p:sp>
        <p:nvSpPr>
          <p:cNvPr id="3" name="Subtitle 2"/>
          <p:cNvSpPr>
            <a:spLocks noGrp="1"/>
          </p:cNvSpPr>
          <p:nvPr>
            <p:ph type="subTitle" idx="1"/>
          </p:nvPr>
        </p:nvSpPr>
        <p:spPr/>
        <p:txBody>
          <a:bodyPr/>
          <a:lstStyle/>
          <a:p>
            <a:r>
              <a:rPr lang="en-US" dirty="0"/>
              <a:t>Lesson 2 - Recursion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in Programming</a:t>
            </a:r>
          </a:p>
        </p:txBody>
      </p:sp>
      <p:sp>
        <p:nvSpPr>
          <p:cNvPr id="3" name="Content Placeholder 2"/>
          <p:cNvSpPr>
            <a:spLocks noGrp="1"/>
          </p:cNvSpPr>
          <p:nvPr>
            <p:ph idx="1"/>
          </p:nvPr>
        </p:nvSpPr>
        <p:spPr>
          <a:xfrm>
            <a:off x="838200" y="1600200"/>
            <a:ext cx="7766785" cy="4800600"/>
          </a:xfrm>
        </p:spPr>
        <p:txBody>
          <a:bodyPr/>
          <a:lstStyle/>
          <a:p>
            <a:pPr marL="114300" indent="0">
              <a:buNone/>
            </a:pPr>
            <a:r>
              <a:rPr lang="en-US" b="0" dirty="0"/>
              <a:t>Recursive Algorithms have 3 parts to their problem : </a:t>
            </a:r>
          </a:p>
          <a:p>
            <a:pPr marL="571500" indent="-457200">
              <a:buAutoNum type="arabicPeriod"/>
            </a:pPr>
            <a:r>
              <a:rPr lang="en-US" b="0" dirty="0"/>
              <a:t>Base Case</a:t>
            </a:r>
          </a:p>
          <a:p>
            <a:pPr marL="571500" indent="-457200">
              <a:buAutoNum type="arabicPeriod"/>
            </a:pPr>
            <a:r>
              <a:rPr lang="en-US" b="0" dirty="0"/>
              <a:t>Making Progress</a:t>
            </a:r>
          </a:p>
          <a:p>
            <a:pPr marL="571500" indent="-457200">
              <a:buAutoNum type="arabicPeriod"/>
            </a:pPr>
            <a:r>
              <a:rPr lang="en-US" b="0" dirty="0"/>
              <a:t>Recursive Call</a:t>
            </a:r>
          </a:p>
          <a:p>
            <a:pPr marL="571500" indent="-457200">
              <a:buAutoNum type="arabicPeriod"/>
            </a:pPr>
            <a:endParaRPr lang="en-US" b="0" dirty="0"/>
          </a:p>
          <a:p>
            <a:pPr marL="114300" lvl="0" indent="0">
              <a:buNone/>
            </a:pPr>
            <a:r>
              <a:rPr lang="en-GB" i="1" dirty="0"/>
              <a:t>Base Case (i.e., when to stop)</a:t>
            </a:r>
          </a:p>
          <a:p>
            <a:pPr marL="114300" lvl="0" indent="0">
              <a:buNone/>
            </a:pPr>
            <a:endParaRPr lang="en-US" sz="1400" dirty="0"/>
          </a:p>
          <a:p>
            <a:pPr marL="114300" indent="0">
              <a:buNone/>
            </a:pPr>
            <a:r>
              <a:rPr lang="en-GB" b="0" dirty="0"/>
              <a:t>This is the </a:t>
            </a:r>
            <a:r>
              <a:rPr lang="en-GB" i="1" dirty="0"/>
              <a:t>solution to the "simplest" possible problem </a:t>
            </a:r>
            <a:r>
              <a:rPr lang="en-GB" b="0" dirty="0"/>
              <a:t>e.g. when working out Fibonacci Sequence of a number using Recursion, the simplest possible case is an input of 1 i.e. work out 1!  </a:t>
            </a:r>
          </a:p>
          <a:p>
            <a:pPr marL="114300" indent="0">
              <a:buNone/>
            </a:pPr>
            <a:endParaRPr lang="en-GB" b="0" dirty="0"/>
          </a:p>
          <a:p>
            <a:pPr marL="114300" indent="0">
              <a:buNone/>
            </a:pPr>
            <a:r>
              <a:rPr lang="en-GB" b="0" dirty="0"/>
              <a:t>When the Base Case is reached the recursion stops.</a:t>
            </a:r>
            <a:endParaRPr lang="en-US" b="0" dirty="0"/>
          </a:p>
          <a:p>
            <a:pPr marL="114300" indent="0">
              <a:buNone/>
            </a:pPr>
            <a:endParaRPr lang="en-US"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4599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in Programming</a:t>
            </a:r>
          </a:p>
        </p:txBody>
      </p:sp>
      <p:sp>
        <p:nvSpPr>
          <p:cNvPr id="3" name="Content Placeholder 2"/>
          <p:cNvSpPr>
            <a:spLocks noGrp="1"/>
          </p:cNvSpPr>
          <p:nvPr>
            <p:ph idx="1"/>
          </p:nvPr>
        </p:nvSpPr>
        <p:spPr>
          <a:xfrm>
            <a:off x="838200" y="1600200"/>
            <a:ext cx="7766785" cy="4800600"/>
          </a:xfrm>
        </p:spPr>
        <p:txBody>
          <a:bodyPr/>
          <a:lstStyle/>
          <a:p>
            <a:pPr marL="114300" indent="0">
              <a:buNone/>
            </a:pPr>
            <a:r>
              <a:rPr lang="en-GB" i="1" dirty="0"/>
              <a:t>Making Progress (i.e., Work toward Base Case)</a:t>
            </a:r>
          </a:p>
          <a:p>
            <a:pPr marL="114300" indent="0">
              <a:buNone/>
            </a:pPr>
            <a:endParaRPr lang="en-US" sz="1400" dirty="0"/>
          </a:p>
          <a:p>
            <a:pPr marL="114300" indent="0">
              <a:buNone/>
            </a:pPr>
            <a:r>
              <a:rPr lang="en-GB" b="0" dirty="0"/>
              <a:t>This is the </a:t>
            </a:r>
            <a:r>
              <a:rPr lang="en-GB" i="1" dirty="0"/>
              <a:t>part which attempts to make the problem simpler </a:t>
            </a:r>
            <a:r>
              <a:rPr lang="en-GB" b="0" dirty="0"/>
              <a:t>by providing smaller inputs i.e. we work towards creating sub-problems of the same type as the main problem.  </a:t>
            </a:r>
          </a:p>
          <a:p>
            <a:pPr marL="114300" indent="0">
              <a:buNone/>
            </a:pPr>
            <a:endParaRPr lang="en-GB" b="0" dirty="0"/>
          </a:p>
          <a:p>
            <a:pPr marL="114300" indent="0">
              <a:buNone/>
            </a:pPr>
            <a:r>
              <a:rPr lang="en-GB" b="0" dirty="0"/>
              <a:t>Example:</a:t>
            </a:r>
          </a:p>
          <a:p>
            <a:pPr marL="114300" indent="0">
              <a:buNone/>
            </a:pPr>
            <a:r>
              <a:rPr lang="en-GB" b="0" dirty="0"/>
              <a:t>When working out the Fibonacci Sequence of a number (n), we simplified the problem by adding the current value of n with the Fibonacci Sequence of the number right after it i.e. (n-1) </a:t>
            </a:r>
          </a:p>
          <a:p>
            <a:pPr marL="114300" indent="0">
              <a:buNone/>
            </a:pPr>
            <a:r>
              <a:rPr lang="en-GB" b="0" dirty="0"/>
              <a:t>Therefore, Fibonacci (5) = 5 +Fibonacci(4) </a:t>
            </a:r>
          </a:p>
          <a:p>
            <a:pPr marL="114300" indent="0">
              <a:buNone/>
            </a:pPr>
            <a:r>
              <a:rPr lang="en-GB" b="0" dirty="0"/>
              <a:t>Which also means that Fibonacci (4) = 4 + Fibonacci (3)..etc.</a:t>
            </a:r>
            <a:endParaRPr lang="en-US" b="0" dirty="0"/>
          </a:p>
          <a:p>
            <a:pPr marL="114300" indent="0">
              <a:buNone/>
            </a:pPr>
            <a:endParaRPr lang="en-US"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21612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in Programming</a:t>
            </a:r>
          </a:p>
        </p:txBody>
      </p:sp>
      <p:sp>
        <p:nvSpPr>
          <p:cNvPr id="3" name="Content Placeholder 2"/>
          <p:cNvSpPr>
            <a:spLocks noGrp="1"/>
          </p:cNvSpPr>
          <p:nvPr>
            <p:ph idx="1"/>
          </p:nvPr>
        </p:nvSpPr>
        <p:spPr>
          <a:xfrm>
            <a:off x="838200" y="1600200"/>
            <a:ext cx="8077200" cy="4800600"/>
          </a:xfrm>
        </p:spPr>
        <p:txBody>
          <a:bodyPr/>
          <a:lstStyle/>
          <a:p>
            <a:pPr marL="114300" lvl="0" indent="0">
              <a:buNone/>
            </a:pPr>
            <a:r>
              <a:rPr lang="en-GB" i="1" dirty="0"/>
              <a:t>Recursive Call (i.e., call ourselves)</a:t>
            </a:r>
          </a:p>
          <a:p>
            <a:pPr marL="114300" lvl="0" indent="0">
              <a:buNone/>
            </a:pPr>
            <a:endParaRPr lang="en-US" sz="1400" dirty="0"/>
          </a:p>
          <a:p>
            <a:pPr marL="114300" indent="0">
              <a:buNone/>
            </a:pPr>
            <a:r>
              <a:rPr lang="en-GB" b="0" dirty="0"/>
              <a:t>The simpler problem created by the previous step is solved by calling the function itself e.g. to solve Fibonacci (n) = n + Fibonacci (n-1) </a:t>
            </a:r>
          </a:p>
          <a:p>
            <a:pPr marL="114300" indent="0">
              <a:buNone/>
            </a:pPr>
            <a:br>
              <a:rPr lang="en-GB" b="0" dirty="0"/>
            </a:br>
            <a:r>
              <a:rPr lang="en-GB" b="0" dirty="0"/>
              <a:t>You solve Fibonacci(n-1) by calling the Fibonacci function itself and this time passing n-1 as a parameter instead of n. </a:t>
            </a:r>
          </a:p>
          <a:p>
            <a:pPr marL="114300" indent="0">
              <a:buNone/>
            </a:pPr>
            <a:endParaRPr lang="en-GB" b="0" dirty="0"/>
          </a:p>
          <a:p>
            <a:pPr marL="114300" indent="0">
              <a:buNone/>
            </a:pPr>
            <a:r>
              <a:rPr lang="en-GB" b="0" dirty="0"/>
              <a:t>This happens repeatedly until n = 1, meaning that the base case has been reached, and the recursion stops.</a:t>
            </a:r>
            <a:endParaRPr lang="en-US" b="0" dirty="0"/>
          </a:p>
          <a:p>
            <a:pPr marL="114300" indent="0">
              <a:buNone/>
            </a:pPr>
            <a:endParaRPr lang="en-US"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79068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Recursion example</a:t>
            </a:r>
          </a:p>
        </p:txBody>
      </p:sp>
      <p:sp>
        <p:nvSpPr>
          <p:cNvPr id="3" name="Content Placeholder 5"/>
          <p:cNvSpPr txBox="1">
            <a:spLocks noGrp="1"/>
          </p:cNvSpPr>
          <p:nvPr>
            <p:ph idx="1"/>
          </p:nvPr>
        </p:nvSpPr>
        <p:spPr/>
        <p:txBody>
          <a:bodyPr>
            <a:normAutofit/>
          </a:bodyPr>
          <a:lstStyle/>
          <a:p>
            <a:pPr lvl="0"/>
            <a:endParaRPr lang="en-GB" b="0"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13</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pic>
        <p:nvPicPr>
          <p:cNvPr id="4" name="Picture 3">
            <a:extLst>
              <a:ext uri="{FF2B5EF4-FFF2-40B4-BE49-F238E27FC236}">
                <a16:creationId xmlns:a16="http://schemas.microsoft.com/office/drawing/2014/main" id="{BE8B0473-DE24-492F-9AAE-BC9285F433BC}"/>
              </a:ext>
            </a:extLst>
          </p:cNvPr>
          <p:cNvPicPr>
            <a:picLocks noChangeAspect="1"/>
          </p:cNvPicPr>
          <p:nvPr/>
        </p:nvPicPr>
        <p:blipFill rotWithShape="1">
          <a:blip r:embed="rId3"/>
          <a:srcRect l="14166" t="38148" r="26667" b="17407"/>
          <a:stretch/>
        </p:blipFill>
        <p:spPr>
          <a:xfrm>
            <a:off x="914400" y="1629697"/>
            <a:ext cx="7754620" cy="3276600"/>
          </a:xfrm>
          <a:prstGeom prst="rect">
            <a:avLst/>
          </a:prstGeom>
        </p:spPr>
      </p:pic>
    </p:spTree>
    <p:extLst>
      <p:ext uri="{BB962C8B-B14F-4D97-AF65-F5344CB8AC3E}">
        <p14:creationId xmlns:p14="http://schemas.microsoft.com/office/powerpoint/2010/main" val="262773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0"/>
            <a:ext cx="6858000" cy="1143000"/>
          </a:xfrm>
        </p:spPr>
        <p:txBody>
          <a:bodyPr/>
          <a:lstStyle/>
          <a:p>
            <a:pPr lvl="0"/>
            <a:r>
              <a:rPr lang="en-US" dirty="0"/>
              <a:t>Why is Recursion Useful?</a:t>
            </a:r>
          </a:p>
        </p:txBody>
      </p:sp>
      <p:sp>
        <p:nvSpPr>
          <p:cNvPr id="3" name="Content Placeholder 2"/>
          <p:cNvSpPr txBox="1">
            <a:spLocks noGrp="1"/>
          </p:cNvSpPr>
          <p:nvPr>
            <p:ph idx="1"/>
          </p:nvPr>
        </p:nvSpPr>
        <p:spPr>
          <a:xfrm>
            <a:off x="838200" y="1066800"/>
            <a:ext cx="8168640" cy="5867400"/>
          </a:xfrm>
        </p:spPr>
        <p:txBody>
          <a:bodyPr>
            <a:normAutofit fontScale="70000" lnSpcReduction="20000"/>
          </a:bodyPr>
          <a:lstStyle/>
          <a:p>
            <a:pPr marL="114300" lvl="0" indent="0">
              <a:spcBef>
                <a:spcPts val="440"/>
              </a:spcBef>
              <a:buClr>
                <a:srgbClr val="A9A57C"/>
              </a:buClr>
              <a:buNone/>
            </a:pPr>
            <a:r>
              <a:rPr lang="en-US" sz="2900" b="0" dirty="0"/>
              <a:t>Many Recursive Algorithms can also be written iteratively i.e. we avoid having a method that calls itself and use loops instead.</a:t>
            </a:r>
          </a:p>
          <a:p>
            <a:pPr lvl="0">
              <a:spcBef>
                <a:spcPts val="440"/>
              </a:spcBef>
              <a:buClr>
                <a:srgbClr val="A9A57C"/>
              </a:buClr>
              <a:buFont typeface="Arial" pitchFamily="32"/>
              <a:buChar char="•"/>
            </a:pPr>
            <a:endParaRPr lang="en-US" sz="2900" b="0" dirty="0"/>
          </a:p>
          <a:p>
            <a:pPr marL="114300" lvl="0" indent="0">
              <a:spcBef>
                <a:spcPts val="440"/>
              </a:spcBef>
              <a:buClr>
                <a:srgbClr val="A9A57C"/>
              </a:buClr>
              <a:buNone/>
            </a:pPr>
            <a:r>
              <a:rPr lang="en-US" sz="2900" b="0" dirty="0"/>
              <a:t>However:</a:t>
            </a:r>
            <a:br>
              <a:rPr lang="en-US" sz="2900" b="0" dirty="0"/>
            </a:br>
            <a:endParaRPr lang="en-US" sz="2900" b="0" dirty="0"/>
          </a:p>
          <a:p>
            <a:pPr lvl="0">
              <a:spcBef>
                <a:spcPts val="440"/>
              </a:spcBef>
              <a:buClr>
                <a:srgbClr val="A9A57C"/>
              </a:buClr>
              <a:buFont typeface="Arial" pitchFamily="32"/>
              <a:buChar char="•"/>
            </a:pPr>
            <a:r>
              <a:rPr lang="en-US" sz="2900" b="0" dirty="0"/>
              <a:t>Recursive algorithm have shorter code making it easier to define, implement and analyze the algorithm in question.</a:t>
            </a:r>
          </a:p>
          <a:p>
            <a:pPr lvl="0">
              <a:spcBef>
                <a:spcPts val="440"/>
              </a:spcBef>
              <a:buClr>
                <a:srgbClr val="A9A57C"/>
              </a:buClr>
              <a:buFont typeface="Arial" pitchFamily="32"/>
              <a:buChar char="•"/>
            </a:pPr>
            <a:endParaRPr lang="en-US" sz="2900" b="0" dirty="0"/>
          </a:p>
          <a:p>
            <a:pPr lvl="0">
              <a:spcBef>
                <a:spcPts val="440"/>
              </a:spcBef>
              <a:buClr>
                <a:srgbClr val="A9A57C"/>
              </a:buClr>
              <a:buFont typeface="Arial" pitchFamily="32"/>
              <a:buChar char="•"/>
            </a:pPr>
            <a:r>
              <a:rPr lang="en-US" sz="2900" b="0" dirty="0"/>
              <a:t>Recursive algorithms often outperform their iterative version for larger input sizes</a:t>
            </a:r>
          </a:p>
          <a:p>
            <a:pPr lvl="0">
              <a:spcBef>
                <a:spcPts val="440"/>
              </a:spcBef>
              <a:buClr>
                <a:srgbClr val="A9A57C"/>
              </a:buClr>
              <a:buFont typeface="Arial" pitchFamily="32"/>
              <a:buChar char="•"/>
            </a:pPr>
            <a:endParaRPr lang="en-US" sz="2400" b="0" dirty="0"/>
          </a:p>
          <a:p>
            <a:pPr marL="114300" lvl="0" indent="0">
              <a:spcBef>
                <a:spcPts val="440"/>
              </a:spcBef>
              <a:buClr>
                <a:srgbClr val="A9A57C"/>
              </a:buClr>
              <a:buNone/>
            </a:pPr>
            <a:r>
              <a:rPr lang="en-US" sz="2400" b="0" dirty="0"/>
              <a:t>    </a:t>
            </a:r>
            <a:r>
              <a:rPr lang="en-US" sz="2900" b="0" dirty="0"/>
              <a:t>Example : </a:t>
            </a:r>
          </a:p>
          <a:p>
            <a:pPr marL="354013" lvl="0" indent="0">
              <a:spcBef>
                <a:spcPts val="440"/>
              </a:spcBef>
              <a:buClr>
                <a:srgbClr val="A9A57C"/>
              </a:buClr>
              <a:buNone/>
            </a:pPr>
            <a:endParaRPr lang="en-US" sz="2400" b="0" dirty="0"/>
          </a:p>
          <a:p>
            <a:pPr marL="354013" lvl="0" indent="0">
              <a:spcBef>
                <a:spcPts val="440"/>
              </a:spcBef>
              <a:buClr>
                <a:srgbClr val="A9A57C"/>
              </a:buClr>
              <a:buNone/>
            </a:pPr>
            <a:r>
              <a:rPr lang="en-US" sz="2400" b="0" dirty="0"/>
              <a:t>The Factorial of a number can be worked out either using recursion or using a for loop </a:t>
            </a:r>
            <a:br>
              <a:rPr lang="en-US" sz="2400" b="0" dirty="0"/>
            </a:br>
            <a:endParaRPr lang="en-US" sz="2400" b="0" dirty="0"/>
          </a:p>
          <a:p>
            <a:pPr marL="354013" lvl="0" indent="0">
              <a:spcBef>
                <a:spcPts val="440"/>
              </a:spcBef>
              <a:buClr>
                <a:srgbClr val="A9A57C"/>
              </a:buClr>
              <a:buNone/>
            </a:pPr>
            <a:r>
              <a:rPr lang="en-US" sz="2400" b="0" dirty="0"/>
              <a:t>But as the number for which the Factorial is worked out gets bigger, the cost of checking the stopping condition in the loop and incrementing the loop counter exceeds the number of operations required to re-execute the method for a smaller number</a:t>
            </a:r>
          </a:p>
          <a:p>
            <a:pPr marL="354013" lvl="0" indent="0">
              <a:spcBef>
                <a:spcPts val="440"/>
              </a:spcBef>
              <a:buClr>
                <a:srgbClr val="A9A57C"/>
              </a:buClr>
              <a:buNone/>
            </a:pPr>
            <a:endParaRPr lang="en-US" sz="2400" b="0" dirty="0"/>
          </a:p>
          <a:p>
            <a:pPr marL="354013" lvl="0" indent="0">
              <a:spcBef>
                <a:spcPts val="440"/>
              </a:spcBef>
              <a:buClr>
                <a:srgbClr val="A9A57C"/>
              </a:buClr>
              <a:buNone/>
            </a:pPr>
            <a:r>
              <a:rPr lang="en-US" sz="2400" b="0" dirty="0"/>
              <a:t>Hence, as the value of n gets bigger, the recursive factorial will have better timing results than the iterative version</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14</a:t>
            </a:fld>
            <a:endParaRPr lang="en-GB" sz="1800" b="0" i="0" u="none" strike="noStrike" kern="1200" cap="none" spc="0" baseline="0">
              <a:solidFill>
                <a:srgbClr val="2F2B20"/>
              </a:solidFill>
              <a:uFillTx/>
              <a:latin typeface="Calibri" pitchFamily="18"/>
              <a:cs typeface="Tahoma" pitchFamily="2"/>
            </a:endParaRPr>
          </a:p>
        </p:txBody>
      </p:sp>
    </p:spTree>
    <p:extLst>
      <p:ext uri="{BB962C8B-B14F-4D97-AF65-F5344CB8AC3E}">
        <p14:creationId xmlns:p14="http://schemas.microsoft.com/office/powerpoint/2010/main" val="279357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Trade Off</a:t>
            </a:r>
          </a:p>
        </p:txBody>
      </p:sp>
      <p:sp>
        <p:nvSpPr>
          <p:cNvPr id="3" name="Content Placeholder 2"/>
          <p:cNvSpPr txBox="1">
            <a:spLocks noGrp="1"/>
          </p:cNvSpPr>
          <p:nvPr>
            <p:ph idx="1"/>
          </p:nvPr>
        </p:nvSpPr>
        <p:spPr>
          <a:xfrm>
            <a:off x="838200" y="1600200"/>
            <a:ext cx="8168640" cy="4800600"/>
          </a:xfrm>
        </p:spPr>
        <p:txBody>
          <a:bodyPr>
            <a:normAutofit/>
          </a:bodyPr>
          <a:lstStyle/>
          <a:p>
            <a:pPr marL="114300" lvl="0" indent="0" algn="ctr">
              <a:spcBef>
                <a:spcPts val="440"/>
              </a:spcBef>
              <a:buClr>
                <a:srgbClr val="A9A57C"/>
              </a:buClr>
              <a:buNone/>
            </a:pPr>
            <a:r>
              <a:rPr lang="en-US" sz="2000" b="0" dirty="0"/>
              <a:t>Recursion requires the method to be copied multiple times in memory, so although it might be faster than the iterative verso it also uses up a lot more memory!</a:t>
            </a:r>
          </a:p>
          <a:p>
            <a:pPr marL="114300" lvl="0" indent="0" algn="ctr">
              <a:spcBef>
                <a:spcPts val="440"/>
              </a:spcBef>
              <a:buClr>
                <a:srgbClr val="A9A57C"/>
              </a:buClr>
              <a:buNone/>
            </a:pPr>
            <a:endParaRPr lang="en-US" sz="2000" b="0" dirty="0"/>
          </a:p>
          <a:p>
            <a:pPr marL="114300" lvl="0" indent="0" algn="ctr">
              <a:spcBef>
                <a:spcPts val="440"/>
              </a:spcBef>
              <a:buClr>
                <a:srgbClr val="A9A57C"/>
              </a:buClr>
              <a:buNone/>
            </a:pPr>
            <a:r>
              <a:rPr lang="en-US" sz="2000" dirty="0"/>
              <a:t>Which is best?</a:t>
            </a:r>
          </a:p>
          <a:p>
            <a:pPr marL="114300" lvl="0" indent="0" algn="ctr">
              <a:spcBef>
                <a:spcPts val="440"/>
              </a:spcBef>
              <a:buClr>
                <a:srgbClr val="A9A57C"/>
              </a:buClr>
              <a:buNone/>
            </a:pPr>
            <a:r>
              <a:rPr lang="en-US" sz="2000" b="0" dirty="0"/>
              <a:t>It depends on what we can sacrifice!</a:t>
            </a:r>
          </a:p>
          <a:p>
            <a:pPr marL="114300" lvl="0" indent="0" algn="ctr">
              <a:spcBef>
                <a:spcPts val="440"/>
              </a:spcBef>
              <a:buClr>
                <a:srgbClr val="A9A57C"/>
              </a:buClr>
              <a:buNone/>
            </a:pPr>
            <a:r>
              <a:rPr lang="en-US" sz="2000" b="0" dirty="0"/>
              <a:t>If memory is not an issue, we implement recursively to gain speed</a:t>
            </a:r>
            <a:br>
              <a:rPr lang="en-US" sz="2000" b="0" dirty="0"/>
            </a:br>
            <a:endParaRPr lang="en-US" sz="2000" b="0" dirty="0"/>
          </a:p>
          <a:p>
            <a:pPr marL="114300" lvl="0" indent="0" algn="ctr">
              <a:spcBef>
                <a:spcPts val="440"/>
              </a:spcBef>
              <a:buClr>
                <a:srgbClr val="A9A57C"/>
              </a:buClr>
              <a:buNone/>
            </a:pPr>
            <a:r>
              <a:rPr lang="en-US" sz="2000" dirty="0"/>
              <a:t>BUT</a:t>
            </a:r>
            <a:br>
              <a:rPr lang="en-US" sz="2000" dirty="0"/>
            </a:br>
            <a:endParaRPr lang="en-US" sz="2000" dirty="0"/>
          </a:p>
          <a:p>
            <a:pPr marL="114300" lvl="0" indent="0" algn="ctr">
              <a:spcBef>
                <a:spcPts val="440"/>
              </a:spcBef>
              <a:buClr>
                <a:srgbClr val="A9A57C"/>
              </a:buClr>
              <a:buNone/>
            </a:pPr>
            <a:r>
              <a:rPr lang="en-US" sz="2000" b="0" dirty="0"/>
              <a:t>If we need to be careful with our memory management e.g. algorithm will be executed on a microprocessor with limited memory, the we have to think twice about recursion. </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15</a:t>
            </a:fld>
            <a:endParaRPr lang="en-GB" sz="1800" b="0" i="0" u="none" strike="noStrike" kern="1200" cap="none" spc="0" baseline="0">
              <a:solidFill>
                <a:srgbClr val="2F2B20"/>
              </a:solidFill>
              <a:uFillTx/>
              <a:latin typeface="Calibri" pitchFamily="18"/>
              <a:cs typeface="Tahoma" pitchFamily="2"/>
            </a:endParaRPr>
          </a:p>
        </p:txBody>
      </p:sp>
    </p:spTree>
    <p:extLst>
      <p:ext uri="{BB962C8B-B14F-4D97-AF65-F5344CB8AC3E}">
        <p14:creationId xmlns:p14="http://schemas.microsoft.com/office/powerpoint/2010/main" val="108210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exercises</a:t>
            </a:r>
          </a:p>
        </p:txBody>
      </p:sp>
      <p:sp>
        <p:nvSpPr>
          <p:cNvPr id="3" name="Content Placeholder 2"/>
          <p:cNvSpPr>
            <a:spLocks noGrp="1"/>
          </p:cNvSpPr>
          <p:nvPr>
            <p:ph idx="1"/>
          </p:nvPr>
        </p:nvSpPr>
        <p:spPr/>
        <p:txBody>
          <a:bodyPr/>
          <a:lstStyle/>
          <a:p>
            <a:pPr marL="114300" indent="0">
              <a:buNone/>
            </a:pPr>
            <a:r>
              <a:rPr lang="en-US" sz="2400" b="0" dirty="0"/>
              <a:t>Attempt the following exercises using Recursion:</a:t>
            </a:r>
          </a:p>
          <a:p>
            <a:pPr marL="114300" indent="0">
              <a:buNone/>
            </a:pPr>
            <a:endParaRPr lang="en-US" sz="2400" b="0" dirty="0"/>
          </a:p>
          <a:p>
            <a:pPr marL="346075" lvl="1" indent="-230188"/>
            <a:r>
              <a:rPr lang="en-US" dirty="0"/>
              <a:t>Implement a method that returns the value of n! (Factorial n)</a:t>
            </a:r>
          </a:p>
          <a:p>
            <a:pPr marL="115887" lvl="1" indent="0">
              <a:buNone/>
            </a:pPr>
            <a:r>
              <a:rPr lang="en-US" dirty="0"/>
              <a:t>    Example : 5! = 5 x 4 x 3 x 2 x 1</a:t>
            </a:r>
          </a:p>
          <a:p>
            <a:pPr marL="346075" lvl="1" indent="-230188"/>
            <a:endParaRPr lang="en-US" dirty="0"/>
          </a:p>
          <a:p>
            <a:pPr marL="346075" lvl="1" indent="-230188"/>
            <a:r>
              <a:rPr lang="en-US" dirty="0"/>
              <a:t>Write a program to generate the following pattern using * based on the value of n inputted as parameter</a:t>
            </a:r>
          </a:p>
          <a:p>
            <a:pPr marL="346075" lvl="1" indent="-230188">
              <a:buNone/>
            </a:pPr>
            <a:r>
              <a:rPr lang="en-US" dirty="0"/>
              <a:t>    Example : </a:t>
            </a:r>
          </a:p>
          <a:p>
            <a:pPr marL="346075" lvl="1" indent="-230188">
              <a:buNone/>
            </a:pPr>
            <a:r>
              <a:rPr lang="en-US" dirty="0"/>
              <a:t>    if n = 5 then the output is</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80652421"/>
              </p:ext>
            </p:extLst>
          </p:nvPr>
        </p:nvGraphicFramePr>
        <p:xfrm>
          <a:off x="1219200" y="5083810"/>
          <a:ext cx="5034782" cy="1515110"/>
        </p:xfrm>
        <a:graphic>
          <a:graphicData uri="http://schemas.openxmlformats.org/drawingml/2006/table">
            <a:tbl>
              <a:tblPr/>
              <a:tblGrid>
                <a:gridCol w="5034782">
                  <a:extLst>
                    <a:ext uri="{9D8B030D-6E8A-4147-A177-3AD203B41FA5}">
                      <a16:colId xmlns:a16="http://schemas.microsoft.com/office/drawing/2014/main" val="20000"/>
                    </a:ext>
                  </a:extLst>
                </a:gridCol>
              </a:tblGrid>
              <a:tr h="1295400">
                <a:tc>
                  <a:txBody>
                    <a:bodyPr/>
                    <a:lstStyle/>
                    <a:p>
                      <a:pPr marL="0" marR="0" algn="just">
                        <a:spcBef>
                          <a:spcPts val="0"/>
                        </a:spcBef>
                        <a:spcAft>
                          <a:spcPts val="0"/>
                        </a:spcAft>
                      </a:pPr>
                      <a:r>
                        <a:rPr lang="en-US" dirty="0">
                          <a:effectLst/>
                          <a:latin typeface="Consolas" panose="020B0609020204030204" pitchFamily="49" charset="0"/>
                        </a:rPr>
                        <a:t>*****           (5)</a:t>
                      </a:r>
                    </a:p>
                    <a:p>
                      <a:pPr marL="0" marR="0" algn="just">
                        <a:spcBef>
                          <a:spcPts val="0"/>
                        </a:spcBef>
                        <a:spcAft>
                          <a:spcPts val="0"/>
                        </a:spcAft>
                      </a:pPr>
                      <a:r>
                        <a:rPr lang="en-US" dirty="0">
                          <a:effectLst/>
                          <a:latin typeface="Consolas" panose="020B0609020204030204" pitchFamily="49" charset="0"/>
                        </a:rPr>
                        <a:t>****            (4)</a:t>
                      </a:r>
                    </a:p>
                    <a:p>
                      <a:pPr marL="0" marR="0" algn="just">
                        <a:spcBef>
                          <a:spcPts val="0"/>
                        </a:spcBef>
                        <a:spcAft>
                          <a:spcPts val="0"/>
                        </a:spcAft>
                      </a:pPr>
                      <a:r>
                        <a:rPr lang="en-US" dirty="0">
                          <a:effectLst/>
                          <a:latin typeface="Consolas" panose="020B0609020204030204" pitchFamily="49" charset="0"/>
                        </a:rPr>
                        <a:t>***             (3)</a:t>
                      </a:r>
                    </a:p>
                    <a:p>
                      <a:pPr marL="0" marR="0" algn="just">
                        <a:spcBef>
                          <a:spcPts val="0"/>
                        </a:spcBef>
                        <a:spcAft>
                          <a:spcPts val="0"/>
                        </a:spcAft>
                      </a:pPr>
                      <a:r>
                        <a:rPr lang="en-US" dirty="0">
                          <a:effectLst/>
                          <a:latin typeface="Consolas" panose="020B0609020204030204" pitchFamily="49" charset="0"/>
                        </a:rPr>
                        <a:t>**              (2)</a:t>
                      </a:r>
                    </a:p>
                    <a:p>
                      <a:pPr marL="0" marR="0" algn="just">
                        <a:spcBef>
                          <a:spcPts val="0"/>
                        </a:spcBef>
                        <a:spcAft>
                          <a:spcPts val="0"/>
                        </a:spcAft>
                      </a:pPr>
                      <a:r>
                        <a:rPr lang="en-US" dirty="0">
                          <a:effectLst/>
                          <a:latin typeface="Consolas" panose="020B0609020204030204" pitchFamily="49" charset="0"/>
                        </a:rPr>
                        <a:t>*               (1)</a:t>
                      </a:r>
                      <a:endParaRPr lang="en-US" dirty="0">
                        <a:effectLst/>
                        <a:latin typeface="inherit"/>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328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exercises</a:t>
            </a:r>
          </a:p>
        </p:txBody>
      </p:sp>
      <p:sp>
        <p:nvSpPr>
          <p:cNvPr id="3" name="Content Placeholder 2"/>
          <p:cNvSpPr>
            <a:spLocks noGrp="1"/>
          </p:cNvSpPr>
          <p:nvPr>
            <p:ph idx="1"/>
          </p:nvPr>
        </p:nvSpPr>
        <p:spPr/>
        <p:txBody>
          <a:bodyPr/>
          <a:lstStyle/>
          <a:p>
            <a:pPr marL="114300" indent="0">
              <a:buNone/>
            </a:pPr>
            <a:r>
              <a:rPr lang="en-US" sz="2400" b="0" dirty="0"/>
              <a:t>Attempt the following exercises using Recursion:</a:t>
            </a:r>
          </a:p>
          <a:p>
            <a:pPr marL="346075" lvl="1" indent="-230188"/>
            <a:endParaRPr lang="en-US" dirty="0"/>
          </a:p>
          <a:p>
            <a:pPr marL="346075" lvl="1" indent="-230188"/>
            <a:r>
              <a:rPr lang="en-US" dirty="0"/>
              <a:t>Write a program to generate all variations with duplicates of n elements class k.</a:t>
            </a:r>
          </a:p>
          <a:p>
            <a:pPr marL="346075" lvl="1" indent="-230188"/>
            <a:endParaRPr lang="en-US" sz="1400" dirty="0"/>
          </a:p>
          <a:p>
            <a:pPr marL="346075" lvl="1" indent="-230188">
              <a:buNone/>
            </a:pPr>
            <a:r>
              <a:rPr lang="en-US" dirty="0"/>
              <a:t>    Example : </a:t>
            </a:r>
          </a:p>
          <a:p>
            <a:pPr marL="346075" lvl="1" indent="-230188">
              <a:buNone/>
            </a:pPr>
            <a:r>
              <a:rPr lang="en-US" dirty="0"/>
              <a:t>    if n = 3 and k = 2, then the output is</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65760729"/>
              </p:ext>
            </p:extLst>
          </p:nvPr>
        </p:nvGraphicFramePr>
        <p:xfrm>
          <a:off x="1213618" y="4343400"/>
          <a:ext cx="6716763" cy="692150"/>
        </p:xfrm>
        <a:graphic>
          <a:graphicData uri="http://schemas.openxmlformats.org/drawingml/2006/table">
            <a:tbl>
              <a:tblPr/>
              <a:tblGrid>
                <a:gridCol w="6716763">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dirty="0">
                          <a:effectLst/>
                          <a:latin typeface="Consolas" panose="020B0609020204030204" pitchFamily="49" charset="0"/>
                        </a:rPr>
                        <a:t>(1</a:t>
                      </a:r>
                      <a:r>
                        <a:rPr lang="en-US" sz="1000" dirty="0">
                          <a:effectLst/>
                          <a:latin typeface="Verdana" panose="020B0604030504040204" pitchFamily="34" charset="0"/>
                        </a:rPr>
                        <a:t> </a:t>
                      </a:r>
                      <a:r>
                        <a:rPr lang="en-US" dirty="0">
                          <a:effectLst/>
                          <a:latin typeface="Consolas" panose="020B0609020204030204" pitchFamily="49" charset="0"/>
                        </a:rPr>
                        <a:t>1), (1</a:t>
                      </a:r>
                      <a:r>
                        <a:rPr lang="en-US" sz="1000" dirty="0">
                          <a:effectLst/>
                          <a:latin typeface="Verdana" panose="020B0604030504040204" pitchFamily="34" charset="0"/>
                        </a:rPr>
                        <a:t> </a:t>
                      </a:r>
                      <a:r>
                        <a:rPr lang="en-US" dirty="0">
                          <a:effectLst/>
                          <a:latin typeface="Consolas" panose="020B0609020204030204" pitchFamily="49" charset="0"/>
                        </a:rPr>
                        <a:t>2), (1</a:t>
                      </a:r>
                      <a:r>
                        <a:rPr lang="en-US" sz="1000" dirty="0">
                          <a:effectLst/>
                          <a:latin typeface="Verdana" panose="020B0604030504040204" pitchFamily="34" charset="0"/>
                        </a:rPr>
                        <a:t> </a:t>
                      </a:r>
                      <a:r>
                        <a:rPr lang="en-US" dirty="0">
                          <a:effectLst/>
                          <a:latin typeface="Consolas" panose="020B0609020204030204" pitchFamily="49" charset="0"/>
                        </a:rPr>
                        <a:t>3), (2</a:t>
                      </a:r>
                      <a:r>
                        <a:rPr lang="en-US" sz="1000" dirty="0">
                          <a:effectLst/>
                          <a:latin typeface="Verdana" panose="020B0604030504040204" pitchFamily="34" charset="0"/>
                        </a:rPr>
                        <a:t> </a:t>
                      </a:r>
                      <a:r>
                        <a:rPr lang="en-US" dirty="0">
                          <a:effectLst/>
                          <a:latin typeface="Consolas" panose="020B0609020204030204" pitchFamily="49" charset="0"/>
                        </a:rPr>
                        <a:t>1), (2</a:t>
                      </a:r>
                      <a:r>
                        <a:rPr lang="en-US" sz="1000" dirty="0">
                          <a:effectLst/>
                          <a:latin typeface="Verdana" panose="020B0604030504040204" pitchFamily="34" charset="0"/>
                        </a:rPr>
                        <a:t> </a:t>
                      </a:r>
                      <a:r>
                        <a:rPr lang="en-US" dirty="0">
                          <a:effectLst/>
                          <a:latin typeface="Consolas" panose="020B0609020204030204" pitchFamily="49" charset="0"/>
                        </a:rPr>
                        <a:t>2), (2</a:t>
                      </a:r>
                      <a:r>
                        <a:rPr lang="en-US" sz="1000" dirty="0">
                          <a:effectLst/>
                          <a:latin typeface="Verdana" panose="020B0604030504040204" pitchFamily="34" charset="0"/>
                        </a:rPr>
                        <a:t> </a:t>
                      </a:r>
                      <a:r>
                        <a:rPr lang="en-US" dirty="0">
                          <a:effectLst/>
                          <a:latin typeface="Consolas" panose="020B0609020204030204" pitchFamily="49" charset="0"/>
                        </a:rPr>
                        <a:t>3), (3</a:t>
                      </a:r>
                      <a:r>
                        <a:rPr lang="en-US" sz="1000" dirty="0">
                          <a:effectLst/>
                          <a:latin typeface="Verdana" panose="020B0604030504040204" pitchFamily="34" charset="0"/>
                        </a:rPr>
                        <a:t> </a:t>
                      </a:r>
                      <a:r>
                        <a:rPr lang="en-US" dirty="0">
                          <a:effectLst/>
                          <a:latin typeface="Consolas" panose="020B0609020204030204" pitchFamily="49" charset="0"/>
                        </a:rPr>
                        <a:t>1), (3</a:t>
                      </a:r>
                      <a:r>
                        <a:rPr lang="en-US" sz="1000" dirty="0">
                          <a:effectLst/>
                          <a:latin typeface="Verdana" panose="020B0604030504040204" pitchFamily="34" charset="0"/>
                        </a:rPr>
                        <a:t> </a:t>
                      </a:r>
                      <a:r>
                        <a:rPr lang="en-US" dirty="0">
                          <a:effectLst/>
                          <a:latin typeface="Consolas" panose="020B0609020204030204" pitchFamily="49" charset="0"/>
                        </a:rPr>
                        <a:t>2), (3</a:t>
                      </a:r>
                      <a:r>
                        <a:rPr lang="en-US" sz="1000" dirty="0">
                          <a:effectLst/>
                          <a:latin typeface="Verdana" panose="020B0604030504040204" pitchFamily="34" charset="0"/>
                        </a:rPr>
                        <a:t> </a:t>
                      </a:r>
                      <a:r>
                        <a:rPr lang="en-US" dirty="0">
                          <a:effectLst/>
                          <a:latin typeface="Consolas" panose="020B0609020204030204" pitchFamily="49" charset="0"/>
                        </a:rPr>
                        <a:t>3)</a:t>
                      </a:r>
                      <a:endParaRPr lang="en-US" dirty="0">
                        <a:effectLst/>
                        <a:latin typeface="inherit"/>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17966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lesson</a:t>
            </a:r>
          </a:p>
        </p:txBody>
      </p:sp>
      <p:sp>
        <p:nvSpPr>
          <p:cNvPr id="3" name="Content Placeholder 2"/>
          <p:cNvSpPr>
            <a:spLocks noGrp="1"/>
          </p:cNvSpPr>
          <p:nvPr>
            <p:ph idx="1"/>
          </p:nvPr>
        </p:nvSpPr>
        <p:spPr/>
        <p:txBody>
          <a:bodyPr>
            <a:normAutofit/>
          </a:bodyPr>
          <a:lstStyle/>
          <a:p>
            <a:pPr marL="114300" indent="0">
              <a:buNone/>
            </a:pPr>
            <a:endParaRPr lang="en-GB" sz="4400" b="0" dirty="0"/>
          </a:p>
          <a:p>
            <a:pPr marL="114300" indent="0">
              <a:buNone/>
            </a:pPr>
            <a:endParaRPr lang="en-GB" sz="4400" b="0" dirty="0"/>
          </a:p>
          <a:p>
            <a:pPr marL="114300" indent="0">
              <a:buNone/>
            </a:pPr>
            <a:r>
              <a:rPr lang="en-GB" sz="4400" b="0" dirty="0"/>
              <a:t>Any questions?</a:t>
            </a:r>
          </a:p>
        </p:txBody>
      </p:sp>
    </p:spTree>
    <p:extLst>
      <p:ext uri="{BB962C8B-B14F-4D97-AF65-F5344CB8AC3E}">
        <p14:creationId xmlns:p14="http://schemas.microsoft.com/office/powerpoint/2010/main" val="331779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Content</a:t>
            </a:r>
          </a:p>
        </p:txBody>
      </p:sp>
      <p:sp>
        <p:nvSpPr>
          <p:cNvPr id="3" name="Content Placeholder 2"/>
          <p:cNvSpPr>
            <a:spLocks noGrp="1"/>
          </p:cNvSpPr>
          <p:nvPr>
            <p:ph idx="1"/>
          </p:nvPr>
        </p:nvSpPr>
        <p:spPr/>
        <p:txBody>
          <a:bodyPr/>
          <a:lstStyle/>
          <a:p>
            <a:pPr lvl="0">
              <a:spcBef>
                <a:spcPts val="440"/>
              </a:spcBef>
              <a:buClr>
                <a:srgbClr val="A9A57C"/>
              </a:buClr>
              <a:buFont typeface="Arial" pitchFamily="32"/>
              <a:buChar char="•"/>
            </a:pPr>
            <a:r>
              <a:rPr lang="en-US" b="0" dirty="0"/>
              <a:t>What is recursion?</a:t>
            </a:r>
          </a:p>
          <a:p>
            <a:pPr>
              <a:spcBef>
                <a:spcPts val="440"/>
              </a:spcBef>
              <a:buClr>
                <a:srgbClr val="A9A57C"/>
              </a:buClr>
              <a:buFont typeface="Arial" pitchFamily="32"/>
              <a:buChar char="•"/>
            </a:pPr>
            <a:r>
              <a:rPr lang="en-US" b="0" dirty="0"/>
              <a:t>Recursion in programing</a:t>
            </a:r>
          </a:p>
          <a:p>
            <a:pPr lvl="0">
              <a:spcBef>
                <a:spcPts val="440"/>
              </a:spcBef>
              <a:buClr>
                <a:srgbClr val="A9A57C"/>
              </a:buClr>
              <a:buFont typeface="Arial" pitchFamily="32"/>
              <a:buChar char="•"/>
            </a:pPr>
            <a:r>
              <a:rPr lang="en-US" b="0" dirty="0"/>
              <a:t>Recursion example</a:t>
            </a:r>
          </a:p>
          <a:p>
            <a:pPr lvl="0">
              <a:spcBef>
                <a:spcPts val="440"/>
              </a:spcBef>
              <a:buClr>
                <a:srgbClr val="A9A57C"/>
              </a:buClr>
              <a:buFont typeface="Arial" pitchFamily="32"/>
              <a:buChar char="•"/>
            </a:pPr>
            <a:r>
              <a:rPr lang="en-US" b="0" dirty="0"/>
              <a:t>Why is recursion useful?</a:t>
            </a:r>
          </a:p>
          <a:p>
            <a:pPr lvl="0">
              <a:spcBef>
                <a:spcPts val="440"/>
              </a:spcBef>
              <a:buClr>
                <a:srgbClr val="A9A57C"/>
              </a:buClr>
              <a:buFont typeface="Arial" pitchFamily="32"/>
              <a:buChar char="•"/>
            </a:pPr>
            <a:r>
              <a:rPr lang="en-US" b="0" dirty="0"/>
              <a:t>Recursion exercises</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96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066800" y="304800"/>
            <a:ext cx="7620000" cy="1143000"/>
          </a:xfrm>
        </p:spPr>
        <p:txBody>
          <a:bodyPr/>
          <a:lstStyle/>
          <a:p>
            <a:pPr lvl="0"/>
            <a:r>
              <a:rPr lang="en-US" dirty="0"/>
              <a:t>What is Recursion?</a:t>
            </a:r>
          </a:p>
        </p:txBody>
      </p:sp>
      <p:sp>
        <p:nvSpPr>
          <p:cNvPr id="3" name="Content Placeholder 5"/>
          <p:cNvSpPr txBox="1">
            <a:spLocks noGrp="1"/>
          </p:cNvSpPr>
          <p:nvPr>
            <p:ph idx="1"/>
          </p:nvPr>
        </p:nvSpPr>
        <p:spPr/>
        <p:txBody>
          <a:bodyPr/>
          <a:lstStyle/>
          <a:p>
            <a:pPr lvl="0"/>
            <a:r>
              <a:rPr lang="en-US" dirty="0"/>
              <a:t>Recursion is a </a:t>
            </a:r>
            <a:r>
              <a:rPr lang="en-US" b="1" dirty="0"/>
              <a:t>Divide and Conquer Problem</a:t>
            </a:r>
            <a:r>
              <a:rPr lang="en-US" dirty="0"/>
              <a:t>.</a:t>
            </a:r>
            <a:br>
              <a:rPr lang="en-US" dirty="0"/>
            </a:br>
            <a:endParaRPr lang="en-US" dirty="0"/>
          </a:p>
          <a:p>
            <a:pPr lvl="0"/>
            <a:r>
              <a:rPr lang="en-US" dirty="0"/>
              <a:t>A recursive item is something which is defined (or described) and/or solved in terms of itself.</a:t>
            </a:r>
          </a:p>
          <a:p>
            <a:pPr lvl="0"/>
            <a:endParaRPr lang="en-US" dirty="0"/>
          </a:p>
          <a:p>
            <a:pPr lvl="0"/>
            <a:r>
              <a:rPr lang="en-US" dirty="0"/>
              <a:t>That is, the description or solution for some problem is re-used as part of the same description or problem.</a:t>
            </a:r>
          </a:p>
          <a:p>
            <a:pPr lvl="0"/>
            <a:endParaRPr lang="en-US"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pic>
        <p:nvPicPr>
          <p:cNvPr id="7" name="Content Placeholder 6"/>
          <p:cNvPicPr>
            <a:picLocks noGrp="1" noChangeAspect="1"/>
          </p:cNvPicPr>
          <p:nvPr>
            <p:ph idx="2"/>
          </p:nvPr>
        </p:nvPicPr>
        <p:blipFill>
          <a:blip r:embed="rId3"/>
          <a:stretch>
            <a:fillRect/>
          </a:stretch>
        </p:blipFill>
        <p:spPr>
          <a:xfrm>
            <a:off x="5067300" y="2192635"/>
            <a:ext cx="4076700" cy="3615730"/>
          </a:xfrm>
          <a:prstGeom prst="rect">
            <a:avLst/>
          </a:prstGeom>
        </p:spPr>
      </p:pic>
    </p:spTree>
    <p:extLst>
      <p:ext uri="{BB962C8B-B14F-4D97-AF65-F5344CB8AC3E}">
        <p14:creationId xmlns:p14="http://schemas.microsoft.com/office/powerpoint/2010/main" val="32763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57453" y="274638"/>
            <a:ext cx="7620000" cy="1143000"/>
          </a:xfrm>
        </p:spPr>
        <p:txBody>
          <a:bodyPr/>
          <a:lstStyle/>
          <a:p>
            <a:pPr lvl="0"/>
            <a:r>
              <a:rPr lang="en-US" dirty="0"/>
              <a:t>What is Recursion?</a:t>
            </a:r>
          </a:p>
        </p:txBody>
      </p:sp>
      <p:sp>
        <p:nvSpPr>
          <p:cNvPr id="3" name="Content Placeholder 5"/>
          <p:cNvSpPr txBox="1">
            <a:spLocks noGrp="1"/>
          </p:cNvSpPr>
          <p:nvPr>
            <p:ph idx="1"/>
          </p:nvPr>
        </p:nvSpPr>
        <p:spPr>
          <a:xfrm>
            <a:off x="838203" y="1600199"/>
            <a:ext cx="4419598" cy="5196599"/>
          </a:xfrm>
        </p:spPr>
        <p:txBody>
          <a:bodyPr>
            <a:normAutofit lnSpcReduction="10000"/>
          </a:bodyPr>
          <a:lstStyle/>
          <a:p>
            <a:pPr marL="114300" lvl="0" indent="0">
              <a:buNone/>
            </a:pPr>
            <a:r>
              <a:rPr lang="en-GB" b="1" dirty="0"/>
              <a:t>Recursion can also be used to define mathematical concepts:</a:t>
            </a:r>
          </a:p>
          <a:p>
            <a:pPr lvl="0"/>
            <a:r>
              <a:rPr lang="en-GB" dirty="0"/>
              <a:t>A tree is a node with 0 or more children.  Each child node in a tree can also have 0 or more children.</a:t>
            </a:r>
            <a:br>
              <a:rPr lang="en-GB" dirty="0"/>
            </a:br>
            <a:endParaRPr lang="en-GB" dirty="0"/>
          </a:p>
          <a:p>
            <a:pPr lvl="0"/>
            <a:r>
              <a:rPr lang="en-GB" dirty="0"/>
              <a:t>Therefore, based on this definition, each child node can represent another smaller tree (called a sub-tree) within the main tree.</a:t>
            </a:r>
            <a:br>
              <a:rPr lang="en-GB" dirty="0"/>
            </a:br>
            <a:endParaRPr lang="en-GB" dirty="0"/>
          </a:p>
          <a:p>
            <a:pPr lvl="0"/>
            <a:r>
              <a:rPr lang="en-GB" dirty="0"/>
              <a:t>Mathematical Sequences such as the Factorial Sequence of a number or the Fibonacci Sequence are also recursive.</a:t>
            </a:r>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4</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pic>
        <p:nvPicPr>
          <p:cNvPr id="10" name="Picture 9"/>
          <p:cNvPicPr>
            <a:picLocks noChangeAspect="1"/>
          </p:cNvPicPr>
          <p:nvPr/>
        </p:nvPicPr>
        <p:blipFill>
          <a:blip r:embed="rId3"/>
          <a:stretch>
            <a:fillRect/>
          </a:stretch>
        </p:blipFill>
        <p:spPr>
          <a:xfrm>
            <a:off x="5791200" y="1417638"/>
            <a:ext cx="2857500" cy="2381250"/>
          </a:xfrm>
          <a:prstGeom prst="rect">
            <a:avLst/>
          </a:prstGeom>
        </p:spPr>
      </p:pic>
      <p:sp>
        <p:nvSpPr>
          <p:cNvPr id="6" name="Rectangle 5">
            <a:extLst>
              <a:ext uri="{FF2B5EF4-FFF2-40B4-BE49-F238E27FC236}">
                <a16:creationId xmlns:a16="http://schemas.microsoft.com/office/drawing/2014/main" id="{5CADF0EC-EF2B-4D13-98D4-2D7DFAD5E230}"/>
              </a:ext>
            </a:extLst>
          </p:cNvPr>
          <p:cNvSpPr/>
          <p:nvPr/>
        </p:nvSpPr>
        <p:spPr>
          <a:xfrm>
            <a:off x="5638800" y="1295400"/>
            <a:ext cx="3193026" cy="268605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C8ACBD9-3DEF-4CCF-BD8E-828104995E28}"/>
              </a:ext>
            </a:extLst>
          </p:cNvPr>
          <p:cNvSpPr/>
          <p:nvPr/>
        </p:nvSpPr>
        <p:spPr>
          <a:xfrm>
            <a:off x="6324600" y="2514600"/>
            <a:ext cx="1295400" cy="1271998"/>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5" name="Connector: Elbow 14">
            <a:extLst>
              <a:ext uri="{FF2B5EF4-FFF2-40B4-BE49-F238E27FC236}">
                <a16:creationId xmlns:a16="http://schemas.microsoft.com/office/drawing/2014/main" id="{AFE38020-89DF-48B4-816C-ADEA7DF9BC01}"/>
              </a:ext>
            </a:extLst>
          </p:cNvPr>
          <p:cNvCxnSpPr>
            <a:endCxn id="9" idx="2"/>
          </p:cNvCxnSpPr>
          <p:nvPr/>
        </p:nvCxnSpPr>
        <p:spPr>
          <a:xfrm rot="16200000" flipV="1">
            <a:off x="6865349" y="3893549"/>
            <a:ext cx="556802" cy="34290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40860B5-2818-48F1-848E-E003CB5C9B15}"/>
              </a:ext>
            </a:extLst>
          </p:cNvPr>
          <p:cNvSpPr txBox="1"/>
          <p:nvPr/>
        </p:nvSpPr>
        <p:spPr>
          <a:xfrm>
            <a:off x="6872745" y="4253706"/>
            <a:ext cx="1467465" cy="369888"/>
          </a:xfrm>
          <a:prstGeom prst="rect">
            <a:avLst/>
          </a:prstGeom>
          <a:noFill/>
        </p:spPr>
        <p:txBody>
          <a:bodyPr wrap="square" rtlCol="0">
            <a:spAutoFit/>
          </a:bodyPr>
          <a:lstStyle/>
          <a:p>
            <a:r>
              <a:rPr lang="en-GB" dirty="0"/>
              <a:t>Sub tree</a:t>
            </a:r>
          </a:p>
        </p:txBody>
      </p:sp>
      <p:cxnSp>
        <p:nvCxnSpPr>
          <p:cNvPr id="22" name="Connector: Elbow 21">
            <a:extLst>
              <a:ext uri="{FF2B5EF4-FFF2-40B4-BE49-F238E27FC236}">
                <a16:creationId xmlns:a16="http://schemas.microsoft.com/office/drawing/2014/main" id="{2C725F34-E770-4A8E-94AE-A591C0ACE93E}"/>
              </a:ext>
            </a:extLst>
          </p:cNvPr>
          <p:cNvCxnSpPr>
            <a:cxnSpLocks/>
          </p:cNvCxnSpPr>
          <p:nvPr/>
        </p:nvCxnSpPr>
        <p:spPr>
          <a:xfrm rot="16200000" flipH="1">
            <a:off x="6419607" y="1017345"/>
            <a:ext cx="594520" cy="510867"/>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2CD27F2-F3CA-484A-B0B2-E79A22DC96F9}"/>
              </a:ext>
            </a:extLst>
          </p:cNvPr>
          <p:cNvSpPr txBox="1"/>
          <p:nvPr/>
        </p:nvSpPr>
        <p:spPr>
          <a:xfrm>
            <a:off x="6361879" y="635793"/>
            <a:ext cx="1467465" cy="369888"/>
          </a:xfrm>
          <a:prstGeom prst="rect">
            <a:avLst/>
          </a:prstGeom>
          <a:noFill/>
        </p:spPr>
        <p:txBody>
          <a:bodyPr wrap="square" rtlCol="0">
            <a:spAutoFit/>
          </a:bodyPr>
          <a:lstStyle/>
          <a:p>
            <a:r>
              <a:rPr lang="en-GB" dirty="0"/>
              <a:t>Main tree</a:t>
            </a:r>
          </a:p>
        </p:txBody>
      </p:sp>
    </p:spTree>
    <p:extLst>
      <p:ext uri="{BB962C8B-B14F-4D97-AF65-F5344CB8AC3E}">
        <p14:creationId xmlns:p14="http://schemas.microsoft.com/office/powerpoint/2010/main" val="217011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57453" y="274638"/>
            <a:ext cx="7620000" cy="1143000"/>
          </a:xfrm>
        </p:spPr>
        <p:txBody>
          <a:bodyPr/>
          <a:lstStyle/>
          <a:p>
            <a:pPr lvl="0"/>
            <a:r>
              <a:rPr lang="en-US" dirty="0"/>
              <a:t>What is Recursion?</a:t>
            </a:r>
          </a:p>
        </p:txBody>
      </p:sp>
      <p:sp>
        <p:nvSpPr>
          <p:cNvPr id="3" name="Content Placeholder 5"/>
          <p:cNvSpPr txBox="1">
            <a:spLocks noGrp="1"/>
          </p:cNvSpPr>
          <p:nvPr>
            <p:ph idx="1"/>
          </p:nvPr>
        </p:nvSpPr>
        <p:spPr>
          <a:xfrm>
            <a:off x="838202" y="1600200"/>
            <a:ext cx="7696198" cy="4800600"/>
          </a:xfrm>
        </p:spPr>
        <p:txBody>
          <a:bodyPr>
            <a:normAutofit/>
          </a:bodyPr>
          <a:lstStyle/>
          <a:p>
            <a:pPr marL="114300" lvl="0" indent="0">
              <a:buNone/>
            </a:pPr>
            <a:r>
              <a:rPr lang="en-GB" b="1" dirty="0"/>
              <a:t>Recursion can also be used to define </a:t>
            </a:r>
          </a:p>
          <a:p>
            <a:pPr marL="114300" lvl="0" indent="0">
              <a:buNone/>
            </a:pPr>
            <a:r>
              <a:rPr lang="en-GB" b="1" dirty="0"/>
              <a:t>mathematical concepts:</a:t>
            </a:r>
          </a:p>
          <a:p>
            <a:r>
              <a:rPr lang="en-GB" dirty="0"/>
              <a:t>Factorial Sequences </a:t>
            </a:r>
          </a:p>
          <a:p>
            <a:r>
              <a:rPr lang="en-GB" dirty="0"/>
              <a:t>Fibonacci Sequence</a:t>
            </a:r>
            <a:br>
              <a:rPr lang="en-GB" dirty="0"/>
            </a:b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5</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7" name="TextBox 6">
            <a:extLst>
              <a:ext uri="{FF2B5EF4-FFF2-40B4-BE49-F238E27FC236}">
                <a16:creationId xmlns:a16="http://schemas.microsoft.com/office/drawing/2014/main" id="{A36F483B-3AE9-435C-BDC5-CA2F2EDF4017}"/>
              </a:ext>
            </a:extLst>
          </p:cNvPr>
          <p:cNvSpPr txBox="1"/>
          <p:nvPr/>
        </p:nvSpPr>
        <p:spPr>
          <a:xfrm>
            <a:off x="1143000" y="3657600"/>
            <a:ext cx="30480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br>
              <a:rPr lang="en-GB" dirty="0"/>
            </a:br>
            <a:r>
              <a:rPr lang="en-GB" dirty="0"/>
              <a:t>Factorial (5) = 5 x 4 x 3 x 2 x1</a:t>
            </a:r>
          </a:p>
          <a:p>
            <a:endParaRPr lang="en-GB" dirty="0"/>
          </a:p>
          <a:p>
            <a:r>
              <a:rPr lang="en-GB" dirty="0"/>
              <a:t>Fibonacci(5) = 5 + 4 + 3 + 2 + 1</a:t>
            </a:r>
            <a:br>
              <a:rPr lang="en-GB" dirty="0"/>
            </a:br>
            <a:endParaRPr lang="en-GB" dirty="0"/>
          </a:p>
        </p:txBody>
      </p:sp>
    </p:spTree>
    <p:extLst>
      <p:ext uri="{BB962C8B-B14F-4D97-AF65-F5344CB8AC3E}">
        <p14:creationId xmlns:p14="http://schemas.microsoft.com/office/powerpoint/2010/main" val="102713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57453" y="274638"/>
            <a:ext cx="7620000" cy="1143000"/>
          </a:xfrm>
        </p:spPr>
        <p:txBody>
          <a:bodyPr/>
          <a:lstStyle/>
          <a:p>
            <a:pPr lvl="0"/>
            <a:r>
              <a:rPr lang="en-US" dirty="0"/>
              <a:t>What is Recursion?</a:t>
            </a:r>
          </a:p>
        </p:txBody>
      </p:sp>
      <p:sp>
        <p:nvSpPr>
          <p:cNvPr id="3" name="Content Placeholder 5"/>
          <p:cNvSpPr txBox="1">
            <a:spLocks noGrp="1"/>
          </p:cNvSpPr>
          <p:nvPr>
            <p:ph idx="1"/>
          </p:nvPr>
        </p:nvSpPr>
        <p:spPr>
          <a:xfrm>
            <a:off x="838202" y="1600200"/>
            <a:ext cx="8168638" cy="4800600"/>
          </a:xfrm>
        </p:spPr>
        <p:txBody>
          <a:bodyPr>
            <a:normAutofit lnSpcReduction="10000"/>
          </a:bodyPr>
          <a:lstStyle/>
          <a:p>
            <a:pPr marL="114300" indent="0">
              <a:buNone/>
            </a:pPr>
            <a:r>
              <a:rPr lang="en-GB" dirty="0"/>
              <a:t>Example:</a:t>
            </a:r>
          </a:p>
          <a:p>
            <a:pPr lvl="1"/>
            <a:r>
              <a:rPr lang="en-GB" dirty="0"/>
              <a:t>Fibonacci of 5 = 5 + 4 + 3 + 2 + 1</a:t>
            </a:r>
          </a:p>
          <a:p>
            <a:pPr lvl="1"/>
            <a:r>
              <a:rPr lang="en-GB" dirty="0"/>
              <a:t>So Fibonacci of 5 = 5 + Fibonacci of 4  (</a:t>
            </a:r>
            <a:r>
              <a:rPr lang="en-GB" i="1" dirty="0"/>
              <a:t>which is 4 + 3 + 2 + 1)</a:t>
            </a:r>
          </a:p>
          <a:p>
            <a:pPr lvl="1"/>
            <a:r>
              <a:rPr lang="en-GB" dirty="0"/>
              <a:t>Which implies that the Fibonacci of 5  = 5 + 4 + Fibonacci of 3</a:t>
            </a:r>
            <a:br>
              <a:rPr lang="en-GB" dirty="0"/>
            </a:br>
            <a:endParaRPr lang="en-GB" dirty="0"/>
          </a:p>
          <a:p>
            <a:pPr marL="88900" indent="0">
              <a:buNone/>
            </a:pPr>
            <a:r>
              <a:rPr lang="en-GB" dirty="0"/>
              <a:t>Therefore the Fibonacci Function of a number  F(n) can be defined  as the sum of that number and the Fibonacci Function of the number before it</a:t>
            </a:r>
          </a:p>
          <a:p>
            <a:pPr marL="88900" indent="0" algn="ctr">
              <a:buNone/>
            </a:pPr>
            <a:r>
              <a:rPr lang="en-GB" b="1" dirty="0"/>
              <a:t>F(n) = n + F(n-1)</a:t>
            </a:r>
            <a:r>
              <a:rPr lang="en-GB" b="1" baseline="30000" dirty="0"/>
              <a:t> </a:t>
            </a:r>
          </a:p>
          <a:p>
            <a:pPr marL="88900" indent="0">
              <a:buNone/>
            </a:pPr>
            <a:endParaRPr lang="en-GB" sz="2000" baseline="30000" dirty="0"/>
          </a:p>
          <a:p>
            <a:pPr marL="88900" indent="0">
              <a:buNone/>
            </a:pPr>
            <a:r>
              <a:rPr lang="en-GB" sz="2000" dirty="0"/>
              <a:t>How can we solve the Fibonacci Function of F(n-1)?</a:t>
            </a:r>
          </a:p>
          <a:p>
            <a:pPr marL="431800" indent="-342900"/>
            <a:r>
              <a:rPr lang="en-GB" sz="2000" dirty="0"/>
              <a:t>We keep on breaking down the problem until it is small enough to solve!</a:t>
            </a:r>
          </a:p>
          <a:p>
            <a:pPr marL="431800" indent="-342900"/>
            <a:r>
              <a:rPr lang="en-GB" sz="2000" dirty="0"/>
              <a:t>We then re-use our answer to solve the previous problem and back track until we have solved the final problem</a:t>
            </a:r>
          </a:p>
          <a:p>
            <a:pPr marL="696913" indent="-342900"/>
            <a:endParaRPr lang="en-GB" baseline="30000"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6</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2692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57453" y="274638"/>
            <a:ext cx="7620000" cy="1143000"/>
          </a:xfrm>
        </p:spPr>
        <p:txBody>
          <a:bodyPr/>
          <a:lstStyle/>
          <a:p>
            <a:pPr lvl="0"/>
            <a:r>
              <a:rPr lang="en-US" dirty="0"/>
              <a:t>What is Recursion?</a:t>
            </a:r>
          </a:p>
        </p:txBody>
      </p:sp>
      <p:sp>
        <p:nvSpPr>
          <p:cNvPr id="3" name="Content Placeholder 5"/>
          <p:cNvSpPr txBox="1">
            <a:spLocks noGrp="1"/>
          </p:cNvSpPr>
          <p:nvPr>
            <p:ph idx="1"/>
          </p:nvPr>
        </p:nvSpPr>
        <p:spPr>
          <a:xfrm>
            <a:off x="838202" y="1600200"/>
            <a:ext cx="8168638" cy="4800600"/>
          </a:xfrm>
        </p:spPr>
        <p:txBody>
          <a:bodyPr>
            <a:normAutofit/>
          </a:bodyPr>
          <a:lstStyle/>
          <a:p>
            <a:pPr marL="114300" indent="0">
              <a:buNone/>
            </a:pPr>
            <a:r>
              <a:rPr lang="en-GB" dirty="0"/>
              <a:t>Example:</a:t>
            </a:r>
            <a:endParaRPr lang="en-GB" baseline="30000" dirty="0"/>
          </a:p>
          <a:p>
            <a:pPr marL="11430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7</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ectangle 3">
            <a:extLst>
              <a:ext uri="{FF2B5EF4-FFF2-40B4-BE49-F238E27FC236}">
                <a16:creationId xmlns:a16="http://schemas.microsoft.com/office/drawing/2014/main" id="{7DDEA24B-FB28-43BC-85B1-81860B0EA3C3}"/>
              </a:ext>
            </a:extLst>
          </p:cNvPr>
          <p:cNvSpPr/>
          <p:nvPr/>
        </p:nvSpPr>
        <p:spPr>
          <a:xfrm>
            <a:off x="1018048" y="2191928"/>
            <a:ext cx="7258253" cy="373380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TextBox 5">
            <a:extLst>
              <a:ext uri="{FF2B5EF4-FFF2-40B4-BE49-F238E27FC236}">
                <a16:creationId xmlns:a16="http://schemas.microsoft.com/office/drawing/2014/main" id="{3C29F79D-48E5-451F-BFF9-D534DAE5ACD3}"/>
              </a:ext>
            </a:extLst>
          </p:cNvPr>
          <p:cNvSpPr txBox="1"/>
          <p:nvPr/>
        </p:nvSpPr>
        <p:spPr>
          <a:xfrm>
            <a:off x="1143000" y="2362200"/>
            <a:ext cx="1752600" cy="369332"/>
          </a:xfrm>
          <a:prstGeom prst="rect">
            <a:avLst/>
          </a:prstGeom>
          <a:noFill/>
        </p:spPr>
        <p:txBody>
          <a:bodyPr wrap="square" rtlCol="0">
            <a:spAutoFit/>
          </a:bodyPr>
          <a:lstStyle/>
          <a:p>
            <a:r>
              <a:rPr lang="en-GB" dirty="0"/>
              <a:t>Fibonacci of 5</a:t>
            </a:r>
          </a:p>
        </p:txBody>
      </p:sp>
      <p:sp>
        <p:nvSpPr>
          <p:cNvPr id="7" name="TextBox 6">
            <a:extLst>
              <a:ext uri="{FF2B5EF4-FFF2-40B4-BE49-F238E27FC236}">
                <a16:creationId xmlns:a16="http://schemas.microsoft.com/office/drawing/2014/main" id="{FBE361B8-A70B-42D6-941D-57DB15511BF4}"/>
              </a:ext>
            </a:extLst>
          </p:cNvPr>
          <p:cNvSpPr txBox="1"/>
          <p:nvPr/>
        </p:nvSpPr>
        <p:spPr>
          <a:xfrm>
            <a:off x="2590800" y="2362200"/>
            <a:ext cx="2514600" cy="369332"/>
          </a:xfrm>
          <a:prstGeom prst="rect">
            <a:avLst/>
          </a:prstGeom>
          <a:noFill/>
        </p:spPr>
        <p:txBody>
          <a:bodyPr wrap="square" rtlCol="0">
            <a:spAutoFit/>
          </a:bodyPr>
          <a:lstStyle/>
          <a:p>
            <a:r>
              <a:rPr lang="en-GB" dirty="0"/>
              <a:t>=  5 + Fibonacci of 4</a:t>
            </a:r>
          </a:p>
        </p:txBody>
      </p:sp>
      <p:sp>
        <p:nvSpPr>
          <p:cNvPr id="8" name="Rectangle 7">
            <a:extLst>
              <a:ext uri="{FF2B5EF4-FFF2-40B4-BE49-F238E27FC236}">
                <a16:creationId xmlns:a16="http://schemas.microsoft.com/office/drawing/2014/main" id="{EDA45B79-EFED-4D9C-BB26-B723C2EA0AFD}"/>
              </a:ext>
            </a:extLst>
          </p:cNvPr>
          <p:cNvSpPr/>
          <p:nvPr/>
        </p:nvSpPr>
        <p:spPr>
          <a:xfrm>
            <a:off x="1275735" y="2825164"/>
            <a:ext cx="6906752" cy="2989295"/>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a:extLst>
              <a:ext uri="{FF2B5EF4-FFF2-40B4-BE49-F238E27FC236}">
                <a16:creationId xmlns:a16="http://schemas.microsoft.com/office/drawing/2014/main" id="{20A56FBB-B96D-4F75-AD62-E4227A24D31E}"/>
              </a:ext>
            </a:extLst>
          </p:cNvPr>
          <p:cNvSpPr txBox="1"/>
          <p:nvPr/>
        </p:nvSpPr>
        <p:spPr>
          <a:xfrm>
            <a:off x="1295400" y="2901804"/>
            <a:ext cx="1752600" cy="369332"/>
          </a:xfrm>
          <a:prstGeom prst="rect">
            <a:avLst/>
          </a:prstGeom>
          <a:noFill/>
        </p:spPr>
        <p:txBody>
          <a:bodyPr wrap="square" rtlCol="0">
            <a:spAutoFit/>
          </a:bodyPr>
          <a:lstStyle/>
          <a:p>
            <a:r>
              <a:rPr lang="en-GB" dirty="0"/>
              <a:t>Fibonacci of 4</a:t>
            </a:r>
          </a:p>
        </p:txBody>
      </p:sp>
      <p:sp>
        <p:nvSpPr>
          <p:cNvPr id="10" name="TextBox 9">
            <a:extLst>
              <a:ext uri="{FF2B5EF4-FFF2-40B4-BE49-F238E27FC236}">
                <a16:creationId xmlns:a16="http://schemas.microsoft.com/office/drawing/2014/main" id="{5E6DF221-6366-4539-B707-B17D46AF45BC}"/>
              </a:ext>
            </a:extLst>
          </p:cNvPr>
          <p:cNvSpPr txBox="1"/>
          <p:nvPr/>
        </p:nvSpPr>
        <p:spPr>
          <a:xfrm>
            <a:off x="2743200" y="2897413"/>
            <a:ext cx="2514600" cy="369332"/>
          </a:xfrm>
          <a:prstGeom prst="rect">
            <a:avLst/>
          </a:prstGeom>
          <a:noFill/>
        </p:spPr>
        <p:txBody>
          <a:bodyPr wrap="square" rtlCol="0">
            <a:spAutoFit/>
          </a:bodyPr>
          <a:lstStyle/>
          <a:p>
            <a:r>
              <a:rPr lang="en-GB" dirty="0"/>
              <a:t>=  4 + Fibonacci of 3</a:t>
            </a:r>
          </a:p>
        </p:txBody>
      </p:sp>
      <p:sp>
        <p:nvSpPr>
          <p:cNvPr id="11" name="Rectangle 10">
            <a:extLst>
              <a:ext uri="{FF2B5EF4-FFF2-40B4-BE49-F238E27FC236}">
                <a16:creationId xmlns:a16="http://schemas.microsoft.com/office/drawing/2014/main" id="{42B67CE0-4ADD-4F0D-9A4A-8DFB3856C450}"/>
              </a:ext>
            </a:extLst>
          </p:cNvPr>
          <p:cNvSpPr/>
          <p:nvPr/>
        </p:nvSpPr>
        <p:spPr>
          <a:xfrm>
            <a:off x="1447800" y="3336536"/>
            <a:ext cx="5820287" cy="2233059"/>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TextBox 11">
            <a:extLst>
              <a:ext uri="{FF2B5EF4-FFF2-40B4-BE49-F238E27FC236}">
                <a16:creationId xmlns:a16="http://schemas.microsoft.com/office/drawing/2014/main" id="{93A9A570-5F25-4F2C-AF23-6E6B22870083}"/>
              </a:ext>
            </a:extLst>
          </p:cNvPr>
          <p:cNvSpPr txBox="1"/>
          <p:nvPr/>
        </p:nvSpPr>
        <p:spPr>
          <a:xfrm>
            <a:off x="1447800" y="3441589"/>
            <a:ext cx="1752600" cy="369332"/>
          </a:xfrm>
          <a:prstGeom prst="rect">
            <a:avLst/>
          </a:prstGeom>
          <a:noFill/>
        </p:spPr>
        <p:txBody>
          <a:bodyPr wrap="square" rtlCol="0">
            <a:spAutoFit/>
          </a:bodyPr>
          <a:lstStyle/>
          <a:p>
            <a:r>
              <a:rPr lang="en-GB" dirty="0"/>
              <a:t>Fibonacci of 3</a:t>
            </a:r>
          </a:p>
        </p:txBody>
      </p:sp>
      <p:sp>
        <p:nvSpPr>
          <p:cNvPr id="14" name="TextBox 13">
            <a:extLst>
              <a:ext uri="{FF2B5EF4-FFF2-40B4-BE49-F238E27FC236}">
                <a16:creationId xmlns:a16="http://schemas.microsoft.com/office/drawing/2014/main" id="{53F1CACE-DDAD-4ABD-B330-DF6051D19F7B}"/>
              </a:ext>
            </a:extLst>
          </p:cNvPr>
          <p:cNvSpPr txBox="1"/>
          <p:nvPr/>
        </p:nvSpPr>
        <p:spPr>
          <a:xfrm>
            <a:off x="2895600" y="3411542"/>
            <a:ext cx="2514600" cy="369332"/>
          </a:xfrm>
          <a:prstGeom prst="rect">
            <a:avLst/>
          </a:prstGeom>
          <a:noFill/>
        </p:spPr>
        <p:txBody>
          <a:bodyPr wrap="square" rtlCol="0">
            <a:spAutoFit/>
          </a:bodyPr>
          <a:lstStyle/>
          <a:p>
            <a:r>
              <a:rPr lang="en-GB" dirty="0"/>
              <a:t>=  3 + Fibonacci of 2</a:t>
            </a:r>
          </a:p>
        </p:txBody>
      </p:sp>
      <p:sp>
        <p:nvSpPr>
          <p:cNvPr id="15" name="Rectangle 14">
            <a:extLst>
              <a:ext uri="{FF2B5EF4-FFF2-40B4-BE49-F238E27FC236}">
                <a16:creationId xmlns:a16="http://schemas.microsoft.com/office/drawing/2014/main" id="{53871DBF-3C17-4BF8-B56A-1F4C594E4176}"/>
              </a:ext>
            </a:extLst>
          </p:cNvPr>
          <p:cNvSpPr/>
          <p:nvPr/>
        </p:nvSpPr>
        <p:spPr>
          <a:xfrm>
            <a:off x="1600200" y="3932813"/>
            <a:ext cx="4905887" cy="1454795"/>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TextBox 15">
            <a:extLst>
              <a:ext uri="{FF2B5EF4-FFF2-40B4-BE49-F238E27FC236}">
                <a16:creationId xmlns:a16="http://schemas.microsoft.com/office/drawing/2014/main" id="{4D121456-9FAC-465E-B150-C6F153D55DFC}"/>
              </a:ext>
            </a:extLst>
          </p:cNvPr>
          <p:cNvSpPr txBox="1"/>
          <p:nvPr/>
        </p:nvSpPr>
        <p:spPr>
          <a:xfrm>
            <a:off x="1600200" y="4033317"/>
            <a:ext cx="1752600" cy="369332"/>
          </a:xfrm>
          <a:prstGeom prst="rect">
            <a:avLst/>
          </a:prstGeom>
          <a:noFill/>
        </p:spPr>
        <p:txBody>
          <a:bodyPr wrap="square" rtlCol="0">
            <a:spAutoFit/>
          </a:bodyPr>
          <a:lstStyle/>
          <a:p>
            <a:r>
              <a:rPr lang="en-GB" dirty="0"/>
              <a:t>Fibonacci of 2</a:t>
            </a:r>
          </a:p>
        </p:txBody>
      </p:sp>
      <p:sp>
        <p:nvSpPr>
          <p:cNvPr id="17" name="TextBox 16">
            <a:extLst>
              <a:ext uri="{FF2B5EF4-FFF2-40B4-BE49-F238E27FC236}">
                <a16:creationId xmlns:a16="http://schemas.microsoft.com/office/drawing/2014/main" id="{493204BE-C55D-4CB2-B778-72FBF3C4AE72}"/>
              </a:ext>
            </a:extLst>
          </p:cNvPr>
          <p:cNvSpPr txBox="1"/>
          <p:nvPr/>
        </p:nvSpPr>
        <p:spPr>
          <a:xfrm>
            <a:off x="2971800" y="4037198"/>
            <a:ext cx="2514600" cy="369332"/>
          </a:xfrm>
          <a:prstGeom prst="rect">
            <a:avLst/>
          </a:prstGeom>
          <a:noFill/>
        </p:spPr>
        <p:txBody>
          <a:bodyPr wrap="square" rtlCol="0">
            <a:spAutoFit/>
          </a:bodyPr>
          <a:lstStyle/>
          <a:p>
            <a:r>
              <a:rPr lang="en-GB" dirty="0"/>
              <a:t>=  2 + Fibonacci of 1</a:t>
            </a:r>
          </a:p>
        </p:txBody>
      </p:sp>
      <p:sp>
        <p:nvSpPr>
          <p:cNvPr id="18" name="Rectangle 17">
            <a:extLst>
              <a:ext uri="{FF2B5EF4-FFF2-40B4-BE49-F238E27FC236}">
                <a16:creationId xmlns:a16="http://schemas.microsoft.com/office/drawing/2014/main" id="{C1C9E17A-1E39-4066-90C2-D9C558D5F2A3}"/>
              </a:ext>
            </a:extLst>
          </p:cNvPr>
          <p:cNvSpPr/>
          <p:nvPr/>
        </p:nvSpPr>
        <p:spPr>
          <a:xfrm>
            <a:off x="1736828" y="4401732"/>
            <a:ext cx="4067687" cy="815608"/>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9" name="TextBox 18">
            <a:extLst>
              <a:ext uri="{FF2B5EF4-FFF2-40B4-BE49-F238E27FC236}">
                <a16:creationId xmlns:a16="http://schemas.microsoft.com/office/drawing/2014/main" id="{B8EB8D0C-4DFF-4273-9CD7-A7BFB30B72BE}"/>
              </a:ext>
            </a:extLst>
          </p:cNvPr>
          <p:cNvSpPr txBox="1"/>
          <p:nvPr/>
        </p:nvSpPr>
        <p:spPr>
          <a:xfrm>
            <a:off x="1736828" y="4582517"/>
            <a:ext cx="1752600" cy="369332"/>
          </a:xfrm>
          <a:prstGeom prst="rect">
            <a:avLst/>
          </a:prstGeom>
          <a:noFill/>
        </p:spPr>
        <p:txBody>
          <a:bodyPr wrap="square" rtlCol="0">
            <a:spAutoFit/>
          </a:bodyPr>
          <a:lstStyle/>
          <a:p>
            <a:r>
              <a:rPr lang="en-GB" dirty="0"/>
              <a:t>Fibonacci of 1</a:t>
            </a:r>
          </a:p>
        </p:txBody>
      </p:sp>
      <p:sp>
        <p:nvSpPr>
          <p:cNvPr id="20" name="TextBox 19">
            <a:extLst>
              <a:ext uri="{FF2B5EF4-FFF2-40B4-BE49-F238E27FC236}">
                <a16:creationId xmlns:a16="http://schemas.microsoft.com/office/drawing/2014/main" id="{76DC3473-F1C3-4A67-A98C-4CB90D6E5A13}"/>
              </a:ext>
            </a:extLst>
          </p:cNvPr>
          <p:cNvSpPr txBox="1"/>
          <p:nvPr/>
        </p:nvSpPr>
        <p:spPr>
          <a:xfrm>
            <a:off x="3129218" y="4583668"/>
            <a:ext cx="2514600" cy="369332"/>
          </a:xfrm>
          <a:prstGeom prst="rect">
            <a:avLst/>
          </a:prstGeom>
          <a:noFill/>
        </p:spPr>
        <p:txBody>
          <a:bodyPr wrap="square" rtlCol="0">
            <a:spAutoFit/>
          </a:bodyPr>
          <a:lstStyle/>
          <a:p>
            <a:r>
              <a:rPr lang="en-GB" dirty="0"/>
              <a:t>=  </a:t>
            </a:r>
            <a:r>
              <a:rPr lang="en-GB" b="1" dirty="0">
                <a:solidFill>
                  <a:srgbClr val="C00000"/>
                </a:solidFill>
              </a:rPr>
              <a:t>1</a:t>
            </a:r>
          </a:p>
        </p:txBody>
      </p:sp>
      <p:sp>
        <p:nvSpPr>
          <p:cNvPr id="21" name="TextBox 20">
            <a:extLst>
              <a:ext uri="{FF2B5EF4-FFF2-40B4-BE49-F238E27FC236}">
                <a16:creationId xmlns:a16="http://schemas.microsoft.com/office/drawing/2014/main" id="{ECE2B741-318D-4B34-AC32-E61445655B0E}"/>
              </a:ext>
            </a:extLst>
          </p:cNvPr>
          <p:cNvSpPr txBox="1"/>
          <p:nvPr/>
        </p:nvSpPr>
        <p:spPr>
          <a:xfrm>
            <a:off x="4933333" y="4009895"/>
            <a:ext cx="1315067" cy="369332"/>
          </a:xfrm>
          <a:prstGeom prst="rect">
            <a:avLst/>
          </a:prstGeom>
          <a:noFill/>
        </p:spPr>
        <p:txBody>
          <a:bodyPr wrap="square" rtlCol="0">
            <a:spAutoFit/>
          </a:bodyPr>
          <a:lstStyle/>
          <a:p>
            <a:r>
              <a:rPr lang="en-GB" dirty="0"/>
              <a:t>=  </a:t>
            </a:r>
            <a:r>
              <a:rPr lang="en-GB" b="1" dirty="0">
                <a:solidFill>
                  <a:srgbClr val="C00000"/>
                </a:solidFill>
              </a:rPr>
              <a:t>2 + 1 = 3</a:t>
            </a:r>
          </a:p>
        </p:txBody>
      </p:sp>
      <p:sp>
        <p:nvSpPr>
          <p:cNvPr id="22" name="TextBox 21">
            <a:extLst>
              <a:ext uri="{FF2B5EF4-FFF2-40B4-BE49-F238E27FC236}">
                <a16:creationId xmlns:a16="http://schemas.microsoft.com/office/drawing/2014/main" id="{99EDA0D8-C80A-4321-ACF2-D9D259F638BA}"/>
              </a:ext>
            </a:extLst>
          </p:cNvPr>
          <p:cNvSpPr txBox="1"/>
          <p:nvPr/>
        </p:nvSpPr>
        <p:spPr>
          <a:xfrm>
            <a:off x="4924731" y="3406295"/>
            <a:ext cx="1315067" cy="369332"/>
          </a:xfrm>
          <a:prstGeom prst="rect">
            <a:avLst/>
          </a:prstGeom>
          <a:noFill/>
        </p:spPr>
        <p:txBody>
          <a:bodyPr wrap="square" rtlCol="0">
            <a:spAutoFit/>
          </a:bodyPr>
          <a:lstStyle/>
          <a:p>
            <a:r>
              <a:rPr lang="en-GB" dirty="0"/>
              <a:t>=  </a:t>
            </a:r>
            <a:r>
              <a:rPr lang="en-GB" b="1" dirty="0">
                <a:solidFill>
                  <a:srgbClr val="C00000"/>
                </a:solidFill>
              </a:rPr>
              <a:t>3 + 3 = 6</a:t>
            </a:r>
          </a:p>
        </p:txBody>
      </p:sp>
      <p:sp>
        <p:nvSpPr>
          <p:cNvPr id="23" name="TextBox 22">
            <a:extLst>
              <a:ext uri="{FF2B5EF4-FFF2-40B4-BE49-F238E27FC236}">
                <a16:creationId xmlns:a16="http://schemas.microsoft.com/office/drawing/2014/main" id="{D0B817D5-D032-4285-90A4-85B0A8303035}"/>
              </a:ext>
            </a:extLst>
          </p:cNvPr>
          <p:cNvSpPr txBox="1"/>
          <p:nvPr/>
        </p:nvSpPr>
        <p:spPr>
          <a:xfrm>
            <a:off x="4857953" y="2865072"/>
            <a:ext cx="1315067" cy="369332"/>
          </a:xfrm>
          <a:prstGeom prst="rect">
            <a:avLst/>
          </a:prstGeom>
          <a:noFill/>
        </p:spPr>
        <p:txBody>
          <a:bodyPr wrap="square" rtlCol="0">
            <a:spAutoFit/>
          </a:bodyPr>
          <a:lstStyle/>
          <a:p>
            <a:r>
              <a:rPr lang="en-GB" dirty="0"/>
              <a:t>=  </a:t>
            </a:r>
            <a:r>
              <a:rPr lang="en-GB" b="1" dirty="0">
                <a:solidFill>
                  <a:srgbClr val="C00000"/>
                </a:solidFill>
              </a:rPr>
              <a:t>4 + 6 = 10</a:t>
            </a:r>
          </a:p>
        </p:txBody>
      </p:sp>
      <p:sp>
        <p:nvSpPr>
          <p:cNvPr id="24" name="TextBox 23">
            <a:extLst>
              <a:ext uri="{FF2B5EF4-FFF2-40B4-BE49-F238E27FC236}">
                <a16:creationId xmlns:a16="http://schemas.microsoft.com/office/drawing/2014/main" id="{AD79F412-2015-4425-8E86-92A49ECB1E42}"/>
              </a:ext>
            </a:extLst>
          </p:cNvPr>
          <p:cNvSpPr txBox="1"/>
          <p:nvPr/>
        </p:nvSpPr>
        <p:spPr>
          <a:xfrm>
            <a:off x="4896462" y="2402108"/>
            <a:ext cx="1609625" cy="369332"/>
          </a:xfrm>
          <a:prstGeom prst="rect">
            <a:avLst/>
          </a:prstGeom>
          <a:noFill/>
        </p:spPr>
        <p:txBody>
          <a:bodyPr wrap="square" rtlCol="0">
            <a:spAutoFit/>
          </a:bodyPr>
          <a:lstStyle/>
          <a:p>
            <a:r>
              <a:rPr lang="en-GB" dirty="0"/>
              <a:t>=  </a:t>
            </a:r>
            <a:r>
              <a:rPr lang="en-GB" b="1" dirty="0">
                <a:solidFill>
                  <a:srgbClr val="C00000"/>
                </a:solidFill>
              </a:rPr>
              <a:t>5 + 10 = 15</a:t>
            </a:r>
          </a:p>
        </p:txBody>
      </p:sp>
      <p:sp>
        <p:nvSpPr>
          <p:cNvPr id="25" name="Arrow: Curved Up 24">
            <a:extLst>
              <a:ext uri="{FF2B5EF4-FFF2-40B4-BE49-F238E27FC236}">
                <a16:creationId xmlns:a16="http://schemas.microsoft.com/office/drawing/2014/main" id="{0CE68F49-F521-4C8C-994E-CDA49222E9C2}"/>
              </a:ext>
            </a:extLst>
          </p:cNvPr>
          <p:cNvSpPr/>
          <p:nvPr/>
        </p:nvSpPr>
        <p:spPr>
          <a:xfrm rot="20476866">
            <a:off x="4572748" y="4517186"/>
            <a:ext cx="1246646" cy="405072"/>
          </a:xfrm>
          <a:prstGeom prst="curved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GB">
              <a:solidFill>
                <a:schemeClr val="tx1"/>
              </a:solidFill>
            </a:endParaRPr>
          </a:p>
        </p:txBody>
      </p:sp>
      <p:sp>
        <p:nvSpPr>
          <p:cNvPr id="26" name="Arrow: Curved Up 25">
            <a:extLst>
              <a:ext uri="{FF2B5EF4-FFF2-40B4-BE49-F238E27FC236}">
                <a16:creationId xmlns:a16="http://schemas.microsoft.com/office/drawing/2014/main" id="{7EC465A6-0731-4CB9-AAA9-2C95398E4EC3}"/>
              </a:ext>
            </a:extLst>
          </p:cNvPr>
          <p:cNvSpPr/>
          <p:nvPr/>
        </p:nvSpPr>
        <p:spPr>
          <a:xfrm rot="16638865">
            <a:off x="5992346" y="3821462"/>
            <a:ext cx="605922" cy="258348"/>
          </a:xfrm>
          <a:prstGeom prst="curved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GB">
              <a:solidFill>
                <a:schemeClr val="tx1"/>
              </a:solidFill>
            </a:endParaRPr>
          </a:p>
        </p:txBody>
      </p:sp>
      <p:sp>
        <p:nvSpPr>
          <p:cNvPr id="27" name="Arrow: Curved Up 26">
            <a:extLst>
              <a:ext uri="{FF2B5EF4-FFF2-40B4-BE49-F238E27FC236}">
                <a16:creationId xmlns:a16="http://schemas.microsoft.com/office/drawing/2014/main" id="{7CB9F9B9-B8CE-4B8A-A8D9-914FE240CABE}"/>
              </a:ext>
            </a:extLst>
          </p:cNvPr>
          <p:cNvSpPr/>
          <p:nvPr/>
        </p:nvSpPr>
        <p:spPr>
          <a:xfrm rot="15954980">
            <a:off x="6078293" y="3203288"/>
            <a:ext cx="574270" cy="282344"/>
          </a:xfrm>
          <a:prstGeom prst="curved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GB">
              <a:solidFill>
                <a:schemeClr val="tx1"/>
              </a:solidFill>
            </a:endParaRPr>
          </a:p>
        </p:txBody>
      </p:sp>
      <p:sp>
        <p:nvSpPr>
          <p:cNvPr id="28" name="Arrow: Curved Up 27">
            <a:extLst>
              <a:ext uri="{FF2B5EF4-FFF2-40B4-BE49-F238E27FC236}">
                <a16:creationId xmlns:a16="http://schemas.microsoft.com/office/drawing/2014/main" id="{A743B4A9-712A-4182-B470-2671A2123AFD}"/>
              </a:ext>
            </a:extLst>
          </p:cNvPr>
          <p:cNvSpPr/>
          <p:nvPr/>
        </p:nvSpPr>
        <p:spPr>
          <a:xfrm rot="15347699">
            <a:off x="6172672" y="2659785"/>
            <a:ext cx="552375" cy="263602"/>
          </a:xfrm>
          <a:prstGeom prst="curved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85836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animBg="1"/>
      <p:bldP spid="12" grpId="0"/>
      <p:bldP spid="14" grpId="0"/>
      <p:bldP spid="15" grpId="0" animBg="1"/>
      <p:bldP spid="16" grpId="0"/>
      <p:bldP spid="17" grpId="0"/>
      <p:bldP spid="18" grpId="0" animBg="1"/>
      <p:bldP spid="19" grpId="0"/>
      <p:bldP spid="20" grpId="0"/>
      <p:bldP spid="21" grpId="0"/>
      <p:bldP spid="22" grpId="0"/>
      <p:bldP spid="23" grpId="0"/>
      <p:bldP spid="24" grpId="0"/>
      <p:bldP spid="25"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in Programming</a:t>
            </a:r>
          </a:p>
        </p:txBody>
      </p:sp>
      <p:sp>
        <p:nvSpPr>
          <p:cNvPr id="3" name="Content Placeholder 2"/>
          <p:cNvSpPr>
            <a:spLocks noGrp="1"/>
          </p:cNvSpPr>
          <p:nvPr>
            <p:ph idx="1"/>
          </p:nvPr>
        </p:nvSpPr>
        <p:spPr>
          <a:xfrm>
            <a:off x="838200" y="1447800"/>
            <a:ext cx="7924800" cy="5105400"/>
          </a:xfrm>
        </p:spPr>
        <p:txBody>
          <a:bodyPr>
            <a:normAutofit fontScale="92500" lnSpcReduction="20000"/>
          </a:bodyPr>
          <a:lstStyle/>
          <a:p>
            <a:pPr marL="114300" indent="0" algn="ctr">
              <a:buNone/>
            </a:pPr>
            <a:r>
              <a:rPr lang="en-GB" dirty="0"/>
              <a:t>A </a:t>
            </a:r>
            <a:r>
              <a:rPr lang="en-GB" i="1" dirty="0"/>
              <a:t>Recursive Method </a:t>
            </a:r>
            <a:r>
              <a:rPr lang="en-GB" dirty="0"/>
              <a:t>is a method that </a:t>
            </a:r>
            <a:r>
              <a:rPr lang="en-GB" i="1" dirty="0"/>
              <a:t>calls itself</a:t>
            </a:r>
            <a:r>
              <a:rPr lang="en-GB" b="0" dirty="0"/>
              <a:t>.</a:t>
            </a:r>
          </a:p>
          <a:p>
            <a:pPr marL="114300" indent="0">
              <a:buNone/>
            </a:pPr>
            <a:endParaRPr lang="en-GB" b="0" dirty="0"/>
          </a:p>
          <a:p>
            <a:r>
              <a:rPr lang="en-GB" b="0" dirty="0"/>
              <a:t>Hence a Recursive Algorithm can be defined as </a:t>
            </a:r>
            <a:r>
              <a:rPr lang="en-GB" dirty="0"/>
              <a:t>an </a:t>
            </a:r>
            <a:r>
              <a:rPr lang="en-GB" i="1" dirty="0"/>
              <a:t>algorithm which calls itself </a:t>
            </a:r>
            <a:r>
              <a:rPr lang="en-GB" dirty="0"/>
              <a:t>with "smaller (or simpler)" input values</a:t>
            </a:r>
            <a:r>
              <a:rPr lang="en-GB" b="0" dirty="0"/>
              <a:t>, and which obtains the result for the current input by applying simple operations to the returned value for the smaller (or simpler) input.</a:t>
            </a:r>
          </a:p>
          <a:p>
            <a:endParaRPr lang="en-US" b="0" dirty="0"/>
          </a:p>
          <a:p>
            <a:pPr lvl="0"/>
            <a:r>
              <a:rPr lang="en-GB" b="0" dirty="0"/>
              <a:t>Informally, you can imagine that the </a:t>
            </a:r>
            <a:r>
              <a:rPr lang="en-GB" i="1" dirty="0"/>
              <a:t>method is calling itself because it is assuming that it already works</a:t>
            </a:r>
            <a:r>
              <a:rPr lang="en-GB" b="0" dirty="0"/>
              <a:t> (at least for a problem with a “simpler” input).</a:t>
            </a:r>
          </a:p>
          <a:p>
            <a:pPr lvl="0"/>
            <a:endParaRPr lang="en-GB" b="0" dirty="0"/>
          </a:p>
          <a:p>
            <a:pPr lvl="0"/>
            <a:r>
              <a:rPr lang="en-GB" i="1" dirty="0"/>
              <a:t>Each time, the problem is slightly simplified </a:t>
            </a:r>
            <a:r>
              <a:rPr lang="en-GB" b="0" dirty="0"/>
              <a:t>(e.g. in the Fibonacci sequence we are looking for terms that are simpler to calculate each time).</a:t>
            </a:r>
          </a:p>
          <a:p>
            <a:pPr lvl="0"/>
            <a:endParaRPr lang="en-GB" b="0" dirty="0"/>
          </a:p>
          <a:p>
            <a:pPr marL="114300" lvl="0" indent="0" algn="ctr">
              <a:buNone/>
            </a:pPr>
            <a:r>
              <a:rPr lang="en-GB" i="1" dirty="0"/>
              <a:t>The method will keep on calling itself, each time encountering a simpler problem, until it meets a trivial problem that it can solve </a:t>
            </a:r>
            <a:r>
              <a:rPr lang="en-GB" dirty="0"/>
              <a:t>directly</a:t>
            </a:r>
            <a:r>
              <a:rPr lang="en-GB" b="0" dirty="0"/>
              <a:t> </a:t>
            </a:r>
          </a:p>
          <a:p>
            <a:pPr marL="114300" lvl="0" indent="0" algn="ctr">
              <a:buNone/>
            </a:pPr>
            <a:r>
              <a:rPr lang="en-GB" b="0" dirty="0"/>
              <a:t>E.g. the Fibonacci Sequence of 1 which is equal to 1</a:t>
            </a:r>
          </a:p>
          <a:p>
            <a:pPr lvl="0"/>
            <a:endParaRPr lang="en-GB" b="0" dirty="0"/>
          </a:p>
          <a:p>
            <a:endParaRPr lang="en-US"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61916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in Programming</a:t>
            </a:r>
          </a:p>
        </p:txBody>
      </p:sp>
      <p:sp>
        <p:nvSpPr>
          <p:cNvPr id="3" name="Content Placeholder 2"/>
          <p:cNvSpPr>
            <a:spLocks noGrp="1"/>
          </p:cNvSpPr>
          <p:nvPr>
            <p:ph idx="1"/>
          </p:nvPr>
        </p:nvSpPr>
        <p:spPr>
          <a:xfrm>
            <a:off x="838200" y="1600200"/>
            <a:ext cx="8168640" cy="4800600"/>
          </a:xfrm>
        </p:spPr>
        <p:txBody>
          <a:bodyPr>
            <a:normAutofit/>
          </a:bodyPr>
          <a:lstStyle/>
          <a:p>
            <a:r>
              <a:rPr lang="en-GB" b="0" dirty="0"/>
              <a:t>Recursive Algorithms are </a:t>
            </a:r>
            <a:r>
              <a:rPr lang="en-GB" dirty="0"/>
              <a:t>essentially </a:t>
            </a:r>
            <a:r>
              <a:rPr lang="en-GB" i="1" dirty="0"/>
              <a:t>Divide and Conquer Problems</a:t>
            </a:r>
            <a:r>
              <a:rPr lang="en-GB" dirty="0"/>
              <a:t> </a:t>
            </a:r>
            <a:r>
              <a:rPr lang="en-GB" b="0" dirty="0"/>
              <a:t>where, to find a solution to the given problem, one must:</a:t>
            </a:r>
            <a:br>
              <a:rPr lang="en-GB" b="0" dirty="0"/>
            </a:br>
            <a:endParaRPr lang="en-US" b="0" dirty="0"/>
          </a:p>
          <a:p>
            <a:pPr marL="803275" indent="-457200">
              <a:buAutoNum type="arabicPeriod"/>
            </a:pPr>
            <a:r>
              <a:rPr lang="en-GB" dirty="0"/>
              <a:t>Breaking the main problem </a:t>
            </a:r>
            <a:r>
              <a:rPr lang="en-GB" b="0" dirty="0"/>
              <a:t>into sub-problems (that are themselves smaller instances of the same problem)</a:t>
            </a:r>
          </a:p>
          <a:p>
            <a:pPr marL="803275" indent="-457200">
              <a:buAutoNum type="arabicPeriod"/>
            </a:pPr>
            <a:endParaRPr lang="en-GB" b="0" dirty="0"/>
          </a:p>
          <a:p>
            <a:pPr marL="803275" indent="-457200">
              <a:buAutoNum type="arabicPeriod"/>
            </a:pPr>
            <a:r>
              <a:rPr lang="en-GB" dirty="0"/>
              <a:t>Recursively solving these sub-problems </a:t>
            </a:r>
            <a:endParaRPr lang="en-GB" b="0" dirty="0"/>
          </a:p>
          <a:p>
            <a:pPr marL="803275" indent="-457200">
              <a:buAutoNum type="arabicPeriod"/>
            </a:pPr>
            <a:endParaRPr lang="en-GB" b="0" dirty="0"/>
          </a:p>
          <a:p>
            <a:pPr marL="803275" indent="-457200">
              <a:buAutoNum type="arabicPeriod"/>
            </a:pPr>
            <a:r>
              <a:rPr lang="en-GB" b="0" dirty="0"/>
              <a:t>Appropriately </a:t>
            </a:r>
            <a:r>
              <a:rPr lang="en-GB" dirty="0"/>
              <a:t>combining their answers</a:t>
            </a:r>
            <a:endParaRPr lang="en-US" dirty="0"/>
          </a:p>
          <a:p>
            <a:endParaRPr lang="en-US"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319439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795</TotalTime>
  <Words>880</Words>
  <Application>Microsoft Office PowerPoint</Application>
  <PresentationFormat>On-screen Show (4:3)</PresentationFormat>
  <Paragraphs>190</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Consolas</vt:lpstr>
      <vt:lpstr>inherit</vt:lpstr>
      <vt:lpstr>Times New Roman</vt:lpstr>
      <vt:lpstr>Verdana</vt:lpstr>
      <vt:lpstr>Adjacency</vt:lpstr>
      <vt:lpstr>Data Structures and Algorithms IICT-6005</vt:lpstr>
      <vt:lpstr>Lesson Content</vt:lpstr>
      <vt:lpstr>What is Recursion?</vt:lpstr>
      <vt:lpstr>What is Recursion?</vt:lpstr>
      <vt:lpstr>What is Recursion?</vt:lpstr>
      <vt:lpstr>What is Recursion?</vt:lpstr>
      <vt:lpstr>What is Recursion?</vt:lpstr>
      <vt:lpstr>Recursion in Programming</vt:lpstr>
      <vt:lpstr>Recursion in Programming</vt:lpstr>
      <vt:lpstr>Recursion in Programming</vt:lpstr>
      <vt:lpstr>Recursion in Programming</vt:lpstr>
      <vt:lpstr>Recursion in Programming</vt:lpstr>
      <vt:lpstr>Recursion example</vt:lpstr>
      <vt:lpstr>Why is Recursion Useful?</vt:lpstr>
      <vt:lpstr>Trade Off</vt:lpstr>
      <vt:lpstr>Recursion exercises</vt:lpstr>
      <vt:lpstr>Recursion exercises</vt:lpstr>
      <vt:lpstr>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Kassandra Calleja</cp:lastModifiedBy>
  <cp:revision>45</cp:revision>
  <dcterms:created xsi:type="dcterms:W3CDTF">2006-08-16T00:00:00Z</dcterms:created>
  <dcterms:modified xsi:type="dcterms:W3CDTF">2020-04-01T12:39:32Z</dcterms:modified>
</cp:coreProperties>
</file>