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0A9CBC-099C-4991-960C-75E4D511968D}">
          <p14:sldIdLst>
            <p14:sldId id="256"/>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28/02/2020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3ED3A53-790F-4985-87C7-09EFA2612FEE}"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BF755590-C38A-4DE6-9EE0-3C3CB8CBB418}"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1C748F97-D210-4683-8741-273759C52AE7}"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01591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04256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67802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4074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83106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1248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34303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031380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193504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81759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62337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20643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189050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378454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661034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30160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761301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3217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86874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664258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051144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30188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211376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845142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91414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858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049632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615214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98976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123931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6629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66589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79777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51582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87865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61345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E22F1BA3-6B01-40E3-8B34-5FC51E10A891}" type="datetime1">
              <a:rPr lang="en-US" sz="1100">
                <a:solidFill>
                  <a:srgbClr val="000000"/>
                </a:solidFill>
                <a:latin typeface="Calibri"/>
              </a:rPr>
              <a:pPr algn="r" defTabSz="801654">
                <a:defRPr sz="1800" b="0" i="0" u="none" strike="noStrike" kern="0" cap="none" spc="0" baseline="0">
                  <a:solidFill>
                    <a:srgbClr val="000000"/>
                  </a:solidFill>
                  <a:uFillTx/>
                </a:defRPr>
              </a:pPr>
              <a:t>2/28/2020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4182F8D2-1AE2-49D5-8ED4-62E9A9759E33}"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854F85C3-4EDC-4357-86F8-65C71787A206}"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08494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FF87-118B-4BAE-98D5-C60A1ABA7E5B}"/>
              </a:ext>
            </a:extLst>
          </p:cNvPr>
          <p:cNvSpPr>
            <a:spLocks noGrp="1"/>
          </p:cNvSpPr>
          <p:nvPr>
            <p:ph type="title"/>
          </p:nvPr>
        </p:nvSpPr>
        <p:spPr>
          <a:xfrm>
            <a:off x="838200" y="274638"/>
            <a:ext cx="6629400" cy="1143000"/>
          </a:xfrm>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40A83447-9C60-4A08-8F90-0D51C57B6838}"/>
              </a:ext>
            </a:extLst>
          </p:cNvPr>
          <p:cNvSpPr>
            <a:spLocks noGrp="1"/>
          </p:cNvSpPr>
          <p:nvPr>
            <p:ph type="sldNum" sz="quarter" idx="10"/>
          </p:nvPr>
        </p:nvSpPr>
        <p:spPr/>
        <p:txBody>
          <a:bodyPr/>
          <a:lstStyle/>
          <a:p>
            <a:fld id="{B6F15528-21DE-4FAA-801E-634DDDAF4B2B}" type="slidenum">
              <a:rPr lang="en-US" smtClean="0"/>
              <a:pPr/>
              <a:t>‹#›</a:t>
            </a:fld>
            <a:endParaRPr lang="en-US"/>
          </a:p>
        </p:txBody>
      </p:sp>
      <p:sp>
        <p:nvSpPr>
          <p:cNvPr id="4" name="Content Placeholder 2">
            <a:extLst>
              <a:ext uri="{FF2B5EF4-FFF2-40B4-BE49-F238E27FC236}">
                <a16:creationId xmlns:a16="http://schemas.microsoft.com/office/drawing/2014/main" id="{AE0CB233-2836-49AF-BBCF-42CE25548BC0}"/>
              </a:ext>
            </a:extLst>
          </p:cNvPr>
          <p:cNvSpPr>
            <a:spLocks noGrp="1"/>
          </p:cNvSpPr>
          <p:nvPr>
            <p:ph idx="1"/>
          </p:nvPr>
        </p:nvSpPr>
        <p:spPr>
          <a:xfrm>
            <a:off x="838200" y="1428735"/>
            <a:ext cx="8305800" cy="3905265"/>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7BD7B828-05CF-4628-9560-52F7DE0D6463}"/>
              </a:ext>
            </a:extLst>
          </p:cNvPr>
          <p:cNvSpPr>
            <a:spLocks noGrp="1"/>
          </p:cNvSpPr>
          <p:nvPr>
            <p:ph idx="11"/>
          </p:nvPr>
        </p:nvSpPr>
        <p:spPr>
          <a:xfrm>
            <a:off x="838200" y="5345096"/>
            <a:ext cx="8305800" cy="1055703"/>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998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an Array Based Vector</a:t>
            </a:r>
            <a:br>
              <a:rPr lang="en-US" dirty="0"/>
            </a:br>
            <a:r>
              <a:rPr lang="en-US" dirty="0"/>
              <a:t>Step by Step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a:extLst>
              <a:ext uri="{FF2B5EF4-FFF2-40B4-BE49-F238E27FC236}">
                <a16:creationId xmlns:a16="http://schemas.microsoft.com/office/drawing/2014/main" id="{19540D8C-8DFA-400E-80F8-D1955ED43AD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a:t>
            </a:r>
            <a:r>
              <a:rPr lang="en-US" sz="2400" b="0" dirty="0" err="1"/>
              <a:t>ArrayBasedVector</a:t>
            </a:r>
            <a:r>
              <a:rPr lang="en-US" sz="2400" b="0" dirty="0"/>
              <a:t> is a concrete implementation of the Vector ADT.</a:t>
            </a:r>
          </a:p>
          <a:p>
            <a:pPr lvl="0">
              <a:spcBef>
                <a:spcPts val="440"/>
              </a:spcBef>
              <a:buClr>
                <a:srgbClr val="A9A57C"/>
              </a:buClr>
              <a:buFont typeface="Arial" pitchFamily="32"/>
              <a:buChar char="•"/>
            </a:pPr>
            <a:r>
              <a:rPr lang="en-US" sz="2400" b="0" dirty="0"/>
              <a:t>It is best represented as a class that implements the interface.</a:t>
            </a:r>
          </a:p>
          <a:p>
            <a:pPr lvl="0">
              <a:spcBef>
                <a:spcPts val="440"/>
              </a:spcBef>
              <a:buClr>
                <a:srgbClr val="A9A57C"/>
              </a:buClr>
              <a:buFont typeface="Arial" pitchFamily="32"/>
              <a:buChar char="•"/>
            </a:pPr>
            <a:r>
              <a:rPr lang="en-US" sz="2400" b="0" dirty="0"/>
              <a:t>An </a:t>
            </a:r>
            <a:r>
              <a:rPr lang="en-US" sz="2400" b="0" dirty="0" err="1"/>
              <a:t>ArrayBasedVector</a:t>
            </a:r>
            <a:r>
              <a:rPr lang="en-US" sz="2400" b="0" dirty="0"/>
              <a:t> uses an array to implement the Vector.</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10</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0CDF0690-FC25-4CBA-B2AE-E9A9F2A7655E}"/>
              </a:ext>
            </a:extLst>
          </p:cNvPr>
          <p:cNvPicPr>
            <a:picLocks noChangeAspect="1"/>
          </p:cNvPicPr>
          <p:nvPr/>
        </p:nvPicPr>
        <p:blipFill>
          <a:blip r:embed="rId3"/>
          <a:stretch>
            <a:fillRect/>
          </a:stretch>
        </p:blipFill>
        <p:spPr>
          <a:xfrm>
            <a:off x="990600" y="3429000"/>
            <a:ext cx="7505700" cy="695325"/>
          </a:xfrm>
          <a:prstGeom prst="rect">
            <a:avLst/>
          </a:prstGeom>
        </p:spPr>
      </p:pic>
      <p:pic>
        <p:nvPicPr>
          <p:cNvPr id="6" name="Picture 5">
            <a:extLst>
              <a:ext uri="{FF2B5EF4-FFF2-40B4-BE49-F238E27FC236}">
                <a16:creationId xmlns:a16="http://schemas.microsoft.com/office/drawing/2014/main" id="{F094D4F6-823B-4FC6-BCA0-B4B66F5835E5}"/>
              </a:ext>
            </a:extLst>
          </p:cNvPr>
          <p:cNvPicPr>
            <a:picLocks noChangeAspect="1"/>
          </p:cNvPicPr>
          <p:nvPr/>
        </p:nvPicPr>
        <p:blipFill>
          <a:blip r:embed="rId4"/>
          <a:stretch>
            <a:fillRect/>
          </a:stretch>
        </p:blipFill>
        <p:spPr>
          <a:xfrm>
            <a:off x="990600" y="4267200"/>
            <a:ext cx="7038975" cy="4867275"/>
          </a:xfrm>
          <a:prstGeom prst="rect">
            <a:avLst/>
          </a:prstGeom>
        </p:spPr>
      </p:pic>
    </p:spTree>
    <p:extLst>
      <p:ext uri="{BB962C8B-B14F-4D97-AF65-F5344CB8AC3E}">
        <p14:creationId xmlns:p14="http://schemas.microsoft.com/office/powerpoint/2010/main" val="379912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implement the </a:t>
            </a:r>
            <a:r>
              <a:rPr lang="en-US" sz="2400" b="0" dirty="0" err="1"/>
              <a:t>ArrayBasedVector</a:t>
            </a:r>
            <a:r>
              <a:rPr lang="en-US" sz="2400" b="0" dirty="0"/>
              <a:t>, first the required fields that will store the data need to be defined.</a:t>
            </a:r>
          </a:p>
          <a:p>
            <a:pPr lvl="0">
              <a:spcBef>
                <a:spcPts val="440"/>
              </a:spcBef>
              <a:buClr>
                <a:srgbClr val="A9A57C"/>
              </a:buClr>
              <a:buFont typeface="Arial" pitchFamily="32"/>
              <a:buChar char="•"/>
            </a:pPr>
            <a:r>
              <a:rPr lang="en-US" sz="2400" b="0" dirty="0"/>
              <a:t>An integer that will store the current number of elements is required.</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11</a:t>
            </a:fld>
            <a:endParaRPr lang="en-GB" sz="1800" b="0" i="0" u="none" strike="noStrike" kern="1200" cap="none" spc="0" baseline="0">
              <a:solidFill>
                <a:srgbClr val="2F2B20"/>
              </a:solidFill>
              <a:uFillTx/>
              <a:latin typeface="Calibri" pitchFamily="18"/>
              <a:cs typeface="Tahoma" pitchFamily="2"/>
            </a:endParaRPr>
          </a:p>
        </p:txBody>
      </p:sp>
      <p:pic>
        <p:nvPicPr>
          <p:cNvPr id="7" name="Picture 6">
            <a:extLst>
              <a:ext uri="{FF2B5EF4-FFF2-40B4-BE49-F238E27FC236}">
                <a16:creationId xmlns:a16="http://schemas.microsoft.com/office/drawing/2014/main" id="{03931396-6823-40FA-81A6-E7973C29FF61}"/>
              </a:ext>
            </a:extLst>
          </p:cNvPr>
          <p:cNvPicPr>
            <a:picLocks noChangeAspect="1"/>
          </p:cNvPicPr>
          <p:nvPr/>
        </p:nvPicPr>
        <p:blipFill>
          <a:blip r:embed="rId3"/>
          <a:stretch>
            <a:fillRect/>
          </a:stretch>
        </p:blipFill>
        <p:spPr>
          <a:xfrm>
            <a:off x="962025" y="3429000"/>
            <a:ext cx="8181975" cy="1733550"/>
          </a:xfrm>
          <a:prstGeom prst="rect">
            <a:avLst/>
          </a:prstGeom>
        </p:spPr>
      </p:pic>
    </p:spTree>
    <p:extLst>
      <p:ext uri="{BB962C8B-B14F-4D97-AF65-F5344CB8AC3E}">
        <p14:creationId xmlns:p14="http://schemas.microsoft.com/office/powerpoint/2010/main" val="377631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Additionally the structure required to store the elements is also required. The </a:t>
            </a:r>
            <a:r>
              <a:rPr lang="en-US" sz="2400" b="0" dirty="0" err="1"/>
              <a:t>ArrayBasedVector</a:t>
            </a:r>
            <a:r>
              <a:rPr lang="en-US" sz="2400" b="0" dirty="0"/>
              <a:t> will store all the elements in an array.</a:t>
            </a:r>
          </a:p>
          <a:p>
            <a:pPr lvl="0">
              <a:spcBef>
                <a:spcPts val="440"/>
              </a:spcBef>
              <a:buClr>
                <a:srgbClr val="A9A57C"/>
              </a:buClr>
              <a:buFont typeface="Arial" pitchFamily="32"/>
              <a:buChar char="•"/>
            </a:pPr>
            <a:r>
              <a:rPr lang="en-US" sz="2400" b="0" dirty="0"/>
              <a:t>The array has the space to store any elements that will be added later.</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12</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EBB74786-3A54-4166-9EEC-A75C40F381DD}"/>
              </a:ext>
            </a:extLst>
          </p:cNvPr>
          <p:cNvPicPr>
            <a:picLocks noChangeAspect="1"/>
          </p:cNvPicPr>
          <p:nvPr/>
        </p:nvPicPr>
        <p:blipFill>
          <a:blip r:embed="rId3"/>
          <a:stretch>
            <a:fillRect/>
          </a:stretch>
        </p:blipFill>
        <p:spPr>
          <a:xfrm>
            <a:off x="1138237" y="3810000"/>
            <a:ext cx="7705725" cy="2190750"/>
          </a:xfrm>
          <a:prstGeom prst="rect">
            <a:avLst/>
          </a:prstGeom>
        </p:spPr>
      </p:pic>
    </p:spTree>
    <p:extLst>
      <p:ext uri="{BB962C8B-B14F-4D97-AF65-F5344CB8AC3E}">
        <p14:creationId xmlns:p14="http://schemas.microsoft.com/office/powerpoint/2010/main" val="377559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Size and </a:t>
            </a:r>
            <a:r>
              <a:rPr lang="en-US" sz="2400" b="0" dirty="0" err="1"/>
              <a:t>IsEmpty</a:t>
            </a:r>
            <a:r>
              <a:rPr lang="en-US" sz="2400" b="0" dirty="0"/>
              <a:t> operations are easy to implement.</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13</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B1CC8594-8840-476D-91B5-9C7BDBB0B69C}"/>
              </a:ext>
            </a:extLst>
          </p:cNvPr>
          <p:cNvPicPr>
            <a:picLocks noChangeAspect="1"/>
          </p:cNvPicPr>
          <p:nvPr/>
        </p:nvPicPr>
        <p:blipFill>
          <a:blip r:embed="rId3"/>
          <a:stretch>
            <a:fillRect/>
          </a:stretch>
        </p:blipFill>
        <p:spPr>
          <a:xfrm>
            <a:off x="3352800" y="2438400"/>
            <a:ext cx="2552700" cy="3486150"/>
          </a:xfrm>
          <a:prstGeom prst="rect">
            <a:avLst/>
          </a:prstGeom>
        </p:spPr>
      </p:pic>
    </p:spTree>
    <p:extLst>
      <p:ext uri="{BB962C8B-B14F-4D97-AF65-F5344CB8AC3E}">
        <p14:creationId xmlns:p14="http://schemas.microsoft.com/office/powerpoint/2010/main" val="123285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a:t>
            </a:r>
            <a:r>
              <a:rPr lang="en-US" sz="2400" b="0" dirty="0" err="1"/>
              <a:t>GetElementAtRank</a:t>
            </a:r>
            <a:r>
              <a:rPr lang="en-US" sz="2400" b="0" dirty="0"/>
              <a:t> returns the element with “rank” number of elements before it.</a:t>
            </a:r>
          </a:p>
          <a:p>
            <a:pPr lvl="0">
              <a:spcBef>
                <a:spcPts val="440"/>
              </a:spcBef>
              <a:buClr>
                <a:srgbClr val="A9A57C"/>
              </a:buClr>
              <a:buFont typeface="Arial" pitchFamily="32"/>
              <a:buChar char="•"/>
            </a:pPr>
            <a:r>
              <a:rPr lang="en-US" sz="2400" b="0" dirty="0"/>
              <a:t>Since there are no gaps in the </a:t>
            </a:r>
            <a:r>
              <a:rPr lang="en-US" sz="2400" b="0" dirty="0" err="1"/>
              <a:t>ArrayBasedVector</a:t>
            </a:r>
            <a:r>
              <a:rPr lang="en-US" sz="2400" b="0" dirty="0"/>
              <a:t>, the position of the element in the array is the rank.</a:t>
            </a:r>
          </a:p>
          <a:p>
            <a:pPr lvl="0">
              <a:spcBef>
                <a:spcPts val="440"/>
              </a:spcBef>
              <a:buClr>
                <a:srgbClr val="A9A57C"/>
              </a:buClr>
              <a:buFont typeface="Arial" pitchFamily="32"/>
              <a:buChar char="•"/>
            </a:pPr>
            <a:r>
              <a:rPr lang="en-US" sz="2400" b="0" dirty="0"/>
              <a:t>The element at index 0, has 0 elements before it.</a:t>
            </a:r>
          </a:p>
          <a:p>
            <a:pPr lvl="0">
              <a:spcBef>
                <a:spcPts val="440"/>
              </a:spcBef>
              <a:buClr>
                <a:srgbClr val="A9A57C"/>
              </a:buClr>
              <a:buFont typeface="Arial" pitchFamily="32"/>
              <a:buChar char="•"/>
            </a:pPr>
            <a:r>
              <a:rPr lang="en-US" sz="2400" b="0" dirty="0"/>
              <a:t>The element at index 1, has 1 element before it.</a:t>
            </a:r>
          </a:p>
          <a:p>
            <a:pPr lvl="0">
              <a:spcBef>
                <a:spcPts val="440"/>
              </a:spcBef>
              <a:buClr>
                <a:srgbClr val="A9A57C"/>
              </a:buClr>
              <a:buFont typeface="Arial" pitchFamily="32"/>
              <a:buChar char="•"/>
            </a:pPr>
            <a:r>
              <a:rPr lang="en-US" sz="2400" b="0" dirty="0"/>
              <a:t>The element at index 2, has 2 elements before it,</a:t>
            </a:r>
          </a:p>
          <a:p>
            <a:pPr lvl="0">
              <a:spcBef>
                <a:spcPts val="440"/>
              </a:spcBef>
              <a:buClr>
                <a:srgbClr val="A9A57C"/>
              </a:buClr>
              <a:buFont typeface="Arial" pitchFamily="32"/>
              <a:buChar char="•"/>
            </a:pPr>
            <a:r>
              <a:rPr lang="en-US" sz="2400" b="0" dirty="0" err="1"/>
              <a:t>etc</a:t>
            </a:r>
            <a:r>
              <a:rPr lang="en-US" sz="2400" b="0" dirty="0"/>
              <a:t>… </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14</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25503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basic implementation of the </a:t>
            </a:r>
            <a:r>
              <a:rPr lang="en-US" sz="2400" b="0" dirty="0" err="1"/>
              <a:t>GetElementAtRank</a:t>
            </a:r>
            <a:r>
              <a:rPr lang="en-US" sz="2400" b="0" dirty="0"/>
              <a:t> is as below.  However, notice that some problems can happen!</a:t>
            </a:r>
          </a:p>
          <a:p>
            <a:pPr lvl="0">
              <a:spcBef>
                <a:spcPts val="440"/>
              </a:spcBef>
              <a:buClr>
                <a:srgbClr val="A9A57C"/>
              </a:buClr>
              <a:buFont typeface="Arial" pitchFamily="32"/>
              <a:buChar char="•"/>
            </a:pPr>
            <a:r>
              <a:rPr lang="en-US" sz="2400" b="0" dirty="0"/>
              <a:t>Can you identify the potential problems with this implementation?</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15</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262F9C8E-71EA-4B40-B8E9-973CBAE57E6C}"/>
              </a:ext>
            </a:extLst>
          </p:cNvPr>
          <p:cNvPicPr>
            <a:picLocks noChangeAspect="1"/>
          </p:cNvPicPr>
          <p:nvPr/>
        </p:nvPicPr>
        <p:blipFill>
          <a:blip r:embed="rId3"/>
          <a:stretch>
            <a:fillRect/>
          </a:stretch>
        </p:blipFill>
        <p:spPr>
          <a:xfrm>
            <a:off x="2533650" y="4200525"/>
            <a:ext cx="4076700" cy="1057275"/>
          </a:xfrm>
          <a:prstGeom prst="rect">
            <a:avLst/>
          </a:prstGeom>
        </p:spPr>
      </p:pic>
    </p:spTree>
    <p:extLst>
      <p:ext uri="{BB962C8B-B14F-4D97-AF65-F5344CB8AC3E}">
        <p14:creationId xmlns:p14="http://schemas.microsoft.com/office/powerpoint/2010/main" val="214384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method below could accept a rank that is outside the bounds of the array V.</a:t>
            </a:r>
          </a:p>
          <a:p>
            <a:pPr lvl="0">
              <a:spcBef>
                <a:spcPts val="440"/>
              </a:spcBef>
              <a:buClr>
                <a:srgbClr val="A9A57C"/>
              </a:buClr>
              <a:buFont typeface="Arial" pitchFamily="32"/>
              <a:buChar char="•"/>
            </a:pPr>
            <a:r>
              <a:rPr lang="en-US" sz="2400" b="0" dirty="0"/>
              <a:t>Furthermore, if there are few elements, a rank can be passed as a parameter that is outside the acceptable range – that is, a rank can be passed for which there is no element with the rank passed as a parameter.</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16</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262F9C8E-71EA-4B40-B8E9-973CBAE57E6C}"/>
              </a:ext>
            </a:extLst>
          </p:cNvPr>
          <p:cNvPicPr>
            <a:picLocks noChangeAspect="1"/>
          </p:cNvPicPr>
          <p:nvPr/>
        </p:nvPicPr>
        <p:blipFill>
          <a:blip r:embed="rId3"/>
          <a:stretch>
            <a:fillRect/>
          </a:stretch>
        </p:blipFill>
        <p:spPr>
          <a:xfrm>
            <a:off x="2533650" y="4200525"/>
            <a:ext cx="4076700" cy="1057275"/>
          </a:xfrm>
          <a:prstGeom prst="rect">
            <a:avLst/>
          </a:prstGeom>
        </p:spPr>
      </p:pic>
    </p:spTree>
    <p:extLst>
      <p:ext uri="{BB962C8B-B14F-4D97-AF65-F5344CB8AC3E}">
        <p14:creationId xmlns:p14="http://schemas.microsoft.com/office/powerpoint/2010/main" val="406837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In fact, the definition of </a:t>
            </a:r>
            <a:r>
              <a:rPr lang="en-US" sz="2400" b="0" dirty="0" err="1"/>
              <a:t>GetElementAtRank</a:t>
            </a:r>
            <a:r>
              <a:rPr lang="en-US" sz="2400" b="0" dirty="0"/>
              <a:t> states that:</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17</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262F9C8E-71EA-4B40-B8E9-973CBAE57E6C}"/>
              </a:ext>
            </a:extLst>
          </p:cNvPr>
          <p:cNvPicPr>
            <a:picLocks noChangeAspect="1"/>
          </p:cNvPicPr>
          <p:nvPr/>
        </p:nvPicPr>
        <p:blipFill>
          <a:blip r:embed="rId3"/>
          <a:stretch>
            <a:fillRect/>
          </a:stretch>
        </p:blipFill>
        <p:spPr>
          <a:xfrm>
            <a:off x="2533650" y="4200525"/>
            <a:ext cx="4076700" cy="1057275"/>
          </a:xfrm>
          <a:prstGeom prst="rect">
            <a:avLst/>
          </a:prstGeom>
        </p:spPr>
      </p:pic>
      <p:pic>
        <p:nvPicPr>
          <p:cNvPr id="6" name="Picture 5">
            <a:extLst>
              <a:ext uri="{FF2B5EF4-FFF2-40B4-BE49-F238E27FC236}">
                <a16:creationId xmlns:a16="http://schemas.microsoft.com/office/drawing/2014/main" id="{14689F15-F184-4C35-9441-983DA237FBB7}"/>
              </a:ext>
            </a:extLst>
          </p:cNvPr>
          <p:cNvPicPr>
            <a:picLocks noChangeAspect="1"/>
          </p:cNvPicPr>
          <p:nvPr/>
        </p:nvPicPr>
        <p:blipFill>
          <a:blip r:embed="rId4"/>
          <a:stretch>
            <a:fillRect/>
          </a:stretch>
        </p:blipFill>
        <p:spPr>
          <a:xfrm>
            <a:off x="1196271" y="2209800"/>
            <a:ext cx="7589658" cy="1533194"/>
          </a:xfrm>
          <a:prstGeom prst="rect">
            <a:avLst/>
          </a:prstGeom>
        </p:spPr>
      </p:pic>
    </p:spTree>
    <p:extLst>
      <p:ext uri="{BB962C8B-B14F-4D97-AF65-F5344CB8AC3E}">
        <p14:creationId xmlns:p14="http://schemas.microsoft.com/office/powerpoint/2010/main" val="271385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solve this issue, the parameters should be checked!</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18</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262F9C8E-71EA-4B40-B8E9-973CBAE57E6C}"/>
              </a:ext>
            </a:extLst>
          </p:cNvPr>
          <p:cNvPicPr>
            <a:picLocks noChangeAspect="1"/>
          </p:cNvPicPr>
          <p:nvPr/>
        </p:nvPicPr>
        <p:blipFill>
          <a:blip r:embed="rId3"/>
          <a:stretch>
            <a:fillRect/>
          </a:stretch>
        </p:blipFill>
        <p:spPr>
          <a:xfrm>
            <a:off x="2533650" y="4200525"/>
            <a:ext cx="4076700" cy="1057275"/>
          </a:xfrm>
          <a:prstGeom prst="rect">
            <a:avLst/>
          </a:prstGeom>
        </p:spPr>
      </p:pic>
      <p:pic>
        <p:nvPicPr>
          <p:cNvPr id="6" name="Picture 5">
            <a:extLst>
              <a:ext uri="{FF2B5EF4-FFF2-40B4-BE49-F238E27FC236}">
                <a16:creationId xmlns:a16="http://schemas.microsoft.com/office/drawing/2014/main" id="{14689F15-F184-4C35-9441-983DA237FBB7}"/>
              </a:ext>
            </a:extLst>
          </p:cNvPr>
          <p:cNvPicPr>
            <a:picLocks noChangeAspect="1"/>
          </p:cNvPicPr>
          <p:nvPr/>
        </p:nvPicPr>
        <p:blipFill>
          <a:blip r:embed="rId4"/>
          <a:stretch>
            <a:fillRect/>
          </a:stretch>
        </p:blipFill>
        <p:spPr>
          <a:xfrm>
            <a:off x="1196271" y="2209800"/>
            <a:ext cx="7589658" cy="1533194"/>
          </a:xfrm>
          <a:prstGeom prst="rect">
            <a:avLst/>
          </a:prstGeom>
        </p:spPr>
      </p:pic>
    </p:spTree>
    <p:extLst>
      <p:ext uri="{BB962C8B-B14F-4D97-AF65-F5344CB8AC3E}">
        <p14:creationId xmlns:p14="http://schemas.microsoft.com/office/powerpoint/2010/main" val="305659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solve this issue, the parameters should be checked!</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19</a:t>
            </a:fld>
            <a:endParaRPr lang="en-GB" sz="1800" b="0" i="0" u="none" strike="noStrike" kern="1200" cap="none" spc="0" baseline="0">
              <a:solidFill>
                <a:srgbClr val="2F2B20"/>
              </a:solidFill>
              <a:uFillTx/>
              <a:latin typeface="Calibri" pitchFamily="18"/>
              <a:cs typeface="Tahoma" pitchFamily="2"/>
            </a:endParaRPr>
          </a:p>
        </p:txBody>
      </p:sp>
      <p:pic>
        <p:nvPicPr>
          <p:cNvPr id="7" name="Picture 6">
            <a:extLst>
              <a:ext uri="{FF2B5EF4-FFF2-40B4-BE49-F238E27FC236}">
                <a16:creationId xmlns:a16="http://schemas.microsoft.com/office/drawing/2014/main" id="{D14A0AE7-AC18-49EE-A808-0D3ECDDCF6E8}"/>
              </a:ext>
            </a:extLst>
          </p:cNvPr>
          <p:cNvPicPr>
            <a:picLocks noChangeAspect="1"/>
          </p:cNvPicPr>
          <p:nvPr/>
        </p:nvPicPr>
        <p:blipFill>
          <a:blip r:embed="rId3"/>
          <a:stretch>
            <a:fillRect/>
          </a:stretch>
        </p:blipFill>
        <p:spPr>
          <a:xfrm>
            <a:off x="914400" y="2709109"/>
            <a:ext cx="8229600" cy="1619754"/>
          </a:xfrm>
          <a:prstGeom prst="rect">
            <a:avLst/>
          </a:prstGeom>
        </p:spPr>
      </p:pic>
    </p:spTree>
    <p:extLst>
      <p:ext uri="{BB962C8B-B14F-4D97-AF65-F5344CB8AC3E}">
        <p14:creationId xmlns:p14="http://schemas.microsoft.com/office/powerpoint/2010/main" val="199338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Content</a:t>
            </a:r>
          </a:p>
        </p:txBody>
      </p:sp>
      <p:sp>
        <p:nvSpPr>
          <p:cNvPr id="3" name="Content Placeholder 2"/>
          <p:cNvSpPr txBox="1">
            <a:spLocks noGrp="1"/>
          </p:cNvSpPr>
          <p:nvPr>
            <p:ph idx="1"/>
          </p:nvPr>
        </p:nvSpPr>
        <p:spPr/>
        <p:txBody>
          <a:bodyPr/>
          <a:lstStyle/>
          <a:p>
            <a:pPr lvl="0">
              <a:spcBef>
                <a:spcPts val="440"/>
              </a:spcBef>
              <a:buClr>
                <a:srgbClr val="A9A57C"/>
              </a:buClr>
              <a:buFont typeface="Arial" pitchFamily="32"/>
              <a:buChar char="•"/>
            </a:pPr>
            <a:r>
              <a:rPr lang="en-US" b="0" dirty="0"/>
              <a:t>The Vector ADT</a:t>
            </a:r>
          </a:p>
          <a:p>
            <a:pPr lvl="0">
              <a:spcBef>
                <a:spcPts val="440"/>
              </a:spcBef>
              <a:buClr>
                <a:srgbClr val="A9A57C"/>
              </a:buClr>
              <a:buFont typeface="Arial" pitchFamily="32"/>
              <a:buChar char="•"/>
            </a:pPr>
            <a:r>
              <a:rPr lang="en-US" b="0" dirty="0"/>
              <a:t>The </a:t>
            </a:r>
            <a:r>
              <a:rPr lang="en-US" b="0" dirty="0" err="1"/>
              <a:t>ArrayBasedVector</a:t>
            </a:r>
            <a:endParaRPr lang="en-US" b="0" dirty="0"/>
          </a:p>
          <a:p>
            <a:pPr lvl="0">
              <a:spcBef>
                <a:spcPts val="440"/>
              </a:spcBef>
              <a:buNone/>
            </a:pPr>
            <a:endParaRPr lang="en-US"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738360-FEF5-4A71-89BF-BCD31E6933E1}" type="slidenum">
              <a:t>2</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159100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a:t>
            </a:r>
            <a:r>
              <a:rPr lang="en-US" sz="2400" b="0" dirty="0" err="1"/>
              <a:t>ReplaceElementAtRank</a:t>
            </a:r>
            <a:r>
              <a:rPr lang="en-US" sz="2400" b="0" dirty="0"/>
              <a:t> method is similar to the </a:t>
            </a:r>
            <a:r>
              <a:rPr lang="en-US" sz="2400" b="0" dirty="0" err="1"/>
              <a:t>GetElementAtRank</a:t>
            </a:r>
            <a:r>
              <a:rPr lang="en-US" sz="2400" b="0" dirty="0"/>
              <a:t>.</a:t>
            </a:r>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20</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92BE18E5-8803-46E9-B4B7-9FB1E74B1A1E}"/>
              </a:ext>
            </a:extLst>
          </p:cNvPr>
          <p:cNvPicPr>
            <a:picLocks noChangeAspect="1"/>
          </p:cNvPicPr>
          <p:nvPr/>
        </p:nvPicPr>
        <p:blipFill>
          <a:blip r:embed="rId3"/>
          <a:stretch>
            <a:fillRect/>
          </a:stretch>
        </p:blipFill>
        <p:spPr>
          <a:xfrm>
            <a:off x="838200" y="2913652"/>
            <a:ext cx="8273866" cy="2173696"/>
          </a:xfrm>
          <a:prstGeom prst="rect">
            <a:avLst/>
          </a:prstGeom>
        </p:spPr>
      </p:pic>
    </p:spTree>
    <p:extLst>
      <p:ext uri="{BB962C8B-B14F-4D97-AF65-F5344CB8AC3E}">
        <p14:creationId xmlns:p14="http://schemas.microsoft.com/office/powerpoint/2010/main" val="325090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trickier implementations are the </a:t>
            </a:r>
            <a:r>
              <a:rPr lang="en-US" sz="2400" b="0" dirty="0" err="1"/>
              <a:t>InsertElementAtRank</a:t>
            </a:r>
            <a:r>
              <a:rPr lang="en-US" sz="2400" b="0" dirty="0"/>
              <a:t> and the </a:t>
            </a:r>
            <a:r>
              <a:rPr lang="en-US" sz="2400" b="0" dirty="0" err="1"/>
              <a:t>RemoveElementAtRank</a:t>
            </a:r>
            <a:r>
              <a:rPr lang="en-US" sz="2400" b="0" dirty="0"/>
              <a:t>, because they have to change the number of elements and keep the ranks of all the elements organized.</a:t>
            </a:r>
          </a:p>
          <a:p>
            <a:pPr lvl="0">
              <a:spcBef>
                <a:spcPts val="440"/>
              </a:spcBef>
              <a:buClr>
                <a:srgbClr val="A9A57C"/>
              </a:buClr>
              <a:buFont typeface="Arial" pitchFamily="32"/>
              <a:buChar char="•"/>
            </a:pPr>
            <a:endParaRPr lang="en-US" sz="24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21</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109087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err="1"/>
              <a:t>InsertElementAtRank</a:t>
            </a:r>
            <a:r>
              <a:rPr lang="en-US" sz="2400" b="0" dirty="0"/>
              <a:t>, like the other operations, also needs validation.</a:t>
            </a:r>
          </a:p>
          <a:p>
            <a:pPr lvl="0">
              <a:spcBef>
                <a:spcPts val="440"/>
              </a:spcBef>
              <a:buClr>
                <a:srgbClr val="A9A57C"/>
              </a:buClr>
              <a:buFont typeface="Arial" pitchFamily="32"/>
              <a:buChar char="•"/>
            </a:pPr>
            <a:r>
              <a:rPr lang="en-US" sz="2400" b="0" dirty="0"/>
              <a:t>Notice however, that the rank Size is allowed.  This enables new elements to be added to the end of the Vector (or to add the first element in an empty Vector).</a:t>
            </a:r>
          </a:p>
          <a:p>
            <a:pPr lvl="0">
              <a:spcBef>
                <a:spcPts val="440"/>
              </a:spcBef>
              <a:buClr>
                <a:srgbClr val="A9A57C"/>
              </a:buClr>
              <a:buFont typeface="Arial" pitchFamily="32"/>
              <a:buChar char="•"/>
            </a:pPr>
            <a:endParaRPr lang="en-US" sz="24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22</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16287F57-9699-49EA-B96B-D27291E44B33}"/>
              </a:ext>
            </a:extLst>
          </p:cNvPr>
          <p:cNvPicPr>
            <a:picLocks noChangeAspect="1"/>
          </p:cNvPicPr>
          <p:nvPr/>
        </p:nvPicPr>
        <p:blipFill>
          <a:blip r:embed="rId3"/>
          <a:stretch>
            <a:fillRect/>
          </a:stretch>
        </p:blipFill>
        <p:spPr>
          <a:xfrm>
            <a:off x="990600" y="4000500"/>
            <a:ext cx="8001000" cy="1296605"/>
          </a:xfrm>
          <a:prstGeom prst="rect">
            <a:avLst/>
          </a:prstGeom>
        </p:spPr>
      </p:pic>
    </p:spTree>
    <p:extLst>
      <p:ext uri="{BB962C8B-B14F-4D97-AF65-F5344CB8AC3E}">
        <p14:creationId xmlns:p14="http://schemas.microsoft.com/office/powerpoint/2010/main" val="10388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It is important to be careful when adding new elements.</a:t>
            </a:r>
          </a:p>
          <a:p>
            <a:pPr lvl="0">
              <a:spcBef>
                <a:spcPts val="440"/>
              </a:spcBef>
              <a:buClr>
                <a:srgbClr val="A9A57C"/>
              </a:buClr>
              <a:buFont typeface="Arial" pitchFamily="32"/>
              <a:buChar char="•"/>
            </a:pPr>
            <a:r>
              <a:rPr lang="en-US" sz="2400" b="0" dirty="0"/>
              <a:t>The following code has a problem.</a:t>
            </a:r>
          </a:p>
          <a:p>
            <a:pPr lvl="0">
              <a:spcBef>
                <a:spcPts val="440"/>
              </a:spcBef>
              <a:buClr>
                <a:srgbClr val="A9A57C"/>
              </a:buClr>
              <a:buFont typeface="Arial" pitchFamily="32"/>
              <a:buChar char="•"/>
            </a:pPr>
            <a:endParaRPr lang="en-US" sz="24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23</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04FA3451-3018-4E97-9CEE-07E413FCC619}"/>
              </a:ext>
            </a:extLst>
          </p:cNvPr>
          <p:cNvPicPr>
            <a:picLocks noChangeAspect="1"/>
          </p:cNvPicPr>
          <p:nvPr/>
        </p:nvPicPr>
        <p:blipFill>
          <a:blip r:embed="rId3"/>
          <a:stretch>
            <a:fillRect/>
          </a:stretch>
        </p:blipFill>
        <p:spPr>
          <a:xfrm>
            <a:off x="1066800" y="3352800"/>
            <a:ext cx="7848600" cy="1731035"/>
          </a:xfrm>
          <a:prstGeom prst="rect">
            <a:avLst/>
          </a:prstGeom>
        </p:spPr>
      </p:pic>
    </p:spTree>
    <p:extLst>
      <p:ext uri="{BB962C8B-B14F-4D97-AF65-F5344CB8AC3E}">
        <p14:creationId xmlns:p14="http://schemas.microsoft.com/office/powerpoint/2010/main" val="260832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If there already is an element at the position defined by the rank, it is overwritten.</a:t>
            </a:r>
          </a:p>
          <a:p>
            <a:pPr lvl="0">
              <a:spcBef>
                <a:spcPts val="440"/>
              </a:spcBef>
              <a:buClr>
                <a:srgbClr val="A9A57C"/>
              </a:buClr>
              <a:buFont typeface="Arial" pitchFamily="32"/>
              <a:buChar char="•"/>
            </a:pPr>
            <a:r>
              <a:rPr lang="en-US" sz="2400" b="0" dirty="0"/>
              <a:t>Therefore, the other elements need to be moved backwards.</a:t>
            </a:r>
          </a:p>
          <a:p>
            <a:pPr lvl="0">
              <a:spcBef>
                <a:spcPts val="440"/>
              </a:spcBef>
              <a:buClr>
                <a:srgbClr val="A9A57C"/>
              </a:buClr>
              <a:buFont typeface="Arial" pitchFamily="32"/>
              <a:buChar char="•"/>
            </a:pPr>
            <a:endParaRPr lang="en-US" sz="24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24</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04FA3451-3018-4E97-9CEE-07E413FCC619}"/>
              </a:ext>
            </a:extLst>
          </p:cNvPr>
          <p:cNvPicPr>
            <a:picLocks noChangeAspect="1"/>
          </p:cNvPicPr>
          <p:nvPr/>
        </p:nvPicPr>
        <p:blipFill>
          <a:blip r:embed="rId3"/>
          <a:stretch>
            <a:fillRect/>
          </a:stretch>
        </p:blipFill>
        <p:spPr>
          <a:xfrm>
            <a:off x="1066800" y="3352800"/>
            <a:ext cx="7848600" cy="1731035"/>
          </a:xfrm>
          <a:prstGeom prst="rect">
            <a:avLst/>
          </a:prstGeom>
        </p:spPr>
      </p:pic>
    </p:spTree>
    <p:extLst>
      <p:ext uri="{BB962C8B-B14F-4D97-AF65-F5344CB8AC3E}">
        <p14:creationId xmlns:p14="http://schemas.microsoft.com/office/powerpoint/2010/main" val="248785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Try and debug the following code.</a:t>
            </a:r>
          </a:p>
          <a:p>
            <a:pPr lvl="0">
              <a:spcBef>
                <a:spcPts val="440"/>
              </a:spcBef>
              <a:buClr>
                <a:srgbClr val="A9A57C"/>
              </a:buClr>
              <a:buFont typeface="Arial" pitchFamily="32"/>
              <a:buChar char="•"/>
            </a:pPr>
            <a:r>
              <a:rPr lang="en-US" sz="2400" b="0" dirty="0"/>
              <a:t>What happens when adding multiple elements at rank 0?</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25</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AE9432BB-BD7D-4746-96EF-7DADC89C2795}"/>
              </a:ext>
            </a:extLst>
          </p:cNvPr>
          <p:cNvPicPr>
            <a:picLocks noChangeAspect="1"/>
          </p:cNvPicPr>
          <p:nvPr/>
        </p:nvPicPr>
        <p:blipFill>
          <a:blip r:embed="rId3"/>
          <a:stretch>
            <a:fillRect/>
          </a:stretch>
        </p:blipFill>
        <p:spPr>
          <a:xfrm>
            <a:off x="1028700" y="2971800"/>
            <a:ext cx="7924800" cy="2687110"/>
          </a:xfrm>
          <a:prstGeom prst="rect">
            <a:avLst/>
          </a:prstGeom>
        </p:spPr>
      </p:pic>
    </p:spTree>
    <p:extLst>
      <p:ext uri="{BB962C8B-B14F-4D97-AF65-F5344CB8AC3E}">
        <p14:creationId xmlns:p14="http://schemas.microsoft.com/office/powerpoint/2010/main" val="32927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When moving the elements backwards, the old elements in other ranks are being overwritten by the same element!</a:t>
            </a:r>
          </a:p>
          <a:p>
            <a:pPr lvl="0">
              <a:spcBef>
                <a:spcPts val="440"/>
              </a:spcBef>
              <a:buClr>
                <a:srgbClr val="A9A57C"/>
              </a:buClr>
              <a:buFont typeface="Arial" pitchFamily="32"/>
              <a:buChar char="•"/>
            </a:pPr>
            <a:r>
              <a:rPr lang="en-US" sz="2400" b="0" dirty="0"/>
              <a:t>Also, it is possible to run out of space in the array.</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26</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AE9432BB-BD7D-4746-96EF-7DADC89C2795}"/>
              </a:ext>
            </a:extLst>
          </p:cNvPr>
          <p:cNvPicPr>
            <a:picLocks noChangeAspect="1"/>
          </p:cNvPicPr>
          <p:nvPr/>
        </p:nvPicPr>
        <p:blipFill>
          <a:blip r:embed="rId3"/>
          <a:stretch>
            <a:fillRect/>
          </a:stretch>
        </p:blipFill>
        <p:spPr>
          <a:xfrm>
            <a:off x="1028700" y="2971800"/>
            <a:ext cx="7924800" cy="2687110"/>
          </a:xfrm>
          <a:prstGeom prst="rect">
            <a:avLst/>
          </a:prstGeom>
        </p:spPr>
      </p:pic>
    </p:spTree>
    <p:extLst>
      <p:ext uri="{BB962C8B-B14F-4D97-AF65-F5344CB8AC3E}">
        <p14:creationId xmlns:p14="http://schemas.microsoft.com/office/powerpoint/2010/main" val="77340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When the Length of the array is equal to the size of the array, the array is full and cannot hold any new elements.</a:t>
            </a:r>
          </a:p>
          <a:p>
            <a:pPr lvl="0">
              <a:spcBef>
                <a:spcPts val="440"/>
              </a:spcBef>
              <a:buClr>
                <a:srgbClr val="A9A57C"/>
              </a:buClr>
              <a:buFont typeface="Arial" pitchFamily="32"/>
              <a:buChar char="•"/>
            </a:pPr>
            <a:r>
              <a:rPr lang="en-US" sz="2400" b="0" dirty="0"/>
              <a:t>Therefore, we need a bigger array to hold the new element!</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27</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3085829C-FE97-40FE-A580-3E49800EF357}"/>
              </a:ext>
            </a:extLst>
          </p:cNvPr>
          <p:cNvPicPr>
            <a:picLocks noChangeAspect="1"/>
          </p:cNvPicPr>
          <p:nvPr/>
        </p:nvPicPr>
        <p:blipFill>
          <a:blip r:embed="rId3"/>
          <a:stretch>
            <a:fillRect/>
          </a:stretch>
        </p:blipFill>
        <p:spPr>
          <a:xfrm>
            <a:off x="3338512" y="3657600"/>
            <a:ext cx="2466975" cy="1123950"/>
          </a:xfrm>
          <a:prstGeom prst="rect">
            <a:avLst/>
          </a:prstGeom>
        </p:spPr>
      </p:pic>
    </p:spTree>
    <p:extLst>
      <p:ext uri="{BB962C8B-B14F-4D97-AF65-F5344CB8AC3E}">
        <p14:creationId xmlns:p14="http://schemas.microsoft.com/office/powerpoint/2010/main" val="247196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solve this issue, we need to create a new array which is larger than the old one.</a:t>
            </a:r>
          </a:p>
          <a:p>
            <a:pPr lvl="0">
              <a:spcBef>
                <a:spcPts val="440"/>
              </a:spcBef>
              <a:buClr>
                <a:srgbClr val="A9A57C"/>
              </a:buClr>
              <a:buFont typeface="Arial" pitchFamily="32"/>
              <a:buChar char="•"/>
            </a:pPr>
            <a:r>
              <a:rPr lang="en-US" sz="2400" b="0" dirty="0"/>
              <a:t>All the elements from the old array need to be copied to the new array.</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28</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3085829C-FE97-40FE-A580-3E49800EF357}"/>
              </a:ext>
            </a:extLst>
          </p:cNvPr>
          <p:cNvPicPr>
            <a:picLocks noChangeAspect="1"/>
          </p:cNvPicPr>
          <p:nvPr/>
        </p:nvPicPr>
        <p:blipFill>
          <a:blip r:embed="rId3"/>
          <a:stretch>
            <a:fillRect/>
          </a:stretch>
        </p:blipFill>
        <p:spPr>
          <a:xfrm>
            <a:off x="3338512" y="3657600"/>
            <a:ext cx="2466975" cy="1123950"/>
          </a:xfrm>
          <a:prstGeom prst="rect">
            <a:avLst/>
          </a:prstGeom>
        </p:spPr>
      </p:pic>
    </p:spTree>
    <p:extLst>
      <p:ext uri="{BB962C8B-B14F-4D97-AF65-F5344CB8AC3E}">
        <p14:creationId xmlns:p14="http://schemas.microsoft.com/office/powerpoint/2010/main" val="127544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This code creates a new array that is twice as long as the old array.  This is typical in an </a:t>
            </a:r>
            <a:r>
              <a:rPr lang="en-US" sz="2400" b="0" dirty="0" err="1"/>
              <a:t>ArrayBasedVector</a:t>
            </a:r>
            <a:r>
              <a:rPr lang="en-US" sz="2400" b="0" dirty="0"/>
              <a:t> and is used to make sure that the </a:t>
            </a:r>
            <a:r>
              <a:rPr lang="en-US" sz="2400" b="0" dirty="0" err="1"/>
              <a:t>InsertElementAtRank</a:t>
            </a:r>
            <a:r>
              <a:rPr lang="en-US" sz="2400" b="0" dirty="0"/>
              <a:t> does not require to create too many new arrays.</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29</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63C8AA16-16CB-4CE7-9C47-6B67F62B2DD5}"/>
              </a:ext>
            </a:extLst>
          </p:cNvPr>
          <p:cNvPicPr>
            <a:picLocks noChangeAspect="1"/>
          </p:cNvPicPr>
          <p:nvPr/>
        </p:nvPicPr>
        <p:blipFill>
          <a:blip r:embed="rId3"/>
          <a:stretch>
            <a:fillRect/>
          </a:stretch>
        </p:blipFill>
        <p:spPr>
          <a:xfrm>
            <a:off x="2109787" y="3379509"/>
            <a:ext cx="4924425" cy="3152775"/>
          </a:xfrm>
          <a:prstGeom prst="rect">
            <a:avLst/>
          </a:prstGeom>
        </p:spPr>
      </p:pic>
    </p:spTree>
    <p:extLst>
      <p:ext uri="{BB962C8B-B14F-4D97-AF65-F5344CB8AC3E}">
        <p14:creationId xmlns:p14="http://schemas.microsoft.com/office/powerpoint/2010/main" val="69718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Vector ADT is best represented as an interface.  </a:t>
            </a:r>
          </a:p>
          <a:p>
            <a:pPr lvl="0">
              <a:spcBef>
                <a:spcPts val="440"/>
              </a:spcBef>
              <a:buClr>
                <a:srgbClr val="A9A57C"/>
              </a:buClr>
              <a:buFont typeface="Arial" pitchFamily="32"/>
              <a:buChar char="•"/>
            </a:pPr>
            <a:r>
              <a:rPr lang="en-US" sz="2400" b="0" dirty="0"/>
              <a:t>This maps to the definition of an ADT, because the interface will define the Data Type will work from the users’ perspective without defining HOW it will carry out the tasks required.</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a:t>
            </a:fld>
            <a:endParaRPr lang="en-GB" sz="1800" b="0" i="0" u="none" strike="noStrike" kern="1200" cap="none" spc="0" baseline="0">
              <a:solidFill>
                <a:srgbClr val="2F2B20"/>
              </a:solidFill>
              <a:uFillTx/>
              <a:latin typeface="Calibri" pitchFamily="18"/>
              <a:cs typeface="Tahoma" pitchFamily="2"/>
            </a:endParaRPr>
          </a:p>
        </p:txBody>
      </p:sp>
    </p:spTree>
    <p:extLst>
      <p:ext uri="{BB962C8B-B14F-4D97-AF65-F5344CB8AC3E}">
        <p14:creationId xmlns:p14="http://schemas.microsoft.com/office/powerpoint/2010/main" val="2793578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Next, all the elements from the old array are copied into the new array.</a:t>
            </a:r>
          </a:p>
          <a:p>
            <a:pPr lvl="0">
              <a:spcBef>
                <a:spcPts val="440"/>
              </a:spcBef>
              <a:buClr>
                <a:srgbClr val="A9A57C"/>
              </a:buClr>
              <a:buFont typeface="Arial" pitchFamily="32"/>
              <a:buChar char="•"/>
            </a:pPr>
            <a:r>
              <a:rPr lang="en-US" sz="2400" b="0" dirty="0"/>
              <a:t>Finally, the new array replaces the old array.</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30</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63C8AA16-16CB-4CE7-9C47-6B67F62B2DD5}"/>
              </a:ext>
            </a:extLst>
          </p:cNvPr>
          <p:cNvPicPr>
            <a:picLocks noChangeAspect="1"/>
          </p:cNvPicPr>
          <p:nvPr/>
        </p:nvPicPr>
        <p:blipFill>
          <a:blip r:embed="rId3"/>
          <a:stretch>
            <a:fillRect/>
          </a:stretch>
        </p:blipFill>
        <p:spPr>
          <a:xfrm>
            <a:off x="2109787" y="3379509"/>
            <a:ext cx="4924425" cy="3152775"/>
          </a:xfrm>
          <a:prstGeom prst="rect">
            <a:avLst/>
          </a:prstGeom>
        </p:spPr>
      </p:pic>
    </p:spTree>
    <p:extLst>
      <p:ext uri="{BB962C8B-B14F-4D97-AF65-F5344CB8AC3E}">
        <p14:creationId xmlns:p14="http://schemas.microsoft.com/office/powerpoint/2010/main" val="2135615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This implementation is identical to the one before it.</a:t>
            </a:r>
          </a:p>
          <a:p>
            <a:pPr lvl="0">
              <a:spcBef>
                <a:spcPts val="440"/>
              </a:spcBef>
              <a:buClr>
                <a:srgbClr val="A9A57C"/>
              </a:buClr>
              <a:buFont typeface="Arial" pitchFamily="32"/>
              <a:buChar char="•"/>
            </a:pPr>
            <a:r>
              <a:rPr lang="en-US" sz="2400" b="0" dirty="0"/>
              <a:t>Even though there is no loop to copy the elements, the </a:t>
            </a:r>
            <a:r>
              <a:rPr lang="en-US" sz="2400" b="0" dirty="0" err="1"/>
              <a:t>CopyTo</a:t>
            </a:r>
            <a:r>
              <a:rPr lang="en-US" sz="2400" b="0" dirty="0"/>
              <a:t> method is copying the elements from the old array to the new array (in a loop that is hidden from code).</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31</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E7F39D7F-5523-4BC5-9C78-B2F2EB1C7A7D}"/>
              </a:ext>
            </a:extLst>
          </p:cNvPr>
          <p:cNvPicPr>
            <a:picLocks noChangeAspect="1"/>
          </p:cNvPicPr>
          <p:nvPr/>
        </p:nvPicPr>
        <p:blipFill>
          <a:blip r:embed="rId3"/>
          <a:stretch>
            <a:fillRect/>
          </a:stretch>
        </p:blipFill>
        <p:spPr>
          <a:xfrm>
            <a:off x="2476500" y="3581400"/>
            <a:ext cx="4191000" cy="2276475"/>
          </a:xfrm>
          <a:prstGeom prst="rect">
            <a:avLst/>
          </a:prstGeom>
        </p:spPr>
      </p:pic>
    </p:spTree>
    <p:extLst>
      <p:ext uri="{BB962C8B-B14F-4D97-AF65-F5344CB8AC3E}">
        <p14:creationId xmlns:p14="http://schemas.microsoft.com/office/powerpoint/2010/main" val="3464435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At the moment, we have the following code:</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32</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63204385-9E79-4B9F-9CB2-6C55057DB056}"/>
              </a:ext>
            </a:extLst>
          </p:cNvPr>
          <p:cNvPicPr>
            <a:picLocks noChangeAspect="1"/>
          </p:cNvPicPr>
          <p:nvPr/>
        </p:nvPicPr>
        <p:blipFill>
          <a:blip r:embed="rId3"/>
          <a:stretch>
            <a:fillRect/>
          </a:stretch>
        </p:blipFill>
        <p:spPr>
          <a:xfrm>
            <a:off x="1447800" y="2209800"/>
            <a:ext cx="7168619" cy="3997014"/>
          </a:xfrm>
          <a:prstGeom prst="rect">
            <a:avLst/>
          </a:prstGeom>
        </p:spPr>
      </p:pic>
    </p:spTree>
    <p:extLst>
      <p:ext uri="{BB962C8B-B14F-4D97-AF65-F5344CB8AC3E}">
        <p14:creationId xmlns:p14="http://schemas.microsoft.com/office/powerpoint/2010/main" val="1994453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solve the problem when moving the elements out of the way to make space for the new element, the loop needs to start moving elements from the last rank.</a:t>
            </a:r>
          </a:p>
          <a:p>
            <a:pPr lvl="0">
              <a:spcBef>
                <a:spcPts val="440"/>
              </a:spcBef>
              <a:buClr>
                <a:srgbClr val="A9A57C"/>
              </a:buClr>
              <a:buFont typeface="Arial" pitchFamily="32"/>
              <a:buChar char="•"/>
            </a:pPr>
            <a:r>
              <a:rPr lang="en-US" sz="2400" b="0" dirty="0"/>
              <a:t>This loop, starts with </a:t>
            </a:r>
            <a:r>
              <a:rPr lang="en-US" sz="2400" b="0" dirty="0" err="1"/>
              <a:t>i</a:t>
            </a:r>
            <a:r>
              <a:rPr lang="en-US" sz="2400" b="0" dirty="0"/>
              <a:t> pointing at the last element in the array and moves backwards until it arrives at the rank where the new element needs to go.</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33</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C86FCFB1-3918-47AF-BB39-D121A38C7E6C}"/>
              </a:ext>
            </a:extLst>
          </p:cNvPr>
          <p:cNvPicPr>
            <a:picLocks noChangeAspect="1"/>
          </p:cNvPicPr>
          <p:nvPr/>
        </p:nvPicPr>
        <p:blipFill>
          <a:blip r:embed="rId3"/>
          <a:stretch>
            <a:fillRect/>
          </a:stretch>
        </p:blipFill>
        <p:spPr>
          <a:xfrm>
            <a:off x="2366962" y="4102231"/>
            <a:ext cx="4410075" cy="1219200"/>
          </a:xfrm>
          <a:prstGeom prst="rect">
            <a:avLst/>
          </a:prstGeom>
        </p:spPr>
      </p:pic>
    </p:spTree>
    <p:extLst>
      <p:ext uri="{BB962C8B-B14F-4D97-AF65-F5344CB8AC3E}">
        <p14:creationId xmlns:p14="http://schemas.microsoft.com/office/powerpoint/2010/main" val="407990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To make room for the new element, the other elements need to be moved, one by one, until the position at rank is free for the new element.</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34</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747EA08F-FF7F-409D-ABF3-272E18686EFF}"/>
              </a:ext>
            </a:extLst>
          </p:cNvPr>
          <p:cNvPicPr>
            <a:picLocks noChangeAspect="1"/>
          </p:cNvPicPr>
          <p:nvPr/>
        </p:nvPicPr>
        <p:blipFill>
          <a:blip r:embed="rId3"/>
          <a:stretch>
            <a:fillRect/>
          </a:stretch>
        </p:blipFill>
        <p:spPr>
          <a:xfrm>
            <a:off x="2371725" y="3019425"/>
            <a:ext cx="4400550" cy="1962150"/>
          </a:xfrm>
          <a:prstGeom prst="rect">
            <a:avLst/>
          </a:prstGeom>
        </p:spPr>
      </p:pic>
    </p:spTree>
    <p:extLst>
      <p:ext uri="{BB962C8B-B14F-4D97-AF65-F5344CB8AC3E}">
        <p14:creationId xmlns:p14="http://schemas.microsoft.com/office/powerpoint/2010/main" val="284906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This is the complete code.  Don’t forget to increment the size!</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35</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18BC0A01-B89C-41C9-9563-9EC6BF4F6D9B}"/>
              </a:ext>
            </a:extLst>
          </p:cNvPr>
          <p:cNvPicPr>
            <a:picLocks noChangeAspect="1"/>
          </p:cNvPicPr>
          <p:nvPr/>
        </p:nvPicPr>
        <p:blipFill>
          <a:blip r:embed="rId3"/>
          <a:stretch>
            <a:fillRect/>
          </a:stretch>
        </p:blipFill>
        <p:spPr>
          <a:xfrm>
            <a:off x="990600" y="2399604"/>
            <a:ext cx="8153400" cy="4397195"/>
          </a:xfrm>
          <a:prstGeom prst="rect">
            <a:avLst/>
          </a:prstGeom>
        </p:spPr>
      </p:pic>
    </p:spTree>
    <p:extLst>
      <p:ext uri="{BB962C8B-B14F-4D97-AF65-F5344CB8AC3E}">
        <p14:creationId xmlns:p14="http://schemas.microsoft.com/office/powerpoint/2010/main" val="554561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a:t>
            </a:r>
            <a:r>
              <a:rPr lang="en-US" sz="2400" b="0" dirty="0" err="1"/>
              <a:t>RemoveElementAtRank</a:t>
            </a:r>
            <a:r>
              <a:rPr lang="en-US" sz="2400" b="0" dirty="0"/>
              <a:t> is similar to the previous method.</a:t>
            </a:r>
          </a:p>
          <a:p>
            <a:pPr lvl="0">
              <a:spcBef>
                <a:spcPts val="440"/>
              </a:spcBef>
              <a:buClr>
                <a:srgbClr val="A9A57C"/>
              </a:buClr>
              <a:buFont typeface="Arial" pitchFamily="32"/>
              <a:buChar char="•"/>
            </a:pPr>
            <a:r>
              <a:rPr lang="en-US" sz="2400" b="0" dirty="0"/>
              <a:t>Notice that in this case, the loop starts from rank and keeps going up to rank – 2.</a:t>
            </a:r>
          </a:p>
          <a:p>
            <a:pPr lvl="0">
              <a:spcBef>
                <a:spcPts val="440"/>
              </a:spcBef>
              <a:buClr>
                <a:srgbClr val="A9A57C"/>
              </a:buClr>
              <a:buFont typeface="Arial" pitchFamily="32"/>
              <a:buChar char="•"/>
            </a:pPr>
            <a:r>
              <a:rPr lang="en-US" sz="2400" b="0" dirty="0"/>
              <a:t>The element at rank – 1 is never removed with this code.</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36</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1475D803-AB28-4CC1-BF2C-9484246D1AC5}"/>
              </a:ext>
            </a:extLst>
          </p:cNvPr>
          <p:cNvPicPr>
            <a:picLocks noChangeAspect="1"/>
          </p:cNvPicPr>
          <p:nvPr/>
        </p:nvPicPr>
        <p:blipFill>
          <a:blip r:embed="rId3"/>
          <a:stretch>
            <a:fillRect/>
          </a:stretch>
        </p:blipFill>
        <p:spPr>
          <a:xfrm>
            <a:off x="1084574" y="3429000"/>
            <a:ext cx="8059425" cy="2831194"/>
          </a:xfrm>
          <a:prstGeom prst="rect">
            <a:avLst/>
          </a:prstGeom>
        </p:spPr>
      </p:pic>
    </p:spTree>
    <p:extLst>
      <p:ext uri="{BB962C8B-B14F-4D97-AF65-F5344CB8AC3E}">
        <p14:creationId xmlns:p14="http://schemas.microsoft.com/office/powerpoint/2010/main" val="4088017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In some cases, this can be fine.  However, it may lead to a memory leak if a lot of data is left unremoved in the array.</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37</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1475D803-AB28-4CC1-BF2C-9484246D1AC5}"/>
              </a:ext>
            </a:extLst>
          </p:cNvPr>
          <p:cNvPicPr>
            <a:picLocks noChangeAspect="1"/>
          </p:cNvPicPr>
          <p:nvPr/>
        </p:nvPicPr>
        <p:blipFill>
          <a:blip r:embed="rId3"/>
          <a:stretch>
            <a:fillRect/>
          </a:stretch>
        </p:blipFill>
        <p:spPr>
          <a:xfrm>
            <a:off x="1084574" y="3429000"/>
            <a:ext cx="8059425" cy="2831194"/>
          </a:xfrm>
          <a:prstGeom prst="rect">
            <a:avLst/>
          </a:prstGeom>
        </p:spPr>
      </p:pic>
    </p:spTree>
    <p:extLst>
      <p:ext uri="{BB962C8B-B14F-4D97-AF65-F5344CB8AC3E}">
        <p14:creationId xmlns:p14="http://schemas.microsoft.com/office/powerpoint/2010/main" val="242388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a:t>
            </a:r>
            <a:r>
              <a:rPr lang="en-US" dirty="0" err="1"/>
              <a:t>ArrayBasedVector</a:t>
            </a:r>
            <a:endParaRPr lang="en-US" dirty="0"/>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This updated code removed the element at rank size – 1.</a:t>
            </a:r>
          </a:p>
          <a:p>
            <a:pPr lvl="0">
              <a:spcBef>
                <a:spcPts val="440"/>
              </a:spcBef>
              <a:buClr>
                <a:srgbClr val="A9A57C"/>
              </a:buClr>
              <a:buFont typeface="Arial" pitchFamily="32"/>
              <a:buChar char="•"/>
            </a:pPr>
            <a:r>
              <a:rPr lang="en-US" sz="2400" b="0" dirty="0"/>
              <a:t>Don’t forget to decrement the size once the element is successfully removed!</a:t>
            </a:r>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38</a:t>
            </a:fld>
            <a:endParaRPr lang="en-GB" sz="1800" b="0" i="0" u="none" strike="noStrike" kern="1200" cap="none" spc="0" baseline="0">
              <a:solidFill>
                <a:srgbClr val="2F2B20"/>
              </a:solidFill>
              <a:uFillTx/>
              <a:latin typeface="Calibri" pitchFamily="18"/>
              <a:cs typeface="Tahoma" pitchFamily="2"/>
            </a:endParaRPr>
          </a:p>
        </p:txBody>
      </p:sp>
      <p:pic>
        <p:nvPicPr>
          <p:cNvPr id="7" name="Picture 6">
            <a:extLst>
              <a:ext uri="{FF2B5EF4-FFF2-40B4-BE49-F238E27FC236}">
                <a16:creationId xmlns:a16="http://schemas.microsoft.com/office/drawing/2014/main" id="{1EB1DC95-7259-4FD3-A707-ED767BE55602}"/>
              </a:ext>
            </a:extLst>
          </p:cNvPr>
          <p:cNvPicPr>
            <a:picLocks noChangeAspect="1"/>
          </p:cNvPicPr>
          <p:nvPr/>
        </p:nvPicPr>
        <p:blipFill>
          <a:blip r:embed="rId3"/>
          <a:stretch>
            <a:fillRect/>
          </a:stretch>
        </p:blipFill>
        <p:spPr>
          <a:xfrm>
            <a:off x="952500" y="2971800"/>
            <a:ext cx="8077200" cy="3343131"/>
          </a:xfrm>
          <a:prstGeom prst="rect">
            <a:avLst/>
          </a:prstGeom>
        </p:spPr>
      </p:pic>
    </p:spTree>
    <p:extLst>
      <p:ext uri="{BB962C8B-B14F-4D97-AF65-F5344CB8AC3E}">
        <p14:creationId xmlns:p14="http://schemas.microsoft.com/office/powerpoint/2010/main" val="27260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By looking at the definition of the </a:t>
            </a:r>
            <a:r>
              <a:rPr lang="en-US" sz="2400" b="0" dirty="0" err="1"/>
              <a:t>VectorADT</a:t>
            </a:r>
            <a:r>
              <a:rPr lang="en-US" sz="2400" b="0" dirty="0"/>
              <a:t> from the slides, the following operations need to be added to the interface.</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4</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6EE4BCDB-2BA7-42B7-A33D-472EBD48D0D6}"/>
              </a:ext>
            </a:extLst>
          </p:cNvPr>
          <p:cNvPicPr>
            <a:picLocks noChangeAspect="1"/>
          </p:cNvPicPr>
          <p:nvPr/>
        </p:nvPicPr>
        <p:blipFill>
          <a:blip r:embed="rId3"/>
          <a:stretch>
            <a:fillRect/>
          </a:stretch>
        </p:blipFill>
        <p:spPr>
          <a:xfrm>
            <a:off x="2012156" y="2743200"/>
            <a:ext cx="5119687" cy="3532389"/>
          </a:xfrm>
          <a:prstGeom prst="rect">
            <a:avLst/>
          </a:prstGeom>
        </p:spPr>
      </p:pic>
    </p:spTree>
    <p:extLst>
      <p:ext uri="{BB962C8B-B14F-4D97-AF65-F5344CB8AC3E}">
        <p14:creationId xmlns:p14="http://schemas.microsoft.com/office/powerpoint/2010/main" val="148754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By looking at the definition of the </a:t>
            </a:r>
            <a:r>
              <a:rPr lang="en-US" sz="2400" b="0" dirty="0" err="1"/>
              <a:t>VectorADT</a:t>
            </a:r>
            <a:r>
              <a:rPr lang="en-US" sz="2400" b="0" dirty="0"/>
              <a:t> from the slides, the following operations need to be added to the interface.</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5</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079C4B43-3428-452D-9C83-3F1CAB1ABC34}"/>
              </a:ext>
            </a:extLst>
          </p:cNvPr>
          <p:cNvPicPr>
            <a:picLocks noChangeAspect="1"/>
          </p:cNvPicPr>
          <p:nvPr/>
        </p:nvPicPr>
        <p:blipFill>
          <a:blip r:embed="rId3"/>
          <a:stretch>
            <a:fillRect/>
          </a:stretch>
        </p:blipFill>
        <p:spPr>
          <a:xfrm>
            <a:off x="1219200" y="2743200"/>
            <a:ext cx="7543800" cy="3593773"/>
          </a:xfrm>
          <a:prstGeom prst="rect">
            <a:avLst/>
          </a:prstGeom>
        </p:spPr>
      </p:pic>
    </p:spTree>
    <p:extLst>
      <p:ext uri="{BB962C8B-B14F-4D97-AF65-F5344CB8AC3E}">
        <p14:creationId xmlns:p14="http://schemas.microsoft.com/office/powerpoint/2010/main" val="58669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By looking at the definition of the </a:t>
            </a:r>
            <a:r>
              <a:rPr lang="en-US" sz="2400" b="0" dirty="0" err="1"/>
              <a:t>VectorADT</a:t>
            </a:r>
            <a:r>
              <a:rPr lang="en-US" sz="2400" b="0" dirty="0"/>
              <a:t> from the slides, the following operations need to be added to the interface.</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6</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0FCF03BD-084E-4C54-B83B-E38DCAFD7D0E}"/>
              </a:ext>
            </a:extLst>
          </p:cNvPr>
          <p:cNvPicPr>
            <a:picLocks noChangeAspect="1"/>
          </p:cNvPicPr>
          <p:nvPr/>
        </p:nvPicPr>
        <p:blipFill>
          <a:blip r:embed="rId3"/>
          <a:stretch>
            <a:fillRect/>
          </a:stretch>
        </p:blipFill>
        <p:spPr>
          <a:xfrm>
            <a:off x="1143000" y="2763950"/>
            <a:ext cx="7696200" cy="3646277"/>
          </a:xfrm>
          <a:prstGeom prst="rect">
            <a:avLst/>
          </a:prstGeom>
        </p:spPr>
      </p:pic>
    </p:spTree>
    <p:extLst>
      <p:ext uri="{BB962C8B-B14F-4D97-AF65-F5344CB8AC3E}">
        <p14:creationId xmlns:p14="http://schemas.microsoft.com/office/powerpoint/2010/main" val="115822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By looking at the definition of the </a:t>
            </a:r>
            <a:r>
              <a:rPr lang="en-US" sz="2400" b="0" dirty="0" err="1"/>
              <a:t>VectorADT</a:t>
            </a:r>
            <a:r>
              <a:rPr lang="en-US" sz="2400" b="0" dirty="0"/>
              <a:t> from the slides, the following operations need to be added to the interface.</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7</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E90A8451-03E2-45F9-A67F-ACB895EE0044}"/>
              </a:ext>
            </a:extLst>
          </p:cNvPr>
          <p:cNvPicPr>
            <a:picLocks noChangeAspect="1"/>
          </p:cNvPicPr>
          <p:nvPr/>
        </p:nvPicPr>
        <p:blipFill>
          <a:blip r:embed="rId3"/>
          <a:stretch>
            <a:fillRect/>
          </a:stretch>
        </p:blipFill>
        <p:spPr>
          <a:xfrm>
            <a:off x="952500" y="2881823"/>
            <a:ext cx="8077200" cy="3701539"/>
          </a:xfrm>
          <a:prstGeom prst="rect">
            <a:avLst/>
          </a:prstGeom>
        </p:spPr>
      </p:pic>
    </p:spTree>
    <p:extLst>
      <p:ext uri="{BB962C8B-B14F-4D97-AF65-F5344CB8AC3E}">
        <p14:creationId xmlns:p14="http://schemas.microsoft.com/office/powerpoint/2010/main" val="152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interface can be modified to use Generics, thus making programing easier </a:t>
            </a:r>
            <a:r>
              <a:rPr lang="en-US" altLang="ja-JP" sz="2400" b="0" dirty="0"/>
              <a:t>later</a:t>
            </a:r>
            <a:r>
              <a:rPr lang="en-US" sz="2400" b="0" dirty="0"/>
              <a:t>, since boxing and unboxing from objects will be avoided.</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8</a:t>
            </a:fld>
            <a:endParaRPr lang="en-GB" sz="1800" b="0" i="0" u="none" strike="noStrike" kern="1200" cap="none" spc="0" baseline="0">
              <a:solidFill>
                <a:srgbClr val="2F2B20"/>
              </a:solidFill>
              <a:uFillTx/>
              <a:latin typeface="Calibri" pitchFamily="18"/>
              <a:cs typeface="Tahoma" pitchFamily="2"/>
            </a:endParaRPr>
          </a:p>
        </p:txBody>
      </p:sp>
      <p:pic>
        <p:nvPicPr>
          <p:cNvPr id="5" name="Picture 4">
            <a:extLst>
              <a:ext uri="{FF2B5EF4-FFF2-40B4-BE49-F238E27FC236}">
                <a16:creationId xmlns:a16="http://schemas.microsoft.com/office/drawing/2014/main" id="{88D48AAA-9E23-424D-9784-5285E8675DB0}"/>
              </a:ext>
            </a:extLst>
          </p:cNvPr>
          <p:cNvPicPr>
            <a:picLocks noChangeAspect="1"/>
          </p:cNvPicPr>
          <p:nvPr/>
        </p:nvPicPr>
        <p:blipFill>
          <a:blip r:embed="rId3"/>
          <a:stretch>
            <a:fillRect/>
          </a:stretch>
        </p:blipFill>
        <p:spPr>
          <a:xfrm>
            <a:off x="2247900" y="2958236"/>
            <a:ext cx="5486400" cy="3625126"/>
          </a:xfrm>
          <a:prstGeom prst="rect">
            <a:avLst/>
          </a:prstGeom>
        </p:spPr>
      </p:pic>
    </p:spTree>
    <p:extLst>
      <p:ext uri="{BB962C8B-B14F-4D97-AF65-F5344CB8AC3E}">
        <p14:creationId xmlns:p14="http://schemas.microsoft.com/office/powerpoint/2010/main" val="99004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The Vector ADT</a:t>
            </a:r>
          </a:p>
        </p:txBody>
      </p:sp>
      <p:sp>
        <p:nvSpPr>
          <p:cNvPr id="3" name="Content Placeholder 2"/>
          <p:cNvSpPr txBox="1">
            <a:spLocks noGrp="1"/>
          </p:cNvSpPr>
          <p:nvPr>
            <p:ph idx="1"/>
          </p:nvPr>
        </p:nvSpPr>
        <p:spPr/>
        <p:txBody>
          <a:bodyPr>
            <a:normAutofit/>
          </a:bodyPr>
          <a:lstStyle/>
          <a:p>
            <a:pPr lvl="0">
              <a:spcBef>
                <a:spcPts val="440"/>
              </a:spcBef>
              <a:buClr>
                <a:srgbClr val="A9A57C"/>
              </a:buClr>
              <a:buFont typeface="Arial" pitchFamily="32"/>
              <a:buChar char="•"/>
            </a:pPr>
            <a:r>
              <a:rPr lang="en-US" sz="2400" b="0" dirty="0"/>
              <a:t>The interface can be modified to use Generics, thus making programing easier </a:t>
            </a:r>
            <a:r>
              <a:rPr lang="en-US" altLang="ja-JP" sz="2400" b="0" dirty="0"/>
              <a:t>later</a:t>
            </a:r>
            <a:r>
              <a:rPr lang="en-US" sz="2400" b="0" dirty="0"/>
              <a:t>, since boxing and unboxing from objects will be avoided.</a:t>
            </a:r>
            <a:endParaRPr lang="en-US" sz="2200" b="0" dirty="0"/>
          </a:p>
          <a:p>
            <a:pPr lvl="0">
              <a:spcBef>
                <a:spcPts val="440"/>
              </a:spcBef>
              <a:buClr>
                <a:srgbClr val="A9A57C"/>
              </a:buClr>
              <a:buFont typeface="Arial" pitchFamily="32"/>
              <a:buChar char="•"/>
            </a:pPr>
            <a:endParaRPr lang="en-US" sz="2400" b="0" dirty="0"/>
          </a:p>
        </p:txBody>
      </p:sp>
      <p:sp>
        <p:nvSpPr>
          <p:cNvPr id="4"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CAE4C-6E08-4D9F-9F1F-5C04A2808DFA}" type="slidenum">
              <a:t>9</a:t>
            </a:fld>
            <a:endParaRPr lang="en-GB" sz="1800" b="0" i="0" u="none" strike="noStrike" kern="1200" cap="none" spc="0" baseline="0">
              <a:solidFill>
                <a:srgbClr val="2F2B20"/>
              </a:solidFill>
              <a:uFillTx/>
              <a:latin typeface="Calibri" pitchFamily="18"/>
              <a:cs typeface="Tahoma" pitchFamily="2"/>
            </a:endParaRPr>
          </a:p>
        </p:txBody>
      </p:sp>
      <p:pic>
        <p:nvPicPr>
          <p:cNvPr id="6" name="Picture 5">
            <a:extLst>
              <a:ext uri="{FF2B5EF4-FFF2-40B4-BE49-F238E27FC236}">
                <a16:creationId xmlns:a16="http://schemas.microsoft.com/office/drawing/2014/main" id="{78C7EE33-0167-478D-B120-0E6201D388AF}"/>
              </a:ext>
            </a:extLst>
          </p:cNvPr>
          <p:cNvPicPr>
            <a:picLocks noChangeAspect="1"/>
          </p:cNvPicPr>
          <p:nvPr/>
        </p:nvPicPr>
        <p:blipFill>
          <a:blip r:embed="rId3"/>
          <a:stretch>
            <a:fillRect/>
          </a:stretch>
        </p:blipFill>
        <p:spPr>
          <a:xfrm>
            <a:off x="2614612" y="3076575"/>
            <a:ext cx="3914775" cy="704850"/>
          </a:xfrm>
          <a:prstGeom prst="rect">
            <a:avLst/>
          </a:prstGeom>
        </p:spPr>
      </p:pic>
    </p:spTree>
    <p:extLst>
      <p:ext uri="{BB962C8B-B14F-4D97-AF65-F5344CB8AC3E}">
        <p14:creationId xmlns:p14="http://schemas.microsoft.com/office/powerpoint/2010/main" val="2601966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1464</TotalTime>
  <Words>1325</Words>
  <Application>Microsoft Office PowerPoint</Application>
  <PresentationFormat>On-screen Show (4:3)</PresentationFormat>
  <Paragraphs>250</Paragraphs>
  <Slides>38</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vt:lpstr>
      <vt:lpstr>Times New Roman</vt:lpstr>
      <vt:lpstr>Adjacency</vt:lpstr>
      <vt:lpstr>Creating an Array Based Vector Step by Step</vt:lpstr>
      <vt:lpstr>Content</vt:lpstr>
      <vt:lpstr>The Vector ADT</vt:lpstr>
      <vt:lpstr>The Vector ADT</vt:lpstr>
      <vt:lpstr>The Vector ADT</vt:lpstr>
      <vt:lpstr>The Vector ADT</vt:lpstr>
      <vt:lpstr>The Vector ADT</vt:lpstr>
      <vt:lpstr>The Vector ADT</vt:lpstr>
      <vt:lpstr>The Vector ADT</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lpstr>The ArrayBasedVector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Andrew cortis</cp:lastModifiedBy>
  <cp:revision>185</cp:revision>
  <dcterms:created xsi:type="dcterms:W3CDTF">2006-08-16T00:00:00Z</dcterms:created>
  <dcterms:modified xsi:type="dcterms:W3CDTF">2020-02-28T01:08:22Z</dcterms:modified>
</cp:coreProperties>
</file>