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64" r:id="rId3"/>
    <p:sldId id="290" r:id="rId4"/>
    <p:sldId id="286" r:id="rId5"/>
    <p:sldId id="267" r:id="rId6"/>
    <p:sldId id="288" r:id="rId7"/>
    <p:sldId id="268" r:id="rId8"/>
    <p:sldId id="281" r:id="rId9"/>
    <p:sldId id="283" r:id="rId10"/>
    <p:sldId id="284" r:id="rId11"/>
    <p:sldId id="291" r:id="rId12"/>
    <p:sldId id="293" r:id="rId13"/>
    <p:sldId id="282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74" r:id="rId26"/>
    <p:sldId id="289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04" autoAdjust="0"/>
  </p:normalViewPr>
  <p:slideViewPr>
    <p:cSldViewPr>
      <p:cViewPr varScale="1">
        <p:scale>
          <a:sx n="80" d="100"/>
          <a:sy n="8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14/09/2016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385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eaLnBrk="1" hangingPunct="1">
              <a:spcBef>
                <a:spcPct val="0"/>
              </a:spcBef>
            </a:pPr>
            <a:endParaRPr lang="ar-SA" altLang="en-US" dirty="0" smtClean="0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5400" y="798513"/>
            <a:ext cx="4267200" cy="32004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96412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http://www.computerworld.com/article/2515483/enterprise-applications/epic-failures--11-infamous-software-bugs.html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4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http://www.computerworld.com/article/2533563/it-project-management/it-s-biggest-project-failures----and-what-we-can-learn-from-them.html</a:t>
            </a:r>
          </a:p>
          <a:p>
            <a:r>
              <a:rPr lang="en-US" dirty="0" smtClean="0"/>
              <a:t>http://spectrum.ieee.org/computing/software/why-software-fails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97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385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eaLnBrk="1" hangingPunct="1">
              <a:spcBef>
                <a:spcPct val="0"/>
              </a:spcBef>
            </a:pPr>
            <a:endParaRPr lang="ar-SA" altLang="en-US" dirty="0" smtClean="0"/>
          </a:p>
        </p:txBody>
      </p:sp>
      <p:sp>
        <p:nvSpPr>
          <p:cNvPr id="5325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5400" y="798513"/>
            <a:ext cx="4267200" cy="32004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3454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 altLang="en-US" dirty="0" smtClean="0"/>
              <a:t>Somerville defines 4 main stages:</a:t>
            </a:r>
          </a:p>
          <a:p>
            <a:pPr lvl="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600" dirty="0" smtClean="0">
                <a:solidFill>
                  <a:srgbClr val="0070C0"/>
                </a:solidFill>
              </a:rPr>
              <a:t>Software specification </a:t>
            </a:r>
            <a:r>
              <a:rPr lang="en-GB" altLang="en-US" sz="1600" dirty="0" smtClean="0"/>
              <a:t>- The functionality of the software and constraints on its operation must be defined (Planning and Analysis)</a:t>
            </a:r>
          </a:p>
          <a:p>
            <a:pPr lvl="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600" dirty="0" smtClean="0">
                <a:solidFill>
                  <a:srgbClr val="0070C0"/>
                </a:solidFill>
              </a:rPr>
              <a:t>Software development  </a:t>
            </a:r>
            <a:r>
              <a:rPr lang="en-GB" altLang="en-US" sz="1600" dirty="0" smtClean="0"/>
              <a:t>-The software to meet the specification must be produced (Design and Coding)</a:t>
            </a:r>
          </a:p>
          <a:p>
            <a:pPr lvl="2">
              <a:buFont typeface="Wingdings" pitchFamily="2" charset="2"/>
              <a:buAutoNum type="arabicPeriod"/>
            </a:pPr>
            <a:r>
              <a:rPr lang="en-GB" altLang="en-US" sz="1600" dirty="0" smtClean="0">
                <a:solidFill>
                  <a:srgbClr val="0070C0"/>
                </a:solidFill>
              </a:rPr>
              <a:t>Software validation </a:t>
            </a:r>
            <a:r>
              <a:rPr lang="en-GB" altLang="en-US" sz="1600" dirty="0" smtClean="0"/>
              <a:t>- The software must be validated to ensure that it does what the customer wants (Testing)</a:t>
            </a:r>
          </a:p>
          <a:p>
            <a:pPr lvl="2">
              <a:buFont typeface="Wingdings" pitchFamily="2" charset="2"/>
              <a:buAutoNum type="arabicPeriod" startAt="4"/>
            </a:pPr>
            <a:r>
              <a:rPr lang="en-GB" altLang="en-US" sz="1600" dirty="0" smtClean="0">
                <a:solidFill>
                  <a:srgbClr val="0070C0"/>
                </a:solidFill>
              </a:rPr>
              <a:t>Software evolution</a:t>
            </a:r>
            <a:r>
              <a:rPr lang="en-GB" altLang="en-US" sz="1600" dirty="0" smtClean="0">
                <a:solidFill>
                  <a:srgbClr val="FFC000"/>
                </a:solidFill>
              </a:rPr>
              <a:t> </a:t>
            </a:r>
            <a:r>
              <a:rPr lang="en-GB" altLang="en-US" sz="1600" dirty="0" smtClean="0"/>
              <a:t>- The software must evolve to meet customer needs (Operation and Maintenance)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4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 cases</a:t>
            </a:r>
          </a:p>
          <a:p>
            <a:endParaRPr lang="en-US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Ariane 5 Launcher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FBI virtual case File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Taurus Stock exchange system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Denver Airport Luggage Handling System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London ambulance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Therac-25 radiation therapy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m/article/2830840/enterprise-software/the-worst-it-project-disasters-of-2013.html" TargetMode="External"/><Relationship Id="rId2" Type="http://schemas.openxmlformats.org/officeDocument/2006/relationships/hyperlink" Target="http://catless.ncl.ac.uk/Risks/index.2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uting.co.uk/ctg/feature/2422715/the-10-worst-ever-government-it-projects/page/2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.about.com/d/inventors/1/0/-/y/stormimgwalls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 – Introduction to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386" name="Picture 2" descr="Project cancelled       Size of project         Early         On-Time         Delayed          Cancelled        Sum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7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Classic Cases of Failed Projects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169671"/>
              </p:ext>
            </p:extLst>
          </p:nvPr>
        </p:nvGraphicFramePr>
        <p:xfrm>
          <a:off x="838200" y="1352724"/>
          <a:ext cx="8153401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35"/>
                <a:gridCol w="1779165"/>
                <a:gridCol w="1586918"/>
                <a:gridCol w="3366083"/>
              </a:tblGrid>
              <a:tr h="369396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</a:tr>
              <a:tr h="2277096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Mars Climate Orbiter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Space Craft Exploded after entering Mar’s Orbit at the wrong angle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$327.6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Different Units of Measure!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group working on the thrusters measured in English units of pounds-force seconds; the others used metric Newton-seconds! The thrusters were 4.45 times more powerful than they should have been.</a:t>
                      </a:r>
                      <a:endParaRPr lang="en-US" sz="1600" dirty="0"/>
                    </a:p>
                  </a:txBody>
                  <a:tcPr/>
                </a:tc>
              </a:tr>
              <a:tr h="2550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Therac-25 radiation therapy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six documented cases, megavolt X-rays were sent, unfiltered and unshielded, toward patients requiring therapy.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Radiation poisoning, which claimed several lives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Reusing code on a new system without thorough testing.  Previous versions on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Therac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did not have this problem but hardware constraints prevented older machines from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delivering high radiation amounts.  In the new system, these constraints were removed, c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odes were cryptic, undocumented and easily overridden by untrained staff.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Classic Cases of Failed Projects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026830"/>
              </p:ext>
            </p:extLst>
          </p:nvPr>
        </p:nvGraphicFramePr>
        <p:xfrm>
          <a:off x="838200" y="1352724"/>
          <a:ext cx="8153401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35"/>
                <a:gridCol w="1779165"/>
                <a:gridCol w="1586918"/>
                <a:gridCol w="3366083"/>
              </a:tblGrid>
              <a:tr h="369396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</a:tr>
              <a:tr h="2277096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FBI Virtual Case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delivered was so bug ridden</a:t>
                      </a:r>
                      <a:r>
                        <a:rPr lang="en-US" sz="1600" baseline="0" dirty="0" smtClean="0"/>
                        <a:t> and useless that it had to be scrapped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Additional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$123.2 million for the project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Poorly defined design requirements, an overly ambitious schedule and the lack of an overall plan</a:t>
                      </a:r>
                      <a:endParaRPr lang="en-US" sz="1600" dirty="0"/>
                    </a:p>
                  </a:txBody>
                  <a:tcPr/>
                </a:tc>
              </a:tr>
              <a:tr h="2550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Denver International Airport Automated Baggage-Handling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was not completed on time and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delayed the opening of the largest airport in the US and when completed did not work properly!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Impacts due to Delay.</a:t>
                      </a:r>
                    </a:p>
                    <a:p>
                      <a:pPr marL="0" algn="l" defTabSz="914400" rtl="0" eaLnBrk="1" latinLnBrk="0" hangingPunct="1"/>
                      <a:endParaRPr lang="en-US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Chewed up and/or  derailed baggage. </a:t>
                      </a:r>
                    </a:p>
                    <a:p>
                      <a:pPr marL="0" algn="l" defTabSz="914400" rtl="0" eaLnBrk="1" latinLnBrk="0" hangingPunct="1"/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Law suit by Airlines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and local political leaders held the project to one unrealistic schedule after another.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cs typeface="Arial" charset="0"/>
              </a:rPr>
              <a:t>Software costs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371600"/>
            <a:ext cx="45720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en-GB" alt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Software costs </a:t>
            </a:r>
            <a:r>
              <a:rPr lang="en-GB" altLang="en-US" b="0" dirty="0" smtClean="0">
                <a:latin typeface="Arial" charset="0"/>
                <a:cs typeface="Arial" charset="0"/>
              </a:rPr>
              <a:t>often </a:t>
            </a:r>
            <a:r>
              <a:rPr lang="en-GB" altLang="en-US" b="0" u="sng" dirty="0" smtClean="0">
                <a:latin typeface="Arial" charset="0"/>
                <a:cs typeface="Arial" charset="0"/>
              </a:rPr>
              <a:t>dominate</a:t>
            </a:r>
            <a:r>
              <a:rPr lang="en-GB" altLang="en-US" b="0" dirty="0" smtClean="0">
                <a:latin typeface="Arial" charset="0"/>
                <a:cs typeface="Arial" charset="0"/>
              </a:rPr>
              <a:t> computer system costs. </a:t>
            </a:r>
          </a:p>
          <a:p>
            <a:pPr lvl="1">
              <a:buFont typeface="Wingdings" pitchFamily="2" charset="2"/>
              <a:buChar char="²"/>
            </a:pPr>
            <a:r>
              <a:rPr lang="en-GB" altLang="en-US" b="0" dirty="0" smtClean="0">
                <a:latin typeface="Arial" charset="0"/>
                <a:cs typeface="Arial" charset="0"/>
              </a:rPr>
              <a:t>The costs of software on a PC are often greater than the hardware cost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en-GB" altLang="en-US" b="0" dirty="0" smtClean="0">
                <a:latin typeface="Arial" charset="0"/>
                <a:cs typeface="Arial" charset="0"/>
              </a:rPr>
              <a:t>It </a:t>
            </a:r>
            <a:r>
              <a:rPr lang="en-GB" alt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costs more to maintain </a:t>
            </a:r>
            <a:r>
              <a:rPr lang="en-GB" altLang="en-US" b="0" dirty="0" smtClean="0">
                <a:latin typeface="Arial" charset="0"/>
                <a:cs typeface="Arial" charset="0"/>
              </a:rPr>
              <a:t>than it does to develop software. </a:t>
            </a:r>
          </a:p>
          <a:p>
            <a:pPr lvl="1">
              <a:buFont typeface="Wingdings" pitchFamily="2" charset="2"/>
              <a:buChar char="²"/>
            </a:pPr>
            <a:r>
              <a:rPr lang="en-GB" altLang="en-US" b="0" dirty="0" smtClean="0">
                <a:latin typeface="Arial" charset="0"/>
                <a:cs typeface="Arial" charset="0"/>
              </a:rPr>
              <a:t>For systems with a long life, maintenance costs may be several times development costs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en-GB" altLang="en-US" b="0" dirty="0" smtClean="0">
                <a:latin typeface="Arial" charset="0"/>
                <a:cs typeface="Arial" charset="0"/>
              </a:rPr>
              <a:t>Software engineering is concerned with </a:t>
            </a:r>
            <a:r>
              <a:rPr lang="en-GB" alt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cost-effective software development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22A177F7-ACFF-442C-A312-302389E4817C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n-US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" name="Picture 2" descr="missing deadlines&#10;extra costs&#10;never used features&#10;unknown risks&#10;unmotivated employees&#10;bugs, failures, errors&#10;legacy system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355228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0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and scope of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791200" cy="4800600"/>
          </a:xfrm>
        </p:spPr>
        <p:txBody>
          <a:bodyPr/>
          <a:lstStyle/>
          <a:p>
            <a:pPr marL="609600" indent="-609600">
              <a:lnSpc>
                <a:spcPct val="70000"/>
              </a:lnSpc>
              <a:buNone/>
              <a:defRPr/>
            </a:pPr>
            <a:r>
              <a:rPr lang="en-GB" sz="2700" dirty="0">
                <a:solidFill>
                  <a:srgbClr val="0070C0"/>
                </a:solidFill>
              </a:rPr>
              <a:t>Software Engineering </a:t>
            </a:r>
            <a:r>
              <a:rPr lang="en-GB" sz="2700" dirty="0"/>
              <a:t>is made up of various knowledge areas, namely:</a:t>
            </a:r>
          </a:p>
          <a:p>
            <a:pPr marL="609600" indent="-609600">
              <a:lnSpc>
                <a:spcPct val="70000"/>
              </a:lnSpc>
              <a:buNone/>
              <a:defRPr/>
            </a:pPr>
            <a:endParaRPr lang="en-GB" sz="2700" dirty="0"/>
          </a:p>
          <a:p>
            <a:pPr marL="990600" lvl="1" indent="-533400">
              <a:lnSpc>
                <a:spcPct val="70000"/>
              </a:lnSpc>
              <a:buFont typeface="Wingdings" pitchFamily="2" charset="2"/>
              <a:buAutoNum type="arabicPeriod"/>
              <a:defRPr/>
            </a:pPr>
            <a:r>
              <a:rPr lang="en-GB" b="1" dirty="0">
                <a:solidFill>
                  <a:srgbClr val="0070C0"/>
                </a:solidFill>
              </a:rPr>
              <a:t>Software Requirements/Software Analysis</a:t>
            </a:r>
          </a:p>
          <a:p>
            <a:pPr marL="990600" lvl="1" indent="-533400">
              <a:lnSpc>
                <a:spcPct val="70000"/>
              </a:lnSpc>
              <a:buNone/>
              <a:defRPr/>
            </a:pPr>
            <a:r>
              <a:rPr lang="en-GB" dirty="0"/>
              <a:t>	The activity of obtaining, </a:t>
            </a:r>
            <a:r>
              <a:rPr lang="en-GB" dirty="0" smtClean="0"/>
              <a:t>analysing, </a:t>
            </a:r>
            <a:r>
              <a:rPr lang="en-GB" dirty="0"/>
              <a:t>and recording requirements for software </a:t>
            </a:r>
            <a:r>
              <a:rPr lang="en-GB" dirty="0" smtClean="0"/>
              <a:t>systems</a:t>
            </a:r>
          </a:p>
          <a:p>
            <a:pPr marL="990600" lvl="1" indent="-533400">
              <a:lnSpc>
                <a:spcPct val="70000"/>
              </a:lnSpc>
              <a:buNone/>
              <a:defRPr/>
            </a:pPr>
            <a:endParaRPr lang="en-GB" dirty="0"/>
          </a:p>
          <a:p>
            <a:pPr marL="990600" lvl="1" indent="-533400">
              <a:lnSpc>
                <a:spcPct val="70000"/>
              </a:lnSpc>
              <a:buFont typeface="Wingdings" pitchFamily="2" charset="2"/>
              <a:buAutoNum type="arabicPeriod" startAt="2"/>
              <a:defRPr/>
            </a:pPr>
            <a:r>
              <a:rPr lang="en-GB" b="1" dirty="0">
                <a:solidFill>
                  <a:srgbClr val="0070C0"/>
                </a:solidFill>
              </a:rPr>
              <a:t>Software Design</a:t>
            </a:r>
          </a:p>
          <a:p>
            <a:pPr marL="990600" lvl="1" indent="-533400">
              <a:lnSpc>
                <a:spcPct val="70000"/>
              </a:lnSpc>
              <a:buNone/>
              <a:defRPr/>
            </a:pPr>
            <a:r>
              <a:rPr lang="en-GB" dirty="0"/>
              <a:t>	The activity in which software requirements are </a:t>
            </a:r>
            <a:r>
              <a:rPr lang="en-GB" dirty="0" smtClean="0"/>
              <a:t>analysed </a:t>
            </a:r>
            <a:r>
              <a:rPr lang="en-GB" dirty="0"/>
              <a:t>in order to produce a description of the software’s internal structure that will serve as the basis for its construction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8" descr="Database%20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79" y="2743200"/>
            <a:ext cx="2544518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99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934200" cy="1143000"/>
          </a:xfrm>
        </p:spPr>
        <p:txBody>
          <a:bodyPr/>
          <a:lstStyle/>
          <a:p>
            <a:r>
              <a:rPr lang="en-US" dirty="0"/>
              <a:t>Areas and scope of </a:t>
            </a:r>
            <a:r>
              <a:rPr lang="en-US" dirty="0" smtClean="0"/>
              <a:t>SE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334000" cy="4800600"/>
          </a:xfrm>
        </p:spPr>
        <p:txBody>
          <a:bodyPr/>
          <a:lstStyle/>
          <a:p>
            <a:pPr marL="990600" lvl="1" indent="-533400">
              <a:lnSpc>
                <a:spcPct val="70000"/>
              </a:lnSpc>
              <a:buFont typeface="Wingdings" pitchFamily="2" charset="2"/>
              <a:buAutoNum type="arabicPeriod" startAt="3"/>
            </a:pPr>
            <a:r>
              <a:rPr lang="en-GB" altLang="en-US" sz="2400" b="1" dirty="0">
                <a:solidFill>
                  <a:srgbClr val="0070C0"/>
                </a:solidFill>
              </a:rPr>
              <a:t>Software Construction</a:t>
            </a:r>
          </a:p>
          <a:p>
            <a:pPr marL="990600" lvl="1" indent="-533400">
              <a:lnSpc>
                <a:spcPct val="70000"/>
              </a:lnSpc>
              <a:buNone/>
            </a:pPr>
            <a:r>
              <a:rPr lang="en-GB" altLang="en-US" sz="2400" dirty="0"/>
              <a:t>	The detailed creation of working, meaningful software through a combination of coding, verification, unit testing, integration testing and debugging</a:t>
            </a:r>
          </a:p>
          <a:p>
            <a:pPr marL="990600" lvl="1" indent="-533400">
              <a:lnSpc>
                <a:spcPct val="70000"/>
              </a:lnSpc>
              <a:buNone/>
            </a:pPr>
            <a:endParaRPr lang="en-GB" altLang="en-US" sz="2400" dirty="0"/>
          </a:p>
          <a:p>
            <a:pPr marL="990600" lvl="1" indent="-533400">
              <a:lnSpc>
                <a:spcPct val="70000"/>
              </a:lnSpc>
              <a:buFont typeface="Wingdings" pitchFamily="2" charset="2"/>
              <a:buAutoNum type="arabicPeriod" startAt="4"/>
            </a:pPr>
            <a:r>
              <a:rPr lang="en-GB" altLang="en-US" sz="2400" b="1" dirty="0">
                <a:solidFill>
                  <a:srgbClr val="0070C0"/>
                </a:solidFill>
              </a:rPr>
              <a:t>Software Testing</a:t>
            </a:r>
          </a:p>
          <a:p>
            <a:pPr marL="990600" lvl="1" indent="-533400">
              <a:lnSpc>
                <a:spcPct val="70000"/>
              </a:lnSpc>
              <a:buNone/>
            </a:pPr>
            <a:r>
              <a:rPr lang="en-GB" altLang="en-US" sz="2400" dirty="0"/>
              <a:t>	This consists of the dynamic verification of the behaviour of a program on a finite set of test cases, suitably selected from the usually infinite executions domain, against the expected behaviour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8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58" y="2362200"/>
            <a:ext cx="27241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85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and scope of SE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791200" cy="4800600"/>
          </a:xfrm>
        </p:spPr>
        <p:txBody>
          <a:bodyPr/>
          <a:lstStyle/>
          <a:p>
            <a:pPr marL="990600" lvl="1" indent="-533400">
              <a:lnSpc>
                <a:spcPct val="70000"/>
              </a:lnSpc>
              <a:buFont typeface="Wingdings" pitchFamily="2" charset="2"/>
              <a:buAutoNum type="arabicPeriod" startAt="5"/>
            </a:pPr>
            <a:r>
              <a:rPr lang="en-GB" altLang="en-US" sz="2400" b="1" dirty="0">
                <a:solidFill>
                  <a:srgbClr val="0070C0"/>
                </a:solidFill>
              </a:rPr>
              <a:t>Software Maintenance</a:t>
            </a:r>
          </a:p>
          <a:p>
            <a:pPr marL="990600" lvl="1" indent="-533400">
              <a:lnSpc>
                <a:spcPct val="70000"/>
              </a:lnSpc>
              <a:buNone/>
            </a:pPr>
            <a:r>
              <a:rPr lang="en-GB" altLang="en-US" sz="2400" dirty="0"/>
              <a:t>	The totality of activities required to provide cost-effective support to software.</a:t>
            </a:r>
          </a:p>
          <a:p>
            <a:pPr marL="990600" lvl="1" indent="-533400">
              <a:lnSpc>
                <a:spcPct val="70000"/>
              </a:lnSpc>
              <a:buNone/>
            </a:pPr>
            <a:endParaRPr lang="en-GB" altLang="en-US" sz="2400" dirty="0"/>
          </a:p>
          <a:p>
            <a:pPr marL="990600" lvl="1" indent="-533400">
              <a:lnSpc>
                <a:spcPct val="70000"/>
              </a:lnSpc>
              <a:buFont typeface="Wingdings" pitchFamily="2" charset="2"/>
              <a:buAutoNum type="arabicPeriod" startAt="6"/>
            </a:pPr>
            <a:r>
              <a:rPr lang="en-GB" altLang="en-US" sz="2400" b="1" dirty="0">
                <a:solidFill>
                  <a:srgbClr val="0070C0"/>
                </a:solidFill>
              </a:rPr>
              <a:t>Software Configuration Management</a:t>
            </a:r>
          </a:p>
          <a:p>
            <a:pPr marL="990600" lvl="1" indent="-533400">
              <a:lnSpc>
                <a:spcPct val="70000"/>
              </a:lnSpc>
              <a:buNone/>
            </a:pPr>
            <a:r>
              <a:rPr lang="en-GB" altLang="en-US" sz="2400" dirty="0"/>
              <a:t>	The discipline of identifying the configuration of a system at distinct points in time for the purpose of systematically controlling changes to the configuration, and maintaining the integrity and traceability of the configuration throughout the system lifecycle.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7" descr="under-mainte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15" y="1524000"/>
            <a:ext cx="2238335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82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and scope of SE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 startAt="7"/>
              <a:defRPr/>
            </a:pPr>
            <a:r>
              <a:rPr lang="en-GB" sz="3000" b="1" dirty="0">
                <a:solidFill>
                  <a:srgbClr val="0070C0"/>
                </a:solidFill>
              </a:rPr>
              <a:t>Software </a:t>
            </a:r>
            <a:r>
              <a:rPr lang="en-GB" sz="3000" b="1" dirty="0" smtClean="0">
                <a:solidFill>
                  <a:srgbClr val="0070C0"/>
                </a:solidFill>
              </a:rPr>
              <a:t>Management</a:t>
            </a:r>
            <a:endParaRPr lang="en-GB" sz="3000" b="1" dirty="0">
              <a:solidFill>
                <a:srgbClr val="0070C0"/>
              </a:solidFill>
            </a:endParaRPr>
          </a:p>
          <a:p>
            <a:pPr marL="990600" lvl="1" indent="-533400">
              <a:lnSpc>
                <a:spcPct val="90000"/>
              </a:lnSpc>
              <a:buNone/>
              <a:defRPr/>
            </a:pPr>
            <a:r>
              <a:rPr lang="en-GB" sz="3000" dirty="0"/>
              <a:t>	The application of management activities – planning, coordinating, measuring, monitoring, controlling and reporting – to ensure that the development of software is systematic, disciplined, and </a:t>
            </a:r>
            <a:r>
              <a:rPr lang="en-GB" sz="3000" dirty="0" smtClean="0"/>
              <a:t>quantified</a:t>
            </a:r>
          </a:p>
          <a:p>
            <a:pPr marL="990600" lvl="1" indent="-533400">
              <a:lnSpc>
                <a:spcPct val="90000"/>
              </a:lnSpc>
              <a:buNone/>
              <a:defRPr/>
            </a:pPr>
            <a:endParaRPr lang="en-GB" sz="3000" dirty="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 startAt="8"/>
              <a:defRPr/>
            </a:pPr>
            <a:r>
              <a:rPr lang="en-GB" sz="3000" b="1" dirty="0">
                <a:solidFill>
                  <a:srgbClr val="0070C0"/>
                </a:solidFill>
              </a:rPr>
              <a:t>Software </a:t>
            </a:r>
            <a:r>
              <a:rPr lang="en-GB" sz="3000" b="1" dirty="0" smtClean="0">
                <a:solidFill>
                  <a:srgbClr val="0070C0"/>
                </a:solidFill>
              </a:rPr>
              <a:t>Process</a:t>
            </a:r>
            <a:endParaRPr lang="en-GB" sz="3000" b="1" dirty="0">
              <a:solidFill>
                <a:srgbClr val="0070C0"/>
              </a:solidFill>
            </a:endParaRPr>
          </a:p>
          <a:p>
            <a:pPr marL="990600" lvl="1" indent="-533400">
              <a:lnSpc>
                <a:spcPct val="90000"/>
              </a:lnSpc>
              <a:buNone/>
              <a:defRPr/>
            </a:pPr>
            <a:r>
              <a:rPr lang="en-GB" sz="3000" dirty="0"/>
              <a:t>	This area concerns knowledge about commonly used software life-cycle process models, e.g. agile, waterfall, spiral, etc..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and scope of SE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 startAt="9"/>
            </a:pPr>
            <a:r>
              <a:rPr lang="en-GB" altLang="en-US" sz="2400" b="1" dirty="0">
                <a:solidFill>
                  <a:srgbClr val="0070C0"/>
                </a:solidFill>
              </a:rPr>
              <a:t>Software Engineering Tools &amp; Methods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GB" altLang="en-US" sz="2400" dirty="0"/>
              <a:t>	Tools allow repetitive, well-defined actions to be automated, reducing the cognitive load on the software engineer who is then free to concentrate on the creative aspects of the process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GB" altLang="en-US" sz="2400" dirty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 startAt="10"/>
            </a:pPr>
            <a:r>
              <a:rPr lang="en-GB" altLang="en-US" sz="2400" b="1" dirty="0">
                <a:solidFill>
                  <a:srgbClr val="0070C0"/>
                </a:solidFill>
              </a:rPr>
              <a:t>Software Quality Assurance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GB" altLang="en-US" sz="2400" dirty="0"/>
              <a:t>	The process that helps ensure that characteristics fulfil the requirements</a:t>
            </a:r>
            <a:endParaRPr lang="en-GB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8" descr="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48200"/>
            <a:ext cx="24638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r>
              <a:rPr lang="en-GB" dirty="0"/>
              <a:t>The 4 Ps of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GB" altLang="en-US" dirty="0"/>
              <a:t>SE focuses on </a:t>
            </a:r>
            <a:r>
              <a:rPr lang="en-GB" altLang="en-US" dirty="0">
                <a:solidFill>
                  <a:srgbClr val="0070C0"/>
                </a:solidFill>
              </a:rPr>
              <a:t>4Ps 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GB" altLang="en-US" sz="3200" b="1" dirty="0">
                <a:solidFill>
                  <a:srgbClr val="0070C0"/>
                </a:solidFill>
              </a:rPr>
              <a:t>Processes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GB" altLang="en-US" sz="3200" b="1" dirty="0">
                <a:solidFill>
                  <a:srgbClr val="0070C0"/>
                </a:solidFill>
              </a:rPr>
              <a:t>People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GB" altLang="en-US" sz="3200" b="1" dirty="0">
                <a:solidFill>
                  <a:srgbClr val="0070C0"/>
                </a:solidFill>
              </a:rPr>
              <a:t>Practices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GB" altLang="en-US" sz="3200" b="1" dirty="0">
                <a:solidFill>
                  <a:srgbClr val="0070C0"/>
                </a:solidFill>
              </a:rPr>
              <a:t>Paradigms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10" descr="landing_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76475"/>
            <a:ext cx="4457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4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Software Engineering?</a:t>
            </a:r>
          </a:p>
          <a:p>
            <a:r>
              <a:rPr lang="en-GB" dirty="0" smtClean="0"/>
              <a:t>Why is it important?</a:t>
            </a:r>
          </a:p>
          <a:p>
            <a:r>
              <a:rPr lang="en-GB" dirty="0" smtClean="0"/>
              <a:t>Costs of Software Engineering</a:t>
            </a:r>
          </a:p>
          <a:p>
            <a:r>
              <a:rPr lang="en-GB" dirty="0" smtClean="0"/>
              <a:t>Areas and Scope of Software Engineering</a:t>
            </a:r>
          </a:p>
          <a:p>
            <a:r>
              <a:rPr lang="en-GB" dirty="0" smtClean="0"/>
              <a:t>4 Ps of Software Engineering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Engineering Solutions - Aerial Photo/Satellite Image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00800" y="2895600"/>
            <a:ext cx="2381245" cy="2381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5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257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70C0"/>
                </a:solidFill>
              </a:rPr>
              <a:t>What</a:t>
            </a:r>
            <a:r>
              <a:rPr lang="en-GB" altLang="en-US" sz="20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When building a software, it’s important to go through a number of defined stages (a roadmap) which helps to build a reliable, good quality product. This roadmap is called software </a:t>
            </a:r>
            <a:r>
              <a:rPr lang="en-GB" altLang="en-US" dirty="0" smtClean="0"/>
              <a:t>process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solidFill>
                  <a:srgbClr val="0070C0"/>
                </a:solidFill>
              </a:rPr>
              <a:t>Who</a:t>
            </a:r>
            <a:r>
              <a:rPr lang="en-GB" alt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Managers </a:t>
            </a:r>
            <a:r>
              <a:rPr lang="en-GB" altLang="en-US" dirty="0"/>
              <a:t>choose appropriate process for a specific type of projects and follow it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70C0"/>
                </a:solidFill>
              </a:rPr>
              <a:t>Why</a:t>
            </a:r>
            <a:r>
              <a:rPr lang="en-GB" altLang="en-US" sz="20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It provides clarity and makes control and management easier to perform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5" descr="waterfall_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62200"/>
            <a:ext cx="2722664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40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Process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>
              <a:lnSpc>
                <a:spcPct val="90000"/>
              </a:lnSpc>
              <a:buFont typeface="Wingdings 2"/>
              <a:buChar char=""/>
              <a:defRPr/>
            </a:pPr>
            <a:r>
              <a:rPr lang="en-GB" dirty="0"/>
              <a:t>What are the steps?</a:t>
            </a:r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GB" u="sng" dirty="0"/>
              <a:t>Depend on the project and model you chose for it</a:t>
            </a:r>
          </a:p>
          <a:p>
            <a:pPr lvl="2" indent="-256032">
              <a:lnSpc>
                <a:spcPct val="90000"/>
              </a:lnSpc>
              <a:buFont typeface="Arial"/>
              <a:buChar char="○"/>
              <a:defRPr/>
            </a:pPr>
            <a:r>
              <a:rPr lang="en-GB" dirty="0"/>
              <a:t>Personal webpage vs. Life support system</a:t>
            </a:r>
          </a:p>
          <a:p>
            <a:pPr lvl="2" indent="-256032">
              <a:lnSpc>
                <a:spcPct val="90000"/>
              </a:lnSpc>
              <a:buFont typeface="Arial"/>
              <a:buChar char="○"/>
              <a:defRPr/>
            </a:pPr>
            <a:endParaRPr lang="en-GB" dirty="0"/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GB" dirty="0"/>
              <a:t>Traditionally process consists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6 phases</a:t>
            </a:r>
            <a:r>
              <a:rPr lang="en-US" dirty="0"/>
              <a:t>: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Planning and Feasibility study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Analysis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Design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Development (Coding)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Testing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Operation &amp;  </a:t>
            </a:r>
            <a:r>
              <a:rPr lang="en-US" dirty="0" smtClean="0"/>
              <a:t>Maintenance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lvl="1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4114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Different types of people are involved in  software engineering project:</a:t>
            </a:r>
          </a:p>
          <a:p>
            <a:pPr lvl="1">
              <a:lnSpc>
                <a:spcPct val="80000"/>
              </a:lnSpc>
            </a:pPr>
            <a:r>
              <a:rPr lang="en-GB" altLang="en-US" b="1" dirty="0">
                <a:solidFill>
                  <a:srgbClr val="0070C0"/>
                </a:solidFill>
              </a:rPr>
              <a:t>Software engineers </a:t>
            </a:r>
            <a:r>
              <a:rPr lang="en-GB" altLang="en-US" dirty="0"/>
              <a:t>(developers) – they undertake the work to develop </a:t>
            </a:r>
            <a:r>
              <a:rPr lang="en-GB" altLang="en-US" dirty="0" smtClean="0"/>
              <a:t>systems</a:t>
            </a:r>
          </a:p>
          <a:p>
            <a:pPr lvl="1">
              <a:lnSpc>
                <a:spcPct val="80000"/>
              </a:lnSpc>
            </a:pPr>
            <a:endParaRPr lang="en-GB" altLang="en-US" b="1" dirty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altLang="en-US" b="1" dirty="0">
                <a:solidFill>
                  <a:srgbClr val="0070C0"/>
                </a:solidFill>
              </a:rPr>
              <a:t>Users</a:t>
            </a:r>
            <a:r>
              <a:rPr lang="en-GB" altLang="en-US" sz="1800" dirty="0">
                <a:solidFill>
                  <a:srgbClr val="0070C0"/>
                </a:solidFill>
              </a:rPr>
              <a:t> </a:t>
            </a:r>
            <a:r>
              <a:rPr lang="en-GB" altLang="en-US" sz="1800" dirty="0"/>
              <a:t>- persons who in some way interact with the final </a:t>
            </a:r>
            <a:r>
              <a:rPr lang="en-GB" altLang="en-US" sz="1800" dirty="0" smtClean="0"/>
              <a:t>system</a:t>
            </a:r>
          </a:p>
          <a:p>
            <a:pPr lvl="1">
              <a:lnSpc>
                <a:spcPct val="80000"/>
              </a:lnSpc>
            </a:pPr>
            <a:endParaRPr lang="en-GB" altLang="en-US" sz="1800" dirty="0"/>
          </a:p>
          <a:p>
            <a:pPr lvl="1">
              <a:lnSpc>
                <a:spcPct val="80000"/>
              </a:lnSpc>
            </a:pPr>
            <a:r>
              <a:rPr lang="en-GB" altLang="en-US" b="1" dirty="0">
                <a:solidFill>
                  <a:srgbClr val="0070C0"/>
                </a:solidFill>
              </a:rPr>
              <a:t>Customers</a:t>
            </a:r>
            <a:r>
              <a:rPr lang="en-GB" altLang="en-US" b="1" dirty="0">
                <a:solidFill>
                  <a:srgbClr val="FFFF00"/>
                </a:solidFill>
              </a:rPr>
              <a:t> </a:t>
            </a:r>
            <a:r>
              <a:rPr lang="en-GB" altLang="en-US" dirty="0"/>
              <a:t>take decision about the software’s design (often users themselves)</a:t>
            </a:r>
            <a:endParaRPr lang="en-GB" alt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8" descr="softwareEngineersCreateThe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621104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09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4724400" cy="4800600"/>
          </a:xfrm>
        </p:spPr>
        <p:txBody>
          <a:bodyPr/>
          <a:lstStyle/>
          <a:p>
            <a:r>
              <a:rPr lang="en-GB" altLang="en-US" dirty="0">
                <a:solidFill>
                  <a:srgbClr val="0070C0"/>
                </a:solidFill>
              </a:rPr>
              <a:t>Practices </a:t>
            </a:r>
            <a:r>
              <a:rPr lang="en-GB" altLang="en-US" dirty="0"/>
              <a:t>are the specific activities a software engineer undertakes in order to develop a system, </a:t>
            </a:r>
          </a:p>
          <a:p>
            <a:r>
              <a:rPr lang="en-GB" altLang="en-US" i="1" dirty="0"/>
              <a:t>Example</a:t>
            </a:r>
            <a:r>
              <a:rPr lang="en-GB" altLang="en-US" dirty="0"/>
              <a:t>: to gather requirements from a user one can use:</a:t>
            </a:r>
          </a:p>
          <a:p>
            <a:pPr lvl="1"/>
            <a:r>
              <a:rPr lang="en-GB" altLang="en-US" sz="1800" dirty="0"/>
              <a:t>Interviews</a:t>
            </a:r>
          </a:p>
          <a:p>
            <a:pPr lvl="1"/>
            <a:r>
              <a:rPr lang="en-GB" altLang="en-US" sz="1800" dirty="0"/>
              <a:t>Questionnaires</a:t>
            </a:r>
          </a:p>
          <a:p>
            <a:pPr lvl="1"/>
            <a:r>
              <a:rPr lang="en-GB" altLang="en-US" sz="1800" dirty="0"/>
              <a:t>Observation</a:t>
            </a:r>
          </a:p>
          <a:p>
            <a:pPr lvl="1"/>
            <a:r>
              <a:rPr lang="en-GB" altLang="en-US" sz="1800" dirty="0"/>
              <a:t>Learning business documents</a:t>
            </a:r>
          </a:p>
          <a:p>
            <a:pPr lvl="1"/>
            <a:r>
              <a:rPr lang="en-GB" altLang="en-US" sz="1800" dirty="0"/>
              <a:t>Joint Application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8" descr="Interview_1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52800"/>
            <a:ext cx="2857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60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indent="-384048">
              <a:buFont typeface="Wingdings 2"/>
              <a:buChar char=""/>
              <a:defRPr/>
            </a:pPr>
            <a:r>
              <a:rPr lang="en-GB" dirty="0">
                <a:solidFill>
                  <a:srgbClr val="0070C0"/>
                </a:solidFill>
              </a:rPr>
              <a:t>Paradigm </a:t>
            </a:r>
            <a:r>
              <a:rPr lang="en-GB" dirty="0"/>
              <a:t>is a set of practices which are linked together around a set of beliefs about the way we should develop software.</a:t>
            </a:r>
          </a:p>
          <a:p>
            <a:pPr marL="420624" indent="-384048">
              <a:buNone/>
              <a:defRPr/>
            </a:pPr>
            <a:r>
              <a:rPr lang="en-GB" dirty="0"/>
              <a:t>	e.g.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GB" b="1" dirty="0">
                <a:solidFill>
                  <a:srgbClr val="0070C0"/>
                </a:solidFill>
              </a:rPr>
              <a:t>Object oriented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/>
              <a:t>approach considers </a:t>
            </a:r>
            <a:r>
              <a:rPr lang="en-GB" dirty="0"/>
              <a:t>the world as a set of interacting </a:t>
            </a:r>
            <a:r>
              <a:rPr lang="en-GB" dirty="0" smtClean="0"/>
              <a:t>objects</a:t>
            </a:r>
          </a:p>
          <a:p>
            <a:pPr marL="722376" lvl="1" indent="-274320">
              <a:buFont typeface="Wingdings 2"/>
              <a:buChar char=""/>
              <a:defRPr/>
            </a:pPr>
            <a:endParaRPr lang="en-GB" dirty="0"/>
          </a:p>
          <a:p>
            <a:pPr marL="722376" lvl="1" indent="-274320">
              <a:buFont typeface="Wingdings 2"/>
              <a:buChar char=""/>
              <a:defRPr/>
            </a:pPr>
            <a:r>
              <a:rPr lang="en-GB" b="1" dirty="0">
                <a:solidFill>
                  <a:srgbClr val="0070C0"/>
                </a:solidFill>
              </a:rPr>
              <a:t>Structured systems analysis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/>
              <a:t>approach considers </a:t>
            </a:r>
            <a:r>
              <a:rPr lang="en-GB" dirty="0"/>
              <a:t>the world as functions operating on data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Forum On Risks To The Public In Computers And Related </a:t>
            </a:r>
            <a:r>
              <a:rPr lang="en-US" dirty="0" smtClean="0"/>
              <a:t>Systems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catless.ncl.ac.uk/Risks/index.28.html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worst IT project disasters of 2013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www.itworld.com/article/2830840/enterprise-software/the-worst-it-project-disasters-of-2013.html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10 worst ever government </a:t>
            </a:r>
            <a:r>
              <a:rPr lang="en-US" dirty="0"/>
              <a:t>IT projects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www.computing.co.uk/ctg/feature/2422715/the-10-worst-ever-government-it-projects/page/2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Disasters PowerPoint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a 10 minute presentation about one of the worst IT project disasters in the </a:t>
            </a:r>
            <a:r>
              <a:rPr lang="en-US" dirty="0" smtClean="0"/>
              <a:t>past years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b="1" dirty="0" smtClean="0"/>
              <a:t>What </a:t>
            </a:r>
            <a:r>
              <a:rPr lang="en-US" b="1" dirty="0"/>
              <a:t>was the system</a:t>
            </a:r>
            <a:r>
              <a:rPr lang="en-US" dirty="0"/>
              <a:t>, who developed it and when. </a:t>
            </a:r>
            <a:endParaRPr lang="en-US" dirty="0" smtClean="0"/>
          </a:p>
          <a:p>
            <a:pPr lvl="2"/>
            <a:r>
              <a:rPr lang="en-US" b="1" dirty="0" smtClean="0"/>
              <a:t>What </a:t>
            </a:r>
            <a:r>
              <a:rPr lang="en-US" b="1" dirty="0"/>
              <a:t>Happened</a:t>
            </a:r>
            <a:r>
              <a:rPr lang="en-US" dirty="0"/>
              <a:t>? A brief description of how and why the project went wrong </a:t>
            </a:r>
            <a:endParaRPr lang="en-US" dirty="0" smtClean="0"/>
          </a:p>
          <a:p>
            <a:pPr lvl="2"/>
            <a:r>
              <a:rPr lang="en-US" b="1" dirty="0" smtClean="0"/>
              <a:t>Ingredients </a:t>
            </a:r>
            <a:r>
              <a:rPr lang="en-US" b="1" dirty="0"/>
              <a:t>for </a:t>
            </a:r>
            <a:r>
              <a:rPr lang="en-US" b="1" dirty="0" smtClean="0"/>
              <a:t>Failure</a:t>
            </a:r>
            <a:r>
              <a:rPr lang="en-US" dirty="0" smtClean="0"/>
              <a:t>: </a:t>
            </a:r>
            <a:r>
              <a:rPr lang="en-US" dirty="0"/>
              <a:t>What were the reasons that caused this disaster? </a:t>
            </a:r>
            <a:endParaRPr lang="en-US" dirty="0" smtClean="0"/>
          </a:p>
          <a:p>
            <a:pPr lvl="2"/>
            <a:r>
              <a:rPr lang="en-US" dirty="0" smtClean="0"/>
              <a:t>What</a:t>
            </a:r>
            <a:r>
              <a:rPr lang="en-US" dirty="0"/>
              <a:t>, in your opinion, </a:t>
            </a:r>
            <a:r>
              <a:rPr lang="en-US" b="1" dirty="0"/>
              <a:t>could have been done to prevent this disaster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2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http://www.acct.org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1676400"/>
            <a:ext cx="36972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Brain Storimg Session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76400"/>
            <a:ext cx="1524000" cy="1590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7338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Write down the first thing that comes to mind when you hear the word </a:t>
            </a:r>
          </a:p>
          <a:p>
            <a:pPr algn="ctr"/>
            <a:endParaRPr lang="en-GB" dirty="0"/>
          </a:p>
          <a:p>
            <a:pPr algn="ctr"/>
            <a:r>
              <a:rPr lang="en-GB" sz="7200" b="1" dirty="0" smtClean="0">
                <a:solidFill>
                  <a:srgbClr val="CC6600"/>
                </a:solidFill>
              </a:rPr>
              <a:t>Software Engineering</a:t>
            </a:r>
            <a:endParaRPr lang="en-GB" sz="7200" b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solidFill>
                  <a:srgbClr val="424456"/>
                </a:solidFill>
                <a:latin typeface="Trebuchet MS" pitchFamily="34" charset="0"/>
              </a:rPr>
              <a:t>What is Engineering </a:t>
            </a:r>
            <a:r>
              <a:rPr lang="en-US" altLang="en-US" sz="4800" dirty="0" smtClean="0">
                <a:solidFill>
                  <a:srgbClr val="424456"/>
                </a:solidFill>
                <a:latin typeface="Trebuchet MS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05400" cy="4800600"/>
          </a:xfrm>
        </p:spPr>
        <p:txBody>
          <a:bodyPr/>
          <a:lstStyle/>
          <a:p>
            <a:pPr marL="363538" lvl="1" indent="-255588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70C0"/>
                </a:solidFill>
                <a:cs typeface="Arial Unicode MS" charset="0"/>
              </a:rPr>
              <a:t>Engineering </a:t>
            </a:r>
            <a:r>
              <a:rPr lang="en-US" sz="2400" b="1" dirty="0">
                <a:cs typeface="Arial Unicode MS" charset="0"/>
              </a:rPr>
              <a:t>is</a:t>
            </a:r>
            <a:r>
              <a:rPr lang="en-US" dirty="0">
                <a:cs typeface="Arial Unicode MS" charset="0"/>
              </a:rPr>
              <a:t> </a:t>
            </a:r>
          </a:p>
          <a:p>
            <a:pPr marL="363538" lvl="1" indent="-255588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cs typeface="Arial Unicode MS" charset="0"/>
            </a:endParaRPr>
          </a:p>
          <a:p>
            <a:pPr marL="820738" lvl="2" indent="-255588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cs typeface="Arial Unicode MS" charset="0"/>
              </a:rPr>
              <a:t>the </a:t>
            </a:r>
            <a:r>
              <a:rPr lang="en-US" b="1" dirty="0">
                <a:cs typeface="Arial Unicode MS" charset="0"/>
              </a:rPr>
              <a:t>discipline</a:t>
            </a:r>
            <a:r>
              <a:rPr lang="en-US" dirty="0">
                <a:cs typeface="Arial Unicode MS" charset="0"/>
              </a:rPr>
              <a:t>, </a:t>
            </a:r>
            <a:r>
              <a:rPr lang="en-US" b="1" dirty="0">
                <a:cs typeface="Arial Unicode MS" charset="0"/>
              </a:rPr>
              <a:t>art</a:t>
            </a:r>
            <a:r>
              <a:rPr lang="en-US" dirty="0">
                <a:cs typeface="Arial Unicode MS" charset="0"/>
              </a:rPr>
              <a:t> and </a:t>
            </a:r>
            <a:r>
              <a:rPr lang="en-US" b="1" dirty="0">
                <a:cs typeface="Arial Unicode MS" charset="0"/>
              </a:rPr>
              <a:t>profession</a:t>
            </a:r>
            <a:r>
              <a:rPr lang="en-US" dirty="0">
                <a:cs typeface="Arial Unicode MS" charset="0"/>
              </a:rPr>
              <a:t> of </a:t>
            </a:r>
          </a:p>
          <a:p>
            <a:pPr marL="820738" lvl="2" indent="-255588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cs typeface="Arial Unicode MS" charset="0"/>
              </a:rPr>
              <a:t>acquiring </a:t>
            </a:r>
            <a:r>
              <a:rPr lang="en-US" dirty="0">
                <a:cs typeface="Arial Unicode MS" charset="0"/>
              </a:rPr>
              <a:t>and applying </a:t>
            </a:r>
            <a:r>
              <a:rPr lang="en-US" b="1" dirty="0">
                <a:cs typeface="Arial Unicode MS" charset="0"/>
              </a:rPr>
              <a:t>technical, scientific and mathematical knowledge </a:t>
            </a:r>
            <a:endParaRPr lang="en-US" b="1" dirty="0" smtClean="0">
              <a:cs typeface="Arial Unicode MS" charset="0"/>
            </a:endParaRPr>
          </a:p>
          <a:p>
            <a:pPr marL="565150" lvl="2" indent="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b="1" dirty="0">
              <a:cs typeface="Arial Unicode MS" charset="0"/>
            </a:endParaRPr>
          </a:p>
          <a:p>
            <a:pPr marL="820738" lvl="2" indent="-255588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cs typeface="Arial Unicode MS" charset="0"/>
              </a:rPr>
              <a:t>to </a:t>
            </a:r>
            <a:r>
              <a:rPr lang="en-US" b="1" dirty="0">
                <a:cs typeface="Arial Unicode MS" charset="0"/>
              </a:rPr>
              <a:t>design and implement </a:t>
            </a:r>
            <a:r>
              <a:rPr lang="en-US" dirty="0">
                <a:cs typeface="Arial Unicode MS" charset="0"/>
              </a:rPr>
              <a:t>materials, structures, machines, devices, systems, and </a:t>
            </a:r>
            <a:r>
              <a:rPr lang="en-US" dirty="0" smtClean="0">
                <a:cs typeface="Arial Unicode MS" charset="0"/>
              </a:rPr>
              <a:t>processes</a:t>
            </a:r>
          </a:p>
          <a:p>
            <a:pPr marL="820738" lvl="2" indent="-255588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cs typeface="Arial Unicode MS" charset="0"/>
            </a:endParaRPr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sz="1400" b="1" i="1" dirty="0">
                <a:solidFill>
                  <a:srgbClr val="0070C0"/>
                </a:solidFill>
              </a:rPr>
              <a:t>Leonardo da Vinci</a:t>
            </a:r>
            <a:r>
              <a:rPr lang="en-US" altLang="en-US" sz="1400" i="1" dirty="0">
                <a:solidFill>
                  <a:srgbClr val="0070C0"/>
                </a:solidFill>
              </a:rPr>
              <a:t> - a painter, sculptor, architect, engineer, and scientist. 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sz="1400" i="1" dirty="0">
              <a:solidFill>
                <a:srgbClr val="0070C0"/>
              </a:solidFill>
            </a:endParaRP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sz="1200" dirty="0"/>
              <a:t>His scientific studies - particularly in the fields of anatomy, optics, and hydraulics - anticipated many of the developments of modern science.</a:t>
            </a:r>
            <a:endParaRPr lang="en-US" altLang="en-US" sz="1200" dirty="0">
              <a:latin typeface="Georgia" pitchFamily="18" charset="0"/>
            </a:endParaRPr>
          </a:p>
          <a:p>
            <a:pPr marL="820738" lvl="2" indent="-255588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http://suffonsifisms.files.wordpress.com/2009/03/da-vinci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29400" y="1713679"/>
            <a:ext cx="1571636" cy="2417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Machine for Storming Walls">
            <a:hlinkClick r:id="rId3" tooltip="View Full-Siz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4419600"/>
            <a:ext cx="2245328" cy="188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3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791200" cy="4800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Software engineering </a:t>
            </a:r>
            <a:r>
              <a:rPr lang="en-US" altLang="en-US" b="0" dirty="0"/>
              <a:t>is a profession and a field of study dedicated to </a:t>
            </a:r>
            <a:r>
              <a:rPr lang="en-US" altLang="en-US" dirty="0">
                <a:solidFill>
                  <a:srgbClr val="0070C0"/>
                </a:solidFill>
              </a:rPr>
              <a:t>creating software of higher quality</a:t>
            </a:r>
            <a:r>
              <a:rPr lang="en-US" altLang="en-US" b="0" dirty="0"/>
              <a:t>, more affordable and maintainable, quicker to build.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b="0" dirty="0"/>
          </a:p>
          <a:p>
            <a:pPr algn="just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b="0" dirty="0"/>
              <a:t>It covers </a:t>
            </a:r>
            <a:r>
              <a:rPr lang="en-US" altLang="en-US" u="sng" dirty="0">
                <a:solidFill>
                  <a:srgbClr val="0070C0"/>
                </a:solidFill>
              </a:rPr>
              <a:t>techniques and procedures</a:t>
            </a:r>
            <a:r>
              <a:rPr lang="en-US" altLang="en-US" b="0" dirty="0"/>
              <a:t>, often regulated by a software development process, focused on how to improve the reliability and maintainability of software systems.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Georgia" pitchFamily="18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Goal of SE:</a:t>
            </a:r>
          </a:p>
          <a:p>
            <a:pPr marL="411480" lvl="1" indent="0" algn="ctr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None/>
            </a:pPr>
            <a:r>
              <a:rPr lang="en-US" altLang="en-US" sz="1600" b="1" i="1" dirty="0"/>
              <a:t>To produce software on time and to the </a:t>
            </a:r>
            <a:r>
              <a:rPr lang="en-US" altLang="en-US" sz="1600" b="1" i="1" dirty="0" smtClean="0"/>
              <a:t>budget </a:t>
            </a:r>
            <a:r>
              <a:rPr lang="en-US" altLang="en-US" sz="1600" b="1" i="1" dirty="0"/>
              <a:t>that satisfies the requirements of the users in a changing environment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Georgia" pitchFamily="18" charset="0"/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2324100" cy="18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22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/>
          <a:p>
            <a:r>
              <a:rPr lang="en-GB" sz="4000" dirty="0"/>
              <a:t>How many projects deliver good systems?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4800600"/>
          </a:xfrm>
        </p:spPr>
        <p:txBody>
          <a:bodyPr/>
          <a:lstStyle/>
          <a:p>
            <a:r>
              <a:rPr lang="en-US" altLang="en-US" sz="2000" dirty="0"/>
              <a:t>Nowadays software products are becoming more and more complex</a:t>
            </a:r>
          </a:p>
          <a:p>
            <a:endParaRPr lang="en-US" altLang="en-US" sz="2000" dirty="0"/>
          </a:p>
          <a:p>
            <a:r>
              <a:rPr lang="en-US" altLang="en-US" sz="2000" dirty="0"/>
              <a:t>From IEEE Spectrum Article “</a:t>
            </a:r>
            <a:r>
              <a:rPr lang="en-US" altLang="en-US" sz="1800" dirty="0"/>
              <a:t>Why Software Fails” By Robert N. </a:t>
            </a:r>
            <a:r>
              <a:rPr lang="en-US" altLang="en-US" sz="1800" dirty="0" err="1"/>
              <a:t>Charette</a:t>
            </a:r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1800" i="1" dirty="0"/>
              <a:t>Of the IT projects that are initiated, from </a:t>
            </a:r>
            <a:r>
              <a:rPr lang="en-US" altLang="en-US" sz="1800" b="1" i="1" dirty="0">
                <a:solidFill>
                  <a:srgbClr val="0070C0"/>
                </a:solidFill>
              </a:rPr>
              <a:t>5 to 15 percent will be </a:t>
            </a:r>
            <a:r>
              <a:rPr lang="en-US" altLang="en-US" sz="1800" b="1" i="1" u="sng" dirty="0">
                <a:solidFill>
                  <a:srgbClr val="0070C0"/>
                </a:solidFill>
              </a:rPr>
              <a:t>abandoned</a:t>
            </a:r>
            <a:r>
              <a:rPr lang="en-US" altLang="en-US" sz="1800" b="1" i="1" dirty="0">
                <a:solidFill>
                  <a:srgbClr val="0070C0"/>
                </a:solidFill>
              </a:rPr>
              <a:t> </a:t>
            </a:r>
            <a:r>
              <a:rPr lang="en-US" altLang="en-US" sz="1800" i="1" dirty="0"/>
              <a:t>before or shortly after delivery as </a:t>
            </a:r>
            <a:r>
              <a:rPr lang="en-US" altLang="en-US" sz="1800" b="1" i="1" dirty="0">
                <a:solidFill>
                  <a:srgbClr val="0070C0"/>
                </a:solidFill>
              </a:rPr>
              <a:t>hopelessly inadequate</a:t>
            </a:r>
            <a:r>
              <a:rPr lang="en-US" altLang="en-US" sz="1800" i="1" dirty="0"/>
              <a:t>. </a:t>
            </a:r>
          </a:p>
          <a:p>
            <a:pPr lvl="1"/>
            <a:r>
              <a:rPr lang="en-US" altLang="en-US" sz="1800" i="1" dirty="0"/>
              <a:t>Many others will </a:t>
            </a:r>
            <a:r>
              <a:rPr lang="en-US" altLang="en-US" sz="1800" b="1" i="1" u="sng" dirty="0">
                <a:solidFill>
                  <a:srgbClr val="0070C0"/>
                </a:solidFill>
              </a:rPr>
              <a:t>arrive late </a:t>
            </a:r>
            <a:r>
              <a:rPr lang="en-US" altLang="en-US" sz="1800" i="1" dirty="0"/>
              <a:t>and </a:t>
            </a:r>
            <a:r>
              <a:rPr lang="en-US" altLang="en-US" sz="1800" b="1" i="1" u="sng" dirty="0">
                <a:solidFill>
                  <a:srgbClr val="0070C0"/>
                </a:solidFill>
              </a:rPr>
              <a:t>over budget </a:t>
            </a:r>
            <a:r>
              <a:rPr lang="en-US" altLang="en-US" sz="1800" i="1" dirty="0"/>
              <a:t>or require massive reworking. </a:t>
            </a:r>
            <a:endParaRPr lang="en-US" altLang="en-US" sz="1800" i="1" dirty="0" smtClean="0"/>
          </a:p>
          <a:p>
            <a:pPr lvl="1"/>
            <a:endParaRPr lang="en-US" altLang="en-US" sz="1800" i="1" dirty="0"/>
          </a:p>
          <a:p>
            <a:pPr marL="411480" lvl="1" indent="0">
              <a:buNone/>
            </a:pPr>
            <a:r>
              <a:rPr lang="en-US" altLang="en-US" sz="1800" b="1" i="1" dirty="0">
                <a:solidFill>
                  <a:srgbClr val="FF0000"/>
                </a:solidFill>
              </a:rPr>
              <a:t>Few IT projects, in other words, truly succeed.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tea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0962" y="4495800"/>
            <a:ext cx="2484438" cy="165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932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Software Engineering is important?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172200" cy="4800600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sz="2000" b="0" dirty="0">
                <a:solidFill>
                  <a:srgbClr val="0070C0"/>
                </a:solidFill>
              </a:rPr>
              <a:t>Same questions have been asked </a:t>
            </a:r>
            <a:r>
              <a:rPr lang="en-US" altLang="en-US" sz="2000" b="0" dirty="0">
                <a:solidFill>
                  <a:srgbClr val="000000"/>
                </a:solidFill>
              </a:rPr>
              <a:t>for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many </a:t>
            </a:r>
            <a:r>
              <a:rPr lang="en-US" altLang="en-US" sz="2000" b="0" dirty="0">
                <a:solidFill>
                  <a:srgbClr val="000000"/>
                </a:solidFill>
              </a:rPr>
              <a:t>years now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438086"/>
              </a:buClr>
              <a:buFont typeface="Georgia" pitchFamily="18" charset="0"/>
              <a:buChar char="▫"/>
            </a:pPr>
            <a:r>
              <a:rPr lang="en-US" altLang="en-US" dirty="0"/>
              <a:t>Why does it take </a:t>
            </a:r>
            <a:r>
              <a:rPr lang="en-US" altLang="en-US" b="1" dirty="0"/>
              <a:t>so long </a:t>
            </a:r>
            <a:r>
              <a:rPr lang="en-US" altLang="en-US" dirty="0"/>
              <a:t>to get software finished</a:t>
            </a:r>
            <a:r>
              <a:rPr lang="en-US" altLang="en-US" dirty="0" smtClean="0"/>
              <a:t>?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438086"/>
              </a:buClr>
              <a:buFont typeface="Georgia" pitchFamily="18" charset="0"/>
              <a:buChar char="▫"/>
            </a:pPr>
            <a:endParaRPr lang="en-US" altLang="en-US" dirty="0"/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438086"/>
              </a:buClr>
              <a:buFont typeface="Georgia" pitchFamily="18" charset="0"/>
              <a:buChar char="▫"/>
            </a:pPr>
            <a:r>
              <a:rPr lang="en-US" altLang="en-US" dirty="0"/>
              <a:t>Why are development </a:t>
            </a:r>
            <a:r>
              <a:rPr lang="en-US" altLang="en-US" b="1" dirty="0"/>
              <a:t>costs so high</a:t>
            </a:r>
            <a:r>
              <a:rPr lang="en-US" altLang="en-US" dirty="0" smtClean="0"/>
              <a:t>?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438086"/>
              </a:buClr>
              <a:buFont typeface="Georgia" pitchFamily="18" charset="0"/>
              <a:buChar char="▫"/>
            </a:pPr>
            <a:endParaRPr lang="en-US" altLang="en-US" dirty="0"/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438086"/>
              </a:buClr>
              <a:buFont typeface="Georgia" pitchFamily="18" charset="0"/>
              <a:buChar char="▫"/>
            </a:pPr>
            <a:r>
              <a:rPr lang="en-US" altLang="en-US" dirty="0"/>
              <a:t>Why </a:t>
            </a:r>
            <a:r>
              <a:rPr lang="en-US" altLang="en-US" b="1" dirty="0"/>
              <a:t>cant we find the errors </a:t>
            </a:r>
            <a:r>
              <a:rPr lang="en-US" altLang="en-US" dirty="0"/>
              <a:t>before we give the software to clients</a:t>
            </a:r>
            <a:r>
              <a:rPr lang="en-US" altLang="en-US" dirty="0" smtClean="0"/>
              <a:t>?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438086"/>
              </a:buClr>
              <a:buFont typeface="Georgia" pitchFamily="18" charset="0"/>
              <a:buChar char="▫"/>
            </a:pPr>
            <a:endParaRPr lang="en-US" altLang="en-US" dirty="0"/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rgbClr val="438086"/>
              </a:buClr>
              <a:buFont typeface="Georgia" pitchFamily="18" charset="0"/>
              <a:buChar char="▫"/>
            </a:pPr>
            <a:r>
              <a:rPr lang="en-US" altLang="en-US" dirty="0"/>
              <a:t>Why do we continue to have </a:t>
            </a:r>
            <a:r>
              <a:rPr lang="en-US" altLang="en-US" b="1" dirty="0"/>
              <a:t>difficulty in measuring progress </a:t>
            </a:r>
            <a:r>
              <a:rPr lang="en-US" altLang="en-US" dirty="0"/>
              <a:t>as software being developed?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http://home.mweb.co.za/zs/zs6phd/images/PM%20Triangle%20w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96" y="3048000"/>
            <a:ext cx="202406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71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>
                <a:cs typeface="Arial" charset="0"/>
              </a:rPr>
              <a:t>Costs of Software engineering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914400" y="1628775"/>
            <a:ext cx="3657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en-GB" altLang="en-US" b="0" dirty="0" smtClean="0">
                <a:cs typeface="Arial" charset="0"/>
              </a:rPr>
              <a:t>The </a:t>
            </a:r>
            <a:r>
              <a:rPr lang="en-GB" altLang="en-US" dirty="0" smtClean="0">
                <a:solidFill>
                  <a:srgbClr val="0070C0"/>
                </a:solidFill>
                <a:cs typeface="Arial" charset="0"/>
              </a:rPr>
              <a:t>economies</a:t>
            </a:r>
            <a:r>
              <a:rPr lang="en-GB" altLang="en-US" b="0" dirty="0" smtClean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GB" altLang="en-US" b="0" dirty="0" smtClean="0">
                <a:cs typeface="Arial" charset="0"/>
              </a:rPr>
              <a:t>of ALL developed nations are </a:t>
            </a:r>
            <a:br>
              <a:rPr lang="en-GB" altLang="en-US" b="0" dirty="0" smtClean="0">
                <a:cs typeface="Arial" charset="0"/>
              </a:rPr>
            </a:br>
            <a:r>
              <a:rPr lang="en-GB" altLang="en-US" dirty="0" smtClean="0">
                <a:solidFill>
                  <a:srgbClr val="0070C0"/>
                </a:solidFill>
                <a:cs typeface="Arial" charset="0"/>
              </a:rPr>
              <a:t>dependent on software</a:t>
            </a:r>
          </a:p>
          <a:p>
            <a:pPr lvl="1">
              <a:buFont typeface="Wingdings" pitchFamily="2" charset="2"/>
              <a:buChar char="²"/>
            </a:pPr>
            <a:r>
              <a:rPr lang="en-GB" altLang="en-US" b="0" dirty="0" smtClean="0">
                <a:cs typeface="Arial" charset="0"/>
              </a:rPr>
              <a:t>More and more systems are software controlled</a:t>
            </a:r>
          </a:p>
          <a:p>
            <a:pPr lvl="1">
              <a:buFont typeface="Wingdings" pitchFamily="2" charset="2"/>
              <a:buChar char="²"/>
            </a:pPr>
            <a:r>
              <a:rPr lang="en-US" altLang="en-US" dirty="0"/>
              <a:t>Producing and maintaining high quality systems cost effectively is </a:t>
            </a:r>
            <a:r>
              <a:rPr lang="en-US" altLang="en-US" b="1" dirty="0"/>
              <a:t>essential </a:t>
            </a:r>
            <a:r>
              <a:rPr lang="en-US" altLang="en-US" b="1" dirty="0" smtClean="0"/>
              <a:t>for the  </a:t>
            </a:r>
            <a:r>
              <a:rPr lang="en-US" altLang="en-US" b="1" dirty="0"/>
              <a:t>economy</a:t>
            </a:r>
          </a:p>
          <a:p>
            <a:pPr lvl="1">
              <a:buFont typeface="Wingdings" pitchFamily="2" charset="2"/>
              <a:buChar char="²"/>
            </a:pPr>
            <a:endParaRPr lang="en-GB" altLang="en-US" b="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en-GB" altLang="en-US" b="0" dirty="0" smtClean="0">
                <a:cs typeface="Arial" charset="0"/>
              </a:rPr>
              <a:t>Expenditure on software represents a </a:t>
            </a:r>
            <a:br>
              <a:rPr lang="en-GB" altLang="en-US" b="0" dirty="0" smtClean="0">
                <a:cs typeface="Arial" charset="0"/>
              </a:rPr>
            </a:br>
            <a:r>
              <a:rPr lang="en-GB" altLang="en-US" dirty="0" smtClean="0">
                <a:solidFill>
                  <a:srgbClr val="0070C0"/>
                </a:solidFill>
                <a:cs typeface="Arial" charset="0"/>
              </a:rPr>
              <a:t>significant fraction of GNP </a:t>
            </a:r>
            <a:r>
              <a:rPr lang="en-GB" altLang="en-US" b="0" dirty="0" smtClean="0">
                <a:cs typeface="Arial" charset="0"/>
              </a:rPr>
              <a:t>in all developed countries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142C78A1-9103-4C76-8A0A-F81139A3491F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8</a:t>
            </a:fld>
            <a:endParaRPr lang="en-US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5362" name="Picture 2" descr="Failing costs!Annual cost to US economy of poor quality software:                                              $60B      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1" y="1824731"/>
            <a:ext cx="436879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8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Projects are failing!Gardner Institute                                             Tata Consultancy 2007 ●   74% failing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3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629</TotalTime>
  <Words>1159</Words>
  <Application>Microsoft Office PowerPoint</Application>
  <PresentationFormat>On-screen Show (4:3)</PresentationFormat>
  <Paragraphs>237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Unicode MS</vt:lpstr>
      <vt:lpstr>MS PGothic</vt:lpstr>
      <vt:lpstr>Arial</vt:lpstr>
      <vt:lpstr>Calibri</vt:lpstr>
      <vt:lpstr>Cambria</vt:lpstr>
      <vt:lpstr>Georgia</vt:lpstr>
      <vt:lpstr>Trebuchet MS</vt:lpstr>
      <vt:lpstr>Wingdings</vt:lpstr>
      <vt:lpstr>Wingdings 2</vt:lpstr>
      <vt:lpstr>Adjacency</vt:lpstr>
      <vt:lpstr>Software Engineering</vt:lpstr>
      <vt:lpstr>Lesson Content</vt:lpstr>
      <vt:lpstr>Brain Storimg Session</vt:lpstr>
      <vt:lpstr>What is Engineering ?</vt:lpstr>
      <vt:lpstr>Definition</vt:lpstr>
      <vt:lpstr>How many projects deliver good systems?</vt:lpstr>
      <vt:lpstr>Why Software Engineering is important?</vt:lpstr>
      <vt:lpstr>Costs of Software engineering</vt:lpstr>
      <vt:lpstr>Some Statistics</vt:lpstr>
      <vt:lpstr>More Statistics</vt:lpstr>
      <vt:lpstr>Classic Cases of Failed Projects</vt:lpstr>
      <vt:lpstr>Classic Cases of Failed Projects</vt:lpstr>
      <vt:lpstr>Software costs</vt:lpstr>
      <vt:lpstr>Areas and scope of SE</vt:lpstr>
      <vt:lpstr>Areas and scope of SE cont...</vt:lpstr>
      <vt:lpstr>Areas and scope of SE cont...</vt:lpstr>
      <vt:lpstr>Areas and scope of SE cont...</vt:lpstr>
      <vt:lpstr>Areas and scope of SE cont...</vt:lpstr>
      <vt:lpstr>The 4 Ps of Software Engineering</vt:lpstr>
      <vt:lpstr>1 Process</vt:lpstr>
      <vt:lpstr>1 Process cont..</vt:lpstr>
      <vt:lpstr>2 People</vt:lpstr>
      <vt:lpstr>3 Practices</vt:lpstr>
      <vt:lpstr>4 Paradigm</vt:lpstr>
      <vt:lpstr>Further Reading</vt:lpstr>
      <vt:lpstr>Group Activity</vt:lpstr>
      <vt:lpstr>End of Lesson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Kassandra Calleja</cp:lastModifiedBy>
  <cp:revision>35</cp:revision>
  <dcterms:created xsi:type="dcterms:W3CDTF">2006-08-16T00:00:00Z</dcterms:created>
  <dcterms:modified xsi:type="dcterms:W3CDTF">2016-09-14T11:18:40Z</dcterms:modified>
</cp:coreProperties>
</file>