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62" r:id="rId3"/>
    <p:sldId id="289" r:id="rId4"/>
    <p:sldId id="264" r:id="rId5"/>
    <p:sldId id="287" r:id="rId6"/>
    <p:sldId id="288" r:id="rId7"/>
    <p:sldId id="286" r:id="rId8"/>
    <p:sldId id="292" r:id="rId9"/>
    <p:sldId id="293" r:id="rId10"/>
    <p:sldId id="294" r:id="rId11"/>
    <p:sldId id="295" r:id="rId12"/>
    <p:sldId id="296" r:id="rId13"/>
    <p:sldId id="297" r:id="rId14"/>
    <p:sldId id="298" r:id="rId15"/>
    <p:sldId id="299" r:id="rId16"/>
    <p:sldId id="290" r:id="rId17"/>
    <p:sldId id="280" r:id="rId18"/>
    <p:sldId id="266" r:id="rId19"/>
    <p:sldId id="281" r:id="rId20"/>
    <p:sldId id="267" r:id="rId21"/>
    <p:sldId id="282" r:id="rId22"/>
    <p:sldId id="268" r:id="rId23"/>
    <p:sldId id="269" r:id="rId24"/>
    <p:sldId id="283" r:id="rId25"/>
    <p:sldId id="300" r:id="rId26"/>
    <p:sldId id="284" r:id="rId27"/>
    <p:sldId id="277" r:id="rId28"/>
    <p:sldId id="285" r:id="rId29"/>
    <p:sldId id="278" r:id="rId30"/>
    <p:sldId id="279" r:id="rId31"/>
    <p:sldId id="301" r:id="rId32"/>
    <p:sldId id="302" r:id="rId33"/>
    <p:sldId id="304" r:id="rId34"/>
    <p:sldId id="308" r:id="rId35"/>
    <p:sldId id="309" r:id="rId36"/>
    <p:sldId id="310" r:id="rId37"/>
    <p:sldId id="311" r:id="rId38"/>
    <p:sldId id="312" r:id="rId39"/>
    <p:sldId id="303" r:id="rId40"/>
    <p:sldId id="305" r:id="rId41"/>
    <p:sldId id="307" r:id="rId42"/>
    <p:sldId id="306" r:id="rId43"/>
    <p:sldId id="26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83" autoAdjust="0"/>
  </p:normalViewPr>
  <p:slideViewPr>
    <p:cSldViewPr>
      <p:cViewPr>
        <p:scale>
          <a:sx n="90" d="100"/>
          <a:sy n="90" d="100"/>
        </p:scale>
        <p:origin x="1162" y="-6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27/07/2017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a:t>
            </a:fld>
            <a:endParaRPr lang="en-GB"/>
          </a:p>
        </p:txBody>
      </p:sp>
    </p:spTree>
    <p:extLst>
      <p:ext uri="{BB962C8B-B14F-4D97-AF65-F5344CB8AC3E}">
        <p14:creationId xmlns:p14="http://schemas.microsoft.com/office/powerpoint/2010/main" val="2921016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46151-BA3B-4065-AFFA-E8487E46B3EC}"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09462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32</a:t>
            </a:fld>
            <a:endParaRPr lang="en-GB"/>
          </a:p>
        </p:txBody>
      </p:sp>
    </p:spTree>
    <p:extLst>
      <p:ext uri="{BB962C8B-B14F-4D97-AF65-F5344CB8AC3E}">
        <p14:creationId xmlns:p14="http://schemas.microsoft.com/office/powerpoint/2010/main" val="354136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33</a:t>
            </a:fld>
            <a:endParaRPr lang="en-GB"/>
          </a:p>
        </p:txBody>
      </p:sp>
    </p:spTree>
    <p:extLst>
      <p:ext uri="{BB962C8B-B14F-4D97-AF65-F5344CB8AC3E}">
        <p14:creationId xmlns:p14="http://schemas.microsoft.com/office/powerpoint/2010/main" val="68095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34</a:t>
            </a:fld>
            <a:endParaRPr lang="en-GB"/>
          </a:p>
        </p:txBody>
      </p:sp>
    </p:spTree>
    <p:extLst>
      <p:ext uri="{BB962C8B-B14F-4D97-AF65-F5344CB8AC3E}">
        <p14:creationId xmlns:p14="http://schemas.microsoft.com/office/powerpoint/2010/main" val="363115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Some of the columns have been split in two, to indicate items being worked on and those finished and ready to be pulled by the down steam process. </a:t>
            </a:r>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36</a:t>
            </a:fld>
            <a:endParaRPr lang="en-GB"/>
          </a:p>
        </p:txBody>
      </p:sp>
    </p:spTree>
    <p:extLst>
      <p:ext uri="{BB962C8B-B14F-4D97-AF65-F5344CB8AC3E}">
        <p14:creationId xmlns:p14="http://schemas.microsoft.com/office/powerpoint/2010/main" val="193316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42</a:t>
            </a:fld>
            <a:endParaRPr lang="en-GB"/>
          </a:p>
        </p:txBody>
      </p:sp>
    </p:spTree>
    <p:extLst>
      <p:ext uri="{BB962C8B-B14F-4D97-AF65-F5344CB8AC3E}">
        <p14:creationId xmlns:p14="http://schemas.microsoft.com/office/powerpoint/2010/main" val="106792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46151-BA3B-4065-AFFA-E8487E46B3E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883871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4</a:t>
            </a:fld>
            <a:endParaRPr lang="en-GB"/>
          </a:p>
        </p:txBody>
      </p:sp>
    </p:spTree>
    <p:extLst>
      <p:ext uri="{BB962C8B-B14F-4D97-AF65-F5344CB8AC3E}">
        <p14:creationId xmlns:p14="http://schemas.microsoft.com/office/powerpoint/2010/main" val="413726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7</a:t>
            </a:fld>
            <a:endParaRPr lang="en-GB"/>
          </a:p>
        </p:txBody>
      </p:sp>
    </p:spTree>
    <p:extLst>
      <p:ext uri="{BB962C8B-B14F-4D97-AF65-F5344CB8AC3E}">
        <p14:creationId xmlns:p14="http://schemas.microsoft.com/office/powerpoint/2010/main" val="3565813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10</a:t>
            </a:fld>
            <a:endParaRPr lang="en-GB"/>
          </a:p>
        </p:txBody>
      </p:sp>
    </p:spTree>
    <p:extLst>
      <p:ext uri="{BB962C8B-B14F-4D97-AF65-F5344CB8AC3E}">
        <p14:creationId xmlns:p14="http://schemas.microsoft.com/office/powerpoint/2010/main" val="185008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11</a:t>
            </a:fld>
            <a:endParaRPr lang="en-GB"/>
          </a:p>
        </p:txBody>
      </p:sp>
    </p:spTree>
    <p:extLst>
      <p:ext uri="{BB962C8B-B14F-4D97-AF65-F5344CB8AC3E}">
        <p14:creationId xmlns:p14="http://schemas.microsoft.com/office/powerpoint/2010/main" val="105815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46151-BA3B-4065-AFFA-E8487E46B3E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88387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E7E1FBD-277D-4E46-A635-6F2F8D803B92}" type="slidenum">
              <a:rPr lang="en-US" smtClean="0"/>
              <a:pPr/>
              <a:t>17</a:t>
            </a:fld>
            <a:endParaRPr lang="en-US"/>
          </a:p>
        </p:txBody>
      </p:sp>
    </p:spTree>
    <p:extLst>
      <p:ext uri="{BB962C8B-B14F-4D97-AF65-F5344CB8AC3E}">
        <p14:creationId xmlns:p14="http://schemas.microsoft.com/office/powerpoint/2010/main" val="119687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18</a:t>
            </a:fld>
            <a:endParaRPr lang="en-GB"/>
          </a:p>
        </p:txBody>
      </p:sp>
    </p:spTree>
    <p:extLst>
      <p:ext uri="{BB962C8B-B14F-4D97-AF65-F5344CB8AC3E}">
        <p14:creationId xmlns:p14="http://schemas.microsoft.com/office/powerpoint/2010/main" val="277066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ronjeffries.com/xprog/what-is-extreme-programm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versionone.com/what-is-kanba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archsoftwarequality.techtarget.com/definition/lean-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5025"/>
            <a:ext cx="7543800" cy="2593975"/>
          </a:xfrm>
        </p:spPr>
        <p:txBody>
          <a:bodyPr/>
          <a:lstStyle/>
          <a:p>
            <a:pPr algn="ctr"/>
            <a:r>
              <a:rPr lang="en-US" dirty="0" smtClean="0"/>
              <a:t>Software Engineering</a:t>
            </a:r>
            <a:endParaRPr lang="en-US" dirty="0"/>
          </a:p>
        </p:txBody>
      </p:sp>
      <p:sp>
        <p:nvSpPr>
          <p:cNvPr id="3" name="Subtitle 2"/>
          <p:cNvSpPr>
            <a:spLocks noGrp="1"/>
          </p:cNvSpPr>
          <p:nvPr>
            <p:ph type="subTitle" idx="1"/>
          </p:nvPr>
        </p:nvSpPr>
        <p:spPr>
          <a:xfrm>
            <a:off x="1463040" y="3429000"/>
            <a:ext cx="6461760" cy="1066800"/>
          </a:xfrm>
        </p:spPr>
        <p:txBody>
          <a:bodyPr>
            <a:normAutofit/>
          </a:bodyPr>
          <a:lstStyle/>
          <a:p>
            <a:pPr algn="ctr"/>
            <a:r>
              <a:rPr lang="en-US" dirty="0" smtClean="0"/>
              <a:t>Lesson 2 – Agile Process Models</a:t>
            </a:r>
          </a:p>
          <a:p>
            <a:pPr algn="ctr"/>
            <a:endParaRPr lang="en-US" dirty="0"/>
          </a:p>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Subtitle 2"/>
          <p:cNvSpPr txBox="1">
            <a:spLocks/>
          </p:cNvSpPr>
          <p:nvPr/>
        </p:nvSpPr>
        <p:spPr>
          <a:xfrm>
            <a:off x="990600" y="4572000"/>
            <a:ext cx="8001000" cy="1066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dirty="0" smtClean="0"/>
              <a:t>LO1 : </a:t>
            </a:r>
            <a:r>
              <a:rPr lang="en-GB" sz="1600" dirty="0" smtClean="0"/>
              <a:t>Plan and tackle a small software design project as part of a team using an Agile approach.</a:t>
            </a:r>
          </a:p>
          <a:p>
            <a:endParaRPr lang="en-US" dirty="0"/>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Lean Programming</a:t>
            </a:r>
          </a:p>
        </p:txBody>
      </p:sp>
      <p:sp>
        <p:nvSpPr>
          <p:cNvPr id="3" name="Content Placeholder 2"/>
          <p:cNvSpPr>
            <a:spLocks noGrp="1"/>
          </p:cNvSpPr>
          <p:nvPr>
            <p:ph idx="1"/>
          </p:nvPr>
        </p:nvSpPr>
        <p:spPr>
          <a:xfrm>
            <a:off x="838200" y="1295400"/>
            <a:ext cx="8077200" cy="5791200"/>
          </a:xfrm>
        </p:spPr>
        <p:txBody>
          <a:bodyPr>
            <a:normAutofit fontScale="62500" lnSpcReduction="20000"/>
          </a:bodyPr>
          <a:lstStyle/>
          <a:p>
            <a:pPr marL="114300" indent="0">
              <a:buNone/>
            </a:pPr>
            <a:r>
              <a:rPr lang="en-US" sz="2900" dirty="0"/>
              <a:t>What are the Principles of Lean Programming?</a:t>
            </a:r>
          </a:p>
          <a:p>
            <a:pPr marL="114300" indent="0">
              <a:buNone/>
            </a:pPr>
            <a:endParaRPr lang="en-US" sz="1000" dirty="0"/>
          </a:p>
          <a:p>
            <a:pPr marL="114300" lvl="0" indent="0">
              <a:lnSpc>
                <a:spcPct val="150000"/>
              </a:lnSpc>
              <a:buNone/>
            </a:pPr>
            <a:r>
              <a:rPr lang="en-US" sz="2600" dirty="0"/>
              <a:t>Build Quality in</a:t>
            </a:r>
          </a:p>
          <a:p>
            <a:pPr marL="114300" indent="0">
              <a:lnSpc>
                <a:spcPct val="150000"/>
              </a:lnSpc>
              <a:buNone/>
            </a:pPr>
            <a:r>
              <a:rPr lang="en-US" sz="2600" b="0" dirty="0"/>
              <a:t>Ensure quality software through the use of built-in testing and extensive use of </a:t>
            </a:r>
            <a:r>
              <a:rPr lang="en-US" sz="2600" b="0" dirty="0" smtClean="0"/>
              <a:t>refactoring.</a:t>
            </a:r>
          </a:p>
          <a:p>
            <a:pPr marL="114300" indent="0">
              <a:lnSpc>
                <a:spcPct val="150000"/>
              </a:lnSpc>
              <a:buNone/>
            </a:pPr>
            <a:endParaRPr lang="en-US" sz="1000" b="0" dirty="0" smtClean="0"/>
          </a:p>
          <a:p>
            <a:pPr marL="114300" indent="0">
              <a:lnSpc>
                <a:spcPct val="150000"/>
              </a:lnSpc>
              <a:buNone/>
            </a:pPr>
            <a:endParaRPr lang="en-US" sz="1600" b="0" dirty="0"/>
          </a:p>
          <a:p>
            <a:pPr marL="114300" lvl="0" indent="0">
              <a:buNone/>
            </a:pPr>
            <a:r>
              <a:rPr lang="en-US" sz="2600" dirty="0"/>
              <a:t>Create Knowledge</a:t>
            </a:r>
          </a:p>
          <a:p>
            <a:pPr marL="114300" indent="0">
              <a:lnSpc>
                <a:spcPct val="160000"/>
              </a:lnSpc>
              <a:buNone/>
            </a:pPr>
            <a:r>
              <a:rPr lang="en-US" sz="2600" b="0" dirty="0"/>
              <a:t>The development of a product should be a learning process for the whole </a:t>
            </a:r>
            <a:r>
              <a:rPr lang="en-US" sz="2600" b="0" dirty="0" smtClean="0"/>
              <a:t>team and the </a:t>
            </a:r>
            <a:r>
              <a:rPr lang="en-US" sz="2600" b="0" dirty="0"/>
              <a:t>team </a:t>
            </a:r>
            <a:r>
              <a:rPr lang="en-US" sz="2600" b="0" dirty="0" smtClean="0"/>
              <a:t>should be </a:t>
            </a:r>
            <a:r>
              <a:rPr lang="en-US" sz="2600" b="0" dirty="0"/>
              <a:t>allowed to share knowledge and </a:t>
            </a:r>
            <a:r>
              <a:rPr lang="en-US" sz="2600" b="0" dirty="0" smtClean="0"/>
              <a:t>their </a:t>
            </a:r>
            <a:r>
              <a:rPr lang="en-US" sz="2600" b="0" dirty="0"/>
              <a:t>expertise </a:t>
            </a:r>
            <a:r>
              <a:rPr lang="en-US" sz="2600" b="0" dirty="0" smtClean="0"/>
              <a:t>to find the best ways of working for them. </a:t>
            </a:r>
          </a:p>
          <a:p>
            <a:pPr marL="114300" indent="0">
              <a:lnSpc>
                <a:spcPct val="160000"/>
              </a:lnSpc>
              <a:buNone/>
            </a:pPr>
            <a:endParaRPr lang="en-US" sz="1600" b="0" dirty="0" smtClean="0"/>
          </a:p>
          <a:p>
            <a:pPr marL="114300" indent="0">
              <a:lnSpc>
                <a:spcPct val="160000"/>
              </a:lnSpc>
              <a:buNone/>
            </a:pPr>
            <a:r>
              <a:rPr lang="en-US" sz="2600" b="0" dirty="0"/>
              <a:t>Minimal rules should be imposed on the </a:t>
            </a:r>
            <a:r>
              <a:rPr lang="en-US" sz="2600" b="0" dirty="0" smtClean="0"/>
              <a:t>developers so that                                              communication </a:t>
            </a:r>
            <a:r>
              <a:rPr lang="en-US" sz="2600" b="0" dirty="0"/>
              <a:t>revolves around what the solution should feature</a:t>
            </a:r>
            <a:r>
              <a:rPr lang="en-US" sz="2600" b="0" dirty="0" smtClean="0"/>
              <a:t>,                                                         </a:t>
            </a:r>
            <a:r>
              <a:rPr lang="en-US" sz="2600" b="0" dirty="0"/>
              <a:t>not on what the solution should be. </a:t>
            </a:r>
          </a:p>
          <a:p>
            <a:pPr marL="114300" indent="0">
              <a:lnSpc>
                <a:spcPct val="160000"/>
              </a:lnSpc>
              <a:buNone/>
            </a:pPr>
            <a:endParaRPr lang="en-US" sz="1600" b="0" dirty="0" smtClean="0"/>
          </a:p>
          <a:p>
            <a:pPr marL="114300" indent="0">
              <a:lnSpc>
                <a:spcPct val="160000"/>
              </a:lnSpc>
              <a:buNone/>
            </a:pPr>
            <a:r>
              <a:rPr lang="en-US" sz="2600" b="0" dirty="0" smtClean="0"/>
              <a:t>Customer should also be  </a:t>
            </a:r>
            <a:r>
              <a:rPr lang="en-US" sz="2600" b="0" dirty="0"/>
              <a:t>continuously involved in the </a:t>
            </a:r>
            <a:r>
              <a:rPr lang="en-US" sz="2600" b="0" dirty="0" smtClean="0"/>
              <a:t>development </a:t>
            </a:r>
            <a:r>
              <a:rPr lang="en-US" sz="2600" b="0" dirty="0"/>
              <a:t>process </a:t>
            </a:r>
            <a:r>
              <a:rPr lang="en-US" sz="2600" b="0" dirty="0" smtClean="0"/>
              <a:t>so that </a:t>
            </a:r>
            <a:r>
              <a:rPr lang="en-US" sz="2600" b="0" dirty="0"/>
              <a:t>feedback </a:t>
            </a:r>
            <a:r>
              <a:rPr lang="en-US" sz="2600" b="0" dirty="0" smtClean="0"/>
              <a:t>can be obtained  </a:t>
            </a:r>
            <a:r>
              <a:rPr lang="en-US" sz="2600" b="0" dirty="0"/>
              <a:t>as quickly as possible </a:t>
            </a:r>
            <a:r>
              <a:rPr lang="en-US" sz="2600" b="0" dirty="0" smtClean="0"/>
              <a:t>and acted upon.</a:t>
            </a:r>
            <a:endParaRPr lang="en-US" sz="26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114800"/>
            <a:ext cx="2183642" cy="1219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039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a:xfrm>
            <a:off x="838200" y="1600200"/>
            <a:ext cx="7924800" cy="4800600"/>
          </a:xfrm>
        </p:spPr>
        <p:txBody>
          <a:bodyPr/>
          <a:lstStyle/>
          <a:p>
            <a:pPr marL="114300" indent="0">
              <a:buNone/>
            </a:pPr>
            <a:r>
              <a:rPr lang="en-US" dirty="0"/>
              <a:t>What are the Principles of Lean Programming</a:t>
            </a:r>
            <a:r>
              <a:rPr lang="en-US" dirty="0" smtClean="0"/>
              <a:t>?</a:t>
            </a:r>
          </a:p>
          <a:p>
            <a:pPr marL="114300" indent="0">
              <a:buNone/>
            </a:pPr>
            <a:endParaRPr lang="en-US" dirty="0"/>
          </a:p>
          <a:p>
            <a:pPr marL="114300" indent="0">
              <a:buNone/>
            </a:pPr>
            <a:endParaRPr lang="en-US" sz="1000" dirty="0"/>
          </a:p>
          <a:p>
            <a:pPr marL="114300" lvl="0" indent="0">
              <a:buNone/>
            </a:pPr>
            <a:r>
              <a:rPr lang="en-US" sz="1800" dirty="0"/>
              <a:t>Defer </a:t>
            </a:r>
            <a:r>
              <a:rPr lang="en-US" sz="1800" dirty="0" smtClean="0"/>
              <a:t>Commitment</a:t>
            </a:r>
          </a:p>
          <a:p>
            <a:pPr marL="114300" lvl="0" indent="0">
              <a:lnSpc>
                <a:spcPct val="150000"/>
              </a:lnSpc>
              <a:buNone/>
            </a:pPr>
            <a:r>
              <a:rPr lang="en-US" sz="1800" b="0" dirty="0" smtClean="0"/>
              <a:t>Decisions </a:t>
            </a:r>
            <a:r>
              <a:rPr lang="en-US" sz="1800" b="0" dirty="0"/>
              <a:t>should be taken as late as </a:t>
            </a:r>
            <a:r>
              <a:rPr lang="en-US" sz="1800" b="0" dirty="0" smtClean="0"/>
              <a:t> </a:t>
            </a:r>
          </a:p>
          <a:p>
            <a:pPr marL="114300" lvl="0" indent="0">
              <a:lnSpc>
                <a:spcPct val="150000"/>
              </a:lnSpc>
              <a:buNone/>
            </a:pPr>
            <a:r>
              <a:rPr lang="en-US" sz="1800" b="0" dirty="0" smtClean="0"/>
              <a:t>possible when </a:t>
            </a:r>
            <a:r>
              <a:rPr lang="en-US" sz="1800" b="0" dirty="0"/>
              <a:t>more information is available. </a:t>
            </a:r>
            <a:endParaRPr lang="en-US" sz="1800" b="0" dirty="0" smtClean="0"/>
          </a:p>
          <a:p>
            <a:pPr marL="114300" lvl="0" indent="0">
              <a:lnSpc>
                <a:spcPct val="150000"/>
              </a:lnSpc>
              <a:buNone/>
            </a:pPr>
            <a:endParaRPr lang="en-US" sz="1000" b="0" dirty="0"/>
          </a:p>
          <a:p>
            <a:pPr marL="114300" lvl="0" indent="0">
              <a:lnSpc>
                <a:spcPct val="150000"/>
              </a:lnSpc>
              <a:buNone/>
            </a:pPr>
            <a:r>
              <a:rPr lang="en-US" sz="1800" b="0" dirty="0" smtClean="0"/>
              <a:t>It </a:t>
            </a:r>
            <a:r>
              <a:rPr lang="en-US" sz="1800" b="0" dirty="0"/>
              <a:t>is useless to plan the requirements and </a:t>
            </a:r>
            <a:r>
              <a:rPr lang="en-US" sz="1800" b="0" dirty="0" smtClean="0"/>
              <a:t>design                                                             </a:t>
            </a:r>
            <a:r>
              <a:rPr lang="en-US" sz="1800" b="0" dirty="0"/>
              <a:t>of a feature which is not a ‘must-have’ currently. </a:t>
            </a:r>
            <a:r>
              <a:rPr lang="en-US" sz="1800" b="0" dirty="0" smtClean="0"/>
              <a:t>Plans </a:t>
            </a:r>
            <a:r>
              <a:rPr lang="en-US" sz="1800" b="0" dirty="0"/>
              <a:t>can be made further on in time and will be based on challenges encountered and solutions available at that point.</a:t>
            </a:r>
          </a:p>
          <a:p>
            <a:pPr marL="114300" indent="0">
              <a:lnSpc>
                <a:spcPct val="150000"/>
              </a:lnSpc>
              <a:buNone/>
            </a:pPr>
            <a:endParaRPr lang="en-US" sz="1800" b="0" dirty="0"/>
          </a:p>
          <a:p>
            <a:pPr marL="11430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438399"/>
            <a:ext cx="3050382" cy="16002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628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a:xfrm>
            <a:off x="838200" y="1600200"/>
            <a:ext cx="8305800" cy="4800600"/>
          </a:xfrm>
        </p:spPr>
        <p:txBody>
          <a:bodyPr>
            <a:normAutofit/>
          </a:bodyPr>
          <a:lstStyle/>
          <a:p>
            <a:pPr marL="114300" indent="0">
              <a:buNone/>
            </a:pPr>
            <a:r>
              <a:rPr lang="en-US" dirty="0"/>
              <a:t>What are the Principles of Lean Programming?</a:t>
            </a:r>
          </a:p>
          <a:p>
            <a:pPr marL="114300" indent="0">
              <a:buNone/>
            </a:pPr>
            <a:endParaRPr lang="en-US" sz="1000" dirty="0"/>
          </a:p>
          <a:p>
            <a:pPr marL="114300" lvl="0" indent="0">
              <a:buNone/>
            </a:pPr>
            <a:r>
              <a:rPr lang="en-US" sz="1800" dirty="0"/>
              <a:t>Deliver Fast</a:t>
            </a:r>
          </a:p>
          <a:p>
            <a:pPr marL="114300" indent="0">
              <a:lnSpc>
                <a:spcPct val="150000"/>
              </a:lnSpc>
              <a:buNone/>
              <a:tabLst>
                <a:tab pos="5086350" algn="l"/>
              </a:tabLst>
            </a:pPr>
            <a:r>
              <a:rPr lang="en-US" sz="1800" b="0" dirty="0"/>
              <a:t>Allow a customer to see product features as soon as a </a:t>
            </a:r>
            <a:r>
              <a:rPr lang="en-US" sz="1800" b="0" dirty="0" smtClean="0"/>
              <a:t>working </a:t>
            </a:r>
            <a:r>
              <a:rPr lang="en-US" sz="1800" b="0" dirty="0"/>
              <a:t>solution is available. This allows more </a:t>
            </a:r>
            <a:r>
              <a:rPr lang="en-US" sz="1800" b="0" dirty="0" smtClean="0"/>
              <a:t> opportunity  for </a:t>
            </a:r>
            <a:r>
              <a:rPr lang="en-US" sz="1800" b="0" dirty="0"/>
              <a:t>changes to be handled</a:t>
            </a:r>
            <a:r>
              <a:rPr lang="en-US" sz="1800" b="0" dirty="0" smtClean="0"/>
              <a:t>.</a:t>
            </a:r>
          </a:p>
          <a:p>
            <a:pPr marL="114300" indent="0">
              <a:lnSpc>
                <a:spcPct val="150000"/>
              </a:lnSpc>
              <a:buNone/>
            </a:pPr>
            <a:endParaRPr lang="en-US" sz="1800" b="0" dirty="0" smtClean="0"/>
          </a:p>
          <a:p>
            <a:pPr marL="114300" indent="0">
              <a:lnSpc>
                <a:spcPct val="150000"/>
              </a:lnSpc>
              <a:buNone/>
            </a:pPr>
            <a:r>
              <a:rPr lang="en-US" sz="1800" b="0" dirty="0" smtClean="0"/>
              <a:t>Working </a:t>
            </a:r>
            <a:r>
              <a:rPr lang="en-US" sz="1800" b="0" dirty="0"/>
              <a:t>only on the most important features means no </a:t>
            </a:r>
            <a:endParaRPr lang="en-US" sz="1800" b="0" dirty="0" smtClean="0"/>
          </a:p>
          <a:p>
            <a:pPr marL="114300" indent="0">
              <a:lnSpc>
                <a:spcPct val="150000"/>
              </a:lnSpc>
              <a:buNone/>
            </a:pPr>
            <a:r>
              <a:rPr lang="en-US" sz="1800" b="0" dirty="0" smtClean="0"/>
              <a:t>energy </a:t>
            </a:r>
            <a:r>
              <a:rPr lang="en-US" sz="1800" b="0" dirty="0"/>
              <a:t>is wasted on trivial and unnecessary detail. This </a:t>
            </a:r>
            <a:endParaRPr lang="en-US" sz="1800" b="0" dirty="0" smtClean="0"/>
          </a:p>
          <a:p>
            <a:pPr marL="114300" indent="0">
              <a:lnSpc>
                <a:spcPct val="150000"/>
              </a:lnSpc>
              <a:buNone/>
            </a:pPr>
            <a:r>
              <a:rPr lang="en-US" sz="1800" b="0" dirty="0" smtClean="0"/>
              <a:t>will </a:t>
            </a:r>
            <a:r>
              <a:rPr lang="en-US" sz="1800" b="0" dirty="0"/>
              <a:t>result in solutions being available quicker.</a:t>
            </a:r>
          </a:p>
          <a:p>
            <a:pPr marL="114300" indent="0">
              <a:lnSpc>
                <a:spcPct val="150000"/>
              </a:lnSpc>
              <a:buNone/>
            </a:pPr>
            <a:endParaRPr lang="en-US" sz="1800" b="0" dirty="0"/>
          </a:p>
          <a:p>
            <a:pPr marL="11430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429000"/>
            <a:ext cx="1704975" cy="12770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491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a:xfrm>
            <a:off x="838200" y="1600200"/>
            <a:ext cx="7924800" cy="4800600"/>
          </a:xfrm>
        </p:spPr>
        <p:txBody>
          <a:bodyPr>
            <a:normAutofit/>
          </a:bodyPr>
          <a:lstStyle/>
          <a:p>
            <a:pPr marL="114300" indent="0">
              <a:buNone/>
            </a:pPr>
            <a:r>
              <a:rPr lang="en-US" dirty="0"/>
              <a:t>What are the Principles of Lean Programming?</a:t>
            </a:r>
          </a:p>
          <a:p>
            <a:pPr marL="114300" indent="0">
              <a:buNone/>
            </a:pPr>
            <a:endParaRPr lang="en-US" sz="1000" dirty="0"/>
          </a:p>
          <a:p>
            <a:pPr marL="114300" lvl="0" indent="0">
              <a:lnSpc>
                <a:spcPct val="150000"/>
              </a:lnSpc>
              <a:buNone/>
            </a:pPr>
            <a:r>
              <a:rPr lang="en-US" sz="1800" dirty="0"/>
              <a:t>Respect </a:t>
            </a:r>
            <a:r>
              <a:rPr lang="en-US" sz="1800" dirty="0" smtClean="0"/>
              <a:t>People</a:t>
            </a:r>
          </a:p>
          <a:p>
            <a:pPr marL="114300" lvl="0" indent="0">
              <a:lnSpc>
                <a:spcPct val="150000"/>
              </a:lnSpc>
              <a:buNone/>
            </a:pPr>
            <a:r>
              <a:rPr lang="en-US" sz="1800" b="0" dirty="0" smtClean="0"/>
              <a:t>Empower </a:t>
            </a:r>
            <a:r>
              <a:rPr lang="en-US" sz="1800" b="0" dirty="0"/>
              <a:t>the team. It is important to acknowledge the individuals’ characteristics and expertise and to motivate them in their role. </a:t>
            </a:r>
          </a:p>
          <a:p>
            <a:pPr marL="114300" lvl="0" indent="0">
              <a:lnSpc>
                <a:spcPct val="150000"/>
              </a:lnSpc>
              <a:buNone/>
            </a:pPr>
            <a:endParaRPr lang="en-US" sz="1800" dirty="0" smtClean="0"/>
          </a:p>
          <a:p>
            <a:pPr marL="114300" lvl="0" indent="0">
              <a:lnSpc>
                <a:spcPct val="150000"/>
              </a:lnSpc>
              <a:buNone/>
            </a:pPr>
            <a:r>
              <a:rPr lang="en-US" sz="1800" dirty="0" smtClean="0"/>
              <a:t>Optimize </a:t>
            </a:r>
            <a:r>
              <a:rPr lang="en-US" sz="1800" dirty="0"/>
              <a:t>the </a:t>
            </a:r>
            <a:r>
              <a:rPr lang="en-US" sz="1800" dirty="0" smtClean="0"/>
              <a:t>whole</a:t>
            </a:r>
          </a:p>
          <a:p>
            <a:pPr marL="114300" lvl="0" indent="0">
              <a:lnSpc>
                <a:spcPct val="150000"/>
              </a:lnSpc>
              <a:buNone/>
            </a:pPr>
            <a:r>
              <a:rPr lang="en-US" sz="1800" b="0" dirty="0" smtClean="0"/>
              <a:t>At </a:t>
            </a:r>
            <a:r>
              <a:rPr lang="en-US" sz="1800" b="0" dirty="0"/>
              <a:t>all times it is important to keep a clear picture of the final solution that one is working towards. It is important to focus not only </a:t>
            </a:r>
            <a:r>
              <a:rPr lang="en-US" sz="1800" b="0" dirty="0" smtClean="0"/>
              <a:t>the individual feature </a:t>
            </a:r>
            <a:r>
              <a:rPr lang="en-US" sz="1800" b="0" dirty="0"/>
              <a:t>releases but to give careful consideration to how these will integrate together. </a:t>
            </a:r>
          </a:p>
          <a:p>
            <a:pPr marL="114300" indent="0">
              <a:lnSpc>
                <a:spcPct val="150000"/>
              </a:lnSpc>
              <a:buNone/>
            </a:pPr>
            <a:endParaRPr lang="en-US" sz="1800" b="0" dirty="0"/>
          </a:p>
          <a:p>
            <a:pPr marL="11430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124200"/>
            <a:ext cx="32385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83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Lean Programming</a:t>
            </a:r>
            <a:endParaRPr lang="en-US" dirty="0"/>
          </a:p>
        </p:txBody>
      </p:sp>
      <p:sp>
        <p:nvSpPr>
          <p:cNvPr id="3" name="Content Placeholder 2"/>
          <p:cNvSpPr>
            <a:spLocks noGrp="1"/>
          </p:cNvSpPr>
          <p:nvPr>
            <p:ph idx="1"/>
          </p:nvPr>
        </p:nvSpPr>
        <p:spPr>
          <a:xfrm>
            <a:off x="914400" y="1295400"/>
            <a:ext cx="7772400" cy="4648200"/>
          </a:xfrm>
        </p:spPr>
        <p:txBody>
          <a:bodyPr>
            <a:noAutofit/>
          </a:bodyPr>
          <a:lstStyle/>
          <a:p>
            <a:pPr marL="68580" indent="0">
              <a:buNone/>
            </a:pPr>
            <a:r>
              <a:rPr lang="en-US" sz="2000" b="1" dirty="0" smtClean="0"/>
              <a:t>Advantages of using Lean Programming:</a:t>
            </a:r>
          </a:p>
          <a:p>
            <a:pPr marL="68580" indent="0">
              <a:buNone/>
            </a:pPr>
            <a:endParaRPr lang="en-US" sz="1300" b="1" dirty="0" smtClean="0"/>
          </a:p>
          <a:p>
            <a:pPr>
              <a:lnSpc>
                <a:spcPct val="150000"/>
              </a:lnSpc>
            </a:pPr>
            <a:r>
              <a:rPr lang="en-US" sz="1800" b="0" dirty="0" smtClean="0"/>
              <a:t>Eliminating waste increases the </a:t>
            </a:r>
            <a:r>
              <a:rPr lang="en-US" sz="1800" b="0" dirty="0"/>
              <a:t>overall efficiency of the development </a:t>
            </a:r>
            <a:r>
              <a:rPr lang="en-US" sz="1800" b="0" dirty="0" smtClean="0"/>
              <a:t>process; this also </a:t>
            </a:r>
            <a:r>
              <a:rPr lang="en-US" sz="1800" b="0" dirty="0"/>
              <a:t>speeds up the process of software development which reduces project time and cost. </a:t>
            </a:r>
            <a:endParaRPr lang="en-US" sz="1800" b="0" dirty="0" smtClean="0"/>
          </a:p>
          <a:p>
            <a:pPr>
              <a:lnSpc>
                <a:spcPct val="150000"/>
              </a:lnSpc>
            </a:pPr>
            <a:endParaRPr lang="en-US" sz="1000" b="0" dirty="0" smtClean="0"/>
          </a:p>
          <a:p>
            <a:pPr>
              <a:lnSpc>
                <a:spcPct val="150000"/>
              </a:lnSpc>
            </a:pPr>
            <a:r>
              <a:rPr lang="en-US" sz="1800" b="0" dirty="0"/>
              <a:t>Delivering </a:t>
            </a:r>
            <a:r>
              <a:rPr lang="en-US" sz="1800" b="0" dirty="0" smtClean="0"/>
              <a:t>product s early means that your </a:t>
            </a:r>
            <a:r>
              <a:rPr lang="en-US" sz="1800" b="0" dirty="0"/>
              <a:t>development team can deliver more functionality in a shorter period of time, </a:t>
            </a:r>
            <a:r>
              <a:rPr lang="en-US" sz="1800" b="0" dirty="0" smtClean="0"/>
              <a:t>this enables  </a:t>
            </a:r>
            <a:r>
              <a:rPr lang="en-US" sz="1800" b="0" dirty="0"/>
              <a:t>more projects to be delivered</a:t>
            </a:r>
            <a:r>
              <a:rPr lang="en-US" sz="1800" b="0" dirty="0" smtClean="0"/>
              <a:t>.</a:t>
            </a:r>
          </a:p>
          <a:p>
            <a:pPr>
              <a:lnSpc>
                <a:spcPct val="150000"/>
              </a:lnSpc>
            </a:pPr>
            <a:endParaRPr lang="en-US" sz="1000" b="0" dirty="0"/>
          </a:p>
          <a:p>
            <a:pPr lvl="0">
              <a:lnSpc>
                <a:spcPct val="150000"/>
              </a:lnSpc>
            </a:pPr>
            <a:r>
              <a:rPr lang="en-US" sz="1800" b="0" dirty="0"/>
              <a:t>Empowerment of the development team helps in developing the decision making ability of the team members </a:t>
            </a:r>
            <a:r>
              <a:rPr lang="en-US" sz="1800" b="0" dirty="0" smtClean="0"/>
              <a:t>and creates </a:t>
            </a:r>
            <a:r>
              <a:rPr lang="en-US" sz="1800" b="0" dirty="0"/>
              <a:t>a more motivated team</a:t>
            </a:r>
            <a:r>
              <a:rPr lang="en-US" sz="1800" b="0" dirty="0" smtClean="0"/>
              <a:t>. In </a:t>
            </a:r>
            <a:r>
              <a:rPr lang="en-US" sz="1800" b="0" dirty="0"/>
              <a:t>t</a:t>
            </a:r>
            <a:r>
              <a:rPr lang="en-US" sz="1800" b="0" dirty="0" smtClean="0"/>
              <a:t>his </a:t>
            </a:r>
            <a:r>
              <a:rPr lang="en-US" sz="1800" b="0" dirty="0"/>
              <a:t>way </a:t>
            </a:r>
            <a:r>
              <a:rPr lang="en-US" sz="1800" b="0" dirty="0" smtClean="0"/>
              <a:t>the team </a:t>
            </a:r>
            <a:r>
              <a:rPr lang="en-US" sz="1800" b="0" dirty="0"/>
              <a:t>can determine how best to develop the functionality </a:t>
            </a:r>
            <a:r>
              <a:rPr lang="en-US" sz="1800" b="0" dirty="0" smtClean="0"/>
              <a:t>which usually results </a:t>
            </a:r>
            <a:r>
              <a:rPr lang="en-US" sz="1800" b="0" dirty="0"/>
              <a:t>in a much better end product.</a:t>
            </a:r>
          </a:p>
          <a:p>
            <a:pPr marL="68580" indent="0">
              <a:buNone/>
            </a:pPr>
            <a:r>
              <a:rPr lang="en-US" sz="1300" b="1" dirty="0" smtClean="0"/>
              <a:t> </a:t>
            </a:r>
            <a:endParaRPr lang="en-US" sz="1300" b="1" dirty="0"/>
          </a:p>
        </p:txBody>
      </p:sp>
    </p:spTree>
    <p:extLst>
      <p:ext uri="{BB962C8B-B14F-4D97-AF65-F5344CB8AC3E}">
        <p14:creationId xmlns:p14="http://schemas.microsoft.com/office/powerpoint/2010/main" val="126898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Lean Programming</a:t>
            </a:r>
            <a:endParaRPr lang="en-US" dirty="0"/>
          </a:p>
        </p:txBody>
      </p:sp>
      <p:sp>
        <p:nvSpPr>
          <p:cNvPr id="3" name="Content Placeholder 2"/>
          <p:cNvSpPr>
            <a:spLocks noGrp="1"/>
          </p:cNvSpPr>
          <p:nvPr>
            <p:ph idx="1"/>
          </p:nvPr>
        </p:nvSpPr>
        <p:spPr>
          <a:xfrm>
            <a:off x="914400" y="1295400"/>
            <a:ext cx="8153400" cy="5334000"/>
          </a:xfrm>
        </p:spPr>
        <p:txBody>
          <a:bodyPr>
            <a:noAutofit/>
          </a:bodyPr>
          <a:lstStyle/>
          <a:p>
            <a:pPr marL="68580" indent="0">
              <a:buNone/>
            </a:pPr>
            <a:r>
              <a:rPr lang="en-US" sz="2000" b="1" dirty="0" smtClean="0"/>
              <a:t>Drawbacks of using Lean Programming:</a:t>
            </a:r>
          </a:p>
          <a:p>
            <a:pPr marL="68580" indent="0">
              <a:buNone/>
            </a:pPr>
            <a:endParaRPr lang="en-US" sz="1300" b="1" dirty="0" smtClean="0"/>
          </a:p>
          <a:p>
            <a:pPr>
              <a:lnSpc>
                <a:spcPct val="150000"/>
              </a:lnSpc>
            </a:pPr>
            <a:r>
              <a:rPr lang="en-US" sz="1800" b="0" dirty="0"/>
              <a:t>The </a:t>
            </a:r>
            <a:r>
              <a:rPr lang="en-US" sz="1800" b="0" dirty="0" smtClean="0"/>
              <a:t>success project </a:t>
            </a:r>
            <a:r>
              <a:rPr lang="en-US" sz="1800" b="0" dirty="0"/>
              <a:t>is highly dependent on </a:t>
            </a:r>
            <a:r>
              <a:rPr lang="en-US" sz="1800" b="0" dirty="0" smtClean="0"/>
              <a:t>the development team! How cohesive the team is, how </a:t>
            </a:r>
            <a:r>
              <a:rPr lang="en-US" sz="1800" b="0" dirty="0"/>
              <a:t>disciplined the team members are and how exceptional </a:t>
            </a:r>
            <a:r>
              <a:rPr lang="en-US" sz="1800" b="0" dirty="0" smtClean="0"/>
              <a:t>their </a:t>
            </a:r>
            <a:r>
              <a:rPr lang="en-US" sz="1800" b="0" dirty="0"/>
              <a:t>technical </a:t>
            </a:r>
            <a:r>
              <a:rPr lang="en-US" sz="1800" b="0" dirty="0" smtClean="0"/>
              <a:t>skills are. </a:t>
            </a:r>
            <a:endParaRPr lang="en-US" sz="1800" b="0" dirty="0"/>
          </a:p>
          <a:p>
            <a:pPr>
              <a:lnSpc>
                <a:spcPct val="150000"/>
              </a:lnSpc>
            </a:pPr>
            <a:endParaRPr lang="en-US" sz="1000" b="0" dirty="0"/>
          </a:p>
          <a:p>
            <a:pPr lvl="0">
              <a:lnSpc>
                <a:spcPct val="150000"/>
              </a:lnSpc>
            </a:pPr>
            <a:r>
              <a:rPr lang="en-US" sz="1800" b="0" dirty="0"/>
              <a:t>The project sponsors and clients need to know what they want and make decisions they will stick </a:t>
            </a:r>
            <a:r>
              <a:rPr lang="en-US" sz="1800" b="0" dirty="0" smtClean="0"/>
              <a:t>to, otherwise indecision will delay the whole process!</a:t>
            </a:r>
          </a:p>
          <a:p>
            <a:pPr lvl="0">
              <a:lnSpc>
                <a:spcPct val="150000"/>
              </a:lnSpc>
            </a:pPr>
            <a:endParaRPr lang="en-US" sz="1000" b="0" dirty="0"/>
          </a:p>
          <a:p>
            <a:pPr>
              <a:lnSpc>
                <a:spcPct val="150000"/>
              </a:lnSpc>
            </a:pPr>
            <a:r>
              <a:rPr lang="en-US" sz="1800" b="0" dirty="0"/>
              <a:t>The role of a business analyst is vital to ensure </a:t>
            </a:r>
            <a:r>
              <a:rPr lang="en-US" sz="1800" b="0" dirty="0" smtClean="0"/>
              <a:t>that requirements are </a:t>
            </a:r>
            <a:r>
              <a:rPr lang="en-US" sz="1800" b="0" dirty="0"/>
              <a:t>understood </a:t>
            </a:r>
            <a:r>
              <a:rPr lang="en-US" sz="1800" b="0" dirty="0" smtClean="0"/>
              <a:t>properly; without proper skills  it is easy to face  problems such as scope </a:t>
            </a:r>
            <a:r>
              <a:rPr lang="en-US" sz="1800" b="0" dirty="0"/>
              <a:t>creep.</a:t>
            </a:r>
          </a:p>
          <a:p>
            <a:pPr lvl="0">
              <a:lnSpc>
                <a:spcPct val="150000"/>
              </a:lnSpc>
            </a:pPr>
            <a:endParaRPr lang="en-US" sz="1000" b="0" dirty="0"/>
          </a:p>
          <a:p>
            <a:pPr lvl="0">
              <a:lnSpc>
                <a:spcPct val="150000"/>
              </a:lnSpc>
            </a:pPr>
            <a:r>
              <a:rPr lang="en-US" sz="1800" b="0" dirty="0"/>
              <a:t>Flexibility </a:t>
            </a:r>
            <a:r>
              <a:rPr lang="en-US" sz="1800" b="0" dirty="0" smtClean="0"/>
              <a:t>in Requirements Specification is </a:t>
            </a:r>
            <a:r>
              <a:rPr lang="en-US" sz="1800" b="0" dirty="0"/>
              <a:t>great, but too much of it will quickly lead to a development which loses sight of it's original </a:t>
            </a:r>
            <a:r>
              <a:rPr lang="en-US" sz="1800" b="0" dirty="0" smtClean="0"/>
              <a:t>objectives. </a:t>
            </a:r>
            <a:endParaRPr lang="en-US" sz="1800" b="0" dirty="0"/>
          </a:p>
        </p:txBody>
      </p:sp>
    </p:spTree>
    <p:extLst>
      <p:ext uri="{BB962C8B-B14F-4D97-AF65-F5344CB8AC3E}">
        <p14:creationId xmlns:p14="http://schemas.microsoft.com/office/powerpoint/2010/main" val="365067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36440"/>
            <a:ext cx="7162800" cy="1702160"/>
          </a:xfrm>
        </p:spPr>
        <p:txBody>
          <a:bodyPr>
            <a:normAutofit/>
          </a:bodyPr>
          <a:lstStyle/>
          <a:p>
            <a:pPr algn="ctr"/>
            <a:r>
              <a:rPr lang="en-US" dirty="0" smtClean="0"/>
              <a:t>Extreme Programming</a:t>
            </a:r>
            <a:endParaRPr lang="en-US" dirty="0"/>
          </a:p>
        </p:txBody>
      </p:sp>
    </p:spTree>
    <p:extLst>
      <p:ext uri="{BB962C8B-B14F-4D97-AF65-F5344CB8AC3E}">
        <p14:creationId xmlns:p14="http://schemas.microsoft.com/office/powerpoint/2010/main" val="363063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090" y="304800"/>
            <a:ext cx="7414710" cy="1143000"/>
          </a:xfrm>
        </p:spPr>
        <p:txBody>
          <a:bodyPr>
            <a:normAutofit/>
          </a:bodyPr>
          <a:lstStyle/>
          <a:p>
            <a:r>
              <a:rPr lang="en-US" dirty="0" smtClean="0"/>
              <a:t>Extreme Programming (XP)</a:t>
            </a:r>
            <a:endParaRPr lang="en-GB" dirty="0"/>
          </a:p>
        </p:txBody>
      </p:sp>
      <p:sp>
        <p:nvSpPr>
          <p:cNvPr id="3" name="Content Placeholder 2"/>
          <p:cNvSpPr>
            <a:spLocks noGrp="1"/>
          </p:cNvSpPr>
          <p:nvPr>
            <p:ph sz="quarter" idx="1"/>
          </p:nvPr>
        </p:nvSpPr>
        <p:spPr>
          <a:xfrm>
            <a:off x="838200" y="1447800"/>
            <a:ext cx="7696200" cy="3661377"/>
          </a:xfrm>
        </p:spPr>
        <p:txBody>
          <a:bodyPr>
            <a:noAutofit/>
          </a:bodyPr>
          <a:lstStyle/>
          <a:p>
            <a:pPr marL="114300" indent="0">
              <a:lnSpc>
                <a:spcPct val="150000"/>
              </a:lnSpc>
              <a:buNone/>
            </a:pPr>
            <a:r>
              <a:rPr lang="en-US" sz="2000" dirty="0" smtClean="0"/>
              <a:t>What is Extreme Programming?</a:t>
            </a:r>
          </a:p>
          <a:p>
            <a:pPr marL="114300" indent="0">
              <a:lnSpc>
                <a:spcPct val="150000"/>
              </a:lnSpc>
              <a:buNone/>
            </a:pPr>
            <a:endParaRPr lang="en-US" sz="2000" dirty="0" smtClean="0"/>
          </a:p>
          <a:p>
            <a:pPr marL="114300" indent="0">
              <a:lnSpc>
                <a:spcPct val="150000"/>
              </a:lnSpc>
              <a:buNone/>
            </a:pPr>
            <a:endParaRPr lang="en-US" sz="2000" dirty="0" smtClean="0"/>
          </a:p>
          <a:p>
            <a:pPr marL="114300" indent="0">
              <a:lnSpc>
                <a:spcPct val="150000"/>
              </a:lnSpc>
              <a:buNone/>
            </a:pPr>
            <a:endParaRPr lang="en-US" sz="2000" dirty="0" smtClean="0"/>
          </a:p>
          <a:p>
            <a:pPr marL="114300" indent="0">
              <a:lnSpc>
                <a:spcPct val="150000"/>
              </a:lnSpc>
              <a:buNone/>
            </a:pPr>
            <a:endParaRPr lang="en-US" sz="1800" b="0" dirty="0" smtClean="0"/>
          </a:p>
          <a:p>
            <a:pPr marL="114300" indent="0" algn="ctr">
              <a:lnSpc>
                <a:spcPct val="150000"/>
              </a:lnSpc>
              <a:buNone/>
            </a:pPr>
            <a:r>
              <a:rPr lang="en-US" sz="1800" b="0" i="1" dirty="0" smtClean="0"/>
              <a:t>“Extreme </a:t>
            </a:r>
            <a:r>
              <a:rPr lang="en-US" sz="1800" b="0" i="1" dirty="0"/>
              <a:t>Programming is a discipline of software development based on values of simplicity, communication, feedback, courage, and respect. It works by bringing the whole team together in the </a:t>
            </a:r>
            <a:r>
              <a:rPr lang="en-US" sz="1800" b="0" i="1" dirty="0" smtClean="0"/>
              <a:t>presence </a:t>
            </a:r>
            <a:r>
              <a:rPr lang="en-US" sz="1800" b="0" i="1" dirty="0"/>
              <a:t>of simple practices, with enough feedback to enable the team to see where they are and to tune the practices to their unique </a:t>
            </a:r>
            <a:r>
              <a:rPr lang="en-US" sz="1800" b="0" i="1" dirty="0" smtClean="0"/>
              <a:t>situation”</a:t>
            </a:r>
          </a:p>
          <a:p>
            <a:pPr marL="114300" indent="0" algn="r">
              <a:lnSpc>
                <a:spcPct val="150000"/>
              </a:lnSpc>
              <a:buNone/>
            </a:pPr>
            <a:r>
              <a:rPr lang="en-US" sz="1200" b="0" dirty="0" smtClean="0"/>
              <a:t>Taken </a:t>
            </a:r>
            <a:r>
              <a:rPr lang="en-US" sz="1200" b="0" dirty="0"/>
              <a:t>from : </a:t>
            </a:r>
            <a:r>
              <a:rPr lang="en-US" sz="1200" b="0" dirty="0">
                <a:hlinkClick r:id="rId3"/>
              </a:rPr>
              <a:t>http://ronjeffries.com/xprog/what-is-extreme-programming</a:t>
            </a:r>
            <a:r>
              <a:rPr lang="en-US" sz="1200" b="0" dirty="0" smtClean="0">
                <a:hlinkClick r:id="rId3"/>
              </a:rPr>
              <a:t>/</a:t>
            </a:r>
            <a:endParaRPr lang="en-US" sz="1200" b="0" dirty="0" smtClean="0"/>
          </a:p>
          <a:p>
            <a:pPr marL="114300" indent="0" algn="r">
              <a:lnSpc>
                <a:spcPct val="150000"/>
              </a:lnSpc>
              <a:buNone/>
            </a:pPr>
            <a:endParaRPr lang="en-US" sz="1200" b="0" dirty="0"/>
          </a:p>
          <a:p>
            <a:pPr marL="114300" indent="0">
              <a:lnSpc>
                <a:spcPct val="150000"/>
              </a:lnSpc>
              <a:buNone/>
            </a:pPr>
            <a:endParaRPr lang="en-US" sz="1200" b="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133600"/>
            <a:ext cx="2438400" cy="1602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4173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024744" cy="1143000"/>
          </a:xfrm>
        </p:spPr>
        <p:txBody>
          <a:bodyPr/>
          <a:lstStyle/>
          <a:p>
            <a:r>
              <a:rPr lang="en-US" dirty="0"/>
              <a:t>Extreme Programming (XP)</a:t>
            </a:r>
          </a:p>
        </p:txBody>
      </p:sp>
      <p:sp>
        <p:nvSpPr>
          <p:cNvPr id="3" name="Content Placeholder 2"/>
          <p:cNvSpPr>
            <a:spLocks noGrp="1"/>
          </p:cNvSpPr>
          <p:nvPr>
            <p:ph idx="1"/>
          </p:nvPr>
        </p:nvSpPr>
        <p:spPr>
          <a:xfrm>
            <a:off x="838200" y="1676400"/>
            <a:ext cx="8153400" cy="4572000"/>
          </a:xfrm>
        </p:spPr>
        <p:txBody>
          <a:bodyPr>
            <a:noAutofit/>
          </a:bodyPr>
          <a:lstStyle/>
          <a:p>
            <a:pPr marL="68580" indent="0">
              <a:lnSpc>
                <a:spcPct val="150000"/>
              </a:lnSpc>
              <a:buNone/>
            </a:pPr>
            <a:r>
              <a:rPr lang="en-US" sz="2000" b="1" dirty="0" smtClean="0"/>
              <a:t>Values of Extreme Programming : </a:t>
            </a:r>
          </a:p>
          <a:p>
            <a:pPr marL="114300" indent="0" fontAlgn="t">
              <a:lnSpc>
                <a:spcPct val="150000"/>
              </a:lnSpc>
              <a:buNone/>
            </a:pPr>
            <a:endParaRPr lang="en-US" sz="1000" dirty="0"/>
          </a:p>
          <a:p>
            <a:pPr marL="50800" indent="0" fontAlgn="t">
              <a:lnSpc>
                <a:spcPct val="150000"/>
              </a:lnSpc>
              <a:buNone/>
            </a:pPr>
            <a:r>
              <a:rPr lang="en-US" sz="1800" b="1" dirty="0" smtClean="0">
                <a:solidFill>
                  <a:srgbClr val="CC6600"/>
                </a:solidFill>
              </a:rPr>
              <a:t>Communication</a:t>
            </a:r>
          </a:p>
          <a:p>
            <a:pPr marL="52388" lvl="1" indent="0" fontAlgn="t">
              <a:lnSpc>
                <a:spcPct val="150000"/>
              </a:lnSpc>
              <a:buNone/>
            </a:pPr>
            <a:r>
              <a:rPr lang="en-US" sz="1800" dirty="0" smtClean="0"/>
              <a:t>Everyone is part of the team and communication is </a:t>
            </a:r>
          </a:p>
          <a:p>
            <a:pPr marL="52388" lvl="1" indent="0" fontAlgn="t">
              <a:lnSpc>
                <a:spcPct val="150000"/>
              </a:lnSpc>
              <a:buNone/>
            </a:pPr>
            <a:r>
              <a:rPr lang="en-US" sz="1800" dirty="0" smtClean="0"/>
              <a:t>mostly face to face and on a daily basis. </a:t>
            </a:r>
          </a:p>
          <a:p>
            <a:pPr marL="52388" lvl="1" indent="0" fontAlgn="t">
              <a:lnSpc>
                <a:spcPct val="150000"/>
              </a:lnSpc>
              <a:buNone/>
            </a:pPr>
            <a:endParaRPr lang="en-US" sz="1000" dirty="0"/>
          </a:p>
          <a:p>
            <a:pPr marL="52388" lvl="1" indent="0" fontAlgn="t">
              <a:lnSpc>
                <a:spcPct val="150000"/>
              </a:lnSpc>
              <a:buNone/>
            </a:pPr>
            <a:r>
              <a:rPr lang="en-US" sz="1800" dirty="0" smtClean="0"/>
              <a:t>Team members are cross-functional and work together on everything from requirements to code. </a:t>
            </a:r>
          </a:p>
          <a:p>
            <a:pPr marL="52388" lvl="1" indent="0" fontAlgn="t">
              <a:lnSpc>
                <a:spcPct val="150000"/>
              </a:lnSpc>
              <a:buNone/>
            </a:pPr>
            <a:endParaRPr lang="en-US" sz="1000" dirty="0"/>
          </a:p>
          <a:p>
            <a:pPr marL="52388" lvl="1" indent="0" fontAlgn="t">
              <a:lnSpc>
                <a:spcPct val="150000"/>
              </a:lnSpc>
              <a:buNone/>
            </a:pPr>
            <a:r>
              <a:rPr lang="en-US" sz="1800" dirty="0" smtClean="0"/>
              <a:t>The aim is to create the best solution to the problem can be found together.</a:t>
            </a:r>
            <a:br>
              <a:rPr lang="en-US" sz="1800" dirty="0" smtClean="0"/>
            </a:br>
            <a:r>
              <a:rPr lang="en-US" sz="1800" dirty="0"/>
              <a:t/>
            </a:r>
            <a:br>
              <a:rPr lang="en-US" sz="1800" dirty="0"/>
            </a:br>
            <a:endParaRPr lang="en-US" sz="18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2143125"/>
            <a:ext cx="2752725" cy="1666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008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024744" cy="1143000"/>
          </a:xfrm>
        </p:spPr>
        <p:txBody>
          <a:bodyPr/>
          <a:lstStyle/>
          <a:p>
            <a:r>
              <a:rPr lang="en-US" dirty="0"/>
              <a:t>Extreme Programming (XP)</a:t>
            </a:r>
          </a:p>
        </p:txBody>
      </p:sp>
      <p:sp>
        <p:nvSpPr>
          <p:cNvPr id="3" name="Content Placeholder 2"/>
          <p:cNvSpPr>
            <a:spLocks noGrp="1"/>
          </p:cNvSpPr>
          <p:nvPr>
            <p:ph idx="1"/>
          </p:nvPr>
        </p:nvSpPr>
        <p:spPr>
          <a:xfrm>
            <a:off x="762000" y="1676400"/>
            <a:ext cx="8153400" cy="4572000"/>
          </a:xfrm>
        </p:spPr>
        <p:txBody>
          <a:bodyPr>
            <a:noAutofit/>
          </a:bodyPr>
          <a:lstStyle/>
          <a:p>
            <a:pPr marL="68580" indent="0">
              <a:lnSpc>
                <a:spcPct val="150000"/>
              </a:lnSpc>
              <a:buNone/>
            </a:pPr>
            <a:r>
              <a:rPr lang="en-US" sz="2000" b="1" dirty="0" smtClean="0"/>
              <a:t>Values of Extreme Programming : </a:t>
            </a:r>
          </a:p>
          <a:p>
            <a:pPr marL="114300" indent="0" fontAlgn="t">
              <a:lnSpc>
                <a:spcPct val="150000"/>
              </a:lnSpc>
              <a:buNone/>
            </a:pPr>
            <a:endParaRPr lang="en-US" sz="1000" dirty="0"/>
          </a:p>
          <a:p>
            <a:pPr marL="114300" indent="0" fontAlgn="t">
              <a:lnSpc>
                <a:spcPct val="150000"/>
              </a:lnSpc>
              <a:buNone/>
            </a:pPr>
            <a:r>
              <a:rPr lang="en-US" sz="2000" b="1" dirty="0" smtClean="0">
                <a:solidFill>
                  <a:srgbClr val="CC6600"/>
                </a:solidFill>
              </a:rPr>
              <a:t>Simplicity</a:t>
            </a:r>
            <a:r>
              <a:rPr lang="en-US" sz="2000" dirty="0">
                <a:solidFill>
                  <a:srgbClr val="CC6600"/>
                </a:solidFill>
              </a:rPr>
              <a:t> </a:t>
            </a:r>
            <a:endParaRPr lang="en-US" sz="2000" dirty="0" smtClean="0">
              <a:solidFill>
                <a:srgbClr val="CC6600"/>
              </a:solidFill>
            </a:endParaRPr>
          </a:p>
          <a:p>
            <a:pPr marL="68580" indent="0" fontAlgn="t">
              <a:lnSpc>
                <a:spcPct val="150000"/>
              </a:lnSpc>
              <a:buNone/>
            </a:pPr>
            <a:r>
              <a:rPr lang="en-US" sz="1800" b="0" dirty="0"/>
              <a:t>All that is needed and asked for is done, but no more. </a:t>
            </a:r>
            <a:endParaRPr lang="en-US" sz="1800" b="0" dirty="0" smtClean="0"/>
          </a:p>
          <a:p>
            <a:pPr marL="68580" indent="0" fontAlgn="t">
              <a:lnSpc>
                <a:spcPct val="150000"/>
              </a:lnSpc>
              <a:buNone/>
            </a:pPr>
            <a:endParaRPr lang="en-US" sz="1000" b="0" dirty="0"/>
          </a:p>
          <a:p>
            <a:pPr marL="68580" indent="0" fontAlgn="t">
              <a:lnSpc>
                <a:spcPct val="150000"/>
              </a:lnSpc>
              <a:buNone/>
            </a:pPr>
            <a:r>
              <a:rPr lang="en-US" sz="1800" b="0" dirty="0" smtClean="0"/>
              <a:t>This </a:t>
            </a:r>
            <a:r>
              <a:rPr lang="en-US" sz="1800" b="0" dirty="0"/>
              <a:t>maximizes the value created for the investment made. </a:t>
            </a:r>
            <a:endParaRPr lang="en-US" sz="1800" b="0" dirty="0" smtClean="0"/>
          </a:p>
          <a:p>
            <a:pPr marL="68580" indent="0" fontAlgn="t">
              <a:lnSpc>
                <a:spcPct val="150000"/>
              </a:lnSpc>
              <a:buNone/>
            </a:pPr>
            <a:r>
              <a:rPr lang="en-US" sz="1800" b="0" dirty="0" smtClean="0"/>
              <a:t>The </a:t>
            </a:r>
            <a:r>
              <a:rPr lang="en-US" sz="1800" b="0" dirty="0"/>
              <a:t>team takes small simple steps to reach set out goals and mitigate failures as they happen.  </a:t>
            </a:r>
            <a:endParaRPr lang="en-US" sz="1800" b="0" dirty="0" smtClean="0"/>
          </a:p>
          <a:p>
            <a:pPr marL="68580" indent="0" fontAlgn="t">
              <a:lnSpc>
                <a:spcPct val="150000"/>
              </a:lnSpc>
              <a:buNone/>
            </a:pPr>
            <a:endParaRPr lang="en-US" sz="1000" b="0" dirty="0"/>
          </a:p>
          <a:p>
            <a:pPr marL="68580" indent="0" fontAlgn="t">
              <a:lnSpc>
                <a:spcPct val="150000"/>
              </a:lnSpc>
              <a:buNone/>
            </a:pPr>
            <a:r>
              <a:rPr lang="en-US" sz="1800" b="0" dirty="0" smtClean="0"/>
              <a:t>The </a:t>
            </a:r>
            <a:r>
              <a:rPr lang="en-US" sz="1800" b="0" dirty="0"/>
              <a:t>aim is to create something the team can take </a:t>
            </a:r>
            <a:r>
              <a:rPr lang="en-US" sz="1800" b="0" dirty="0" smtClean="0"/>
              <a:t>pride</a:t>
            </a:r>
          </a:p>
          <a:p>
            <a:pPr marL="68580" indent="0" fontAlgn="t">
              <a:lnSpc>
                <a:spcPct val="150000"/>
              </a:lnSpc>
              <a:buNone/>
            </a:pPr>
            <a:r>
              <a:rPr lang="en-US" sz="1800" b="0" dirty="0" smtClean="0"/>
              <a:t> </a:t>
            </a:r>
            <a:r>
              <a:rPr lang="en-US" sz="1800" b="0" dirty="0"/>
              <a:t>in and maintain it long term for reasonable costs</a:t>
            </a:r>
            <a:r>
              <a:rPr lang="en-US" sz="1800" b="0" dirty="0" smtClean="0"/>
              <a: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4944961"/>
            <a:ext cx="2533650" cy="16082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2097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normAutofit/>
          </a:bodyPr>
          <a:lstStyle/>
          <a:p>
            <a:pPr marL="68580" indent="0">
              <a:lnSpc>
                <a:spcPct val="200000"/>
              </a:lnSpc>
              <a:buNone/>
            </a:pPr>
            <a:r>
              <a:rPr lang="en-US" sz="1300" dirty="0"/>
              <a:t>Understanding the features of different Agile Methodologies including:</a:t>
            </a:r>
          </a:p>
          <a:p>
            <a:pPr lvl="1">
              <a:lnSpc>
                <a:spcPct val="200000"/>
              </a:lnSpc>
            </a:pPr>
            <a:r>
              <a:rPr lang="en-US" sz="1300" dirty="0" smtClean="0"/>
              <a:t>Lean Programming</a:t>
            </a:r>
            <a:endParaRPr lang="en-US" sz="1300" dirty="0"/>
          </a:p>
          <a:p>
            <a:pPr lvl="1">
              <a:lnSpc>
                <a:spcPct val="200000"/>
              </a:lnSpc>
            </a:pPr>
            <a:r>
              <a:rPr lang="en-US" sz="1300" dirty="0"/>
              <a:t>Extreme Programming (XP</a:t>
            </a:r>
            <a:r>
              <a:rPr lang="en-US" sz="1300" dirty="0" smtClean="0"/>
              <a:t>)</a:t>
            </a:r>
          </a:p>
          <a:p>
            <a:pPr lvl="1">
              <a:lnSpc>
                <a:spcPct val="200000"/>
              </a:lnSpc>
            </a:pPr>
            <a:r>
              <a:rPr lang="en-GB" sz="1300" dirty="0" err="1" smtClean="0"/>
              <a:t>KanBan</a:t>
            </a:r>
            <a:endParaRPr lang="en-US" sz="1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6924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dirty="0"/>
              <a:t>Extreme Programming (XP)</a:t>
            </a:r>
          </a:p>
        </p:txBody>
      </p:sp>
      <p:sp>
        <p:nvSpPr>
          <p:cNvPr id="3" name="Content Placeholder 2"/>
          <p:cNvSpPr>
            <a:spLocks noGrp="1"/>
          </p:cNvSpPr>
          <p:nvPr>
            <p:ph idx="1"/>
          </p:nvPr>
        </p:nvSpPr>
        <p:spPr>
          <a:xfrm>
            <a:off x="1043492" y="1672623"/>
            <a:ext cx="7414708" cy="3508977"/>
          </a:xfrm>
        </p:spPr>
        <p:txBody>
          <a:bodyPr>
            <a:noAutofit/>
          </a:bodyPr>
          <a:lstStyle/>
          <a:p>
            <a:pPr marL="68580" indent="0">
              <a:lnSpc>
                <a:spcPct val="150000"/>
              </a:lnSpc>
              <a:buNone/>
            </a:pPr>
            <a:r>
              <a:rPr lang="en-US" sz="2000" b="1" dirty="0" smtClean="0"/>
              <a:t>Values of Extreme Programming : </a:t>
            </a:r>
          </a:p>
          <a:p>
            <a:pPr marL="68580" indent="0">
              <a:lnSpc>
                <a:spcPct val="150000"/>
              </a:lnSpc>
              <a:buNone/>
            </a:pPr>
            <a:endParaRPr lang="en-US" sz="1000" b="1" dirty="0" smtClean="0"/>
          </a:p>
          <a:p>
            <a:pPr marL="114300" indent="0" fontAlgn="t">
              <a:lnSpc>
                <a:spcPct val="150000"/>
              </a:lnSpc>
              <a:buNone/>
            </a:pPr>
            <a:r>
              <a:rPr lang="en-US" sz="1800" b="1" dirty="0" smtClean="0">
                <a:solidFill>
                  <a:srgbClr val="CC6600"/>
                </a:solidFill>
              </a:rPr>
              <a:t>Feedback</a:t>
            </a:r>
          </a:p>
          <a:p>
            <a:pPr marL="68580" indent="0" fontAlgn="t">
              <a:lnSpc>
                <a:spcPct val="150000"/>
              </a:lnSpc>
              <a:buNone/>
            </a:pPr>
            <a:r>
              <a:rPr lang="en-US" sz="1800" b="0" dirty="0"/>
              <a:t>Commitment in every single iteration is taken seriously </a:t>
            </a:r>
            <a:endParaRPr lang="en-US" sz="1800" b="0" dirty="0" smtClean="0"/>
          </a:p>
          <a:p>
            <a:pPr marL="68580" indent="0" fontAlgn="t">
              <a:lnSpc>
                <a:spcPct val="150000"/>
              </a:lnSpc>
              <a:buNone/>
            </a:pPr>
            <a:r>
              <a:rPr lang="en-US" sz="1800" b="0" dirty="0" smtClean="0"/>
              <a:t>by </a:t>
            </a:r>
            <a:r>
              <a:rPr lang="en-US" sz="1800" b="0" dirty="0"/>
              <a:t>delivering working software. </a:t>
            </a:r>
          </a:p>
          <a:p>
            <a:pPr marL="68580" indent="0" fontAlgn="t">
              <a:lnSpc>
                <a:spcPct val="150000"/>
              </a:lnSpc>
              <a:buNone/>
            </a:pPr>
            <a:endParaRPr lang="en-US" sz="1000" b="0" dirty="0"/>
          </a:p>
          <a:p>
            <a:pPr marL="68580" indent="0" fontAlgn="t">
              <a:lnSpc>
                <a:spcPct val="150000"/>
              </a:lnSpc>
              <a:buNone/>
            </a:pPr>
            <a:r>
              <a:rPr lang="en-US" sz="1800" b="0" dirty="0"/>
              <a:t>Software is demonstrated to the client early on and any changes needed are made based on feedback. </a:t>
            </a:r>
          </a:p>
          <a:p>
            <a:pPr marL="68580" indent="0" fontAlgn="t">
              <a:lnSpc>
                <a:spcPct val="150000"/>
              </a:lnSpc>
              <a:buNone/>
            </a:pPr>
            <a:endParaRPr lang="en-US" sz="1000" b="0" dirty="0"/>
          </a:p>
          <a:p>
            <a:pPr marL="68580" indent="0" fontAlgn="t">
              <a:lnSpc>
                <a:spcPct val="150000"/>
              </a:lnSpc>
              <a:buNone/>
            </a:pPr>
            <a:r>
              <a:rPr lang="en-US" sz="1800" b="0" dirty="0"/>
              <a:t>The team members and clients  talk about the project and adapt process to it, not the other way around.</a:t>
            </a:r>
            <a:r>
              <a:rPr lang="en-US" sz="1500" b="1" dirty="0"/>
              <a:t/>
            </a:r>
            <a:br>
              <a:rPr lang="en-US" sz="1500" b="1" dirty="0"/>
            </a:br>
            <a:endParaRPr lang="en-US" sz="1500" b="1" dirty="0" smtClean="0"/>
          </a:p>
          <a:p>
            <a:pPr marL="114300" indent="0" fontAlgn="t">
              <a:buNone/>
            </a:pPr>
            <a:r>
              <a:rPr lang="en-US" sz="1300" b="1" dirty="0"/>
              <a:t/>
            </a:r>
            <a:br>
              <a:rPr lang="en-US" sz="1300" b="1" dirty="0"/>
            </a:br>
            <a:r>
              <a:rPr lang="en-US" sz="1300" b="1" dirty="0"/>
              <a:t/>
            </a:r>
            <a:br>
              <a:rPr lang="en-US" sz="1300" b="1" dirty="0"/>
            </a:br>
            <a:endParaRPr lang="en-US" sz="13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283" y="1981200"/>
            <a:ext cx="2152650" cy="212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57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dirty="0"/>
              <a:t>Extreme Programming (XP)</a:t>
            </a:r>
          </a:p>
        </p:txBody>
      </p:sp>
      <p:sp>
        <p:nvSpPr>
          <p:cNvPr id="3" name="Content Placeholder 2"/>
          <p:cNvSpPr>
            <a:spLocks noGrp="1"/>
          </p:cNvSpPr>
          <p:nvPr>
            <p:ph idx="1"/>
          </p:nvPr>
        </p:nvSpPr>
        <p:spPr>
          <a:xfrm>
            <a:off x="1043492" y="1672623"/>
            <a:ext cx="7414708" cy="3508977"/>
          </a:xfrm>
        </p:spPr>
        <p:txBody>
          <a:bodyPr>
            <a:noAutofit/>
          </a:bodyPr>
          <a:lstStyle/>
          <a:p>
            <a:pPr marL="68580" indent="0">
              <a:lnSpc>
                <a:spcPct val="150000"/>
              </a:lnSpc>
              <a:buNone/>
            </a:pPr>
            <a:r>
              <a:rPr lang="en-US" sz="2000" b="1" dirty="0" smtClean="0"/>
              <a:t>Values of Extreme Programming : </a:t>
            </a:r>
          </a:p>
          <a:p>
            <a:pPr marL="114300" indent="0" fontAlgn="t">
              <a:lnSpc>
                <a:spcPct val="150000"/>
              </a:lnSpc>
              <a:buNone/>
            </a:pPr>
            <a:endParaRPr lang="en-US" sz="1000" b="1" dirty="0" smtClean="0"/>
          </a:p>
          <a:p>
            <a:pPr marL="114300" indent="0" fontAlgn="t">
              <a:lnSpc>
                <a:spcPct val="150000"/>
              </a:lnSpc>
              <a:buNone/>
            </a:pPr>
            <a:r>
              <a:rPr lang="en-US" sz="1800" b="1" dirty="0" smtClean="0">
                <a:solidFill>
                  <a:srgbClr val="CC6600"/>
                </a:solidFill>
              </a:rPr>
              <a:t>Respect</a:t>
            </a:r>
          </a:p>
          <a:p>
            <a:pPr marL="68580" indent="0" fontAlgn="t">
              <a:lnSpc>
                <a:spcPct val="150000"/>
              </a:lnSpc>
              <a:buNone/>
            </a:pPr>
            <a:r>
              <a:rPr lang="en-US" sz="1800" b="0" dirty="0" smtClean="0"/>
              <a:t>Everyone </a:t>
            </a:r>
            <a:r>
              <a:rPr lang="en-US" sz="1800" b="0" dirty="0"/>
              <a:t>gives and feels the respect they </a:t>
            </a:r>
            <a:r>
              <a:rPr lang="en-US" sz="1800" b="0" dirty="0" smtClean="0"/>
              <a:t>deserve </a:t>
            </a:r>
            <a:r>
              <a:rPr lang="en-US" sz="1800" b="0" dirty="0"/>
              <a:t>as a valued team </a:t>
            </a:r>
            <a:r>
              <a:rPr lang="en-US" sz="1800" b="0" dirty="0" smtClean="0"/>
              <a:t>member and contributes </a:t>
            </a:r>
            <a:r>
              <a:rPr lang="en-US" sz="1800" b="0" dirty="0"/>
              <a:t> </a:t>
            </a:r>
            <a:r>
              <a:rPr lang="en-US" sz="1800" b="0" dirty="0" smtClean="0"/>
              <a:t>value </a:t>
            </a:r>
            <a:r>
              <a:rPr lang="en-US" sz="1800" b="0" dirty="0"/>
              <a:t>even if it's simply enthusiasm. </a:t>
            </a:r>
            <a:endParaRPr lang="en-US" sz="1800" b="0" dirty="0" smtClean="0"/>
          </a:p>
          <a:p>
            <a:pPr marL="68580" indent="0" fontAlgn="t">
              <a:lnSpc>
                <a:spcPct val="150000"/>
              </a:lnSpc>
              <a:buNone/>
            </a:pPr>
            <a:endParaRPr lang="en-US" sz="1000" b="0" dirty="0"/>
          </a:p>
          <a:p>
            <a:pPr marL="68580" indent="0" fontAlgn="t">
              <a:lnSpc>
                <a:spcPct val="150000"/>
              </a:lnSpc>
              <a:buNone/>
            </a:pPr>
            <a:r>
              <a:rPr lang="en-US" sz="1800" b="0" dirty="0" smtClean="0"/>
              <a:t>Developers </a:t>
            </a:r>
            <a:r>
              <a:rPr lang="en-US" sz="1800" b="0" dirty="0"/>
              <a:t>respect the expertise of the customers and vice versa. </a:t>
            </a:r>
            <a:endParaRPr lang="en-US" sz="1800" b="0" dirty="0" smtClean="0"/>
          </a:p>
          <a:p>
            <a:pPr marL="68580" indent="0" fontAlgn="t">
              <a:lnSpc>
                <a:spcPct val="150000"/>
              </a:lnSpc>
              <a:buNone/>
            </a:pPr>
            <a:endParaRPr lang="en-US" sz="1000" b="0" dirty="0"/>
          </a:p>
          <a:p>
            <a:pPr marL="68580" indent="0" fontAlgn="t">
              <a:lnSpc>
                <a:spcPct val="150000"/>
              </a:lnSpc>
              <a:buNone/>
            </a:pPr>
            <a:r>
              <a:rPr lang="en-US" sz="1800" b="0" dirty="0" smtClean="0"/>
              <a:t>Management </a:t>
            </a:r>
            <a:r>
              <a:rPr lang="en-US" sz="1800" b="0" dirty="0"/>
              <a:t>respects </a:t>
            </a:r>
            <a:r>
              <a:rPr lang="en-US" sz="1800" b="0" dirty="0" smtClean="0"/>
              <a:t>team members’ </a:t>
            </a:r>
            <a:r>
              <a:rPr lang="en-US" sz="1800" b="0" dirty="0"/>
              <a:t>right to </a:t>
            </a:r>
            <a:endParaRPr lang="en-US" sz="1800" b="0" dirty="0" smtClean="0"/>
          </a:p>
          <a:p>
            <a:pPr marL="68580" indent="0" fontAlgn="t">
              <a:lnSpc>
                <a:spcPct val="150000"/>
              </a:lnSpc>
              <a:buNone/>
            </a:pPr>
            <a:r>
              <a:rPr lang="en-US" sz="1800" b="0" dirty="0" smtClean="0"/>
              <a:t>accept </a:t>
            </a:r>
            <a:r>
              <a:rPr lang="en-US" sz="1800" b="0" dirty="0"/>
              <a:t>responsibility and receive authority over </a:t>
            </a:r>
            <a:endParaRPr lang="en-US" sz="1800" b="0" dirty="0" smtClean="0"/>
          </a:p>
          <a:p>
            <a:pPr marL="68580" indent="0" fontAlgn="t">
              <a:lnSpc>
                <a:spcPct val="150000"/>
              </a:lnSpc>
              <a:buNone/>
            </a:pPr>
            <a:r>
              <a:rPr lang="en-US" sz="1800" b="0" dirty="0" smtClean="0"/>
              <a:t>our </a:t>
            </a:r>
            <a:r>
              <a:rPr lang="en-US" sz="1800" b="0" dirty="0"/>
              <a:t>own work.</a:t>
            </a:r>
            <a:r>
              <a:rPr lang="en-US" sz="1800" b="1" dirty="0"/>
              <a:t/>
            </a:r>
            <a:br>
              <a:rPr lang="en-US" sz="1800" b="1" dirty="0"/>
            </a:br>
            <a:r>
              <a:rPr lang="en-US" sz="1500" b="1" dirty="0"/>
              <a:t/>
            </a:r>
            <a:br>
              <a:rPr lang="en-US" sz="1500" b="1" dirty="0"/>
            </a:br>
            <a:endParaRPr lang="en-US" sz="1500" b="1"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4724400"/>
            <a:ext cx="2667000" cy="19137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8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dirty="0"/>
              <a:t>Extreme Programming (XP)</a:t>
            </a:r>
          </a:p>
        </p:txBody>
      </p:sp>
      <p:sp>
        <p:nvSpPr>
          <p:cNvPr id="3" name="Content Placeholder 2"/>
          <p:cNvSpPr>
            <a:spLocks noGrp="1"/>
          </p:cNvSpPr>
          <p:nvPr>
            <p:ph idx="1"/>
          </p:nvPr>
        </p:nvSpPr>
        <p:spPr>
          <a:xfrm>
            <a:off x="1043492" y="1672623"/>
            <a:ext cx="7414708" cy="3508977"/>
          </a:xfrm>
        </p:spPr>
        <p:txBody>
          <a:bodyPr>
            <a:noAutofit/>
          </a:bodyPr>
          <a:lstStyle/>
          <a:p>
            <a:pPr marL="68580" indent="0">
              <a:lnSpc>
                <a:spcPct val="150000"/>
              </a:lnSpc>
              <a:buNone/>
            </a:pPr>
            <a:r>
              <a:rPr lang="en-US" sz="2000" b="1" dirty="0" smtClean="0"/>
              <a:t>Values of Extreme Programming : </a:t>
            </a:r>
          </a:p>
          <a:p>
            <a:pPr marL="68580" indent="0">
              <a:lnSpc>
                <a:spcPct val="150000"/>
              </a:lnSpc>
              <a:buNone/>
            </a:pPr>
            <a:endParaRPr lang="en-US" sz="1000" b="1" dirty="0" smtClean="0"/>
          </a:p>
          <a:p>
            <a:pPr marL="114300" indent="0" fontAlgn="t">
              <a:lnSpc>
                <a:spcPct val="150000"/>
              </a:lnSpc>
              <a:buNone/>
            </a:pPr>
            <a:r>
              <a:rPr lang="en-US" sz="1800" b="1" dirty="0" smtClean="0">
                <a:solidFill>
                  <a:srgbClr val="CC6600"/>
                </a:solidFill>
              </a:rPr>
              <a:t>Courage</a:t>
            </a:r>
            <a:r>
              <a:rPr lang="en-US" sz="1800" b="1" dirty="0">
                <a:solidFill>
                  <a:srgbClr val="CC6600"/>
                </a:solidFill>
              </a:rPr>
              <a:t> </a:t>
            </a:r>
            <a:endParaRPr lang="en-US" sz="1800" b="1" dirty="0" smtClean="0">
              <a:solidFill>
                <a:srgbClr val="CC6600"/>
              </a:solidFill>
            </a:endParaRPr>
          </a:p>
          <a:p>
            <a:pPr marL="114300" indent="0" fontAlgn="t">
              <a:lnSpc>
                <a:spcPct val="150000"/>
              </a:lnSpc>
              <a:buNone/>
            </a:pPr>
            <a:endParaRPr lang="en-US" sz="1000" b="1" dirty="0" smtClean="0"/>
          </a:p>
          <a:p>
            <a:pPr marL="68580" indent="0" fontAlgn="t">
              <a:lnSpc>
                <a:spcPct val="150000"/>
              </a:lnSpc>
              <a:buNone/>
            </a:pPr>
            <a:r>
              <a:rPr lang="en-US" sz="1800" b="0" dirty="0" smtClean="0"/>
              <a:t>The </a:t>
            </a:r>
            <a:r>
              <a:rPr lang="en-US" sz="1800" b="0" dirty="0"/>
              <a:t>truth about progress and </a:t>
            </a:r>
            <a:r>
              <a:rPr lang="en-US" sz="1800" b="0" dirty="0" smtClean="0"/>
              <a:t>estimates is always reported. </a:t>
            </a:r>
          </a:p>
          <a:p>
            <a:pPr marL="68580" indent="0" fontAlgn="t">
              <a:lnSpc>
                <a:spcPct val="150000"/>
              </a:lnSpc>
              <a:buNone/>
            </a:pPr>
            <a:endParaRPr lang="en-US" sz="1000" b="0" dirty="0"/>
          </a:p>
          <a:p>
            <a:pPr marL="68580" indent="0" fontAlgn="t">
              <a:lnSpc>
                <a:spcPct val="150000"/>
              </a:lnSpc>
              <a:buNone/>
            </a:pPr>
            <a:r>
              <a:rPr lang="en-US" sz="1800" b="0" dirty="0" smtClean="0"/>
              <a:t>Excuses </a:t>
            </a:r>
            <a:r>
              <a:rPr lang="en-US" sz="1800" b="0" dirty="0"/>
              <a:t>for </a:t>
            </a:r>
            <a:r>
              <a:rPr lang="en-US" sz="1800" b="0" dirty="0" smtClean="0"/>
              <a:t>failure are not documented </a:t>
            </a:r>
            <a:r>
              <a:rPr lang="en-US" sz="1800" b="0" dirty="0"/>
              <a:t>because </a:t>
            </a:r>
            <a:r>
              <a:rPr lang="en-US" sz="1800" b="0" dirty="0" smtClean="0"/>
              <a:t>the team plans </a:t>
            </a:r>
            <a:r>
              <a:rPr lang="en-US" sz="1800" b="0" dirty="0"/>
              <a:t>to succeed. </a:t>
            </a:r>
            <a:endParaRPr lang="en-US" sz="1800" b="0" dirty="0" smtClean="0"/>
          </a:p>
          <a:p>
            <a:pPr marL="68580" indent="0" fontAlgn="t">
              <a:lnSpc>
                <a:spcPct val="150000"/>
              </a:lnSpc>
              <a:buNone/>
            </a:pPr>
            <a:endParaRPr lang="en-US" sz="1000" b="0" dirty="0" smtClean="0"/>
          </a:p>
          <a:p>
            <a:pPr marL="68580" indent="0" fontAlgn="t">
              <a:lnSpc>
                <a:spcPct val="150000"/>
              </a:lnSpc>
              <a:buNone/>
            </a:pPr>
            <a:r>
              <a:rPr lang="en-US" sz="1800" b="0" dirty="0" smtClean="0"/>
              <a:t>A strong feeling of team fellowship helps to </a:t>
            </a:r>
            <a:r>
              <a:rPr lang="en-US" sz="1800" b="0" dirty="0"/>
              <a:t>adapt to changes when ever they </a:t>
            </a:r>
            <a:r>
              <a:rPr lang="en-US" sz="1800" b="0" dirty="0" smtClean="0"/>
              <a:t>happen as the team members do not feel that they are walking alone.</a:t>
            </a:r>
            <a:endParaRPr lang="en-US" sz="1800" b="0" dirty="0"/>
          </a:p>
          <a:p>
            <a:pPr marL="68580" indent="0">
              <a:buNone/>
            </a:pPr>
            <a:endParaRPr lang="en-US" sz="1300" b="1" dirty="0"/>
          </a:p>
          <a:p>
            <a:pPr marL="68580" indent="0">
              <a:buNone/>
            </a:pPr>
            <a:endParaRPr lang="en-US" sz="1300"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057400"/>
            <a:ext cx="1633558" cy="1762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08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p>
        </p:txBody>
      </p:sp>
      <p:sp>
        <p:nvSpPr>
          <p:cNvPr id="3" name="Content Placeholder 2"/>
          <p:cNvSpPr>
            <a:spLocks noGrp="1"/>
          </p:cNvSpPr>
          <p:nvPr>
            <p:ph idx="1"/>
          </p:nvPr>
        </p:nvSpPr>
        <p:spPr/>
        <p:txBody>
          <a:bodyPr>
            <a:noAutofit/>
          </a:bodyPr>
          <a:lstStyle/>
          <a:p>
            <a:pPr marL="68580" indent="0">
              <a:buNone/>
            </a:pPr>
            <a:r>
              <a:rPr lang="en-US" sz="2000" b="1" dirty="0" smtClean="0"/>
              <a:t>The structure of Extreme Programming:</a:t>
            </a:r>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lvl="1" indent="0" algn="ctr">
              <a:buNone/>
            </a:pPr>
            <a:r>
              <a:rPr lang="en-US" sz="1800" b="1" dirty="0"/>
              <a:t>XP encompasses a set of rules and practices that occur within the context of 4 framework activities</a:t>
            </a:r>
            <a:r>
              <a:rPr lang="en-US" sz="1800" b="1" dirty="0" smtClean="0"/>
              <a:t>: Planning, Design, Coding and Testing</a:t>
            </a:r>
            <a:endParaRPr lang="en-US" sz="1800" b="1"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a:p>
            <a:pPr marL="68580" indent="0">
              <a:buNone/>
            </a:pPr>
            <a:endParaRPr lang="en-US" sz="1300" dirty="0" smtClean="0"/>
          </a:p>
          <a:p>
            <a:pPr marL="68580" indent="0">
              <a:buNone/>
            </a:pPr>
            <a:endParaRPr lang="en-US"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86000"/>
            <a:ext cx="60007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69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p>
        </p:txBody>
      </p:sp>
      <p:sp>
        <p:nvSpPr>
          <p:cNvPr id="3" name="Content Placeholder 2"/>
          <p:cNvSpPr>
            <a:spLocks noGrp="1"/>
          </p:cNvSpPr>
          <p:nvPr>
            <p:ph idx="1"/>
          </p:nvPr>
        </p:nvSpPr>
        <p:spPr>
          <a:xfrm>
            <a:off x="838200" y="1371600"/>
            <a:ext cx="7924800" cy="4800600"/>
          </a:xfrm>
        </p:spPr>
        <p:txBody>
          <a:bodyPr>
            <a:normAutofit/>
          </a:bodyPr>
          <a:lstStyle/>
          <a:p>
            <a:pPr marL="114300" indent="0">
              <a:lnSpc>
                <a:spcPct val="150000"/>
              </a:lnSpc>
              <a:buNone/>
            </a:pPr>
            <a:r>
              <a:rPr lang="en-US" sz="2000" dirty="0" smtClean="0"/>
              <a:t>Characteristics of Extreme Programming</a:t>
            </a:r>
          </a:p>
          <a:p>
            <a:pPr lvl="0">
              <a:lnSpc>
                <a:spcPct val="150000"/>
              </a:lnSpc>
            </a:pPr>
            <a:endParaRPr lang="en-US" sz="1000" b="0" dirty="0" smtClean="0"/>
          </a:p>
          <a:p>
            <a:pPr lvl="0">
              <a:lnSpc>
                <a:spcPct val="150000"/>
              </a:lnSpc>
            </a:pPr>
            <a:r>
              <a:rPr lang="en-US" sz="1800" b="0" dirty="0" smtClean="0"/>
              <a:t>User </a:t>
            </a:r>
            <a:r>
              <a:rPr lang="en-US" sz="1800" b="0" dirty="0"/>
              <a:t>requirements are broken down into a number of individual features called </a:t>
            </a:r>
            <a:r>
              <a:rPr lang="en-US" sz="1800" b="0" dirty="0">
                <a:solidFill>
                  <a:srgbClr val="CC6600"/>
                </a:solidFill>
              </a:rPr>
              <a:t>User Stories</a:t>
            </a:r>
            <a:r>
              <a:rPr lang="en-US" sz="1800" b="0" dirty="0"/>
              <a:t>. </a:t>
            </a:r>
            <a:endParaRPr lang="en-US" sz="1800" b="0" dirty="0" smtClean="0"/>
          </a:p>
          <a:p>
            <a:pPr lvl="0">
              <a:lnSpc>
                <a:spcPct val="150000"/>
              </a:lnSpc>
            </a:pPr>
            <a:endParaRPr lang="en-US" sz="1000" b="0" dirty="0"/>
          </a:p>
          <a:p>
            <a:pPr lvl="0">
              <a:lnSpc>
                <a:spcPct val="150000"/>
              </a:lnSpc>
            </a:pPr>
            <a:r>
              <a:rPr lang="en-US" sz="1800" b="0" dirty="0"/>
              <a:t>User Stories are assigned </a:t>
            </a:r>
            <a:r>
              <a:rPr lang="en-US" sz="1800" b="0" dirty="0">
                <a:solidFill>
                  <a:srgbClr val="CC6600"/>
                </a:solidFill>
              </a:rPr>
              <a:t>priorities</a:t>
            </a:r>
            <a:r>
              <a:rPr lang="en-US" sz="1800" b="0" dirty="0"/>
              <a:t> so that the more important features are developed before others. </a:t>
            </a:r>
            <a:endParaRPr lang="en-US" sz="1800" b="0" dirty="0" smtClean="0"/>
          </a:p>
          <a:p>
            <a:pPr lvl="0">
              <a:lnSpc>
                <a:spcPct val="150000"/>
              </a:lnSpc>
            </a:pPr>
            <a:endParaRPr lang="en-US" sz="1000" b="0" dirty="0"/>
          </a:p>
          <a:p>
            <a:pPr lvl="0">
              <a:lnSpc>
                <a:spcPct val="150000"/>
              </a:lnSpc>
            </a:pPr>
            <a:r>
              <a:rPr lang="en-US" sz="1800" b="0" dirty="0"/>
              <a:t>A </a:t>
            </a:r>
            <a:r>
              <a:rPr lang="en-US" sz="1800" b="0" dirty="0">
                <a:solidFill>
                  <a:srgbClr val="CC6600"/>
                </a:solidFill>
              </a:rPr>
              <a:t>team of people </a:t>
            </a:r>
            <a:r>
              <a:rPr lang="en-US" sz="1800" b="0" dirty="0"/>
              <a:t>is assigned the development of a User Story. Multiple User Stories may be in development during the same time since teams will each work on their own feature in parallel</a:t>
            </a:r>
            <a:r>
              <a:rPr lang="en-US" sz="1800" b="0" dirty="0" smtClean="0"/>
              <a:t>.</a:t>
            </a:r>
          </a:p>
          <a:p>
            <a:pPr lvl="0">
              <a:lnSpc>
                <a:spcPct val="150000"/>
              </a:lnSpc>
            </a:pPr>
            <a:endParaRPr lang="en-US" sz="1800" b="0" dirty="0"/>
          </a:p>
          <a:p>
            <a:pPr marL="11430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5438775"/>
            <a:ext cx="36004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762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p>
        </p:txBody>
      </p:sp>
      <p:sp>
        <p:nvSpPr>
          <p:cNvPr id="3" name="Content Placeholder 2"/>
          <p:cNvSpPr>
            <a:spLocks noGrp="1"/>
          </p:cNvSpPr>
          <p:nvPr>
            <p:ph idx="1"/>
          </p:nvPr>
        </p:nvSpPr>
        <p:spPr>
          <a:xfrm>
            <a:off x="838200" y="1447800"/>
            <a:ext cx="8001000" cy="5181600"/>
          </a:xfrm>
        </p:spPr>
        <p:txBody>
          <a:bodyPr>
            <a:normAutofit/>
          </a:bodyPr>
          <a:lstStyle/>
          <a:p>
            <a:pPr marL="114300" indent="0">
              <a:buNone/>
            </a:pPr>
            <a:r>
              <a:rPr lang="en-US" dirty="0" smtClean="0"/>
              <a:t>Characteristics of Extreme Programming</a:t>
            </a:r>
          </a:p>
          <a:p>
            <a:pPr lvl="0">
              <a:lnSpc>
                <a:spcPct val="150000"/>
              </a:lnSpc>
            </a:pPr>
            <a:endParaRPr lang="en-US" sz="1000" b="0" dirty="0" smtClean="0"/>
          </a:p>
          <a:p>
            <a:pPr lvl="0">
              <a:lnSpc>
                <a:spcPct val="150000"/>
              </a:lnSpc>
            </a:pPr>
            <a:r>
              <a:rPr lang="en-US" sz="1800" b="0" dirty="0" smtClean="0"/>
              <a:t>Development of a user story is carried out in </a:t>
            </a:r>
            <a:r>
              <a:rPr lang="en-US" sz="1800" b="0" dirty="0" smtClean="0">
                <a:solidFill>
                  <a:srgbClr val="CC6600"/>
                </a:solidFill>
              </a:rPr>
              <a:t>iterations.</a:t>
            </a:r>
            <a:r>
              <a:rPr lang="en-US" sz="1800" b="0" dirty="0" smtClean="0"/>
              <a:t> The team will plan, design, and implement during an iteration at the end of which the product can be demonstrated to the client. Changes needed are handled in the next iteration.</a:t>
            </a:r>
          </a:p>
          <a:p>
            <a:pPr lvl="0">
              <a:lnSpc>
                <a:spcPct val="150000"/>
              </a:lnSpc>
            </a:pPr>
            <a:endParaRPr lang="en-US" sz="1100" b="0" dirty="0" smtClean="0"/>
          </a:p>
          <a:p>
            <a:pPr lvl="0">
              <a:lnSpc>
                <a:spcPct val="150000"/>
              </a:lnSpc>
            </a:pPr>
            <a:r>
              <a:rPr lang="en-US" sz="1800" b="0" dirty="0" smtClean="0"/>
              <a:t>One </a:t>
            </a:r>
            <a:r>
              <a:rPr lang="en-US" sz="1800" b="0" dirty="0"/>
              <a:t>person is assigned to be the </a:t>
            </a:r>
            <a:r>
              <a:rPr lang="en-US" sz="1800" b="0" dirty="0">
                <a:solidFill>
                  <a:srgbClr val="CC6600"/>
                </a:solidFill>
              </a:rPr>
              <a:t>Product Manager</a:t>
            </a:r>
            <a:r>
              <a:rPr lang="en-US" sz="1800" b="0" dirty="0"/>
              <a:t>. His role is to continuously liaise with the client. </a:t>
            </a:r>
            <a:endParaRPr lang="en-US" sz="1800" b="0" dirty="0" smtClean="0"/>
          </a:p>
          <a:p>
            <a:pPr lvl="0">
              <a:lnSpc>
                <a:spcPct val="150000"/>
              </a:lnSpc>
            </a:pPr>
            <a:endParaRPr lang="en-US" sz="1100" b="0" dirty="0"/>
          </a:p>
          <a:p>
            <a:pPr lvl="0">
              <a:lnSpc>
                <a:spcPct val="150000"/>
              </a:lnSpc>
            </a:pPr>
            <a:r>
              <a:rPr lang="en-US" sz="1800" b="0" dirty="0"/>
              <a:t>It is the responsibility of the team to </a:t>
            </a:r>
            <a:r>
              <a:rPr lang="en-US" sz="1800" b="0" dirty="0">
                <a:solidFill>
                  <a:srgbClr val="CC6600"/>
                </a:solidFill>
              </a:rPr>
              <a:t>decide roles and move towards feature completion</a:t>
            </a:r>
            <a:r>
              <a:rPr lang="en-US" sz="1800" b="0" dirty="0"/>
              <a:t>. Regular meetings with Product Manager are crucial</a:t>
            </a:r>
            <a:r>
              <a:rPr lang="en-US" sz="1800" b="0" dirty="0" smtClean="0"/>
              <a:t>.</a:t>
            </a:r>
          </a:p>
          <a:p>
            <a:pPr lvl="0">
              <a:lnSpc>
                <a:spcPct val="150000"/>
              </a:lnSpc>
            </a:pPr>
            <a:endParaRPr lang="en-US" sz="1100" b="0" dirty="0"/>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81154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p>
        </p:txBody>
      </p:sp>
      <p:sp>
        <p:nvSpPr>
          <p:cNvPr id="3" name="Content Placeholder 2"/>
          <p:cNvSpPr>
            <a:spLocks noGrp="1"/>
          </p:cNvSpPr>
          <p:nvPr>
            <p:ph idx="1"/>
          </p:nvPr>
        </p:nvSpPr>
        <p:spPr>
          <a:xfrm>
            <a:off x="838200" y="1447800"/>
            <a:ext cx="8001000" cy="5181600"/>
          </a:xfrm>
        </p:spPr>
        <p:txBody>
          <a:bodyPr>
            <a:normAutofit/>
          </a:bodyPr>
          <a:lstStyle/>
          <a:p>
            <a:pPr marL="114300" indent="0">
              <a:buNone/>
            </a:pPr>
            <a:r>
              <a:rPr lang="en-US" dirty="0" smtClean="0"/>
              <a:t>Characteristics of Extreme Programming</a:t>
            </a:r>
          </a:p>
          <a:p>
            <a:pPr lvl="0">
              <a:lnSpc>
                <a:spcPct val="150000"/>
              </a:lnSpc>
            </a:pPr>
            <a:endParaRPr lang="en-US" sz="1000" b="0" dirty="0" smtClean="0"/>
          </a:p>
          <a:p>
            <a:pPr lvl="0">
              <a:lnSpc>
                <a:spcPct val="150000"/>
              </a:lnSpc>
            </a:pPr>
            <a:r>
              <a:rPr lang="en-US" sz="1800" b="0" dirty="0" smtClean="0"/>
              <a:t>High </a:t>
            </a:r>
            <a:r>
              <a:rPr lang="en-US" sz="1800" b="0" dirty="0"/>
              <a:t>code quality is a must. XP programming advocates </a:t>
            </a:r>
            <a:r>
              <a:rPr lang="en-US" sz="1800" b="0" dirty="0">
                <a:solidFill>
                  <a:srgbClr val="CC6600"/>
                </a:solidFill>
              </a:rPr>
              <a:t>test-driven development</a:t>
            </a:r>
            <a:r>
              <a:rPr lang="en-US" sz="1800" b="0" dirty="0"/>
              <a:t>. </a:t>
            </a:r>
            <a:endParaRPr lang="en-US" sz="1800" b="0" dirty="0" smtClean="0"/>
          </a:p>
          <a:p>
            <a:pPr lvl="0">
              <a:lnSpc>
                <a:spcPct val="150000"/>
              </a:lnSpc>
            </a:pPr>
            <a:endParaRPr lang="en-US" sz="1100" b="0" dirty="0"/>
          </a:p>
          <a:p>
            <a:pPr lvl="0">
              <a:lnSpc>
                <a:spcPct val="150000"/>
              </a:lnSpc>
            </a:pPr>
            <a:r>
              <a:rPr lang="en-US" sz="1800" b="0" dirty="0">
                <a:solidFill>
                  <a:srgbClr val="CC6600"/>
                </a:solidFill>
              </a:rPr>
              <a:t>Pair programming </a:t>
            </a:r>
            <a:r>
              <a:rPr lang="en-US" sz="1800" b="0" dirty="0"/>
              <a:t>is another technique used to ensure high code quality.</a:t>
            </a:r>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052" y="4038600"/>
            <a:ext cx="57150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550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04800"/>
            <a:ext cx="7024744" cy="1143000"/>
          </a:xfrm>
        </p:spPr>
        <p:txBody>
          <a:bodyPr/>
          <a:lstStyle/>
          <a:p>
            <a:r>
              <a:rPr lang="en-US" dirty="0"/>
              <a:t>Extreme Programming (XP)</a:t>
            </a:r>
          </a:p>
        </p:txBody>
      </p:sp>
      <p:sp>
        <p:nvSpPr>
          <p:cNvPr id="3" name="Content Placeholder 2"/>
          <p:cNvSpPr>
            <a:spLocks noGrp="1"/>
          </p:cNvSpPr>
          <p:nvPr>
            <p:ph idx="1"/>
          </p:nvPr>
        </p:nvSpPr>
        <p:spPr>
          <a:xfrm>
            <a:off x="914400" y="1600200"/>
            <a:ext cx="7772400" cy="4648200"/>
          </a:xfrm>
        </p:spPr>
        <p:txBody>
          <a:bodyPr>
            <a:noAutofit/>
          </a:bodyPr>
          <a:lstStyle/>
          <a:p>
            <a:pPr marL="68580" indent="0">
              <a:buNone/>
            </a:pPr>
            <a:r>
              <a:rPr lang="en-US" sz="2000" b="1" dirty="0" smtClean="0"/>
              <a:t>Advantages of using XP :</a:t>
            </a:r>
          </a:p>
          <a:p>
            <a:pPr marL="68580" indent="0">
              <a:buNone/>
            </a:pPr>
            <a:endParaRPr lang="en-US" sz="1300" b="1" dirty="0" smtClean="0"/>
          </a:p>
          <a:p>
            <a:r>
              <a:rPr lang="en-US" sz="1800" b="0" dirty="0"/>
              <a:t>Allows the developers to concentrate on coding by avoiding unnecessary meetings and formalities</a:t>
            </a:r>
            <a:r>
              <a:rPr lang="en-US" sz="1800" b="0" dirty="0" smtClean="0"/>
              <a:t>.</a:t>
            </a:r>
          </a:p>
          <a:p>
            <a:endParaRPr lang="en-US" sz="1800" b="0" dirty="0"/>
          </a:p>
          <a:p>
            <a:pPr lvl="0"/>
            <a:r>
              <a:rPr lang="en-US" sz="1800" b="0" dirty="0" smtClean="0"/>
              <a:t>Allows </a:t>
            </a:r>
            <a:r>
              <a:rPr lang="en-US" sz="1800" b="0" dirty="0"/>
              <a:t>the team to quickly adapt to changing business environment with less cost</a:t>
            </a:r>
            <a:r>
              <a:rPr lang="en-US" sz="1800" b="0" dirty="0" smtClean="0"/>
              <a:t>. </a:t>
            </a:r>
            <a:r>
              <a:rPr lang="en-US" sz="1800" b="0" dirty="0"/>
              <a:t>New requirements can be easily handled through the addition of a new user story which would be prioritized during the next team meeting.</a:t>
            </a:r>
          </a:p>
          <a:p>
            <a:endParaRPr lang="en-US" sz="1800" b="0" dirty="0" smtClean="0"/>
          </a:p>
          <a:p>
            <a:r>
              <a:rPr lang="en-US" sz="1800" b="0" dirty="0" smtClean="0"/>
              <a:t>A </a:t>
            </a:r>
            <a:r>
              <a:rPr lang="en-US" sz="1800" b="0" dirty="0"/>
              <a:t>small release of tested software is available at the end of each iteration</a:t>
            </a:r>
            <a:r>
              <a:rPr lang="en-US" sz="1800" b="0" dirty="0" smtClean="0"/>
              <a:t>.</a:t>
            </a:r>
          </a:p>
          <a:p>
            <a:endParaRPr lang="en-US" sz="1800" b="0" dirty="0"/>
          </a:p>
          <a:p>
            <a:pPr lvl="0"/>
            <a:r>
              <a:rPr lang="en-US" sz="1800" b="0" dirty="0"/>
              <a:t>Focus on continuous testing ensures maintainable and high quality products.</a:t>
            </a:r>
          </a:p>
          <a:p>
            <a:endParaRPr lang="en-US" sz="1800" b="0" dirty="0"/>
          </a:p>
          <a:p>
            <a:endParaRPr lang="en-US" sz="1800" b="0" dirty="0" smtClean="0"/>
          </a:p>
        </p:txBody>
      </p:sp>
    </p:spTree>
    <p:extLst>
      <p:ext uri="{BB962C8B-B14F-4D97-AF65-F5344CB8AC3E}">
        <p14:creationId xmlns:p14="http://schemas.microsoft.com/office/powerpoint/2010/main" val="48548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04800"/>
            <a:ext cx="7024744" cy="1143000"/>
          </a:xfrm>
        </p:spPr>
        <p:txBody>
          <a:bodyPr/>
          <a:lstStyle/>
          <a:p>
            <a:r>
              <a:rPr lang="en-US" dirty="0"/>
              <a:t>Extreme Programming (XP)</a:t>
            </a:r>
          </a:p>
        </p:txBody>
      </p:sp>
      <p:sp>
        <p:nvSpPr>
          <p:cNvPr id="3" name="Content Placeholder 2"/>
          <p:cNvSpPr>
            <a:spLocks noGrp="1"/>
          </p:cNvSpPr>
          <p:nvPr>
            <p:ph idx="1"/>
          </p:nvPr>
        </p:nvSpPr>
        <p:spPr>
          <a:xfrm>
            <a:off x="914400" y="1600200"/>
            <a:ext cx="7772400" cy="4648200"/>
          </a:xfrm>
        </p:spPr>
        <p:txBody>
          <a:bodyPr>
            <a:noAutofit/>
          </a:bodyPr>
          <a:lstStyle/>
          <a:p>
            <a:pPr marL="68580" indent="0">
              <a:buNone/>
            </a:pPr>
            <a:r>
              <a:rPr lang="en-US" sz="2000" b="1" dirty="0" smtClean="0"/>
              <a:t>Advantages of using XP :</a:t>
            </a:r>
          </a:p>
          <a:p>
            <a:pPr marL="68580" indent="0">
              <a:buNone/>
            </a:pPr>
            <a:endParaRPr lang="en-US" sz="1300" b="1" dirty="0" smtClean="0"/>
          </a:p>
          <a:p>
            <a:r>
              <a:rPr lang="en-US" sz="1800" b="0" dirty="0" smtClean="0"/>
              <a:t>Due </a:t>
            </a:r>
            <a:r>
              <a:rPr lang="en-US" sz="1800" b="0" dirty="0"/>
              <a:t>to constant </a:t>
            </a:r>
            <a:r>
              <a:rPr lang="en-US" sz="1800" b="0" dirty="0" smtClean="0"/>
              <a:t>feedback with clients, </a:t>
            </a:r>
            <a:r>
              <a:rPr lang="en-US" sz="1800" b="0" dirty="0"/>
              <a:t>flaws in the system are detected at an early </a:t>
            </a:r>
            <a:r>
              <a:rPr lang="en-US" sz="1800" b="0" dirty="0" smtClean="0"/>
              <a:t>stage and </a:t>
            </a:r>
            <a:r>
              <a:rPr lang="en-US" sz="1800" b="0" dirty="0"/>
              <a:t>ensures expectations are met on project </a:t>
            </a:r>
            <a:r>
              <a:rPr lang="en-US" sz="1800" b="0" dirty="0" smtClean="0"/>
              <a:t>completion.</a:t>
            </a:r>
            <a:endParaRPr lang="en-US" sz="1800" b="0" dirty="0"/>
          </a:p>
          <a:p>
            <a:endParaRPr lang="en-US" sz="1800" b="0" dirty="0" smtClean="0"/>
          </a:p>
          <a:p>
            <a:r>
              <a:rPr lang="en-US" sz="1800" b="0" dirty="0" smtClean="0"/>
              <a:t>Pair </a:t>
            </a:r>
            <a:r>
              <a:rPr lang="en-US" sz="1800" b="0" dirty="0"/>
              <a:t>programming reduces risks related to coding and also improves employee satisfaction. The dependency on a single person is reduced</a:t>
            </a:r>
            <a:r>
              <a:rPr lang="en-US" sz="1800" b="0" dirty="0" smtClean="0"/>
              <a:t>.</a:t>
            </a:r>
          </a:p>
          <a:p>
            <a:endParaRPr lang="en-US" sz="1800" b="0" dirty="0"/>
          </a:p>
          <a:p>
            <a:pPr lvl="0"/>
            <a:r>
              <a:rPr lang="en-US" sz="1800" b="0" dirty="0"/>
              <a:t>Since user requirements are broken down into user stories, each can be priced separately according to the amount of work required. This allows a user to select which features are ‘must-haves’ and ‘nice-to-haves’ is time or financial constraints are imposed</a:t>
            </a:r>
          </a:p>
          <a:p>
            <a:endParaRPr lang="en-US" sz="1800" b="0" dirty="0"/>
          </a:p>
          <a:p>
            <a:pPr marL="68580" indent="0">
              <a:buNone/>
            </a:pPr>
            <a:r>
              <a:rPr lang="en-US" sz="1300" b="1" dirty="0" smtClean="0"/>
              <a:t> </a:t>
            </a:r>
            <a:endParaRPr lang="en-US" sz="1300" b="1" dirty="0"/>
          </a:p>
        </p:txBody>
      </p:sp>
    </p:spTree>
    <p:extLst>
      <p:ext uri="{BB962C8B-B14F-4D97-AF65-F5344CB8AC3E}">
        <p14:creationId xmlns:p14="http://schemas.microsoft.com/office/powerpoint/2010/main" val="1811704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04800"/>
            <a:ext cx="7024744" cy="1143000"/>
          </a:xfrm>
        </p:spPr>
        <p:txBody>
          <a:bodyPr/>
          <a:lstStyle/>
          <a:p>
            <a:r>
              <a:rPr lang="en-US" dirty="0"/>
              <a:t>Extreme Programming (XP)</a:t>
            </a:r>
          </a:p>
        </p:txBody>
      </p:sp>
      <p:sp>
        <p:nvSpPr>
          <p:cNvPr id="3" name="Content Placeholder 2"/>
          <p:cNvSpPr>
            <a:spLocks noGrp="1"/>
          </p:cNvSpPr>
          <p:nvPr>
            <p:ph idx="1"/>
          </p:nvPr>
        </p:nvSpPr>
        <p:spPr>
          <a:xfrm>
            <a:off x="762000" y="1905000"/>
            <a:ext cx="7162800" cy="3508977"/>
          </a:xfrm>
        </p:spPr>
        <p:txBody>
          <a:bodyPr>
            <a:noAutofit/>
          </a:bodyPr>
          <a:lstStyle/>
          <a:p>
            <a:pPr marL="68580" indent="0">
              <a:buNone/>
            </a:pPr>
            <a:r>
              <a:rPr lang="en-US" sz="1800" dirty="0" smtClean="0"/>
              <a:t>Drawbacks of using XP :</a:t>
            </a:r>
          </a:p>
          <a:p>
            <a:pPr marL="68580" indent="0">
              <a:buNone/>
            </a:pPr>
            <a:endParaRPr lang="en-US" sz="1800" b="0" dirty="0" smtClean="0"/>
          </a:p>
          <a:p>
            <a:r>
              <a:rPr lang="en-US" sz="1800" b="0" dirty="0" smtClean="0"/>
              <a:t>The framework needs customer </a:t>
            </a:r>
            <a:r>
              <a:rPr lang="en-US" sz="1800" b="0" dirty="0"/>
              <a:t>involvement at all times</a:t>
            </a:r>
            <a:r>
              <a:rPr lang="en-US" sz="1800" b="0" dirty="0" smtClean="0"/>
              <a:t>.</a:t>
            </a:r>
          </a:p>
          <a:p>
            <a:endParaRPr lang="en-US" sz="1800" b="0" dirty="0"/>
          </a:p>
          <a:p>
            <a:r>
              <a:rPr lang="en-US" sz="1800" b="0" dirty="0" smtClean="0"/>
              <a:t>Lack </a:t>
            </a:r>
            <a:r>
              <a:rPr lang="en-US" sz="1800" b="0" dirty="0"/>
              <a:t>of proper documentation creates problems in big projects, especially when team members leave and new members join in</a:t>
            </a:r>
            <a:r>
              <a:rPr lang="en-US" sz="1800" b="0" dirty="0" smtClean="0"/>
              <a:t>.</a:t>
            </a:r>
          </a:p>
          <a:p>
            <a:endParaRPr lang="en-US" sz="1800" b="0" dirty="0"/>
          </a:p>
          <a:p>
            <a:r>
              <a:rPr lang="en-US" sz="1800" b="0" dirty="0" smtClean="0"/>
              <a:t>XP </a:t>
            </a:r>
            <a:r>
              <a:rPr lang="en-US" sz="1800" b="0" dirty="0"/>
              <a:t>is code centric and not design centric approach. Lack of design can be a problem for huge projects</a:t>
            </a:r>
            <a:r>
              <a:rPr lang="en-US" sz="1800" b="0" dirty="0" smtClean="0"/>
              <a:t>.</a:t>
            </a:r>
          </a:p>
          <a:p>
            <a:endParaRPr lang="en-US" sz="1800" b="0" dirty="0"/>
          </a:p>
          <a:p>
            <a:r>
              <a:rPr lang="en-US" sz="1800" b="0" dirty="0" smtClean="0"/>
              <a:t>Too </a:t>
            </a:r>
            <a:r>
              <a:rPr lang="en-US" sz="1800" b="0" dirty="0"/>
              <a:t>much refactoring can be a waste of time.</a:t>
            </a:r>
          </a:p>
          <a:p>
            <a:endParaRPr lang="en-US" sz="1800" b="0" dirty="0" smtClean="0"/>
          </a:p>
          <a:p>
            <a:r>
              <a:rPr lang="en-US" sz="1800" b="0" dirty="0" smtClean="0"/>
              <a:t>Due </a:t>
            </a:r>
            <a:r>
              <a:rPr lang="en-US" sz="1800" b="0" dirty="0"/>
              <a:t>to lack of structure in XP, it might be difficult for testers to find defects.</a:t>
            </a:r>
          </a:p>
          <a:p>
            <a:pPr marL="68580" indent="0">
              <a:buNone/>
            </a:pPr>
            <a:r>
              <a:rPr lang="en-US" sz="1300" b="1" dirty="0" smtClean="0"/>
              <a:t> </a:t>
            </a:r>
            <a:endParaRPr lang="en-US" sz="1300" b="1" dirty="0"/>
          </a:p>
        </p:txBody>
      </p:sp>
    </p:spTree>
    <p:extLst>
      <p:ext uri="{BB962C8B-B14F-4D97-AF65-F5344CB8AC3E}">
        <p14:creationId xmlns:p14="http://schemas.microsoft.com/office/powerpoint/2010/main" val="115005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36440"/>
            <a:ext cx="7162800" cy="1702160"/>
          </a:xfrm>
        </p:spPr>
        <p:txBody>
          <a:bodyPr>
            <a:normAutofit/>
          </a:bodyPr>
          <a:lstStyle/>
          <a:p>
            <a:pPr algn="ctr"/>
            <a:r>
              <a:rPr lang="en-US" dirty="0" smtClean="0"/>
              <a:t>Lean Programming</a:t>
            </a:r>
            <a:endParaRPr lang="en-US" dirty="0"/>
          </a:p>
        </p:txBody>
      </p:sp>
    </p:spTree>
    <p:extLst>
      <p:ext uri="{BB962C8B-B14F-4D97-AF65-F5344CB8AC3E}">
        <p14:creationId xmlns:p14="http://schemas.microsoft.com/office/powerpoint/2010/main" val="191983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024744" cy="1143000"/>
          </a:xfrm>
        </p:spPr>
        <p:txBody>
          <a:bodyPr/>
          <a:lstStyle/>
          <a:p>
            <a:r>
              <a:rPr lang="en-US" dirty="0"/>
              <a:t>Extreme Programming (XP)</a:t>
            </a:r>
          </a:p>
        </p:txBody>
      </p:sp>
      <p:sp>
        <p:nvSpPr>
          <p:cNvPr id="3" name="Content Placeholder 2"/>
          <p:cNvSpPr>
            <a:spLocks noGrp="1"/>
          </p:cNvSpPr>
          <p:nvPr>
            <p:ph idx="1"/>
          </p:nvPr>
        </p:nvSpPr>
        <p:spPr>
          <a:xfrm>
            <a:off x="838200" y="1371600"/>
            <a:ext cx="8153400" cy="5105400"/>
          </a:xfrm>
        </p:spPr>
        <p:txBody>
          <a:bodyPr>
            <a:noAutofit/>
          </a:bodyPr>
          <a:lstStyle/>
          <a:p>
            <a:pPr marL="68580" indent="0">
              <a:buNone/>
            </a:pPr>
            <a:r>
              <a:rPr lang="en-US" sz="2000" dirty="0" smtClean="0"/>
              <a:t>Applications of XP :</a:t>
            </a:r>
          </a:p>
          <a:p>
            <a:pPr marL="68580" indent="0">
              <a:buNone/>
            </a:pPr>
            <a:endParaRPr lang="en-US" sz="1800" b="0" dirty="0" smtClean="0"/>
          </a:p>
          <a:p>
            <a:r>
              <a:rPr lang="en-US" sz="1800" b="0" dirty="0" smtClean="0"/>
              <a:t>When the system’s requirements are expected to change either because customers </a:t>
            </a:r>
            <a:r>
              <a:rPr lang="en-US" sz="1800" b="0" dirty="0"/>
              <a:t>may not have a firm idea of what the system should </a:t>
            </a:r>
            <a:r>
              <a:rPr lang="en-US" sz="1800" b="0" dirty="0" smtClean="0"/>
              <a:t>do or because the system’s </a:t>
            </a:r>
            <a:r>
              <a:rPr lang="en-US" sz="1800" b="0" dirty="0"/>
              <a:t>functionality is expected to change every few months. </a:t>
            </a:r>
            <a:endParaRPr lang="en-US" sz="1800" b="0" dirty="0" smtClean="0"/>
          </a:p>
          <a:p>
            <a:endParaRPr lang="en-US" sz="1000" b="0" dirty="0"/>
          </a:p>
          <a:p>
            <a:r>
              <a:rPr lang="en-US" sz="1800" b="0" dirty="0" smtClean="0"/>
              <a:t>When the system is considered as a high-risk project; such cases may include customers needing the </a:t>
            </a:r>
            <a:r>
              <a:rPr lang="en-US" sz="1800" b="0" dirty="0"/>
              <a:t>system by a specific </a:t>
            </a:r>
            <a:r>
              <a:rPr lang="en-US" sz="1800" b="0" dirty="0" smtClean="0"/>
              <a:t>date or the </a:t>
            </a:r>
            <a:r>
              <a:rPr lang="en-US" sz="1800" b="0" dirty="0"/>
              <a:t>system </a:t>
            </a:r>
            <a:r>
              <a:rPr lang="en-US" sz="1800" b="0" dirty="0" smtClean="0"/>
              <a:t>being </a:t>
            </a:r>
            <a:r>
              <a:rPr lang="en-US" sz="1800" b="0" dirty="0"/>
              <a:t>a new challenge for your software group </a:t>
            </a:r>
            <a:r>
              <a:rPr lang="en-US" sz="1800" b="0" dirty="0" smtClean="0"/>
              <a:t>or the </a:t>
            </a:r>
            <a:r>
              <a:rPr lang="en-US" sz="1800" b="0" dirty="0"/>
              <a:t>I</a:t>
            </a:r>
            <a:r>
              <a:rPr lang="en-US" sz="1800" b="0" dirty="0" smtClean="0"/>
              <a:t>T industry in general due to new technology</a:t>
            </a:r>
          </a:p>
          <a:p>
            <a:endParaRPr lang="en-US" sz="1000" b="0" dirty="0"/>
          </a:p>
          <a:p>
            <a:r>
              <a:rPr lang="en-US" sz="1800" b="0" dirty="0" smtClean="0"/>
              <a:t>When the development team consists of a small group </a:t>
            </a:r>
            <a:r>
              <a:rPr lang="en-US" sz="1800" b="0" dirty="0"/>
              <a:t>of </a:t>
            </a:r>
            <a:r>
              <a:rPr lang="en-US" sz="1800" b="0" dirty="0" smtClean="0"/>
              <a:t>programmers; </a:t>
            </a:r>
            <a:r>
              <a:rPr lang="en-US" sz="1800" b="0" dirty="0"/>
              <a:t>b</a:t>
            </a:r>
            <a:r>
              <a:rPr lang="en-US" sz="1800" b="0" dirty="0" smtClean="0"/>
              <a:t>etween </a:t>
            </a:r>
            <a:r>
              <a:rPr lang="en-US" sz="1800" b="0" dirty="0"/>
              <a:t>2 and </a:t>
            </a:r>
            <a:r>
              <a:rPr lang="en-US" sz="1800" b="0" dirty="0" smtClean="0"/>
              <a:t>12; larger teams will not be able to work effectively.</a:t>
            </a:r>
          </a:p>
          <a:p>
            <a:endParaRPr lang="en-US" sz="1000" b="0" dirty="0"/>
          </a:p>
          <a:p>
            <a:r>
              <a:rPr lang="en-US" sz="1800" b="0" dirty="0" smtClean="0"/>
              <a:t>When client availability and  commitment is given 100%. </a:t>
            </a:r>
            <a:r>
              <a:rPr lang="en-US" sz="1800" b="0" dirty="0"/>
              <a:t>Asking questions, negotiating scope and schedules, and creating functional tests require more than just the developers be involved in producing the software.</a:t>
            </a:r>
          </a:p>
          <a:p>
            <a:endParaRPr lang="en-US" sz="1000" b="0" dirty="0" smtClean="0"/>
          </a:p>
          <a:p>
            <a:r>
              <a:rPr lang="en-US" sz="1800" b="0" dirty="0" smtClean="0"/>
              <a:t>When it is possible create </a:t>
            </a:r>
            <a:r>
              <a:rPr lang="en-US" sz="1800" b="0" dirty="0"/>
              <a:t>automated unit and functional tests. </a:t>
            </a:r>
            <a:r>
              <a:rPr lang="en-US" sz="1800" b="0" dirty="0" smtClean="0"/>
              <a:t>.</a:t>
            </a:r>
            <a:endParaRPr lang="en-US" sz="1800" b="0" dirty="0"/>
          </a:p>
          <a:p>
            <a:pPr marL="68580" indent="0">
              <a:buNone/>
            </a:pPr>
            <a:r>
              <a:rPr lang="en-US" sz="1800" b="0" dirty="0" smtClean="0"/>
              <a:t> </a:t>
            </a:r>
            <a:endParaRPr lang="en-US" sz="1800" b="0" dirty="0"/>
          </a:p>
        </p:txBody>
      </p:sp>
    </p:spTree>
    <p:extLst>
      <p:ext uri="{BB962C8B-B14F-4D97-AF65-F5344CB8AC3E}">
        <p14:creationId xmlns:p14="http://schemas.microsoft.com/office/powerpoint/2010/main" val="200497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36440"/>
            <a:ext cx="7162800" cy="1702160"/>
          </a:xfrm>
        </p:spPr>
        <p:txBody>
          <a:bodyPr>
            <a:normAutofit/>
          </a:bodyPr>
          <a:lstStyle/>
          <a:p>
            <a:pPr algn="ctr"/>
            <a:r>
              <a:rPr lang="en-US" dirty="0" smtClean="0"/>
              <a:t>Kanban</a:t>
            </a:r>
            <a:endParaRPr lang="en-US" dirty="0"/>
          </a:p>
        </p:txBody>
      </p:sp>
    </p:spTree>
    <p:extLst>
      <p:ext uri="{BB962C8B-B14F-4D97-AF65-F5344CB8AC3E}">
        <p14:creationId xmlns:p14="http://schemas.microsoft.com/office/powerpoint/2010/main" val="205000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a:t>
            </a:r>
            <a:endParaRPr lang="en-US" dirty="0"/>
          </a:p>
        </p:txBody>
      </p:sp>
      <p:sp>
        <p:nvSpPr>
          <p:cNvPr id="3" name="Content Placeholder 2"/>
          <p:cNvSpPr>
            <a:spLocks noGrp="1"/>
          </p:cNvSpPr>
          <p:nvPr>
            <p:ph idx="1"/>
          </p:nvPr>
        </p:nvSpPr>
        <p:spPr>
          <a:xfrm>
            <a:off x="838200" y="1600200"/>
            <a:ext cx="8191500" cy="4953000"/>
          </a:xfrm>
        </p:spPr>
        <p:txBody>
          <a:bodyPr>
            <a:normAutofit fontScale="92500" lnSpcReduction="10000"/>
          </a:bodyPr>
          <a:lstStyle/>
          <a:p>
            <a:pPr marL="114300" indent="0">
              <a:buNone/>
            </a:pPr>
            <a:r>
              <a:rPr lang="en-US" sz="2000" dirty="0" smtClean="0"/>
              <a:t>What is </a:t>
            </a:r>
            <a:r>
              <a:rPr lang="en-US" sz="2000" dirty="0" smtClean="0"/>
              <a:t>Kanban</a:t>
            </a:r>
            <a:r>
              <a:rPr lang="en-US" sz="2000" dirty="0" smtClean="0"/>
              <a:t>?</a:t>
            </a:r>
            <a:endParaRPr lang="en-US" sz="2000" dirty="0" smtClean="0"/>
          </a:p>
          <a:p>
            <a:pPr marL="114300" indent="0" algn="ctr">
              <a:buNone/>
            </a:pPr>
            <a:endParaRPr lang="en-US" dirty="0" smtClean="0"/>
          </a:p>
          <a:p>
            <a:pPr marL="114300" indent="0">
              <a:lnSpc>
                <a:spcPct val="150000"/>
              </a:lnSpc>
              <a:buNone/>
            </a:pPr>
            <a:r>
              <a:rPr lang="en-US" sz="1800" b="0" i="1" dirty="0" smtClean="0"/>
              <a:t>“</a:t>
            </a:r>
            <a:r>
              <a:rPr lang="en-GB" sz="1800" b="0" i="1" dirty="0"/>
              <a:t>Kanban is a method for managing the </a:t>
            </a:r>
            <a:endParaRPr lang="en-GB" sz="1800" b="0" i="1" dirty="0" smtClean="0"/>
          </a:p>
          <a:p>
            <a:pPr marL="114300" indent="0">
              <a:lnSpc>
                <a:spcPct val="150000"/>
              </a:lnSpc>
              <a:buNone/>
            </a:pPr>
            <a:r>
              <a:rPr lang="en-GB" sz="1800" b="0" i="1" dirty="0" smtClean="0"/>
              <a:t>creation </a:t>
            </a:r>
            <a:r>
              <a:rPr lang="en-GB" sz="1800" b="0" i="1" dirty="0"/>
              <a:t>of products with an emphasis on </a:t>
            </a:r>
            <a:endParaRPr lang="en-GB" sz="1800" b="0" i="1" dirty="0" smtClean="0"/>
          </a:p>
          <a:p>
            <a:pPr marL="114300" indent="0">
              <a:lnSpc>
                <a:spcPct val="150000"/>
              </a:lnSpc>
              <a:buNone/>
            </a:pPr>
            <a:r>
              <a:rPr lang="en-GB" sz="1800" b="0" i="1" dirty="0" smtClean="0"/>
              <a:t>continual </a:t>
            </a:r>
            <a:r>
              <a:rPr lang="en-GB" sz="1800" b="0" i="1" dirty="0"/>
              <a:t>delivery while not overburdening </a:t>
            </a:r>
            <a:endParaRPr lang="en-GB" sz="1800" b="0" i="1" dirty="0" smtClean="0"/>
          </a:p>
          <a:p>
            <a:pPr marL="114300" indent="0">
              <a:lnSpc>
                <a:spcPct val="150000"/>
              </a:lnSpc>
              <a:buNone/>
            </a:pPr>
            <a:r>
              <a:rPr lang="en-GB" sz="1800" b="0" i="1" dirty="0" smtClean="0"/>
              <a:t>the </a:t>
            </a:r>
            <a:r>
              <a:rPr lang="en-GB" sz="1800" b="0" i="1" dirty="0"/>
              <a:t>development </a:t>
            </a:r>
            <a:r>
              <a:rPr lang="en-GB" sz="1800" b="0" i="1" dirty="0" smtClean="0"/>
              <a:t>team”</a:t>
            </a:r>
            <a:r>
              <a:rPr lang="en-US" sz="1800" b="0" i="1" dirty="0" smtClean="0"/>
              <a:t>. </a:t>
            </a:r>
          </a:p>
          <a:p>
            <a:pPr marL="114300" indent="0" algn="ctr">
              <a:lnSpc>
                <a:spcPct val="150000"/>
              </a:lnSpc>
              <a:buNone/>
            </a:pPr>
            <a:endParaRPr lang="en-US" sz="1800" b="0" i="1" dirty="0"/>
          </a:p>
          <a:p>
            <a:pPr marL="114300" indent="0">
              <a:lnSpc>
                <a:spcPct val="150000"/>
              </a:lnSpc>
              <a:buNone/>
            </a:pPr>
            <a:r>
              <a:rPr lang="en-GB" sz="1800" b="0" i="1" dirty="0" smtClean="0"/>
              <a:t>It </a:t>
            </a:r>
            <a:r>
              <a:rPr lang="en-GB" sz="1800" b="0" i="1" dirty="0"/>
              <a:t>is a popular framework, </a:t>
            </a:r>
            <a:r>
              <a:rPr lang="en-GB" sz="1800" b="0" i="1" dirty="0" smtClean="0"/>
              <a:t>based on Toyota's </a:t>
            </a:r>
            <a:r>
              <a:rPr lang="en-GB" sz="1800" b="0" i="1" dirty="0"/>
              <a:t>"just-in-time" (JIT) production </a:t>
            </a:r>
            <a:r>
              <a:rPr lang="en-GB" sz="1800" b="0" i="1" dirty="0" smtClean="0"/>
              <a:t>system, </a:t>
            </a:r>
            <a:r>
              <a:rPr lang="en-GB" sz="1800" b="0" i="1" dirty="0"/>
              <a:t>used </a:t>
            </a:r>
            <a:r>
              <a:rPr lang="en-GB" sz="1800" b="0" i="1" dirty="0" smtClean="0"/>
              <a:t>in </a:t>
            </a:r>
            <a:r>
              <a:rPr lang="en-GB" sz="1800" b="0" i="1" dirty="0"/>
              <a:t>agile software development. It is enormously prominent among today's agile software </a:t>
            </a:r>
            <a:r>
              <a:rPr lang="en-GB" sz="1800" b="0" i="1" dirty="0" smtClean="0"/>
              <a:t>teams; like </a:t>
            </a:r>
            <a:r>
              <a:rPr lang="en-GB" sz="1800" b="0" i="1" dirty="0"/>
              <a:t>Scrum, Kanban is a process designed to help teams work together more </a:t>
            </a:r>
            <a:r>
              <a:rPr lang="en-GB" sz="1800" b="0" i="1" dirty="0" smtClean="0"/>
              <a:t>effectively.</a:t>
            </a:r>
          </a:p>
          <a:p>
            <a:pPr marL="114300" indent="0" algn="r">
              <a:lnSpc>
                <a:spcPct val="150000"/>
              </a:lnSpc>
              <a:buNone/>
            </a:pPr>
            <a:endParaRPr lang="en-US" sz="1200" b="0" dirty="0" smtClean="0"/>
          </a:p>
          <a:p>
            <a:pPr marL="114300" indent="0" algn="r">
              <a:lnSpc>
                <a:spcPct val="150000"/>
              </a:lnSpc>
              <a:buNone/>
            </a:pPr>
            <a:r>
              <a:rPr lang="en-US" sz="1200" b="0" dirty="0" smtClean="0"/>
              <a:t>Taken from : </a:t>
            </a:r>
            <a:r>
              <a:rPr lang="en-US" sz="1200" b="0" dirty="0" smtClean="0">
                <a:hlinkClick r:id="rId3"/>
              </a:rPr>
              <a:t>https://www.versionone.com/what-is-kanban/</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2" descr="Image result for kanb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219200"/>
            <a:ext cx="3962236"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1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Kanban</a:t>
            </a:r>
            <a:endParaRPr lang="en-US" dirty="0"/>
          </a:p>
        </p:txBody>
      </p:sp>
      <p:sp>
        <p:nvSpPr>
          <p:cNvPr id="3" name="Content Placeholder 2"/>
          <p:cNvSpPr>
            <a:spLocks noGrp="1"/>
          </p:cNvSpPr>
          <p:nvPr>
            <p:ph idx="1"/>
          </p:nvPr>
        </p:nvSpPr>
        <p:spPr>
          <a:xfrm>
            <a:off x="838200" y="1600200"/>
            <a:ext cx="8071674" cy="4800600"/>
          </a:xfrm>
        </p:spPr>
        <p:txBody>
          <a:bodyPr>
            <a:normAutofit/>
          </a:bodyPr>
          <a:lstStyle/>
          <a:p>
            <a:pPr marL="114300" indent="0">
              <a:buNone/>
            </a:pPr>
            <a:r>
              <a:rPr lang="en-GB" dirty="0" smtClean="0"/>
              <a:t>The Kanban Workflow</a:t>
            </a:r>
          </a:p>
          <a:p>
            <a:endParaRPr lang="en-GB" dirty="0"/>
          </a:p>
          <a:p>
            <a:r>
              <a:rPr lang="en-GB" dirty="0"/>
              <a:t>The work of all </a:t>
            </a:r>
            <a:r>
              <a:rPr lang="en-GB" dirty="0" smtClean="0"/>
              <a:t>Kanban </a:t>
            </a:r>
            <a:r>
              <a:rPr lang="en-GB" dirty="0"/>
              <a:t>teams revolves around a </a:t>
            </a:r>
            <a:r>
              <a:rPr lang="en-GB" dirty="0" smtClean="0"/>
              <a:t>Kanban </a:t>
            </a:r>
            <a:r>
              <a:rPr lang="en-GB" dirty="0"/>
              <a:t>board</a:t>
            </a:r>
            <a:r>
              <a:rPr lang="en-GB" b="0" dirty="0"/>
              <a:t>, a tool used to visualize work and optimize the flow of the work among the team</a:t>
            </a:r>
            <a:r>
              <a:rPr lang="en-GB" b="0" dirty="0" smtClean="0"/>
              <a:t>.</a:t>
            </a:r>
          </a:p>
          <a:p>
            <a:endParaRPr lang="en-GB" b="0" dirty="0"/>
          </a:p>
          <a:p>
            <a:pPr fontAlgn="base"/>
            <a:r>
              <a:rPr lang="en-GB" b="0" dirty="0" smtClean="0"/>
              <a:t>This ensures that :</a:t>
            </a:r>
          </a:p>
          <a:p>
            <a:pPr lvl="1" fontAlgn="base"/>
            <a:r>
              <a:rPr lang="en-GB" dirty="0"/>
              <a:t>T</a:t>
            </a:r>
            <a:r>
              <a:rPr lang="en-GB" b="0" dirty="0" smtClean="0"/>
              <a:t>he </a:t>
            </a:r>
            <a:r>
              <a:rPr lang="en-GB" b="0" dirty="0"/>
              <a:t>team's </a:t>
            </a:r>
            <a:r>
              <a:rPr lang="en-GB" b="1" dirty="0"/>
              <a:t>work is </a:t>
            </a:r>
            <a:r>
              <a:rPr lang="en-GB" b="1" dirty="0" smtClean="0"/>
              <a:t>visualized </a:t>
            </a:r>
          </a:p>
          <a:p>
            <a:pPr lvl="1" fontAlgn="base"/>
            <a:r>
              <a:rPr lang="en-GB" b="0" dirty="0" smtClean="0"/>
              <a:t>The </a:t>
            </a:r>
            <a:r>
              <a:rPr lang="en-GB" b="1" dirty="0"/>
              <a:t>workflow is </a:t>
            </a:r>
            <a:r>
              <a:rPr lang="en-GB" b="1" dirty="0" smtClean="0"/>
              <a:t>standardized </a:t>
            </a:r>
          </a:p>
          <a:p>
            <a:pPr lvl="1" fontAlgn="base"/>
            <a:r>
              <a:rPr lang="en-GB" b="0" dirty="0" smtClean="0"/>
              <a:t>All </a:t>
            </a:r>
            <a:r>
              <a:rPr lang="en-GB" b="1" dirty="0"/>
              <a:t>blockers and dependencies </a:t>
            </a:r>
            <a:r>
              <a:rPr lang="en-GB" b="0" dirty="0"/>
              <a:t>are </a:t>
            </a:r>
            <a:endParaRPr lang="en-GB" b="0" dirty="0" smtClean="0"/>
          </a:p>
          <a:p>
            <a:pPr marL="411480" lvl="1" indent="0" fontAlgn="base">
              <a:buNone/>
            </a:pPr>
            <a:r>
              <a:rPr lang="en-GB" dirty="0"/>
              <a:t> </a:t>
            </a:r>
            <a:r>
              <a:rPr lang="en-GB" dirty="0" smtClean="0"/>
              <a:t>   </a:t>
            </a:r>
            <a:r>
              <a:rPr lang="en-GB" b="0" dirty="0" smtClean="0"/>
              <a:t>immediately </a:t>
            </a:r>
            <a:r>
              <a:rPr lang="en-GB" b="0" dirty="0"/>
              <a:t>identified and resolved</a:t>
            </a:r>
            <a:r>
              <a:rPr lang="en-GB" b="0" dirty="0" smtClean="0"/>
              <a:t>.</a:t>
            </a:r>
          </a:p>
          <a:p>
            <a:pPr lvl="1" fontAlgn="base"/>
            <a:endParaRPr lang="en-GB"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a:blip r:embed="rId3"/>
          <a:stretch>
            <a:fillRect/>
          </a:stretch>
        </p:blipFill>
        <p:spPr>
          <a:xfrm>
            <a:off x="5715000" y="3276600"/>
            <a:ext cx="3194874" cy="2638425"/>
          </a:xfrm>
          <a:prstGeom prst="rect">
            <a:avLst/>
          </a:prstGeom>
        </p:spPr>
      </p:pic>
    </p:spTree>
    <p:extLst>
      <p:ext uri="{BB962C8B-B14F-4D97-AF65-F5344CB8AC3E}">
        <p14:creationId xmlns:p14="http://schemas.microsoft.com/office/powerpoint/2010/main" val="2987657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Kanban</a:t>
            </a:r>
            <a:endParaRPr lang="en-US" dirty="0"/>
          </a:p>
        </p:txBody>
      </p:sp>
      <p:sp>
        <p:nvSpPr>
          <p:cNvPr id="3" name="Content Placeholder 2"/>
          <p:cNvSpPr>
            <a:spLocks noGrp="1"/>
          </p:cNvSpPr>
          <p:nvPr>
            <p:ph idx="1"/>
          </p:nvPr>
        </p:nvSpPr>
        <p:spPr>
          <a:xfrm>
            <a:off x="838200" y="1600200"/>
            <a:ext cx="8305800" cy="5196840"/>
          </a:xfrm>
        </p:spPr>
        <p:txBody>
          <a:bodyPr>
            <a:normAutofit/>
          </a:bodyPr>
          <a:lstStyle/>
          <a:p>
            <a:pPr marL="114300" indent="0">
              <a:buNone/>
            </a:pPr>
            <a:r>
              <a:rPr lang="en-GB" dirty="0" smtClean="0"/>
              <a:t>The Kanban Workflow</a:t>
            </a:r>
          </a:p>
          <a:p>
            <a:endParaRPr lang="en-GB" dirty="0"/>
          </a:p>
          <a:p>
            <a:pPr fontAlgn="base"/>
            <a:r>
              <a:rPr lang="en-GB" b="0" dirty="0" smtClean="0"/>
              <a:t> </a:t>
            </a:r>
            <a:r>
              <a:rPr lang="en-GB" b="0" dirty="0"/>
              <a:t>A basic </a:t>
            </a:r>
            <a:r>
              <a:rPr lang="en-GB" b="0" dirty="0" smtClean="0"/>
              <a:t>Kanban </a:t>
            </a:r>
            <a:r>
              <a:rPr lang="en-GB" b="0" dirty="0"/>
              <a:t>board has a three-step workflow: </a:t>
            </a:r>
            <a:endParaRPr lang="en-GB" b="0" dirty="0" smtClean="0"/>
          </a:p>
          <a:p>
            <a:pPr marL="114300" indent="0" algn="ctr" fontAlgn="base">
              <a:buNone/>
            </a:pPr>
            <a:r>
              <a:rPr lang="en-GB" dirty="0" smtClean="0"/>
              <a:t>To </a:t>
            </a:r>
            <a:r>
              <a:rPr lang="en-GB" dirty="0"/>
              <a:t>Do, In Progress, and Done. </a:t>
            </a:r>
            <a:endParaRPr lang="en-GB" dirty="0" smtClean="0"/>
          </a:p>
          <a:p>
            <a:pPr fontAlgn="base"/>
            <a:endParaRPr lang="en-GB" b="0" dirty="0"/>
          </a:p>
          <a:p>
            <a:pPr fontAlgn="base"/>
            <a:endParaRPr lang="en-GB" b="0" dirty="0" smtClean="0"/>
          </a:p>
          <a:p>
            <a:pPr fontAlgn="base"/>
            <a:endParaRPr lang="en-GB" b="0" dirty="0" smtClean="0"/>
          </a:p>
          <a:p>
            <a:pPr fontAlgn="base"/>
            <a:endParaRPr lang="en-GB" b="0" dirty="0"/>
          </a:p>
          <a:p>
            <a:pPr fontAlgn="base"/>
            <a:endParaRPr lang="en-GB" b="0" dirty="0" smtClean="0"/>
          </a:p>
          <a:p>
            <a:pPr fontAlgn="base"/>
            <a:endParaRPr lang="en-GB" b="0" dirty="0"/>
          </a:p>
          <a:p>
            <a:pPr fontAlgn="base"/>
            <a:r>
              <a:rPr lang="en-GB" b="0" dirty="0" smtClean="0"/>
              <a:t>Depending on </a:t>
            </a:r>
            <a:r>
              <a:rPr lang="en-GB" b="0" dirty="0"/>
              <a:t>a team's size, structure, and objectives, the workflow </a:t>
            </a:r>
            <a:r>
              <a:rPr lang="en-GB" b="0" dirty="0" smtClean="0"/>
              <a:t>is mapped </a:t>
            </a:r>
            <a:r>
              <a:rPr lang="en-GB" b="0" dirty="0"/>
              <a:t>to meet the unique process of any particular team</a:t>
            </a:r>
            <a:r>
              <a:rPr lang="en-GB" b="0" dirty="0" smtClean="0"/>
              <a:t>.</a:t>
            </a:r>
          </a:p>
          <a:p>
            <a:pPr fontAlgn="base"/>
            <a:endParaRPr lang="en-GB" b="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3074" name="Picture 2" descr="Image result for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3276600"/>
            <a:ext cx="4876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9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858000" cy="1143000"/>
          </a:xfrm>
        </p:spPr>
        <p:txBody>
          <a:bodyPr/>
          <a:lstStyle/>
          <a:p>
            <a:r>
              <a:rPr lang="en-GB" dirty="0" smtClean="0"/>
              <a:t>Kanban</a:t>
            </a:r>
            <a:endParaRPr lang="en-US" dirty="0"/>
          </a:p>
        </p:txBody>
      </p:sp>
      <p:sp>
        <p:nvSpPr>
          <p:cNvPr id="3" name="Content Placeholder 2"/>
          <p:cNvSpPr>
            <a:spLocks noGrp="1"/>
          </p:cNvSpPr>
          <p:nvPr>
            <p:ph idx="1"/>
          </p:nvPr>
        </p:nvSpPr>
        <p:spPr>
          <a:xfrm>
            <a:off x="838200" y="1143000"/>
            <a:ext cx="8305800" cy="5654040"/>
          </a:xfrm>
        </p:spPr>
        <p:txBody>
          <a:bodyPr>
            <a:normAutofit fontScale="92500" lnSpcReduction="20000"/>
          </a:bodyPr>
          <a:lstStyle/>
          <a:p>
            <a:pPr marL="114300" indent="0">
              <a:buNone/>
            </a:pPr>
            <a:r>
              <a:rPr lang="en-GB" dirty="0"/>
              <a:t>The Kanban Workflow</a:t>
            </a:r>
          </a:p>
          <a:p>
            <a:endParaRPr lang="en-GB" dirty="0" smtClean="0"/>
          </a:p>
          <a:p>
            <a:r>
              <a:rPr lang="en-GB" b="0" dirty="0" smtClean="0"/>
              <a:t>Items on the Kanban Board are represented using a Kanban Card.</a:t>
            </a:r>
          </a:p>
          <a:p>
            <a:endParaRPr lang="en-GB" b="0" dirty="0"/>
          </a:p>
          <a:p>
            <a:r>
              <a:rPr lang="en-GB" b="0" dirty="0"/>
              <a:t>The main purpose </a:t>
            </a:r>
            <a:r>
              <a:rPr lang="en-GB" b="0" dirty="0" smtClean="0"/>
              <a:t>is </a:t>
            </a:r>
            <a:r>
              <a:rPr lang="en-GB" b="0" dirty="0"/>
              <a:t>to allow team members to track the progress of work through its workflow in a highly visual manner. </a:t>
            </a:r>
            <a:endParaRPr lang="en-GB" b="0" dirty="0" smtClean="0"/>
          </a:p>
          <a:p>
            <a:endParaRPr lang="en-GB" b="0" dirty="0"/>
          </a:p>
          <a:p>
            <a:r>
              <a:rPr lang="en-GB" b="0" dirty="0" smtClean="0"/>
              <a:t>Kanban </a:t>
            </a:r>
            <a:r>
              <a:rPr lang="en-GB" b="0" dirty="0"/>
              <a:t>cards feature critical information about that particular work </a:t>
            </a:r>
            <a:r>
              <a:rPr lang="en-GB" b="0" dirty="0" smtClean="0"/>
              <a:t>item including : </a:t>
            </a:r>
          </a:p>
          <a:p>
            <a:pPr lvl="1"/>
            <a:r>
              <a:rPr lang="en-GB" b="0" dirty="0" smtClean="0"/>
              <a:t>who </a:t>
            </a:r>
            <a:r>
              <a:rPr lang="en-GB" b="0" dirty="0"/>
              <a:t>is responsible for that item of </a:t>
            </a:r>
            <a:r>
              <a:rPr lang="en-GB" b="0" dirty="0" smtClean="0"/>
              <a:t>work</a:t>
            </a:r>
          </a:p>
          <a:p>
            <a:pPr lvl="1"/>
            <a:r>
              <a:rPr lang="en-GB" b="0" dirty="0" smtClean="0"/>
              <a:t>a </a:t>
            </a:r>
            <a:r>
              <a:rPr lang="en-GB" b="0" dirty="0"/>
              <a:t>brief description of the job being </a:t>
            </a:r>
            <a:r>
              <a:rPr lang="en-GB" b="0" dirty="0" smtClean="0"/>
              <a:t>done </a:t>
            </a:r>
          </a:p>
          <a:p>
            <a:pPr lvl="1"/>
            <a:r>
              <a:rPr lang="en-GB" b="0" dirty="0" smtClean="0"/>
              <a:t>how </a:t>
            </a:r>
            <a:r>
              <a:rPr lang="en-GB" b="0" dirty="0"/>
              <a:t>long that piece of work is estimated to </a:t>
            </a:r>
            <a:r>
              <a:rPr lang="en-GB" b="0" dirty="0" smtClean="0"/>
              <a:t>take</a:t>
            </a:r>
          </a:p>
          <a:p>
            <a:pPr lvl="1"/>
            <a:r>
              <a:rPr lang="en-GB" b="0" dirty="0" smtClean="0"/>
              <a:t>feature </a:t>
            </a:r>
            <a:r>
              <a:rPr lang="en-GB" b="0" dirty="0"/>
              <a:t>screenshots and other technical </a:t>
            </a:r>
            <a:r>
              <a:rPr lang="en-GB" b="0" dirty="0" smtClean="0"/>
              <a:t>details (at times) </a:t>
            </a:r>
          </a:p>
          <a:p>
            <a:endParaRPr lang="en-GB" b="0" dirty="0" smtClean="0"/>
          </a:p>
          <a:p>
            <a:r>
              <a:rPr lang="en-GB" b="0" dirty="0" smtClean="0"/>
              <a:t>Allowing </a:t>
            </a:r>
            <a:r>
              <a:rPr lang="en-GB" b="0" dirty="0"/>
              <a:t>team members to see the state of every work item at any given point in time, as well as all of the associated details, ensures </a:t>
            </a:r>
            <a:r>
              <a:rPr lang="en-GB" dirty="0"/>
              <a:t>increased focus, full traceability, and fast identification of blockers and dependencies</a:t>
            </a:r>
            <a:r>
              <a:rPr lang="en-GB" b="0" dirty="0"/>
              <a:t>.</a:t>
            </a: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211975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858000" cy="1143000"/>
          </a:xfrm>
        </p:spPr>
        <p:txBody>
          <a:bodyPr/>
          <a:lstStyle/>
          <a:p>
            <a:r>
              <a:rPr lang="en-GB" dirty="0" smtClean="0"/>
              <a:t>Kanban</a:t>
            </a:r>
            <a:endParaRPr lang="en-US" dirty="0"/>
          </a:p>
        </p:txBody>
      </p:sp>
      <p:sp>
        <p:nvSpPr>
          <p:cNvPr id="3" name="Content Placeholder 2"/>
          <p:cNvSpPr>
            <a:spLocks noGrp="1"/>
          </p:cNvSpPr>
          <p:nvPr>
            <p:ph idx="1"/>
          </p:nvPr>
        </p:nvSpPr>
        <p:spPr>
          <a:xfrm>
            <a:off x="812800" y="922866"/>
            <a:ext cx="8305800" cy="5325533"/>
          </a:xfrm>
        </p:spPr>
        <p:txBody>
          <a:bodyPr>
            <a:normAutofit lnSpcReduction="10000"/>
          </a:bodyPr>
          <a:lstStyle/>
          <a:p>
            <a:pPr marL="114300" indent="0">
              <a:buNone/>
            </a:pPr>
            <a:r>
              <a:rPr lang="en-GB" dirty="0" smtClean="0"/>
              <a:t>The Kanban Workflow…An Example</a:t>
            </a:r>
          </a:p>
          <a:p>
            <a:pPr marL="114300" indent="0">
              <a:buNone/>
            </a:pPr>
            <a:endParaRPr lang="en-GB" sz="2000" dirty="0"/>
          </a:p>
          <a:p>
            <a:pPr marL="114300" indent="0">
              <a:buNone/>
            </a:pPr>
            <a:r>
              <a:rPr lang="en-GB" sz="2000" b="0" dirty="0" smtClean="0"/>
              <a:t>This Kanban </a:t>
            </a:r>
            <a:r>
              <a:rPr lang="en-GB" sz="2000" b="0" dirty="0"/>
              <a:t>board </a:t>
            </a:r>
            <a:r>
              <a:rPr lang="en-GB" sz="2000" b="0" dirty="0" smtClean="0"/>
              <a:t>shows </a:t>
            </a:r>
            <a:r>
              <a:rPr lang="en-GB" sz="2000" b="0" dirty="0"/>
              <a:t>a situation where the developers and analysts are being prevented from taking on any more work until the testers free up a slot and pull in the next work item. </a:t>
            </a: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smtClean="0"/>
          </a:p>
          <a:p>
            <a:pPr marL="114300" indent="0">
              <a:buNone/>
            </a:pPr>
            <a:endParaRPr lang="en-GB" sz="2000" b="0" dirty="0" smtClean="0"/>
          </a:p>
          <a:p>
            <a:pPr marL="114300" indent="0">
              <a:buNone/>
            </a:pPr>
            <a:r>
              <a:rPr lang="en-GB" sz="2000" b="0" dirty="0" smtClean="0"/>
              <a:t>At </a:t>
            </a:r>
            <a:r>
              <a:rPr lang="en-GB" sz="2000" b="0" dirty="0"/>
              <a:t>this point the developers and analysts should be looking at ways they can help relieve the burden on the testers</a:t>
            </a:r>
            <a:r>
              <a:rPr lang="en-GB" b="0" dirty="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4098" name="Picture 2" descr="http://kanbanblog.com/explained/image/kanban-boar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14600"/>
            <a:ext cx="5476875" cy="269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32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858000" cy="1143000"/>
          </a:xfrm>
        </p:spPr>
        <p:txBody>
          <a:bodyPr/>
          <a:lstStyle/>
          <a:p>
            <a:r>
              <a:rPr lang="en-GB" dirty="0" smtClean="0"/>
              <a:t>Kanban</a:t>
            </a:r>
            <a:endParaRPr lang="en-US" dirty="0"/>
          </a:p>
        </p:txBody>
      </p:sp>
      <p:sp>
        <p:nvSpPr>
          <p:cNvPr id="3" name="Content Placeholder 2"/>
          <p:cNvSpPr>
            <a:spLocks noGrp="1"/>
          </p:cNvSpPr>
          <p:nvPr>
            <p:ph idx="1"/>
          </p:nvPr>
        </p:nvSpPr>
        <p:spPr>
          <a:xfrm>
            <a:off x="812800" y="922866"/>
            <a:ext cx="8305800" cy="5325533"/>
          </a:xfrm>
        </p:spPr>
        <p:txBody>
          <a:bodyPr>
            <a:normAutofit/>
          </a:bodyPr>
          <a:lstStyle/>
          <a:p>
            <a:pPr marL="114300" indent="0">
              <a:buNone/>
            </a:pPr>
            <a:r>
              <a:rPr lang="en-GB" dirty="0" smtClean="0"/>
              <a:t>The Kanban Workflow…An Example</a:t>
            </a:r>
          </a:p>
          <a:p>
            <a:pPr marL="114300" indent="0">
              <a:buNone/>
            </a:pPr>
            <a:endParaRPr lang="en-GB" sz="2000" dirty="0"/>
          </a:p>
          <a:p>
            <a:pPr marL="114300" indent="0">
              <a:buNone/>
            </a:pPr>
            <a:r>
              <a:rPr lang="en-GB" b="0" dirty="0"/>
              <a:t>Once the testers have finished testing a feature, they move the card and free up a slot in the "Test" column.</a:t>
            </a:r>
            <a:endParaRPr lang="en-GB" b="0" dirty="0" smtClean="0"/>
          </a:p>
          <a:p>
            <a:pPr marL="114300" indent="0">
              <a:buNone/>
            </a:pP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smtClean="0"/>
          </a:p>
          <a:p>
            <a:pPr marL="114300" indent="0">
              <a:buNone/>
            </a:pPr>
            <a:endParaRPr lang="en-GB" sz="2000"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5122" name="Picture 2" descr="http://kanbanblog.com/explained/image/kanban-boar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58578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09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858000" cy="1143000"/>
          </a:xfrm>
        </p:spPr>
        <p:txBody>
          <a:bodyPr/>
          <a:lstStyle/>
          <a:p>
            <a:r>
              <a:rPr lang="en-GB" dirty="0" smtClean="0"/>
              <a:t>Kanban</a:t>
            </a:r>
            <a:endParaRPr lang="en-US" dirty="0"/>
          </a:p>
        </p:txBody>
      </p:sp>
      <p:sp>
        <p:nvSpPr>
          <p:cNvPr id="3" name="Content Placeholder 2"/>
          <p:cNvSpPr>
            <a:spLocks noGrp="1"/>
          </p:cNvSpPr>
          <p:nvPr>
            <p:ph idx="1"/>
          </p:nvPr>
        </p:nvSpPr>
        <p:spPr>
          <a:xfrm>
            <a:off x="812800" y="922866"/>
            <a:ext cx="8305800" cy="5782734"/>
          </a:xfrm>
        </p:spPr>
        <p:txBody>
          <a:bodyPr>
            <a:normAutofit lnSpcReduction="10000"/>
          </a:bodyPr>
          <a:lstStyle/>
          <a:p>
            <a:pPr marL="114300" indent="0">
              <a:buNone/>
            </a:pPr>
            <a:r>
              <a:rPr lang="en-GB" dirty="0" smtClean="0"/>
              <a:t>The Kanban Workflow…An Example</a:t>
            </a:r>
          </a:p>
          <a:p>
            <a:pPr marL="114300" indent="0">
              <a:buNone/>
            </a:pPr>
            <a:endParaRPr lang="en-GB" sz="2000" dirty="0"/>
          </a:p>
          <a:p>
            <a:pPr marL="114300" indent="0">
              <a:buNone/>
            </a:pPr>
            <a:r>
              <a:rPr lang="en-GB" b="0" dirty="0" smtClean="0"/>
              <a:t>One of the cards in the Development “Done” column” can now be shifted into the "</a:t>
            </a:r>
            <a:r>
              <a:rPr lang="en-GB" b="0" dirty="0"/>
              <a:t>Test" </a:t>
            </a:r>
            <a:r>
              <a:rPr lang="en-GB" b="0" dirty="0" smtClean="0"/>
              <a:t>column.</a:t>
            </a:r>
          </a:p>
          <a:p>
            <a:pPr marL="114300" indent="0">
              <a:buNone/>
            </a:pPr>
            <a:endParaRPr lang="en-GB" b="0" dirty="0"/>
          </a:p>
          <a:p>
            <a:pPr marL="114300" indent="0">
              <a:buNone/>
            </a:pPr>
            <a:endParaRPr lang="en-GB" b="0" dirty="0" smtClean="0"/>
          </a:p>
          <a:p>
            <a:pPr marL="114300" indent="0">
              <a:buNone/>
            </a:pPr>
            <a:endParaRPr lang="en-GB" b="0" dirty="0"/>
          </a:p>
          <a:p>
            <a:pPr marL="114300" indent="0">
              <a:buNone/>
            </a:pPr>
            <a:endParaRPr lang="en-GB" b="0" dirty="0" smtClean="0"/>
          </a:p>
          <a:p>
            <a:pPr marL="114300" indent="0">
              <a:buNone/>
            </a:pPr>
            <a:endParaRPr lang="en-GB" b="0" dirty="0"/>
          </a:p>
          <a:p>
            <a:pPr marL="114300" indent="0">
              <a:buNone/>
            </a:pPr>
            <a:endParaRPr lang="en-GB" b="0" dirty="0" smtClean="0"/>
          </a:p>
          <a:p>
            <a:pPr marL="114300" indent="0">
              <a:buNone/>
            </a:pPr>
            <a:endParaRPr lang="en-GB" b="0" dirty="0"/>
          </a:p>
          <a:p>
            <a:pPr marL="114300" indent="0">
              <a:buNone/>
            </a:pPr>
            <a:endParaRPr lang="en-GB" b="0" dirty="0" smtClean="0"/>
          </a:p>
          <a:p>
            <a:pPr marL="114300" indent="0">
              <a:buNone/>
            </a:pPr>
            <a:endParaRPr lang="en-GB" b="0" dirty="0"/>
          </a:p>
          <a:p>
            <a:pPr marL="114300" indent="0" algn="ctr">
              <a:buNone/>
            </a:pPr>
            <a:r>
              <a:rPr lang="en-GB" b="0" dirty="0" smtClean="0"/>
              <a:t> This means that there is a free </a:t>
            </a:r>
            <a:r>
              <a:rPr lang="en-GB" b="0" dirty="0"/>
              <a:t>up a slot under "Development" and the next card can be pulled from the "Analysis" column and </a:t>
            </a:r>
            <a:r>
              <a:rPr lang="en-GB" b="0" dirty="0" smtClean="0"/>
              <a:t>placed into development.</a:t>
            </a: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a:p>
          <a:p>
            <a:pPr marL="114300" indent="0">
              <a:buNone/>
            </a:pPr>
            <a:endParaRPr lang="en-GB" sz="2000" b="0" dirty="0" smtClean="0"/>
          </a:p>
          <a:p>
            <a:pPr marL="114300" indent="0">
              <a:buNone/>
            </a:pPr>
            <a:endParaRPr lang="en-GB" sz="2000" b="0" dirty="0" smtClean="0"/>
          </a:p>
          <a:p>
            <a:pPr marL="114300" indent="0">
              <a:buNone/>
            </a:pPr>
            <a:endParaRPr lang="en-GB" sz="2000"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6146" name="Picture 2" descr="http://kanbanblog.com/explained/image/kanban-boar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858" y="2514600"/>
            <a:ext cx="58578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73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0"/>
            <a:ext cx="6858000" cy="1143000"/>
          </a:xfrm>
        </p:spPr>
        <p:txBody>
          <a:bodyPr/>
          <a:lstStyle/>
          <a:p>
            <a:r>
              <a:rPr lang="en-US" dirty="0"/>
              <a:t>Kanban</a:t>
            </a:r>
          </a:p>
        </p:txBody>
      </p:sp>
      <p:sp>
        <p:nvSpPr>
          <p:cNvPr id="3" name="Content Placeholder 2"/>
          <p:cNvSpPr>
            <a:spLocks noGrp="1"/>
          </p:cNvSpPr>
          <p:nvPr>
            <p:ph idx="1"/>
          </p:nvPr>
        </p:nvSpPr>
        <p:spPr>
          <a:xfrm>
            <a:off x="838200" y="1371600"/>
            <a:ext cx="8305800" cy="5334000"/>
          </a:xfrm>
        </p:spPr>
        <p:txBody>
          <a:bodyPr>
            <a:normAutofit fontScale="92500" lnSpcReduction="10000"/>
          </a:bodyPr>
          <a:lstStyle/>
          <a:p>
            <a:pPr marL="114300" indent="0">
              <a:buNone/>
            </a:pPr>
            <a:r>
              <a:rPr lang="en-US" sz="2400" dirty="0" smtClean="0"/>
              <a:t>Principles of Kanban</a:t>
            </a:r>
          </a:p>
          <a:p>
            <a:pPr marL="114300" indent="0">
              <a:buNone/>
            </a:pPr>
            <a:endParaRPr lang="en-US" sz="2400" dirty="0" smtClean="0"/>
          </a:p>
          <a:p>
            <a:r>
              <a:rPr lang="en-GB" dirty="0"/>
              <a:t>Visualize what you do today (</a:t>
            </a:r>
            <a:r>
              <a:rPr lang="en-GB" dirty="0" smtClean="0"/>
              <a:t>workflow)</a:t>
            </a:r>
          </a:p>
          <a:p>
            <a:pPr marL="114300" indent="0">
              <a:buNone/>
            </a:pPr>
            <a:r>
              <a:rPr lang="en-GB" b="0" dirty="0"/>
              <a:t> </a:t>
            </a:r>
            <a:r>
              <a:rPr lang="en-GB" b="0" dirty="0" smtClean="0"/>
              <a:t>  seeing </a:t>
            </a:r>
            <a:r>
              <a:rPr lang="en-GB" b="0" dirty="0"/>
              <a:t>all the items in context of each other can be very informative</a:t>
            </a:r>
          </a:p>
          <a:p>
            <a:endParaRPr lang="en-GB" dirty="0" smtClean="0"/>
          </a:p>
          <a:p>
            <a:r>
              <a:rPr lang="en-GB" dirty="0" smtClean="0"/>
              <a:t>Limit </a:t>
            </a:r>
            <a:r>
              <a:rPr lang="en-GB" dirty="0"/>
              <a:t>the amount of work in progress (</a:t>
            </a:r>
            <a:r>
              <a:rPr lang="en-GB" dirty="0" smtClean="0"/>
              <a:t>WIP)</a:t>
            </a:r>
          </a:p>
          <a:p>
            <a:pPr marL="357188" indent="0">
              <a:buNone/>
            </a:pPr>
            <a:r>
              <a:rPr lang="en-GB" b="0" dirty="0" smtClean="0"/>
              <a:t>this </a:t>
            </a:r>
            <a:r>
              <a:rPr lang="en-GB" b="0" dirty="0"/>
              <a:t>helps balance the flow-based approach so teams dont start and commit to too much work at once</a:t>
            </a:r>
          </a:p>
          <a:p>
            <a:endParaRPr lang="en-GB" dirty="0" smtClean="0"/>
          </a:p>
          <a:p>
            <a:r>
              <a:rPr lang="en-GB" dirty="0" smtClean="0"/>
              <a:t>Enhance flow</a:t>
            </a:r>
            <a:r>
              <a:rPr lang="en-GB" b="0" dirty="0"/>
              <a:t> </a:t>
            </a:r>
            <a:endParaRPr lang="en-GB" b="0" dirty="0" smtClean="0"/>
          </a:p>
          <a:p>
            <a:r>
              <a:rPr lang="en-GB" b="0" dirty="0" smtClean="0"/>
              <a:t>when </a:t>
            </a:r>
            <a:r>
              <a:rPr lang="en-GB" b="0" dirty="0"/>
              <a:t>something is finished, the next highest thing from the backlog is pulled into </a:t>
            </a:r>
            <a:r>
              <a:rPr lang="en-GB" b="0" dirty="0" smtClean="0"/>
              <a:t>play</a:t>
            </a:r>
          </a:p>
          <a:p>
            <a:endParaRPr lang="en-GB" b="0" dirty="0"/>
          </a:p>
          <a:p>
            <a:pPr marL="114300" indent="0" algn="ctr">
              <a:buNone/>
            </a:pPr>
            <a:r>
              <a:rPr lang="en-GB" dirty="0"/>
              <a:t>Kanban promotes continuous collaboration and encourages active, ongoing learning and improving by defining the best possible team workflow.</a:t>
            </a:r>
          </a:p>
          <a:p>
            <a:pPr marL="114300" indent="0">
              <a:buNone/>
            </a:pPr>
            <a:endParaRPr lang="en-US" sz="24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00265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Programming</a:t>
            </a:r>
            <a:endParaRPr lang="en-US" dirty="0"/>
          </a:p>
        </p:txBody>
      </p:sp>
      <p:sp>
        <p:nvSpPr>
          <p:cNvPr id="3" name="Content Placeholder 2"/>
          <p:cNvSpPr>
            <a:spLocks noGrp="1"/>
          </p:cNvSpPr>
          <p:nvPr>
            <p:ph idx="1"/>
          </p:nvPr>
        </p:nvSpPr>
        <p:spPr>
          <a:xfrm>
            <a:off x="838200" y="1600200"/>
            <a:ext cx="8191500" cy="4953000"/>
          </a:xfrm>
        </p:spPr>
        <p:txBody>
          <a:bodyPr>
            <a:normAutofit lnSpcReduction="10000"/>
          </a:bodyPr>
          <a:lstStyle/>
          <a:p>
            <a:pPr marL="114300" indent="0">
              <a:buNone/>
            </a:pPr>
            <a:r>
              <a:rPr lang="en-US" sz="2000" dirty="0" smtClean="0"/>
              <a:t>What is Lean Programming?</a:t>
            </a:r>
          </a:p>
          <a:p>
            <a:pPr marL="114300" indent="0" algn="ctr">
              <a:buNone/>
            </a:pPr>
            <a:endParaRPr lang="en-US" dirty="0" smtClean="0"/>
          </a:p>
          <a:p>
            <a:pPr marL="114300" indent="0">
              <a:lnSpc>
                <a:spcPct val="150000"/>
              </a:lnSpc>
              <a:buNone/>
            </a:pPr>
            <a:r>
              <a:rPr lang="en-US" sz="1800" b="0" i="1" dirty="0" smtClean="0"/>
              <a:t>         “Lean </a:t>
            </a:r>
            <a:r>
              <a:rPr lang="en-US" sz="1800" b="0" i="1" dirty="0"/>
              <a:t>programming is a concept that </a:t>
            </a:r>
            <a:endParaRPr lang="en-US" sz="1800" b="0" i="1" dirty="0" smtClean="0"/>
          </a:p>
          <a:p>
            <a:pPr marL="114300" indent="0">
              <a:lnSpc>
                <a:spcPct val="150000"/>
              </a:lnSpc>
              <a:buNone/>
            </a:pPr>
            <a:r>
              <a:rPr lang="en-US" sz="1800" b="0" i="1" dirty="0" smtClean="0"/>
              <a:t>  emphasizes </a:t>
            </a:r>
            <a:r>
              <a:rPr lang="en-US" sz="1800" b="0" i="1" dirty="0"/>
              <a:t>optimizing efficiency and </a:t>
            </a:r>
            <a:endParaRPr lang="en-US" sz="1800" b="0" i="1" dirty="0" smtClean="0"/>
          </a:p>
          <a:p>
            <a:pPr marL="114300" indent="0">
              <a:lnSpc>
                <a:spcPct val="150000"/>
              </a:lnSpc>
              <a:buNone/>
            </a:pPr>
            <a:r>
              <a:rPr lang="en-US" sz="1800" b="0" i="1" dirty="0" smtClean="0"/>
              <a:t> minimizing </a:t>
            </a:r>
            <a:r>
              <a:rPr lang="en-US" sz="1800" b="0" i="1" dirty="0"/>
              <a:t>waste in the development </a:t>
            </a:r>
            <a:r>
              <a:rPr lang="en-US" sz="1800" b="0" i="1" dirty="0" smtClean="0"/>
              <a:t>of</a:t>
            </a:r>
          </a:p>
          <a:p>
            <a:pPr marL="114300" indent="0">
              <a:lnSpc>
                <a:spcPct val="150000"/>
              </a:lnSpc>
              <a:buNone/>
            </a:pPr>
            <a:r>
              <a:rPr lang="en-US" sz="1800" b="0" i="1" dirty="0" smtClean="0"/>
              <a:t>                    a </a:t>
            </a:r>
            <a:r>
              <a:rPr lang="en-US" sz="1800" b="0" i="1" dirty="0"/>
              <a:t>computer program. </a:t>
            </a:r>
            <a:endParaRPr lang="en-US" sz="1800" b="0" i="1" dirty="0" smtClean="0"/>
          </a:p>
          <a:p>
            <a:pPr marL="114300" indent="0" algn="ctr">
              <a:lnSpc>
                <a:spcPct val="150000"/>
              </a:lnSpc>
              <a:buNone/>
            </a:pPr>
            <a:endParaRPr lang="en-US" sz="1800" b="0" i="1" dirty="0"/>
          </a:p>
          <a:p>
            <a:pPr marL="114300" indent="0" algn="ctr">
              <a:lnSpc>
                <a:spcPct val="150000"/>
              </a:lnSpc>
              <a:buNone/>
            </a:pPr>
            <a:r>
              <a:rPr lang="en-US" sz="1800" b="0" i="1" dirty="0" smtClean="0"/>
              <a:t>The </a:t>
            </a:r>
            <a:r>
              <a:rPr lang="en-US" sz="1800" b="0" i="1" dirty="0"/>
              <a:t>concept is that efficiencies can be applied and waste managed at all levels: </a:t>
            </a:r>
            <a:r>
              <a:rPr lang="en-US" sz="1800" b="0" i="1" dirty="0" smtClean="0"/>
              <a:t>each individual</a:t>
            </a:r>
            <a:r>
              <a:rPr lang="en-US" sz="1800" b="0" i="1" dirty="0"/>
              <a:t>, every department, interdepartmental operations, the organization as a whole, and the relationships of the organization with customers and suppliers</a:t>
            </a:r>
            <a:r>
              <a:rPr lang="en-US" sz="1800" b="0" i="1" dirty="0" smtClean="0"/>
              <a:t>.”</a:t>
            </a:r>
          </a:p>
          <a:p>
            <a:pPr marL="114300" indent="0" algn="r">
              <a:lnSpc>
                <a:spcPct val="150000"/>
              </a:lnSpc>
              <a:buNone/>
            </a:pPr>
            <a:endParaRPr lang="en-US" sz="1000" b="0" dirty="0" smtClean="0"/>
          </a:p>
          <a:p>
            <a:pPr marL="114300" indent="0" algn="r">
              <a:lnSpc>
                <a:spcPct val="150000"/>
              </a:lnSpc>
              <a:buNone/>
            </a:pPr>
            <a:endParaRPr lang="en-US" sz="1000" b="0" dirty="0"/>
          </a:p>
          <a:p>
            <a:pPr marL="114300" indent="0" algn="r">
              <a:lnSpc>
                <a:spcPct val="150000"/>
              </a:lnSpc>
              <a:buNone/>
            </a:pPr>
            <a:r>
              <a:rPr lang="en-US" sz="1200" b="0" dirty="0" smtClean="0"/>
              <a:t>Taken </a:t>
            </a:r>
            <a:r>
              <a:rPr lang="en-US" sz="1200" b="0" dirty="0"/>
              <a:t>from : </a:t>
            </a:r>
            <a:r>
              <a:rPr lang="en-US" sz="1200" b="0" dirty="0">
                <a:hlinkClick r:id="rId3"/>
              </a:rPr>
              <a:t>http://searchsoftwarequality.techtarget.com/definition/lean-programming</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16" r="3237"/>
          <a:stretch/>
        </p:blipFill>
        <p:spPr bwMode="auto">
          <a:xfrm>
            <a:off x="5559972" y="2057400"/>
            <a:ext cx="3289738"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008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Kanban</a:t>
            </a:r>
            <a:endParaRPr lang="en-US" dirty="0"/>
          </a:p>
        </p:txBody>
      </p:sp>
      <p:sp>
        <p:nvSpPr>
          <p:cNvPr id="3" name="Content Placeholder 2"/>
          <p:cNvSpPr>
            <a:spLocks noGrp="1"/>
          </p:cNvSpPr>
          <p:nvPr>
            <p:ph idx="1"/>
          </p:nvPr>
        </p:nvSpPr>
        <p:spPr/>
        <p:txBody>
          <a:bodyPr/>
          <a:lstStyle/>
          <a:p>
            <a:r>
              <a:rPr lang="en-GB" dirty="0" smtClean="0"/>
              <a:t>Why use Kanban?</a:t>
            </a:r>
          </a:p>
          <a:p>
            <a:pPr marL="114300" indent="0">
              <a:buNone/>
            </a:pPr>
            <a:endParaRPr lang="en-GB" b="0" dirty="0" smtClean="0"/>
          </a:p>
          <a:p>
            <a:pPr marL="114300" indent="0">
              <a:buNone/>
            </a:pPr>
            <a:r>
              <a:rPr lang="en-GB" b="0" dirty="0" smtClean="0"/>
              <a:t>Kanban enables </a:t>
            </a:r>
            <a:r>
              <a:rPr lang="en-GB" b="0" dirty="0"/>
              <a:t>software development teams today </a:t>
            </a:r>
            <a:r>
              <a:rPr lang="en-GB" b="0" dirty="0" smtClean="0"/>
              <a:t>to </a:t>
            </a:r>
            <a:r>
              <a:rPr lang="en-GB" b="0" dirty="0"/>
              <a:t>leverage these same JIT principles by matching the amount of work in progress (WIP) to the team's capacity. </a:t>
            </a:r>
            <a:endParaRPr lang="en-GB" b="0" dirty="0" smtClean="0"/>
          </a:p>
          <a:p>
            <a:pPr marL="114300" indent="0">
              <a:buNone/>
            </a:pPr>
            <a:endParaRPr lang="en-GB" b="0" dirty="0"/>
          </a:p>
          <a:p>
            <a:pPr marL="114300" indent="0">
              <a:buNone/>
            </a:pPr>
            <a:r>
              <a:rPr lang="en-GB" b="0" dirty="0" smtClean="0"/>
              <a:t>This </a:t>
            </a:r>
            <a:r>
              <a:rPr lang="en-GB" b="0" dirty="0"/>
              <a:t>gives teams more flexible planning options, faster output, clearer focus, and transparency throughout the development cycle.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379802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0"/>
            <a:ext cx="6858000" cy="1143000"/>
          </a:xfrm>
        </p:spPr>
        <p:txBody>
          <a:bodyPr/>
          <a:lstStyle/>
          <a:p>
            <a:r>
              <a:rPr lang="en-US" dirty="0"/>
              <a:t>Kanban</a:t>
            </a:r>
          </a:p>
        </p:txBody>
      </p:sp>
      <p:sp>
        <p:nvSpPr>
          <p:cNvPr id="3" name="Content Placeholder 2"/>
          <p:cNvSpPr>
            <a:spLocks noGrp="1"/>
          </p:cNvSpPr>
          <p:nvPr>
            <p:ph idx="1"/>
          </p:nvPr>
        </p:nvSpPr>
        <p:spPr>
          <a:xfrm>
            <a:off x="838200" y="1371600"/>
            <a:ext cx="8305800" cy="5334000"/>
          </a:xfrm>
        </p:spPr>
        <p:txBody>
          <a:bodyPr>
            <a:normAutofit lnSpcReduction="10000"/>
          </a:bodyPr>
          <a:lstStyle/>
          <a:p>
            <a:pPr marL="114300" indent="0">
              <a:buNone/>
            </a:pPr>
            <a:r>
              <a:rPr lang="en-US" sz="2400" dirty="0" smtClean="0"/>
              <a:t>Kanban VS SCRUM</a:t>
            </a:r>
          </a:p>
          <a:p>
            <a:pPr marL="114300" indent="0">
              <a:buNone/>
            </a:pPr>
            <a:endParaRPr lang="en-US" sz="2000" dirty="0" smtClean="0"/>
          </a:p>
          <a:p>
            <a:r>
              <a:rPr lang="en-GB" sz="2400" i="1" dirty="0" smtClean="0"/>
              <a:t>Similarities:</a:t>
            </a:r>
          </a:p>
          <a:p>
            <a:pPr lvl="1"/>
            <a:r>
              <a:rPr lang="en-GB" sz="2400" b="0" dirty="0" smtClean="0"/>
              <a:t>Both </a:t>
            </a:r>
            <a:r>
              <a:rPr lang="en-GB" sz="2400" b="0" dirty="0"/>
              <a:t>Kanban and Scrum focus on releasing software early and often. Both require highly-collaborative and self-managed teams. </a:t>
            </a:r>
            <a:endParaRPr lang="en-GB" sz="2400" b="0" dirty="0" smtClean="0"/>
          </a:p>
          <a:p>
            <a:pPr marL="411480" lvl="1" indent="0">
              <a:buNone/>
            </a:pPr>
            <a:endParaRPr lang="en-GB" dirty="0" smtClean="0"/>
          </a:p>
          <a:p>
            <a:pPr marL="411480" lvl="1" indent="0" algn="ctr">
              <a:buNone/>
            </a:pPr>
            <a:r>
              <a:rPr lang="en-GB" sz="2400" b="1" i="1" dirty="0" smtClean="0"/>
              <a:t>There </a:t>
            </a:r>
            <a:r>
              <a:rPr lang="en-GB" sz="2400" b="1" i="1" dirty="0"/>
              <a:t>are, however, differences between the </a:t>
            </a:r>
            <a:r>
              <a:rPr lang="en-GB" sz="2400" b="1" i="1" dirty="0" smtClean="0"/>
              <a:t>approaches!</a:t>
            </a:r>
          </a:p>
          <a:p>
            <a:pPr marL="411480" lvl="1" indent="0">
              <a:buNone/>
            </a:pPr>
            <a:endParaRPr lang="en-GB" sz="2400" b="0" dirty="0" smtClean="0"/>
          </a:p>
          <a:p>
            <a:pPr marL="411480" lvl="1" indent="0">
              <a:buNone/>
            </a:pPr>
            <a:r>
              <a:rPr lang="en-GB" sz="2400" dirty="0" smtClean="0"/>
              <a:t>Which method is best often depends on :</a:t>
            </a:r>
          </a:p>
          <a:p>
            <a:pPr lvl="1"/>
            <a:r>
              <a:rPr lang="en-GB" sz="2400" dirty="0" smtClean="0"/>
              <a:t>Organization</a:t>
            </a:r>
            <a:r>
              <a:rPr lang="en-GB" sz="2400" dirty="0"/>
              <a:t>, </a:t>
            </a:r>
            <a:endParaRPr lang="en-GB" sz="2400" dirty="0" smtClean="0"/>
          </a:p>
          <a:p>
            <a:pPr lvl="1"/>
            <a:r>
              <a:rPr lang="en-GB" sz="2400" dirty="0" smtClean="0"/>
              <a:t>Culture </a:t>
            </a:r>
          </a:p>
          <a:p>
            <a:pPr lvl="1"/>
            <a:r>
              <a:rPr lang="en-GB" sz="2400" dirty="0"/>
              <a:t>T</a:t>
            </a:r>
            <a:r>
              <a:rPr lang="en-GB" sz="2400" dirty="0" smtClean="0"/>
              <a:t>eam Dynamics</a:t>
            </a:r>
            <a:endParaRPr lang="en-US" sz="24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6290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Kanban</a:t>
            </a:r>
            <a:endParaRPr lang="en-US" dirty="0"/>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Picture 6"/>
          <p:cNvPicPr>
            <a:picLocks noChangeAspect="1"/>
          </p:cNvPicPr>
          <p:nvPr/>
        </p:nvPicPr>
        <p:blipFill rotWithShape="1">
          <a:blip r:embed="rId3"/>
          <a:srcRect l="6729" t="33816" r="8735" b="24147"/>
          <a:stretch/>
        </p:blipFill>
        <p:spPr>
          <a:xfrm>
            <a:off x="914400" y="1600200"/>
            <a:ext cx="8001000" cy="4800600"/>
          </a:xfrm>
          <a:prstGeom prst="rect">
            <a:avLst/>
          </a:prstGeom>
        </p:spPr>
      </p:pic>
    </p:spTree>
    <p:extLst>
      <p:ext uri="{BB962C8B-B14F-4D97-AF65-F5344CB8AC3E}">
        <p14:creationId xmlns:p14="http://schemas.microsoft.com/office/powerpoint/2010/main" val="3816035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Lesson 2</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973480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Lean Programming</a:t>
            </a:r>
          </a:p>
        </p:txBody>
      </p:sp>
      <p:sp>
        <p:nvSpPr>
          <p:cNvPr id="3" name="Content Placeholder 2"/>
          <p:cNvSpPr>
            <a:spLocks noGrp="1"/>
          </p:cNvSpPr>
          <p:nvPr>
            <p:ph idx="1"/>
          </p:nvPr>
        </p:nvSpPr>
        <p:spPr>
          <a:xfrm>
            <a:off x="762000" y="1295400"/>
            <a:ext cx="5867400" cy="5410200"/>
          </a:xfrm>
        </p:spPr>
        <p:txBody>
          <a:bodyPr>
            <a:normAutofit fontScale="92500"/>
          </a:bodyPr>
          <a:lstStyle/>
          <a:p>
            <a:pPr marL="114300" indent="0">
              <a:buNone/>
            </a:pPr>
            <a:r>
              <a:rPr lang="en-US" sz="2400" dirty="0" smtClean="0"/>
              <a:t>What is Lean Programming all About?</a:t>
            </a:r>
          </a:p>
          <a:p>
            <a:pPr marL="114300" indent="0">
              <a:lnSpc>
                <a:spcPct val="150000"/>
              </a:lnSpc>
              <a:buNone/>
            </a:pPr>
            <a:endParaRPr lang="en-US" sz="1000" b="0" dirty="0"/>
          </a:p>
          <a:p>
            <a:pPr marL="114300" indent="0">
              <a:lnSpc>
                <a:spcPct val="150000"/>
              </a:lnSpc>
              <a:buNone/>
            </a:pPr>
            <a:r>
              <a:rPr lang="en-US" sz="1800" b="0" dirty="0" smtClean="0"/>
              <a:t>Lean Programming is based on two fundamental elements:</a:t>
            </a:r>
          </a:p>
          <a:p>
            <a:pPr marL="114300" indent="0">
              <a:lnSpc>
                <a:spcPct val="150000"/>
              </a:lnSpc>
              <a:buNone/>
            </a:pPr>
            <a:endParaRPr lang="en-US" sz="1000" b="0" dirty="0" smtClean="0"/>
          </a:p>
          <a:p>
            <a:pPr>
              <a:lnSpc>
                <a:spcPct val="150000"/>
              </a:lnSpc>
            </a:pPr>
            <a:r>
              <a:rPr lang="en-US" sz="1800" dirty="0" smtClean="0">
                <a:solidFill>
                  <a:srgbClr val="CC6600"/>
                </a:solidFill>
              </a:rPr>
              <a:t>Respect </a:t>
            </a:r>
            <a:r>
              <a:rPr lang="en-US" sz="1800" dirty="0">
                <a:solidFill>
                  <a:srgbClr val="CC6600"/>
                </a:solidFill>
              </a:rPr>
              <a:t>for </a:t>
            </a:r>
            <a:r>
              <a:rPr lang="en-US" sz="1800" dirty="0" smtClean="0">
                <a:solidFill>
                  <a:srgbClr val="CC6600"/>
                </a:solidFill>
              </a:rPr>
              <a:t>people</a:t>
            </a:r>
          </a:p>
          <a:p>
            <a:pPr marL="411480" lvl="1" indent="0">
              <a:lnSpc>
                <a:spcPct val="150000"/>
              </a:lnSpc>
              <a:buNone/>
            </a:pPr>
            <a:r>
              <a:rPr lang="en-US" sz="1800" b="0" dirty="0" smtClean="0"/>
              <a:t>Developing </a:t>
            </a:r>
            <a:r>
              <a:rPr lang="en-US" sz="1800" b="0" dirty="0"/>
              <a:t>the capabilities of each person, learning continuously, and engaging individual talents and interests to serve the larger objectives—ultimately holding people accountable to the system, following it and improving </a:t>
            </a:r>
            <a:r>
              <a:rPr lang="en-US" sz="1800" b="0" dirty="0" smtClean="0"/>
              <a:t>it</a:t>
            </a:r>
          </a:p>
          <a:p>
            <a:pPr marL="114300" indent="0">
              <a:lnSpc>
                <a:spcPct val="150000"/>
              </a:lnSpc>
              <a:buNone/>
            </a:pPr>
            <a:endParaRPr lang="en-US" sz="1000" b="0" dirty="0"/>
          </a:p>
          <a:p>
            <a:pPr>
              <a:lnSpc>
                <a:spcPct val="150000"/>
              </a:lnSpc>
            </a:pPr>
            <a:r>
              <a:rPr lang="en-US" sz="1800" dirty="0">
                <a:solidFill>
                  <a:srgbClr val="CC6600"/>
                </a:solidFill>
              </a:rPr>
              <a:t>Eliminating waste and </a:t>
            </a:r>
            <a:r>
              <a:rPr lang="en-US" sz="1800" dirty="0" smtClean="0">
                <a:solidFill>
                  <a:srgbClr val="CC6600"/>
                </a:solidFill>
              </a:rPr>
              <a:t>variation</a:t>
            </a:r>
          </a:p>
          <a:p>
            <a:pPr marL="411480" lvl="1" indent="0">
              <a:lnSpc>
                <a:spcPct val="150000"/>
              </a:lnSpc>
              <a:buNone/>
            </a:pPr>
            <a:r>
              <a:rPr lang="en-US" sz="1800" b="0" dirty="0" smtClean="0"/>
              <a:t>This </a:t>
            </a:r>
            <a:r>
              <a:rPr lang="en-US" sz="1800" b="0" dirty="0"/>
              <a:t>requires intense focus on uncovering value as defined by you and delivering the value while eliminating activities that do not add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362200"/>
            <a:ext cx="2133600" cy="1600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599" y="4534557"/>
            <a:ext cx="2133601" cy="17510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331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Programming</a:t>
            </a:r>
            <a:endParaRPr lang="en-US" dirty="0"/>
          </a:p>
        </p:txBody>
      </p:sp>
      <p:sp>
        <p:nvSpPr>
          <p:cNvPr id="3" name="Content Placeholder 2"/>
          <p:cNvSpPr>
            <a:spLocks noGrp="1"/>
          </p:cNvSpPr>
          <p:nvPr>
            <p:ph idx="1"/>
          </p:nvPr>
        </p:nvSpPr>
        <p:spPr/>
        <p:txBody>
          <a:bodyPr/>
          <a:lstStyle/>
          <a:p>
            <a:pPr marL="114300" indent="0">
              <a:buNone/>
            </a:pPr>
            <a:r>
              <a:rPr lang="en-US" dirty="0" smtClean="0"/>
              <a:t>How Should We Go About Lean Development?</a:t>
            </a:r>
          </a:p>
          <a:p>
            <a:pPr marL="114300" indent="0">
              <a:buNone/>
            </a:pPr>
            <a:endParaRPr lang="en-US" dirty="0"/>
          </a:p>
          <a:p>
            <a:pPr marL="11430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599"/>
            <a:ext cx="4495800" cy="4579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1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p:txBody>
          <a:bodyPr>
            <a:normAutofit/>
          </a:bodyPr>
          <a:lstStyle/>
          <a:p>
            <a:pPr marL="114300" indent="0">
              <a:buNone/>
            </a:pPr>
            <a:r>
              <a:rPr lang="en-US" dirty="0" smtClean="0"/>
              <a:t>What are the Principles of Lean Programming?</a:t>
            </a:r>
          </a:p>
          <a:p>
            <a:pPr marL="114300" indent="0">
              <a:buNone/>
            </a:pPr>
            <a:endParaRPr lang="en-US" sz="1000" dirty="0"/>
          </a:p>
          <a:p>
            <a:pPr marL="2514600" lvl="8" indent="-457200">
              <a:lnSpc>
                <a:spcPct val="150000"/>
              </a:lnSpc>
              <a:buFont typeface="+mj-lt"/>
              <a:buAutoNum type="arabicPeriod"/>
            </a:pPr>
            <a:r>
              <a:rPr lang="en-US" sz="1800" b="0" dirty="0"/>
              <a:t>Eliminate Waste</a:t>
            </a:r>
          </a:p>
          <a:p>
            <a:pPr marL="2514600" lvl="8" indent="-457200">
              <a:lnSpc>
                <a:spcPct val="150000"/>
              </a:lnSpc>
              <a:buFont typeface="+mj-lt"/>
              <a:buAutoNum type="arabicPeriod"/>
            </a:pPr>
            <a:r>
              <a:rPr lang="en-US" sz="1800" b="0" dirty="0"/>
              <a:t>Build Quality in</a:t>
            </a:r>
          </a:p>
          <a:p>
            <a:pPr marL="2514600" lvl="8" indent="-457200">
              <a:lnSpc>
                <a:spcPct val="150000"/>
              </a:lnSpc>
              <a:buFont typeface="+mj-lt"/>
              <a:buAutoNum type="arabicPeriod"/>
            </a:pPr>
            <a:r>
              <a:rPr lang="en-US" sz="1800" b="0" dirty="0"/>
              <a:t>Create Knowledge</a:t>
            </a:r>
          </a:p>
          <a:p>
            <a:pPr marL="2514600" lvl="8" indent="-457200">
              <a:lnSpc>
                <a:spcPct val="150000"/>
              </a:lnSpc>
              <a:buFont typeface="+mj-lt"/>
              <a:buAutoNum type="arabicPeriod"/>
            </a:pPr>
            <a:r>
              <a:rPr lang="en-US" sz="1800" b="0" dirty="0"/>
              <a:t>Defer Commitment</a:t>
            </a:r>
          </a:p>
          <a:p>
            <a:pPr marL="2514600" lvl="8" indent="-457200">
              <a:lnSpc>
                <a:spcPct val="150000"/>
              </a:lnSpc>
              <a:buFont typeface="+mj-lt"/>
              <a:buAutoNum type="arabicPeriod"/>
            </a:pPr>
            <a:r>
              <a:rPr lang="en-US" sz="1800" b="0" dirty="0"/>
              <a:t>Deliver Fast</a:t>
            </a:r>
          </a:p>
          <a:p>
            <a:pPr marL="2514600" lvl="8" indent="-457200">
              <a:lnSpc>
                <a:spcPct val="150000"/>
              </a:lnSpc>
              <a:buFont typeface="+mj-lt"/>
              <a:buAutoNum type="arabicPeriod"/>
            </a:pPr>
            <a:r>
              <a:rPr lang="en-US" sz="1800" b="0" dirty="0"/>
              <a:t>Respect People</a:t>
            </a:r>
          </a:p>
          <a:p>
            <a:pPr marL="2514600" lvl="8" indent="-457200">
              <a:lnSpc>
                <a:spcPct val="150000"/>
              </a:lnSpc>
              <a:buFont typeface="+mj-lt"/>
              <a:buAutoNum type="arabicPeriod"/>
            </a:pPr>
            <a:r>
              <a:rPr lang="en-US" sz="1800" b="0" dirty="0"/>
              <a:t>Optimize the whole</a:t>
            </a:r>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33600"/>
            <a:ext cx="1630417" cy="3260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88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a:xfrm>
            <a:off x="838200" y="1600200"/>
            <a:ext cx="7924800" cy="4800600"/>
          </a:xfrm>
        </p:spPr>
        <p:txBody>
          <a:bodyPr/>
          <a:lstStyle/>
          <a:p>
            <a:pPr marL="114300" indent="0">
              <a:buNone/>
            </a:pPr>
            <a:r>
              <a:rPr lang="en-US" dirty="0"/>
              <a:t>What are the Principles of Lean Programming?</a:t>
            </a:r>
          </a:p>
          <a:p>
            <a:pPr marL="114300" indent="0">
              <a:buNone/>
            </a:pPr>
            <a:endParaRPr lang="en-US" sz="1000" dirty="0"/>
          </a:p>
          <a:p>
            <a:pPr marL="114300" indent="0">
              <a:lnSpc>
                <a:spcPct val="150000"/>
              </a:lnSpc>
              <a:buNone/>
            </a:pPr>
            <a:r>
              <a:rPr lang="en-US" sz="1800" dirty="0"/>
              <a:t>Eliminate Waste</a:t>
            </a:r>
          </a:p>
          <a:p>
            <a:pPr marL="114300" indent="0">
              <a:lnSpc>
                <a:spcPct val="150000"/>
              </a:lnSpc>
              <a:buNone/>
            </a:pPr>
            <a:r>
              <a:rPr lang="en-US" sz="1800" b="0" dirty="0"/>
              <a:t>With lean programming </a:t>
            </a:r>
            <a:r>
              <a:rPr lang="en-US" sz="1800" b="0" dirty="0" smtClean="0"/>
              <a:t>the aim is to </a:t>
            </a:r>
            <a:r>
              <a:rPr lang="en-US" sz="1800" b="0" dirty="0"/>
              <a:t>focus only on </a:t>
            </a:r>
            <a:r>
              <a:rPr lang="en-US" sz="1800" b="0" dirty="0" smtClean="0"/>
              <a:t>what </a:t>
            </a:r>
            <a:r>
              <a:rPr lang="en-US" sz="1800" b="0" dirty="0"/>
              <a:t>is really </a:t>
            </a:r>
            <a:r>
              <a:rPr lang="en-US" sz="1800" b="0" dirty="0" smtClean="0"/>
              <a:t>needed.  Adding a lot of functions or </a:t>
            </a:r>
            <a:r>
              <a:rPr lang="en-US" sz="1800" b="0" dirty="0"/>
              <a:t>process step that </a:t>
            </a:r>
            <a:r>
              <a:rPr lang="en-US" sz="1800" b="0" dirty="0" smtClean="0"/>
              <a:t>do not any benefits or which will not be used is a waste of time and resources and it will only divert effort from </a:t>
            </a:r>
            <a:r>
              <a:rPr lang="en-US" sz="1800" b="0" dirty="0"/>
              <a:t>what is really </a:t>
            </a:r>
            <a:r>
              <a:rPr lang="en-US" sz="1800" b="0" dirty="0" smtClean="0"/>
              <a:t>important!</a:t>
            </a:r>
          </a:p>
          <a:p>
            <a:pPr marL="114300" indent="0">
              <a:lnSpc>
                <a:spcPct val="150000"/>
              </a:lnSpc>
              <a:buNone/>
            </a:pPr>
            <a:endParaRPr lang="en-US" sz="1800" b="0" dirty="0"/>
          </a:p>
          <a:p>
            <a:pPr marL="11430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104289"/>
            <a:ext cx="3352800" cy="26033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18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Programming</a:t>
            </a:r>
          </a:p>
        </p:txBody>
      </p:sp>
      <p:sp>
        <p:nvSpPr>
          <p:cNvPr id="3" name="Content Placeholder 2"/>
          <p:cNvSpPr>
            <a:spLocks noGrp="1"/>
          </p:cNvSpPr>
          <p:nvPr>
            <p:ph idx="1"/>
          </p:nvPr>
        </p:nvSpPr>
        <p:spPr>
          <a:xfrm>
            <a:off x="762000" y="1752600"/>
            <a:ext cx="8534400" cy="4800600"/>
          </a:xfrm>
        </p:spPr>
        <p:txBody>
          <a:bodyPr>
            <a:normAutofit fontScale="92500" lnSpcReduction="10000"/>
          </a:bodyPr>
          <a:lstStyle/>
          <a:p>
            <a:pPr marL="114300" indent="0">
              <a:buNone/>
            </a:pPr>
            <a:r>
              <a:rPr lang="en-US" dirty="0"/>
              <a:t>What are the Principles of Lean Programming?</a:t>
            </a:r>
          </a:p>
          <a:p>
            <a:pPr marL="114300" indent="0">
              <a:buNone/>
            </a:pPr>
            <a:endParaRPr lang="en-US" sz="1000" dirty="0"/>
          </a:p>
          <a:p>
            <a:pPr marL="114300" indent="0">
              <a:lnSpc>
                <a:spcPct val="150000"/>
              </a:lnSpc>
              <a:buNone/>
            </a:pPr>
            <a:r>
              <a:rPr lang="en-US" sz="1800" dirty="0"/>
              <a:t>Eliminate Waste</a:t>
            </a:r>
          </a:p>
          <a:p>
            <a:pPr marL="457200" indent="-342900">
              <a:lnSpc>
                <a:spcPct val="150000"/>
              </a:lnSpc>
              <a:buAutoNum type="arabicPeriod"/>
            </a:pPr>
            <a:r>
              <a:rPr lang="en-US" sz="1700" dirty="0" smtClean="0">
                <a:solidFill>
                  <a:srgbClr val="CC6600"/>
                </a:solidFill>
              </a:rPr>
              <a:t>Inventory such </a:t>
            </a:r>
            <a:r>
              <a:rPr lang="en-US" sz="1700" b="0" dirty="0" smtClean="0"/>
              <a:t>as incomplete , untested, undocumented code which is not deployable</a:t>
            </a:r>
          </a:p>
          <a:p>
            <a:pPr marL="457200" indent="-342900">
              <a:lnSpc>
                <a:spcPct val="150000"/>
              </a:lnSpc>
              <a:buAutoNum type="arabicPeriod"/>
            </a:pPr>
            <a:r>
              <a:rPr lang="en-US" sz="1700" dirty="0" smtClean="0">
                <a:solidFill>
                  <a:srgbClr val="CC6600"/>
                </a:solidFill>
              </a:rPr>
              <a:t>Over – Production </a:t>
            </a:r>
            <a:r>
              <a:rPr lang="en-US" sz="1700" b="0" dirty="0" smtClean="0"/>
              <a:t>such as developing extra features which were not requested</a:t>
            </a:r>
          </a:p>
          <a:p>
            <a:pPr marL="457200" indent="-342900">
              <a:lnSpc>
                <a:spcPct val="150000"/>
              </a:lnSpc>
              <a:buAutoNum type="arabicPeriod"/>
            </a:pPr>
            <a:r>
              <a:rPr lang="en-US" sz="1700" dirty="0" smtClean="0">
                <a:solidFill>
                  <a:srgbClr val="CC6600"/>
                </a:solidFill>
              </a:rPr>
              <a:t>Over – Processing </a:t>
            </a:r>
            <a:r>
              <a:rPr lang="en-US" sz="1700" b="0" dirty="0" smtClean="0"/>
              <a:t>by </a:t>
            </a:r>
            <a:r>
              <a:rPr lang="en-US" sz="1700" b="0" dirty="0"/>
              <a:t>n</a:t>
            </a:r>
            <a:r>
              <a:rPr lang="en-US" sz="1700" b="0" dirty="0" smtClean="0"/>
              <a:t>ot making use of  </a:t>
            </a:r>
            <a:r>
              <a:rPr lang="en-US" sz="1700" b="0" dirty="0"/>
              <a:t>knowledge that is available within the team </a:t>
            </a:r>
            <a:r>
              <a:rPr lang="en-US" sz="1700" b="0" dirty="0" smtClean="0"/>
              <a:t>.</a:t>
            </a:r>
          </a:p>
          <a:p>
            <a:pPr marL="457200" indent="-342900">
              <a:lnSpc>
                <a:spcPct val="150000"/>
              </a:lnSpc>
              <a:buAutoNum type="arabicPeriod"/>
            </a:pPr>
            <a:r>
              <a:rPr lang="en-US" sz="1700" dirty="0" smtClean="0">
                <a:solidFill>
                  <a:srgbClr val="CC6600"/>
                </a:solidFill>
              </a:rPr>
              <a:t>Defect</a:t>
            </a:r>
            <a:r>
              <a:rPr lang="en-US" sz="1700" b="0" dirty="0" smtClean="0"/>
              <a:t>s such as bugs which  create </a:t>
            </a:r>
            <a:r>
              <a:rPr lang="en-US" sz="1700" b="0" dirty="0"/>
              <a:t>e</a:t>
            </a:r>
            <a:r>
              <a:rPr lang="en-US" sz="1700" b="0" dirty="0" smtClean="0"/>
              <a:t>rroneous </a:t>
            </a:r>
            <a:r>
              <a:rPr lang="en-US" sz="1700" b="0" dirty="0"/>
              <a:t>functionality that produces wrong output. </a:t>
            </a:r>
            <a:endParaRPr lang="en-US" sz="1700" b="0" dirty="0" smtClean="0"/>
          </a:p>
          <a:p>
            <a:pPr marL="457200" indent="-342900">
              <a:lnSpc>
                <a:spcPct val="150000"/>
              </a:lnSpc>
              <a:buAutoNum type="arabicPeriod"/>
            </a:pPr>
            <a:r>
              <a:rPr lang="en-US" sz="1700" dirty="0" smtClean="0">
                <a:solidFill>
                  <a:srgbClr val="CC6600"/>
                </a:solidFill>
              </a:rPr>
              <a:t>Waitin</a:t>
            </a:r>
            <a:r>
              <a:rPr lang="en-US" sz="1700" b="0" dirty="0" smtClean="0"/>
              <a:t>g due to delays which may be caused by </a:t>
            </a:r>
            <a:r>
              <a:rPr lang="en-US" sz="1700" b="0" dirty="0"/>
              <a:t>a</a:t>
            </a:r>
            <a:r>
              <a:rPr lang="en-US" sz="1700" b="0" dirty="0" smtClean="0"/>
              <a:t>nything </a:t>
            </a:r>
            <a:r>
              <a:rPr lang="en-US" sz="1700" b="0" dirty="0"/>
              <a:t>that causes more time to deliver a value-added </a:t>
            </a:r>
            <a:r>
              <a:rPr lang="en-US" sz="1700" b="0" dirty="0" smtClean="0"/>
              <a:t>activity</a:t>
            </a:r>
          </a:p>
          <a:p>
            <a:pPr marL="457200" indent="-342900">
              <a:lnSpc>
                <a:spcPct val="150000"/>
              </a:lnSpc>
              <a:buAutoNum type="arabicPeriod"/>
            </a:pPr>
            <a:r>
              <a:rPr lang="en-US" sz="1700" dirty="0" smtClean="0">
                <a:solidFill>
                  <a:srgbClr val="CC6600"/>
                </a:solidFill>
              </a:rPr>
              <a:t>Motion</a:t>
            </a:r>
            <a:r>
              <a:rPr lang="en-US" sz="1700" b="0" dirty="0" smtClean="0"/>
              <a:t> due to </a:t>
            </a:r>
            <a:r>
              <a:rPr lang="en-US" sz="1700" b="0" dirty="0"/>
              <a:t>t</a:t>
            </a:r>
            <a:r>
              <a:rPr lang="en-US" sz="1700" b="0" dirty="0" smtClean="0"/>
              <a:t>eam </a:t>
            </a:r>
            <a:r>
              <a:rPr lang="en-US" sz="1700" b="0" dirty="0"/>
              <a:t>members moving from one task to another without completing the first task </a:t>
            </a:r>
            <a:r>
              <a:rPr lang="en-US" sz="1700" b="0" dirty="0" smtClean="0"/>
              <a:t>properly</a:t>
            </a:r>
          </a:p>
          <a:p>
            <a:pPr marL="457200" indent="-342900">
              <a:lnSpc>
                <a:spcPct val="150000"/>
              </a:lnSpc>
              <a:buAutoNum type="arabicPeriod"/>
            </a:pPr>
            <a:r>
              <a:rPr lang="en-US" sz="1700" dirty="0" smtClean="0">
                <a:solidFill>
                  <a:srgbClr val="CC6600"/>
                </a:solidFill>
              </a:rPr>
              <a:t>Transport </a:t>
            </a:r>
            <a:r>
              <a:rPr lang="en-US" sz="1700" b="0" dirty="0" smtClean="0"/>
              <a:t>due to </a:t>
            </a:r>
            <a:r>
              <a:rPr lang="en-US" sz="1800" b="0" dirty="0"/>
              <a:t>p</a:t>
            </a:r>
            <a:r>
              <a:rPr lang="en-US" sz="1800" b="0" dirty="0" smtClean="0"/>
              <a:t>assing </a:t>
            </a:r>
            <a:r>
              <a:rPr lang="en-US" sz="1800" b="0" dirty="0"/>
              <a:t>the work from person to another, after completing the first person's work </a:t>
            </a:r>
            <a:r>
              <a:rPr lang="en-US" sz="1800" b="0" dirty="0" smtClean="0"/>
              <a:t>-</a:t>
            </a: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838200"/>
            <a:ext cx="1741921" cy="1352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306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1016</TotalTime>
  <Words>2383</Words>
  <Application>Microsoft Office PowerPoint</Application>
  <PresentationFormat>On-screen Show (4:3)</PresentationFormat>
  <Paragraphs>443</Paragraphs>
  <Slides>43</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Cambria</vt:lpstr>
      <vt:lpstr>Adjacency</vt:lpstr>
      <vt:lpstr>Software Engineering</vt:lpstr>
      <vt:lpstr>Lesson Objectives</vt:lpstr>
      <vt:lpstr>Lean Programming</vt:lpstr>
      <vt:lpstr>Lean Programming</vt:lpstr>
      <vt:lpstr>Lean Programming</vt:lpstr>
      <vt:lpstr>Lean Programming</vt:lpstr>
      <vt:lpstr>Lean Programming</vt:lpstr>
      <vt:lpstr>Lean Programming</vt:lpstr>
      <vt:lpstr>Lean Programming</vt:lpstr>
      <vt:lpstr>Lean Programming</vt:lpstr>
      <vt:lpstr>Lean Programming</vt:lpstr>
      <vt:lpstr>Lean Programming</vt:lpstr>
      <vt:lpstr>Lean Programming</vt:lpstr>
      <vt:lpstr>Lean Programming</vt:lpstr>
      <vt:lpstr>Lean Programming</vt:lpstr>
      <vt:lpstr>Extreme Programming</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Extreme Programming (XP)</vt:lpstr>
      <vt:lpstr>Kanban</vt:lpstr>
      <vt:lpstr>Kanban</vt:lpstr>
      <vt:lpstr>Kanban</vt:lpstr>
      <vt:lpstr>Kanban</vt:lpstr>
      <vt:lpstr>Kanban</vt:lpstr>
      <vt:lpstr>Kanban</vt:lpstr>
      <vt:lpstr>Kanban</vt:lpstr>
      <vt:lpstr>Kanban</vt:lpstr>
      <vt:lpstr>Kanban</vt:lpstr>
      <vt:lpstr>Kanban</vt:lpstr>
      <vt:lpstr>Kanban</vt:lpstr>
      <vt:lpstr>Kanban</vt:lpstr>
      <vt:lpstr>End of Lesson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Kassandra Calleja</dc:creator>
  <cp:lastModifiedBy>Kassie</cp:lastModifiedBy>
  <cp:revision>69</cp:revision>
  <dcterms:created xsi:type="dcterms:W3CDTF">2006-08-16T00:00:00Z</dcterms:created>
  <dcterms:modified xsi:type="dcterms:W3CDTF">2017-07-27T11:38:39Z</dcterms:modified>
</cp:coreProperties>
</file>