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62" r:id="rId3"/>
    <p:sldId id="291" r:id="rId4"/>
    <p:sldId id="301" r:id="rId5"/>
    <p:sldId id="302" r:id="rId6"/>
    <p:sldId id="303" r:id="rId7"/>
    <p:sldId id="304" r:id="rId8"/>
    <p:sldId id="337" r:id="rId9"/>
    <p:sldId id="309" r:id="rId10"/>
    <p:sldId id="305" r:id="rId11"/>
    <p:sldId id="317" r:id="rId12"/>
    <p:sldId id="310" r:id="rId13"/>
    <p:sldId id="312" r:id="rId14"/>
    <p:sldId id="313" r:id="rId15"/>
    <p:sldId id="314" r:id="rId16"/>
    <p:sldId id="315" r:id="rId17"/>
    <p:sldId id="316" r:id="rId18"/>
    <p:sldId id="325" r:id="rId19"/>
    <p:sldId id="321" r:id="rId20"/>
    <p:sldId id="324" r:id="rId21"/>
    <p:sldId id="326" r:id="rId22"/>
    <p:sldId id="322" r:id="rId23"/>
    <p:sldId id="323" r:id="rId24"/>
    <p:sldId id="327" r:id="rId25"/>
    <p:sldId id="318" r:id="rId26"/>
    <p:sldId id="328" r:id="rId27"/>
    <p:sldId id="319" r:id="rId28"/>
    <p:sldId id="330" r:id="rId29"/>
    <p:sldId id="331" r:id="rId30"/>
    <p:sldId id="332" r:id="rId31"/>
    <p:sldId id="333" r:id="rId32"/>
    <p:sldId id="334" r:id="rId33"/>
    <p:sldId id="338" r:id="rId34"/>
    <p:sldId id="335" r:id="rId35"/>
    <p:sldId id="339" r:id="rId36"/>
    <p:sldId id="340" r:id="rId37"/>
    <p:sldId id="336" r:id="rId38"/>
    <p:sldId id="341"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83" autoAdjust="0"/>
  </p:normalViewPr>
  <p:slideViewPr>
    <p:cSldViewPr>
      <p:cViewPr varScale="1">
        <p:scale>
          <a:sx n="91" d="100"/>
          <a:sy n="91" d="100"/>
        </p:scale>
        <p:origin x="4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16/09/2016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a:t>
            </a:fld>
            <a:endParaRPr lang="en-GB"/>
          </a:p>
        </p:txBody>
      </p:sp>
    </p:spTree>
    <p:extLst>
      <p:ext uri="{BB962C8B-B14F-4D97-AF65-F5344CB8AC3E}">
        <p14:creationId xmlns:p14="http://schemas.microsoft.com/office/powerpoint/2010/main" val="2921016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15</a:t>
            </a:fld>
            <a:endParaRPr lang="en-GB"/>
          </a:p>
        </p:txBody>
      </p:sp>
    </p:spTree>
    <p:extLst>
      <p:ext uri="{BB962C8B-B14F-4D97-AF65-F5344CB8AC3E}">
        <p14:creationId xmlns:p14="http://schemas.microsoft.com/office/powerpoint/2010/main" val="197148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16</a:t>
            </a:fld>
            <a:endParaRPr lang="en-GB"/>
          </a:p>
        </p:txBody>
      </p:sp>
    </p:spTree>
    <p:extLst>
      <p:ext uri="{BB962C8B-B14F-4D97-AF65-F5344CB8AC3E}">
        <p14:creationId xmlns:p14="http://schemas.microsoft.com/office/powerpoint/2010/main" val="197148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17</a:t>
            </a:fld>
            <a:endParaRPr lang="en-GB"/>
          </a:p>
        </p:txBody>
      </p:sp>
    </p:spTree>
    <p:extLst>
      <p:ext uri="{BB962C8B-B14F-4D97-AF65-F5344CB8AC3E}">
        <p14:creationId xmlns:p14="http://schemas.microsoft.com/office/powerpoint/2010/main" val="197148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1D2402-EBBA-4C51-AC4B-AB3F62B889D7}" type="slidenum">
              <a:rPr lang="en-US" smtClean="0"/>
              <a:t>19</a:t>
            </a:fld>
            <a:endParaRPr lang="en-US" dirty="0"/>
          </a:p>
        </p:txBody>
      </p:sp>
    </p:spTree>
    <p:extLst>
      <p:ext uri="{BB962C8B-B14F-4D97-AF65-F5344CB8AC3E}">
        <p14:creationId xmlns:p14="http://schemas.microsoft.com/office/powerpoint/2010/main" val="849872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1D2402-EBBA-4C51-AC4B-AB3F62B889D7}" type="slidenum">
              <a:rPr lang="en-US" smtClean="0"/>
              <a:t>20</a:t>
            </a:fld>
            <a:endParaRPr lang="en-US" dirty="0"/>
          </a:p>
        </p:txBody>
      </p:sp>
    </p:spTree>
    <p:extLst>
      <p:ext uri="{BB962C8B-B14F-4D97-AF65-F5344CB8AC3E}">
        <p14:creationId xmlns:p14="http://schemas.microsoft.com/office/powerpoint/2010/main" val="849872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46151-BA3B-4065-AFFA-E8487E46B3EC}"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883871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28</a:t>
            </a:fld>
            <a:endParaRPr lang="en-GB"/>
          </a:p>
        </p:txBody>
      </p:sp>
    </p:spTree>
    <p:extLst>
      <p:ext uri="{BB962C8B-B14F-4D97-AF65-F5344CB8AC3E}">
        <p14:creationId xmlns:p14="http://schemas.microsoft.com/office/powerpoint/2010/main" val="305019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29</a:t>
            </a:fld>
            <a:endParaRPr lang="en-GB"/>
          </a:p>
        </p:txBody>
      </p:sp>
    </p:spTree>
    <p:extLst>
      <p:ext uri="{BB962C8B-B14F-4D97-AF65-F5344CB8AC3E}">
        <p14:creationId xmlns:p14="http://schemas.microsoft.com/office/powerpoint/2010/main" val="3050194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30</a:t>
            </a:fld>
            <a:endParaRPr lang="en-GB"/>
          </a:p>
        </p:txBody>
      </p:sp>
    </p:spTree>
    <p:extLst>
      <p:ext uri="{BB962C8B-B14F-4D97-AF65-F5344CB8AC3E}">
        <p14:creationId xmlns:p14="http://schemas.microsoft.com/office/powerpoint/2010/main" val="3050194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31</a:t>
            </a:fld>
            <a:endParaRPr lang="en-GB"/>
          </a:p>
        </p:txBody>
      </p:sp>
    </p:spTree>
    <p:extLst>
      <p:ext uri="{BB962C8B-B14F-4D97-AF65-F5344CB8AC3E}">
        <p14:creationId xmlns:p14="http://schemas.microsoft.com/office/powerpoint/2010/main" val="77698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46151-BA3B-4065-AFFA-E8487E46B3E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883871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32</a:t>
            </a:fld>
            <a:endParaRPr lang="en-GB"/>
          </a:p>
        </p:txBody>
      </p:sp>
    </p:spTree>
    <p:extLst>
      <p:ext uri="{BB962C8B-B14F-4D97-AF65-F5344CB8AC3E}">
        <p14:creationId xmlns:p14="http://schemas.microsoft.com/office/powerpoint/2010/main" val="115352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34</a:t>
            </a:fld>
            <a:endParaRPr lang="en-GB"/>
          </a:p>
        </p:txBody>
      </p:sp>
    </p:spTree>
    <p:extLst>
      <p:ext uri="{BB962C8B-B14F-4D97-AF65-F5344CB8AC3E}">
        <p14:creationId xmlns:p14="http://schemas.microsoft.com/office/powerpoint/2010/main" val="3116828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37</a:t>
            </a:fld>
            <a:endParaRPr lang="en-GB"/>
          </a:p>
        </p:txBody>
      </p:sp>
    </p:spTree>
    <p:extLst>
      <p:ext uri="{BB962C8B-B14F-4D97-AF65-F5344CB8AC3E}">
        <p14:creationId xmlns:p14="http://schemas.microsoft.com/office/powerpoint/2010/main" val="3116828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38</a:t>
            </a:fld>
            <a:endParaRPr lang="en-GB"/>
          </a:p>
        </p:txBody>
      </p:sp>
    </p:spTree>
    <p:extLst>
      <p:ext uri="{BB962C8B-B14F-4D97-AF65-F5344CB8AC3E}">
        <p14:creationId xmlns:p14="http://schemas.microsoft.com/office/powerpoint/2010/main" val="311682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4</a:t>
            </a:fld>
            <a:endParaRPr lang="en-GB"/>
          </a:p>
        </p:txBody>
      </p:sp>
    </p:spTree>
    <p:extLst>
      <p:ext uri="{BB962C8B-B14F-4D97-AF65-F5344CB8AC3E}">
        <p14:creationId xmlns:p14="http://schemas.microsoft.com/office/powerpoint/2010/main" val="137708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5</a:t>
            </a:fld>
            <a:endParaRPr lang="en-GB"/>
          </a:p>
        </p:txBody>
      </p:sp>
    </p:spTree>
    <p:extLst>
      <p:ext uri="{BB962C8B-B14F-4D97-AF65-F5344CB8AC3E}">
        <p14:creationId xmlns:p14="http://schemas.microsoft.com/office/powerpoint/2010/main" val="541186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6</a:t>
            </a:fld>
            <a:endParaRPr lang="en-GB"/>
          </a:p>
        </p:txBody>
      </p:sp>
    </p:spTree>
    <p:extLst>
      <p:ext uri="{BB962C8B-B14F-4D97-AF65-F5344CB8AC3E}">
        <p14:creationId xmlns:p14="http://schemas.microsoft.com/office/powerpoint/2010/main" val="421635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8</a:t>
            </a:fld>
            <a:endParaRPr lang="en-GB"/>
          </a:p>
        </p:txBody>
      </p:sp>
    </p:spTree>
    <p:extLst>
      <p:ext uri="{BB962C8B-B14F-4D97-AF65-F5344CB8AC3E}">
        <p14:creationId xmlns:p14="http://schemas.microsoft.com/office/powerpoint/2010/main" val="405814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12</a:t>
            </a:fld>
            <a:endParaRPr lang="en-GB"/>
          </a:p>
        </p:txBody>
      </p:sp>
    </p:spTree>
    <p:extLst>
      <p:ext uri="{BB962C8B-B14F-4D97-AF65-F5344CB8AC3E}">
        <p14:creationId xmlns:p14="http://schemas.microsoft.com/office/powerpoint/2010/main" val="197148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13</a:t>
            </a:fld>
            <a:endParaRPr lang="en-GB"/>
          </a:p>
        </p:txBody>
      </p:sp>
    </p:spTree>
    <p:extLst>
      <p:ext uri="{BB962C8B-B14F-4D97-AF65-F5344CB8AC3E}">
        <p14:creationId xmlns:p14="http://schemas.microsoft.com/office/powerpoint/2010/main" val="197148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14</a:t>
            </a:fld>
            <a:endParaRPr lang="en-GB"/>
          </a:p>
        </p:txBody>
      </p:sp>
    </p:spTree>
    <p:extLst>
      <p:ext uri="{BB962C8B-B14F-4D97-AF65-F5344CB8AC3E}">
        <p14:creationId xmlns:p14="http://schemas.microsoft.com/office/powerpoint/2010/main" val="1971483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D8vT7G0WATM" TargetMode="External"/><Relationship Id="rId5" Type="http://schemas.openxmlformats.org/officeDocument/2006/relationships/image" Target="../media/image5.png"/><Relationship Id="rId4" Type="http://schemas.openxmlformats.org/officeDocument/2006/relationships/hyperlink" Target="http://scrumtrainingseries.com/Intro_to_Scrum/Intro_to_Scrum.htm"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b_WeHcZcx1w" TargetMode="External"/><Relationship Id="rId5" Type="http://schemas.openxmlformats.org/officeDocument/2006/relationships/image" Target="../media/image5.png"/><Relationship Id="rId4" Type="http://schemas.openxmlformats.org/officeDocument/2006/relationships/hyperlink" Target="http://scrumtrainingseries.com/BacklogRefinementMeeting/BacklogRefinementMeeting.htm"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wPvG9NZNUa4" TargetMode="External"/><Relationship Id="rId5" Type="http://schemas.openxmlformats.org/officeDocument/2006/relationships/image" Target="../media/image5.png"/><Relationship Id="rId4" Type="http://schemas.openxmlformats.org/officeDocument/2006/relationships/hyperlink" Target="http://scrumtrainingseries.com/SprintPlanningMeeting/SprintPlanningMeeting.htm"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cUOoWxi_NB0" TargetMode="External"/><Relationship Id="rId5" Type="http://schemas.openxmlformats.org/officeDocument/2006/relationships/image" Target="../media/image5.png"/><Relationship Id="rId4" Type="http://schemas.openxmlformats.org/officeDocument/2006/relationships/hyperlink" Target="http://scrumtrainingseries.com/DailyScrumMeeting/DailyScrumMeeting.htm"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f8JVSfICRew?list=PLIBRgKX6Cro5AtSqDKTXhv0hX3OarsJgl" TargetMode="External"/><Relationship Id="rId5" Type="http://schemas.openxmlformats.org/officeDocument/2006/relationships/image" Target="../media/image5.png"/><Relationship Id="rId4" Type="http://schemas.openxmlformats.org/officeDocument/2006/relationships/hyperlink" Target="http://scrumtrainingseries.com/SprintReviewMeeting/SprintReviewMeeting.ht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rumtrainingseries.com/SprintRetrospectiveMeeting/SprintRetrospectiveMeeting.h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TRcReyRYIMg"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5025"/>
            <a:ext cx="7543800" cy="2593975"/>
          </a:xfrm>
        </p:spPr>
        <p:txBody>
          <a:bodyPr/>
          <a:lstStyle/>
          <a:p>
            <a:pPr algn="ctr"/>
            <a:r>
              <a:rPr lang="en-US" dirty="0" smtClean="0"/>
              <a:t>Software Engineering</a:t>
            </a:r>
            <a:endParaRPr lang="en-US" dirty="0"/>
          </a:p>
        </p:txBody>
      </p:sp>
      <p:sp>
        <p:nvSpPr>
          <p:cNvPr id="3" name="Subtitle 2"/>
          <p:cNvSpPr>
            <a:spLocks noGrp="1"/>
          </p:cNvSpPr>
          <p:nvPr>
            <p:ph type="subTitle" idx="1"/>
          </p:nvPr>
        </p:nvSpPr>
        <p:spPr>
          <a:xfrm>
            <a:off x="1463040" y="3429000"/>
            <a:ext cx="6461760" cy="1066800"/>
          </a:xfrm>
        </p:spPr>
        <p:txBody>
          <a:bodyPr>
            <a:normAutofit/>
          </a:bodyPr>
          <a:lstStyle/>
          <a:p>
            <a:pPr algn="ctr"/>
            <a:r>
              <a:rPr lang="en-US" dirty="0" smtClean="0"/>
              <a:t>Lesson 3 – SCRUM and Agile Teams</a:t>
            </a:r>
          </a:p>
          <a:p>
            <a:pPr algn="ctr"/>
            <a:endParaRPr lang="en-US" dirty="0"/>
          </a:p>
          <a:p>
            <a:pPr algn="ct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Subtitle 2"/>
          <p:cNvSpPr txBox="1">
            <a:spLocks/>
          </p:cNvSpPr>
          <p:nvPr/>
        </p:nvSpPr>
        <p:spPr>
          <a:xfrm>
            <a:off x="990600" y="4572000"/>
            <a:ext cx="8001000" cy="10668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dirty="0" smtClean="0"/>
              <a:t>LO1 : </a:t>
            </a:r>
            <a:r>
              <a:rPr lang="en-GB" sz="1600" dirty="0" smtClean="0"/>
              <a:t>Plan and tackle a small software design project as part of a team using an Agile approach.</a:t>
            </a:r>
          </a:p>
          <a:p>
            <a:endParaRPr lang="en-US" dirty="0"/>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104452"/>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600" b="0" dirty="0"/>
          </a:p>
          <a:p>
            <a:pPr marL="68580" indent="0">
              <a:lnSpc>
                <a:spcPct val="150000"/>
              </a:lnSpc>
              <a:buNone/>
            </a:pPr>
            <a:r>
              <a:rPr lang="en-US" sz="1800" dirty="0"/>
              <a:t>Beyond the </a:t>
            </a:r>
            <a:r>
              <a:rPr lang="en-US" sz="1800" dirty="0" smtClean="0"/>
              <a:t>sprint</a:t>
            </a:r>
          </a:p>
          <a:p>
            <a:pPr>
              <a:lnSpc>
                <a:spcPct val="150000"/>
              </a:lnSpc>
            </a:pPr>
            <a:r>
              <a:rPr lang="en-US" sz="1800" b="0" dirty="0"/>
              <a:t>As the next sprint begins, the team </a:t>
            </a:r>
            <a:r>
              <a:rPr lang="en-US" sz="1800" b="0" dirty="0" smtClean="0"/>
              <a:t>holds another Backlog Grooming Session, chooses </a:t>
            </a:r>
            <a:r>
              <a:rPr lang="en-US" sz="1800" b="0" dirty="0"/>
              <a:t>another chunk of the product backlog, re-prioritizes it  and begins working </a:t>
            </a:r>
            <a:r>
              <a:rPr lang="en-US" sz="1800" b="0" dirty="0" smtClean="0"/>
              <a:t>again following the activities as before. </a:t>
            </a:r>
            <a:endParaRPr lang="en-US" sz="1800" b="0" dirty="0"/>
          </a:p>
          <a:p>
            <a:pPr>
              <a:lnSpc>
                <a:spcPct val="150000"/>
              </a:lnSpc>
            </a:pPr>
            <a:endParaRPr lang="en-US" sz="600" b="0" dirty="0" smtClean="0"/>
          </a:p>
          <a:p>
            <a:pPr>
              <a:lnSpc>
                <a:spcPct val="150000"/>
              </a:lnSpc>
            </a:pPr>
            <a:r>
              <a:rPr lang="en-US" sz="1800" b="0" dirty="0" smtClean="0"/>
              <a:t>The </a:t>
            </a:r>
            <a:r>
              <a:rPr lang="en-US" sz="1800" b="0" dirty="0"/>
              <a:t>cycle repeats until enough items in the product backlog have been completed, the budget is depleted, or a deadline arrives. </a:t>
            </a:r>
            <a:endParaRPr lang="en-US" sz="1800" b="0" dirty="0" smtClean="0"/>
          </a:p>
          <a:p>
            <a:pPr>
              <a:lnSpc>
                <a:spcPct val="150000"/>
              </a:lnSpc>
            </a:pPr>
            <a:endParaRPr lang="en-US" sz="600" b="0" dirty="0"/>
          </a:p>
          <a:p>
            <a:pPr>
              <a:lnSpc>
                <a:spcPct val="150000"/>
              </a:lnSpc>
            </a:pPr>
            <a:r>
              <a:rPr lang="en-US" sz="1800" b="0" dirty="0" smtClean="0"/>
              <a:t>Which </a:t>
            </a:r>
            <a:r>
              <a:rPr lang="en-US" sz="1800" b="0" dirty="0"/>
              <a:t>of these milestones marks the end of the work is entirely specific to the project. </a:t>
            </a:r>
            <a:endParaRPr lang="en-US" sz="1800" b="0" dirty="0" smtClean="0"/>
          </a:p>
          <a:p>
            <a:pPr>
              <a:lnSpc>
                <a:spcPct val="150000"/>
              </a:lnSpc>
            </a:pPr>
            <a:endParaRPr lang="en-US" sz="600" b="0" dirty="0"/>
          </a:p>
          <a:p>
            <a:pPr>
              <a:lnSpc>
                <a:spcPct val="150000"/>
              </a:lnSpc>
            </a:pPr>
            <a:r>
              <a:rPr lang="en-US" sz="1800" b="0" dirty="0" smtClean="0"/>
              <a:t>No </a:t>
            </a:r>
            <a:r>
              <a:rPr lang="en-US" sz="1800" b="0" dirty="0"/>
              <a:t>matter which impetus stops work, </a:t>
            </a:r>
            <a:r>
              <a:rPr lang="en-US" sz="1800" b="0" dirty="0" smtClean="0"/>
              <a:t>thanks to user story prioritization, Scrum </a:t>
            </a:r>
            <a:r>
              <a:rPr lang="en-US" sz="1800" b="0" dirty="0"/>
              <a:t>ensures that the most valuable work has been completed </a:t>
            </a:r>
            <a:r>
              <a:rPr lang="en-US" sz="1800" b="0" dirty="0" smtClean="0"/>
              <a:t>by the project’s end.</a:t>
            </a:r>
            <a:endParaRPr lang="en-US" sz="1800" b="0" dirty="0"/>
          </a:p>
          <a:p>
            <a:pPr marL="68580" indent="0">
              <a:lnSpc>
                <a:spcPct val="150000"/>
              </a:lnSpc>
              <a:buNone/>
            </a:pPr>
            <a:endParaRPr lang="en-US" sz="1800" b="0" dirty="0"/>
          </a:p>
        </p:txBody>
      </p:sp>
    </p:spTree>
    <p:extLst>
      <p:ext uri="{BB962C8B-B14F-4D97-AF65-F5344CB8AC3E}">
        <p14:creationId xmlns:p14="http://schemas.microsoft.com/office/powerpoint/2010/main" val="305799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5724525" cy="456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485452"/>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1800" b="0" dirty="0"/>
          </a:p>
          <a:p>
            <a:pPr marL="68580" indent="0">
              <a:lnSpc>
                <a:spcPct val="150000"/>
              </a:lnSpc>
              <a:buNone/>
            </a:pPr>
            <a:r>
              <a:rPr lang="en-US" sz="1800" dirty="0" smtClean="0"/>
              <a:t>In short…</a:t>
            </a:r>
            <a:endParaRPr lang="en-US" sz="1800" dirty="0"/>
          </a:p>
          <a:p>
            <a:pPr marL="68580" indent="0">
              <a:lnSpc>
                <a:spcPct val="150000"/>
              </a:lnSpc>
              <a:buNone/>
            </a:pPr>
            <a:endParaRPr lang="en-US" sz="1800" b="0" dirty="0"/>
          </a:p>
        </p:txBody>
      </p:sp>
    </p:spTree>
    <p:extLst>
      <p:ext uri="{BB962C8B-B14F-4D97-AF65-F5344CB8AC3E}">
        <p14:creationId xmlns:p14="http://schemas.microsoft.com/office/powerpoint/2010/main" val="138878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143000"/>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1000" b="0" dirty="0" smtClean="0"/>
          </a:p>
          <a:p>
            <a:pPr marL="68580" indent="0">
              <a:lnSpc>
                <a:spcPct val="150000"/>
              </a:lnSpc>
              <a:buNone/>
            </a:pPr>
            <a:r>
              <a:rPr lang="en-US" sz="1800" b="0" dirty="0" smtClean="0"/>
              <a:t>For more detail about how each phase of the SCRUM Framework works….</a:t>
            </a:r>
          </a:p>
          <a:p>
            <a:pPr marL="68580" indent="0">
              <a:lnSpc>
                <a:spcPct val="150000"/>
              </a:lnSpc>
              <a:buNone/>
            </a:pPr>
            <a:endParaRPr lang="en-US" sz="1000" b="0" dirty="0"/>
          </a:p>
          <a:p>
            <a:pPr marL="68580" indent="0" algn="ctr">
              <a:lnSpc>
                <a:spcPct val="150000"/>
              </a:lnSpc>
              <a:buNone/>
            </a:pPr>
            <a:r>
              <a:rPr lang="en-US" sz="1800" b="0" dirty="0" smtClean="0"/>
              <a:t>Part 1 : Introduction to SCRUM</a:t>
            </a:r>
          </a:p>
          <a:p>
            <a:pPr marL="68580" indent="0" algn="ctr">
              <a:lnSpc>
                <a:spcPct val="150000"/>
              </a:lnSpc>
              <a:buNone/>
            </a:pPr>
            <a:r>
              <a:rPr lang="en-US" sz="1000" b="0" dirty="0"/>
              <a:t>Watch from : </a:t>
            </a:r>
            <a:r>
              <a:rPr lang="en-US" sz="1000" b="0" dirty="0">
                <a:hlinkClick r:id="rId4"/>
              </a:rPr>
              <a:t>http://scrumtrainingseries.com/Intro_to_Scrum/Intro_to_Scrum.htm</a:t>
            </a:r>
            <a:endParaRPr lang="en-US" sz="1000" b="0" dirty="0" smtClean="0"/>
          </a:p>
          <a:p>
            <a:pPr marL="68580" indent="0" algn="ctr">
              <a:lnSpc>
                <a:spcPct val="150000"/>
              </a:lnSpc>
              <a:buNone/>
            </a:pPr>
            <a:endParaRPr lang="en-US" sz="1800" b="0" dirty="0" smtClean="0"/>
          </a:p>
          <a:p>
            <a:pPr marL="68580" indent="0">
              <a:lnSpc>
                <a:spcPct val="150000"/>
              </a:lnSpc>
              <a:buNone/>
            </a:pPr>
            <a:endParaRPr lang="en-US" sz="1800" b="0" dirty="0"/>
          </a:p>
          <a:p>
            <a:pPr marL="68580" indent="0">
              <a:lnSpc>
                <a:spcPct val="150000"/>
              </a:lnSpc>
              <a:buNone/>
            </a:pPr>
            <a:endParaRPr lang="en-US" sz="1800" b="0" dirty="0"/>
          </a:p>
        </p:txBody>
      </p:sp>
      <p:pic>
        <p:nvPicPr>
          <p:cNvPr id="7" name="D8vT7G0WATM"/>
          <p:cNvPicPr>
            <a:picLocks noRot="1" noChangeAspect="1"/>
          </p:cNvPicPr>
          <p:nvPr>
            <a:videoFile r:link="rId1"/>
          </p:nvPr>
        </p:nvPicPr>
        <p:blipFill>
          <a:blip r:embed="rId5"/>
          <a:stretch>
            <a:fillRect/>
          </a:stretch>
        </p:blipFill>
        <p:spPr>
          <a:xfrm>
            <a:off x="1981200" y="3352800"/>
            <a:ext cx="5625662" cy="3164435"/>
          </a:xfrm>
          <a:prstGeom prst="rect">
            <a:avLst/>
          </a:prstGeom>
        </p:spPr>
      </p:pic>
    </p:spTree>
    <p:extLst>
      <p:ext uri="{BB962C8B-B14F-4D97-AF65-F5344CB8AC3E}">
        <p14:creationId xmlns:p14="http://schemas.microsoft.com/office/powerpoint/2010/main" val="184390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143000"/>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1000" b="0" dirty="0" smtClean="0"/>
          </a:p>
          <a:p>
            <a:pPr marL="68580" indent="0">
              <a:lnSpc>
                <a:spcPct val="150000"/>
              </a:lnSpc>
              <a:buNone/>
            </a:pPr>
            <a:r>
              <a:rPr lang="en-US" sz="1800" b="0" dirty="0" smtClean="0"/>
              <a:t>For more detail about how each phase of the SCRUM Framework works….</a:t>
            </a:r>
          </a:p>
          <a:p>
            <a:pPr marL="68580" indent="0">
              <a:lnSpc>
                <a:spcPct val="150000"/>
              </a:lnSpc>
              <a:buNone/>
            </a:pPr>
            <a:endParaRPr lang="en-US" sz="1000" b="0" dirty="0"/>
          </a:p>
          <a:p>
            <a:pPr marL="68580" indent="0" algn="ctr">
              <a:lnSpc>
                <a:spcPct val="150000"/>
              </a:lnSpc>
              <a:buNone/>
            </a:pPr>
            <a:r>
              <a:rPr lang="en-US" sz="1800" b="0" dirty="0" smtClean="0"/>
              <a:t>Part 2 :Backlog Refinement</a:t>
            </a:r>
          </a:p>
          <a:p>
            <a:pPr marL="68580" indent="0" algn="ctr">
              <a:lnSpc>
                <a:spcPct val="150000"/>
              </a:lnSpc>
              <a:buNone/>
            </a:pPr>
            <a:r>
              <a:rPr lang="en-US" sz="1000" b="0" dirty="0"/>
              <a:t>Watch from : </a:t>
            </a:r>
            <a:r>
              <a:rPr lang="en-US" sz="1000" b="0" dirty="0">
                <a:hlinkClick r:id="rId4"/>
              </a:rPr>
              <a:t>http://scrumtrainingseries.com/BacklogRefinementMeeting/BacklogRefinementMeeting.htm</a:t>
            </a:r>
            <a:endParaRPr lang="en-US" sz="1000" b="0" dirty="0" smtClean="0"/>
          </a:p>
          <a:p>
            <a:pPr marL="68580" indent="0">
              <a:lnSpc>
                <a:spcPct val="150000"/>
              </a:lnSpc>
              <a:buNone/>
            </a:pPr>
            <a:endParaRPr lang="en-US" sz="1800" b="0" dirty="0"/>
          </a:p>
          <a:p>
            <a:pPr marL="68580" indent="0">
              <a:lnSpc>
                <a:spcPct val="150000"/>
              </a:lnSpc>
              <a:buNone/>
            </a:pPr>
            <a:endParaRPr lang="en-US" sz="1800" b="0" dirty="0"/>
          </a:p>
        </p:txBody>
      </p:sp>
      <p:pic>
        <p:nvPicPr>
          <p:cNvPr id="4" name="b_WeHcZcx1w"/>
          <p:cNvPicPr>
            <a:picLocks noRot="1" noChangeAspect="1"/>
          </p:cNvPicPr>
          <p:nvPr>
            <a:videoFile r:link="rId1"/>
          </p:nvPr>
        </p:nvPicPr>
        <p:blipFill>
          <a:blip r:embed="rId5"/>
          <a:stretch>
            <a:fillRect/>
          </a:stretch>
        </p:blipFill>
        <p:spPr>
          <a:xfrm>
            <a:off x="2209800" y="3338512"/>
            <a:ext cx="5715000" cy="3214688"/>
          </a:xfrm>
          <a:prstGeom prst="rect">
            <a:avLst/>
          </a:prstGeom>
        </p:spPr>
      </p:pic>
    </p:spTree>
    <p:extLst>
      <p:ext uri="{BB962C8B-B14F-4D97-AF65-F5344CB8AC3E}">
        <p14:creationId xmlns:p14="http://schemas.microsoft.com/office/powerpoint/2010/main" val="415370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066800"/>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1000" b="0" dirty="0" smtClean="0"/>
          </a:p>
          <a:p>
            <a:pPr marL="68580" indent="0">
              <a:lnSpc>
                <a:spcPct val="150000"/>
              </a:lnSpc>
              <a:buNone/>
            </a:pPr>
            <a:r>
              <a:rPr lang="en-US" sz="1800" b="0" dirty="0" smtClean="0"/>
              <a:t>For more detail about how each phase of the SCRUM Framework works….</a:t>
            </a:r>
          </a:p>
          <a:p>
            <a:pPr marL="68580" indent="0">
              <a:lnSpc>
                <a:spcPct val="150000"/>
              </a:lnSpc>
              <a:buNone/>
            </a:pPr>
            <a:endParaRPr lang="en-US" sz="1000" b="0" dirty="0"/>
          </a:p>
          <a:p>
            <a:pPr marL="68580" indent="0" algn="ctr">
              <a:lnSpc>
                <a:spcPct val="150000"/>
              </a:lnSpc>
              <a:buNone/>
            </a:pPr>
            <a:r>
              <a:rPr lang="en-US" sz="1800" b="0" dirty="0" smtClean="0"/>
              <a:t>Part 3 :Sprint Planning</a:t>
            </a:r>
          </a:p>
          <a:p>
            <a:pPr marL="68580" indent="0" algn="ctr">
              <a:lnSpc>
                <a:spcPct val="150000"/>
              </a:lnSpc>
              <a:buNone/>
            </a:pPr>
            <a:r>
              <a:rPr lang="en-US" sz="1000" b="0" dirty="0"/>
              <a:t>Watch from : </a:t>
            </a:r>
            <a:r>
              <a:rPr lang="en-US" sz="1000" b="0" dirty="0">
                <a:hlinkClick r:id="rId4"/>
              </a:rPr>
              <a:t>http://scrumtrainingseries.com/SprintPlanningMeeting/SprintPlanningMeeting.htm</a:t>
            </a:r>
            <a:endParaRPr lang="en-US" sz="1000" b="0" dirty="0" smtClean="0"/>
          </a:p>
          <a:p>
            <a:pPr marL="68580" indent="0">
              <a:lnSpc>
                <a:spcPct val="150000"/>
              </a:lnSpc>
              <a:buNone/>
            </a:pPr>
            <a:endParaRPr lang="en-US" sz="1800" b="0" dirty="0"/>
          </a:p>
          <a:p>
            <a:pPr marL="68580" indent="0">
              <a:lnSpc>
                <a:spcPct val="150000"/>
              </a:lnSpc>
              <a:buNone/>
            </a:pPr>
            <a:endParaRPr lang="en-US" sz="1800" b="0" dirty="0"/>
          </a:p>
        </p:txBody>
      </p:sp>
      <p:pic>
        <p:nvPicPr>
          <p:cNvPr id="5" name="wPvG9NZNUa4"/>
          <p:cNvPicPr>
            <a:picLocks noRot="1" noChangeAspect="1"/>
          </p:cNvPicPr>
          <p:nvPr>
            <a:videoFile r:link="rId1"/>
          </p:nvPr>
        </p:nvPicPr>
        <p:blipFill>
          <a:blip r:embed="rId5"/>
          <a:stretch>
            <a:fillRect/>
          </a:stretch>
        </p:blipFill>
        <p:spPr>
          <a:xfrm>
            <a:off x="1905000" y="3276600"/>
            <a:ext cx="5943600" cy="3343276"/>
          </a:xfrm>
          <a:prstGeom prst="rect">
            <a:avLst/>
          </a:prstGeom>
        </p:spPr>
      </p:pic>
    </p:spTree>
    <p:extLst>
      <p:ext uri="{BB962C8B-B14F-4D97-AF65-F5344CB8AC3E}">
        <p14:creationId xmlns:p14="http://schemas.microsoft.com/office/powerpoint/2010/main" val="3804345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143000"/>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1000" b="0" dirty="0" smtClean="0"/>
          </a:p>
          <a:p>
            <a:pPr marL="68580" indent="0">
              <a:lnSpc>
                <a:spcPct val="150000"/>
              </a:lnSpc>
              <a:buNone/>
            </a:pPr>
            <a:r>
              <a:rPr lang="en-US" sz="1800" b="0" dirty="0" smtClean="0"/>
              <a:t>For more detail about how each phase of the SCRUM Framework works….</a:t>
            </a:r>
          </a:p>
          <a:p>
            <a:pPr marL="68580" indent="0">
              <a:lnSpc>
                <a:spcPct val="150000"/>
              </a:lnSpc>
              <a:buNone/>
            </a:pPr>
            <a:endParaRPr lang="en-US" sz="1000" b="0" dirty="0"/>
          </a:p>
          <a:p>
            <a:pPr marL="68580" indent="0" algn="ctr">
              <a:lnSpc>
                <a:spcPct val="150000"/>
              </a:lnSpc>
              <a:buNone/>
            </a:pPr>
            <a:r>
              <a:rPr lang="en-US" sz="1800" b="0" dirty="0" smtClean="0"/>
              <a:t>Part 4 :Daily Scrum Meetings</a:t>
            </a:r>
          </a:p>
          <a:p>
            <a:pPr marL="68580" indent="0" algn="ctr">
              <a:lnSpc>
                <a:spcPct val="150000"/>
              </a:lnSpc>
              <a:buNone/>
            </a:pPr>
            <a:r>
              <a:rPr lang="en-US" sz="1000" b="0" dirty="0" smtClean="0"/>
              <a:t>Watch </a:t>
            </a:r>
            <a:r>
              <a:rPr lang="en-US" sz="1000" b="0" dirty="0"/>
              <a:t>from </a:t>
            </a:r>
            <a:r>
              <a:rPr lang="en-US" sz="1000" b="0" dirty="0">
                <a:hlinkClick r:id="rId4"/>
              </a:rPr>
              <a:t>: http://scrumtrainingseries.com/DailyScrumMeeting/DailyScrumMeeting.htm</a:t>
            </a:r>
            <a:endParaRPr lang="en-US" sz="1800" b="0" dirty="0" smtClean="0"/>
          </a:p>
          <a:p>
            <a:pPr marL="68580" indent="0">
              <a:lnSpc>
                <a:spcPct val="150000"/>
              </a:lnSpc>
              <a:buNone/>
            </a:pPr>
            <a:endParaRPr lang="en-US" sz="1800" b="0" dirty="0"/>
          </a:p>
          <a:p>
            <a:pPr marL="68580" indent="0">
              <a:lnSpc>
                <a:spcPct val="150000"/>
              </a:lnSpc>
              <a:buNone/>
            </a:pPr>
            <a:endParaRPr lang="en-US" sz="1800" b="0" dirty="0"/>
          </a:p>
        </p:txBody>
      </p:sp>
      <p:pic>
        <p:nvPicPr>
          <p:cNvPr id="4" name="cUOoWxi_NB0"/>
          <p:cNvPicPr>
            <a:picLocks noRot="1" noChangeAspect="1"/>
          </p:cNvPicPr>
          <p:nvPr>
            <a:videoFile r:link="rId1"/>
          </p:nvPr>
        </p:nvPicPr>
        <p:blipFill>
          <a:blip r:embed="rId5"/>
          <a:stretch>
            <a:fillRect/>
          </a:stretch>
        </p:blipFill>
        <p:spPr>
          <a:xfrm>
            <a:off x="1905000" y="3352800"/>
            <a:ext cx="5867400" cy="3300413"/>
          </a:xfrm>
          <a:prstGeom prst="rect">
            <a:avLst/>
          </a:prstGeom>
        </p:spPr>
      </p:pic>
    </p:spTree>
    <p:extLst>
      <p:ext uri="{BB962C8B-B14F-4D97-AF65-F5344CB8AC3E}">
        <p14:creationId xmlns:p14="http://schemas.microsoft.com/office/powerpoint/2010/main" val="233552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104452"/>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1000" b="0" dirty="0" smtClean="0"/>
          </a:p>
          <a:p>
            <a:pPr marL="68580" indent="0">
              <a:lnSpc>
                <a:spcPct val="150000"/>
              </a:lnSpc>
              <a:buNone/>
            </a:pPr>
            <a:r>
              <a:rPr lang="en-US" sz="1800" b="0" dirty="0" smtClean="0"/>
              <a:t>For more detail about how each phase of the SCRUM Framework works….</a:t>
            </a:r>
          </a:p>
          <a:p>
            <a:pPr marL="68580" indent="0">
              <a:lnSpc>
                <a:spcPct val="150000"/>
              </a:lnSpc>
              <a:buNone/>
            </a:pPr>
            <a:endParaRPr lang="en-US" sz="1000" b="0" dirty="0"/>
          </a:p>
          <a:p>
            <a:pPr marL="68580" indent="0" algn="ctr">
              <a:lnSpc>
                <a:spcPct val="150000"/>
              </a:lnSpc>
              <a:buNone/>
            </a:pPr>
            <a:r>
              <a:rPr lang="en-US" sz="1800" b="0" dirty="0" smtClean="0"/>
              <a:t>Part 5 :Sprint Review Meeting</a:t>
            </a:r>
          </a:p>
          <a:p>
            <a:pPr marL="68580" indent="0" algn="ctr">
              <a:lnSpc>
                <a:spcPct val="150000"/>
              </a:lnSpc>
              <a:buNone/>
            </a:pPr>
            <a:r>
              <a:rPr lang="en-US" sz="1000" b="0" dirty="0" smtClean="0"/>
              <a:t>Watch from : </a:t>
            </a:r>
            <a:r>
              <a:rPr lang="en-US" sz="1000" b="0" dirty="0" smtClean="0">
                <a:hlinkClick r:id="rId4"/>
              </a:rPr>
              <a:t>http</a:t>
            </a:r>
            <a:r>
              <a:rPr lang="en-US" sz="1000" b="0" dirty="0">
                <a:hlinkClick r:id="rId4"/>
              </a:rPr>
              <a:t>://scrumtrainingseries.com/SprintReviewMeeting/SprintReviewMeeting.htm</a:t>
            </a:r>
            <a:endParaRPr lang="en-US" sz="1000" b="0" dirty="0"/>
          </a:p>
          <a:p>
            <a:pPr marL="68580" indent="0" algn="ctr">
              <a:lnSpc>
                <a:spcPct val="150000"/>
              </a:lnSpc>
              <a:buNone/>
            </a:pPr>
            <a:endParaRPr lang="en-US" sz="1800" b="0" dirty="0" smtClean="0"/>
          </a:p>
          <a:p>
            <a:pPr marL="68580" indent="0" algn="ctr">
              <a:lnSpc>
                <a:spcPct val="150000"/>
              </a:lnSpc>
              <a:buNone/>
            </a:pPr>
            <a:endParaRPr lang="en-US" sz="1800" b="0" dirty="0"/>
          </a:p>
          <a:p>
            <a:pPr marL="68580" indent="0" algn="ctr">
              <a:lnSpc>
                <a:spcPct val="150000"/>
              </a:lnSpc>
              <a:buNone/>
            </a:pPr>
            <a:endParaRPr lang="en-US" sz="1800" b="0" dirty="0" smtClean="0"/>
          </a:p>
          <a:p>
            <a:pPr marL="68580" indent="0" algn="ctr">
              <a:lnSpc>
                <a:spcPct val="150000"/>
              </a:lnSpc>
              <a:buNone/>
            </a:pPr>
            <a:endParaRPr lang="en-US" sz="1800" b="0" dirty="0"/>
          </a:p>
          <a:p>
            <a:pPr marL="68580" indent="0" algn="ctr">
              <a:lnSpc>
                <a:spcPct val="150000"/>
              </a:lnSpc>
              <a:buNone/>
            </a:pPr>
            <a:endParaRPr lang="en-US" sz="1800" b="0" dirty="0" smtClean="0"/>
          </a:p>
          <a:p>
            <a:pPr marL="68580" indent="0" algn="ctr">
              <a:lnSpc>
                <a:spcPct val="150000"/>
              </a:lnSpc>
              <a:buNone/>
            </a:pPr>
            <a:endParaRPr lang="en-US" sz="1800" b="0" dirty="0"/>
          </a:p>
          <a:p>
            <a:pPr marL="68580" indent="0" algn="ctr">
              <a:lnSpc>
                <a:spcPct val="150000"/>
              </a:lnSpc>
              <a:buNone/>
            </a:pPr>
            <a:endParaRPr lang="en-US" sz="1000" b="0" dirty="0" smtClean="0"/>
          </a:p>
          <a:p>
            <a:pPr marL="68580" indent="0" algn="ctr">
              <a:lnSpc>
                <a:spcPct val="150000"/>
              </a:lnSpc>
              <a:buNone/>
            </a:pPr>
            <a:endParaRPr lang="en-US" sz="1000" b="0" dirty="0"/>
          </a:p>
          <a:p>
            <a:pPr marL="68580" indent="0">
              <a:lnSpc>
                <a:spcPct val="150000"/>
              </a:lnSpc>
              <a:buNone/>
            </a:pPr>
            <a:endParaRPr lang="en-US" sz="1800" b="0" dirty="0"/>
          </a:p>
        </p:txBody>
      </p:sp>
      <p:pic>
        <p:nvPicPr>
          <p:cNvPr id="5" name="f8JVSfICRew?list=PLIBRgKX6Cro5AtSqDKTXhv0hX3OarsJgl"/>
          <p:cNvPicPr>
            <a:picLocks noRot="1" noChangeAspect="1"/>
          </p:cNvPicPr>
          <p:nvPr>
            <a:videoFile r:link="rId1"/>
          </p:nvPr>
        </p:nvPicPr>
        <p:blipFill>
          <a:blip r:embed="rId5"/>
          <a:stretch>
            <a:fillRect/>
          </a:stretch>
        </p:blipFill>
        <p:spPr>
          <a:xfrm>
            <a:off x="2057400" y="3276600"/>
            <a:ext cx="5867400" cy="3300413"/>
          </a:xfrm>
          <a:prstGeom prst="rect">
            <a:avLst/>
          </a:prstGeom>
        </p:spPr>
      </p:pic>
    </p:spTree>
    <p:extLst>
      <p:ext uri="{BB962C8B-B14F-4D97-AF65-F5344CB8AC3E}">
        <p14:creationId xmlns:p14="http://schemas.microsoft.com/office/powerpoint/2010/main" val="293829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219200"/>
            <a:ext cx="7848600" cy="3924748"/>
          </a:xfrm>
        </p:spPr>
        <p:txBody>
          <a:bodyPr>
            <a:noAutofit/>
          </a:bodyPr>
          <a:lstStyle/>
          <a:p>
            <a:pPr marL="68580" indent="0">
              <a:lnSpc>
                <a:spcPct val="150000"/>
              </a:lnSpc>
              <a:buNone/>
            </a:pPr>
            <a:r>
              <a:rPr lang="en-US" sz="1800" dirty="0"/>
              <a:t>How Does SCRUM Work?</a:t>
            </a:r>
          </a:p>
          <a:p>
            <a:pPr marL="68580" indent="0">
              <a:lnSpc>
                <a:spcPct val="150000"/>
              </a:lnSpc>
              <a:buNone/>
            </a:pPr>
            <a:endParaRPr lang="en-US" sz="1000" b="0" dirty="0" smtClean="0"/>
          </a:p>
          <a:p>
            <a:pPr marL="68580" indent="0">
              <a:lnSpc>
                <a:spcPct val="150000"/>
              </a:lnSpc>
              <a:buNone/>
            </a:pPr>
            <a:r>
              <a:rPr lang="en-US" sz="1800" b="0" dirty="0" smtClean="0"/>
              <a:t>For more detail about how each phase of the SCRUM Framework works….</a:t>
            </a:r>
          </a:p>
          <a:p>
            <a:pPr marL="68580" indent="0">
              <a:lnSpc>
                <a:spcPct val="150000"/>
              </a:lnSpc>
              <a:buNone/>
            </a:pPr>
            <a:endParaRPr lang="en-US" sz="1000" b="0" dirty="0"/>
          </a:p>
          <a:p>
            <a:pPr marL="68580" indent="0" algn="ctr">
              <a:lnSpc>
                <a:spcPct val="150000"/>
              </a:lnSpc>
              <a:buNone/>
            </a:pPr>
            <a:r>
              <a:rPr lang="en-US" sz="1800" b="0" dirty="0" smtClean="0"/>
              <a:t>Part 6 :Sprint Retrospective Meeting</a:t>
            </a:r>
          </a:p>
          <a:p>
            <a:pPr marL="68580" indent="0" algn="ctr">
              <a:lnSpc>
                <a:spcPct val="150000"/>
              </a:lnSpc>
              <a:buNone/>
            </a:pPr>
            <a:r>
              <a:rPr lang="en-US" sz="1000" b="0" dirty="0"/>
              <a:t>Watch from : </a:t>
            </a:r>
            <a:r>
              <a:rPr lang="en-US" sz="1000" b="0" dirty="0">
                <a:hlinkClick r:id="rId3"/>
              </a:rPr>
              <a:t>http://</a:t>
            </a:r>
            <a:r>
              <a:rPr lang="en-US" sz="1000" b="0" dirty="0" smtClean="0">
                <a:hlinkClick r:id="rId3"/>
              </a:rPr>
              <a:t>scrumtrainingseries.com/SprintRetrospectiveMeeting/SprintRetrospectiveMeeting.htm</a:t>
            </a:r>
            <a:endParaRPr lang="en-US" sz="1000" b="0" dirty="0" smtClean="0"/>
          </a:p>
          <a:p>
            <a:pPr marL="68580" indent="0" algn="ctr">
              <a:lnSpc>
                <a:spcPct val="150000"/>
              </a:lnSpc>
              <a:buNone/>
            </a:pPr>
            <a:endParaRPr lang="en-US" sz="1000" b="0" dirty="0"/>
          </a:p>
          <a:p>
            <a:pPr marL="68580" indent="0">
              <a:lnSpc>
                <a:spcPct val="150000"/>
              </a:lnSpc>
              <a:buNone/>
            </a:pPr>
            <a:endParaRPr lang="en-US" sz="1800" b="0" dirty="0"/>
          </a:p>
        </p:txBody>
      </p:sp>
    </p:spTree>
    <p:extLst>
      <p:ext uri="{BB962C8B-B14F-4D97-AF65-F5344CB8AC3E}">
        <p14:creationId xmlns:p14="http://schemas.microsoft.com/office/powerpoint/2010/main" val="332080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pPr marL="114300" indent="0">
              <a:buNone/>
            </a:pPr>
            <a:r>
              <a:rPr lang="en-US" sz="2000" dirty="0"/>
              <a:t>Values of the SCRUM Framework :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AutoShape 2" descr="https://i-msdn.sec.s-msft.com/dynimg/IC7692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42053"/>
            <a:ext cx="7962900" cy="31293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25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256" y="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838200" y="1295400"/>
            <a:ext cx="8001000" cy="3924748"/>
          </a:xfrm>
        </p:spPr>
        <p:txBody>
          <a:bodyPr>
            <a:noAutofit/>
          </a:bodyPr>
          <a:lstStyle/>
          <a:p>
            <a:pPr marL="68580" indent="0">
              <a:lnSpc>
                <a:spcPct val="150000"/>
              </a:lnSpc>
              <a:buNone/>
            </a:pPr>
            <a:r>
              <a:rPr lang="en-US" sz="2000" b="1" dirty="0" smtClean="0"/>
              <a:t>Values of the SCRUM Framework : </a:t>
            </a:r>
          </a:p>
          <a:p>
            <a:pPr marL="68580" indent="0">
              <a:lnSpc>
                <a:spcPct val="150000"/>
              </a:lnSpc>
              <a:buNone/>
            </a:pPr>
            <a:endParaRPr lang="en-US" sz="1000" dirty="0" smtClean="0"/>
          </a:p>
          <a:p>
            <a:pPr>
              <a:lnSpc>
                <a:spcPct val="150000"/>
              </a:lnSpc>
            </a:pPr>
            <a:r>
              <a:rPr lang="en-US" sz="1800" b="1" dirty="0" smtClean="0"/>
              <a:t>Focus</a:t>
            </a:r>
            <a:endParaRPr lang="en-US" sz="1800" b="1" dirty="0"/>
          </a:p>
          <a:p>
            <a:pPr marL="365760" lvl="1" indent="0">
              <a:lnSpc>
                <a:spcPct val="150000"/>
              </a:lnSpc>
              <a:buNone/>
            </a:pPr>
            <a:r>
              <a:rPr lang="en-US" sz="1800" dirty="0" smtClean="0"/>
              <a:t>By focusing </a:t>
            </a:r>
            <a:r>
              <a:rPr lang="en-US" sz="1800" dirty="0"/>
              <a:t>on only a few things at a time, </a:t>
            </a:r>
            <a:endParaRPr lang="en-US" sz="1800" dirty="0" smtClean="0"/>
          </a:p>
          <a:p>
            <a:pPr marL="365760" lvl="1" indent="0">
              <a:lnSpc>
                <a:spcPct val="150000"/>
              </a:lnSpc>
              <a:buNone/>
            </a:pPr>
            <a:r>
              <a:rPr lang="en-US" sz="1800" dirty="0" smtClean="0"/>
              <a:t>the team works </a:t>
            </a:r>
            <a:r>
              <a:rPr lang="en-US" sz="1800" dirty="0"/>
              <a:t>well together and </a:t>
            </a:r>
            <a:r>
              <a:rPr lang="en-US" sz="1800" dirty="0" smtClean="0"/>
              <a:t>produces </a:t>
            </a:r>
          </a:p>
          <a:p>
            <a:pPr marL="365760" lvl="1" indent="0">
              <a:lnSpc>
                <a:spcPct val="150000"/>
              </a:lnSpc>
              <a:buNone/>
            </a:pPr>
            <a:r>
              <a:rPr lang="en-US" sz="1800" dirty="0" smtClean="0"/>
              <a:t>excellent work; valuable </a:t>
            </a:r>
            <a:r>
              <a:rPr lang="en-US" sz="1800" dirty="0"/>
              <a:t>items </a:t>
            </a:r>
            <a:r>
              <a:rPr lang="en-US" sz="1800" dirty="0" smtClean="0"/>
              <a:t>are delivered sooner</a:t>
            </a:r>
            <a:r>
              <a:rPr lang="en-US" sz="1800" dirty="0"/>
              <a:t>.</a:t>
            </a:r>
            <a:br>
              <a:rPr lang="en-US" sz="1800" dirty="0"/>
            </a:br>
            <a:endParaRPr lang="en-US" sz="1800" dirty="0" smtClean="0"/>
          </a:p>
          <a:p>
            <a:pPr>
              <a:lnSpc>
                <a:spcPct val="150000"/>
              </a:lnSpc>
            </a:pPr>
            <a:r>
              <a:rPr lang="en-US" sz="1800" b="1" dirty="0" smtClean="0"/>
              <a:t>Courage</a:t>
            </a:r>
            <a:endParaRPr lang="en-US" sz="1800" b="1" dirty="0"/>
          </a:p>
          <a:p>
            <a:pPr marL="365760" lvl="1" indent="0">
              <a:lnSpc>
                <a:spcPct val="150000"/>
              </a:lnSpc>
              <a:buNone/>
            </a:pPr>
            <a:r>
              <a:rPr lang="en-US" sz="1800" dirty="0" smtClean="0"/>
              <a:t>By working </a:t>
            </a:r>
            <a:r>
              <a:rPr lang="en-US" sz="1800" dirty="0"/>
              <a:t>as a team, </a:t>
            </a:r>
            <a:r>
              <a:rPr lang="en-US" sz="1800" dirty="0" smtClean="0"/>
              <a:t>developers </a:t>
            </a:r>
            <a:r>
              <a:rPr lang="en-US" sz="1800" dirty="0"/>
              <a:t>feel supported and  </a:t>
            </a:r>
            <a:r>
              <a:rPr lang="en-US" sz="1800" dirty="0" smtClean="0"/>
              <a:t>have </a:t>
            </a:r>
            <a:r>
              <a:rPr lang="en-US" sz="1800" dirty="0"/>
              <a:t>more resources at </a:t>
            </a:r>
            <a:r>
              <a:rPr lang="en-US" sz="1800" dirty="0" smtClean="0"/>
              <a:t>their disposal; this </a:t>
            </a:r>
            <a:r>
              <a:rPr lang="en-US" sz="1800" dirty="0"/>
              <a:t>gives </a:t>
            </a:r>
            <a:r>
              <a:rPr lang="en-US" sz="1800" dirty="0" smtClean="0"/>
              <a:t>them more </a:t>
            </a:r>
            <a:r>
              <a:rPr lang="en-US" sz="1800" dirty="0"/>
              <a:t>courage to undertake greater challenges.</a:t>
            </a:r>
            <a:r>
              <a:rPr lang="en-US" sz="1300" dirty="0"/>
              <a:t/>
            </a:r>
            <a:br>
              <a:rPr lang="en-US" sz="1300" dirty="0"/>
            </a:br>
            <a:endParaRPr lang="en-US" sz="11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133600"/>
            <a:ext cx="3495675" cy="1304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4" name="AutoShape 5" descr="Image result for teamwork scr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453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Objectives</a:t>
            </a:r>
            <a:endParaRPr lang="en-GB" dirty="0"/>
          </a:p>
        </p:txBody>
      </p:sp>
      <p:sp>
        <p:nvSpPr>
          <p:cNvPr id="3" name="Content Placeholder 2"/>
          <p:cNvSpPr>
            <a:spLocks noGrp="1"/>
          </p:cNvSpPr>
          <p:nvPr>
            <p:ph idx="1"/>
          </p:nvPr>
        </p:nvSpPr>
        <p:spPr/>
        <p:txBody>
          <a:bodyPr>
            <a:noAutofit/>
          </a:bodyPr>
          <a:lstStyle/>
          <a:p>
            <a:pPr marL="68580" indent="0">
              <a:lnSpc>
                <a:spcPct val="200000"/>
              </a:lnSpc>
              <a:buNone/>
            </a:pPr>
            <a:r>
              <a:rPr lang="en-US" sz="1400" dirty="0"/>
              <a:t>Understanding the </a:t>
            </a:r>
            <a:r>
              <a:rPr lang="en-US" sz="1400" dirty="0" smtClean="0"/>
              <a:t>SCRUM Framework including </a:t>
            </a:r>
          </a:p>
          <a:p>
            <a:pPr>
              <a:lnSpc>
                <a:spcPct val="200000"/>
              </a:lnSpc>
            </a:pPr>
            <a:r>
              <a:rPr lang="en-US" sz="1400" b="0" dirty="0"/>
              <a:t>Backlog Grooming</a:t>
            </a:r>
          </a:p>
          <a:p>
            <a:pPr>
              <a:lnSpc>
                <a:spcPct val="200000"/>
              </a:lnSpc>
            </a:pPr>
            <a:r>
              <a:rPr lang="en-US" sz="1400" b="0" dirty="0"/>
              <a:t>Sprint</a:t>
            </a:r>
          </a:p>
          <a:p>
            <a:pPr>
              <a:lnSpc>
                <a:spcPct val="200000"/>
              </a:lnSpc>
            </a:pPr>
            <a:r>
              <a:rPr lang="en-US" sz="1400" b="0" dirty="0"/>
              <a:t>Velocity</a:t>
            </a:r>
          </a:p>
          <a:p>
            <a:pPr>
              <a:lnSpc>
                <a:spcPct val="200000"/>
              </a:lnSpc>
            </a:pPr>
            <a:r>
              <a:rPr lang="en-US" sz="1400" b="0" dirty="0"/>
              <a:t>Technical Debt</a:t>
            </a:r>
          </a:p>
          <a:p>
            <a:pPr marL="68580" indent="0">
              <a:lnSpc>
                <a:spcPct val="200000"/>
              </a:lnSpc>
              <a:buNone/>
            </a:pPr>
            <a:endParaRPr lang="en-US" sz="1400" dirty="0"/>
          </a:p>
          <a:p>
            <a:pPr marL="68580" indent="0">
              <a:lnSpc>
                <a:spcPct val="200000"/>
              </a:lnSpc>
              <a:buNone/>
            </a:pPr>
            <a:r>
              <a:rPr lang="en-US" sz="1400" dirty="0" smtClean="0"/>
              <a:t>Understanding </a:t>
            </a:r>
            <a:r>
              <a:rPr lang="en-US" sz="1400" dirty="0"/>
              <a:t>the </a:t>
            </a:r>
            <a:r>
              <a:rPr lang="en-US" sz="1400" dirty="0" smtClean="0"/>
              <a:t>roles of Agile Teams within the SCRUM Framework </a:t>
            </a:r>
            <a:r>
              <a:rPr lang="en-US" sz="1400" dirty="0"/>
              <a:t>including</a:t>
            </a:r>
            <a:r>
              <a:rPr lang="en-US" sz="1400" dirty="0" smtClean="0"/>
              <a:t>:</a:t>
            </a:r>
          </a:p>
          <a:p>
            <a:pPr marL="354330" indent="-285750">
              <a:lnSpc>
                <a:spcPct val="200000"/>
              </a:lnSpc>
            </a:pPr>
            <a:r>
              <a:rPr lang="en-US" sz="1400" b="0" dirty="0" smtClean="0"/>
              <a:t>Stakeholders</a:t>
            </a:r>
          </a:p>
          <a:p>
            <a:pPr marL="354330" indent="-285750">
              <a:lnSpc>
                <a:spcPct val="200000"/>
              </a:lnSpc>
            </a:pPr>
            <a:r>
              <a:rPr lang="en-US" sz="1400" b="0" dirty="0" smtClean="0"/>
              <a:t>Product Owner</a:t>
            </a:r>
          </a:p>
          <a:p>
            <a:pPr marL="354330" indent="-285750">
              <a:lnSpc>
                <a:spcPct val="200000"/>
              </a:lnSpc>
            </a:pPr>
            <a:r>
              <a:rPr lang="en-US" sz="1400" b="0" dirty="0" smtClean="0"/>
              <a:t>SCRUM Master</a:t>
            </a:r>
          </a:p>
          <a:p>
            <a:pPr marL="354330" indent="-285750">
              <a:lnSpc>
                <a:spcPct val="200000"/>
              </a:lnSpc>
            </a:pPr>
            <a:r>
              <a:rPr lang="en-US" sz="1400" b="0" dirty="0" smtClean="0"/>
              <a:t>SCRUM Development Team</a:t>
            </a:r>
            <a:endParaRPr lang="en-US" sz="1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06924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256" y="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838200" y="1066800"/>
            <a:ext cx="8001000" cy="3924748"/>
          </a:xfrm>
        </p:spPr>
        <p:txBody>
          <a:bodyPr>
            <a:noAutofit/>
          </a:bodyPr>
          <a:lstStyle/>
          <a:p>
            <a:pPr marL="68580" indent="0">
              <a:lnSpc>
                <a:spcPct val="150000"/>
              </a:lnSpc>
              <a:buNone/>
            </a:pPr>
            <a:r>
              <a:rPr lang="en-US" sz="2000" b="1" dirty="0" smtClean="0"/>
              <a:t>Values of the SCRUM Framework : </a:t>
            </a:r>
          </a:p>
          <a:p>
            <a:pPr marL="68580" indent="0">
              <a:lnSpc>
                <a:spcPct val="150000"/>
              </a:lnSpc>
              <a:buNone/>
            </a:pPr>
            <a:endParaRPr lang="en-US" sz="1000" dirty="0" smtClean="0"/>
          </a:p>
          <a:p>
            <a:pPr>
              <a:lnSpc>
                <a:spcPct val="150000"/>
              </a:lnSpc>
            </a:pPr>
            <a:r>
              <a:rPr lang="en-US" sz="1800" b="1" dirty="0" smtClean="0"/>
              <a:t>Openness</a:t>
            </a:r>
            <a:endParaRPr lang="en-US" sz="1800" b="1" dirty="0"/>
          </a:p>
          <a:p>
            <a:pPr marL="365760" lvl="1" indent="0">
              <a:lnSpc>
                <a:spcPct val="150000"/>
              </a:lnSpc>
              <a:buNone/>
            </a:pPr>
            <a:r>
              <a:rPr lang="en-US" sz="1800" dirty="0" smtClean="0"/>
              <a:t>Team members </a:t>
            </a:r>
            <a:r>
              <a:rPr lang="en-US" sz="1800" dirty="0"/>
              <a:t>work </a:t>
            </a:r>
            <a:r>
              <a:rPr lang="en-US" sz="1800" dirty="0" smtClean="0"/>
              <a:t>together and express </a:t>
            </a:r>
            <a:r>
              <a:rPr lang="en-US" sz="1800" dirty="0"/>
              <a:t>how </a:t>
            </a:r>
            <a:r>
              <a:rPr lang="en-US" sz="1800" dirty="0" smtClean="0"/>
              <a:t>each one is </a:t>
            </a:r>
            <a:r>
              <a:rPr lang="en-US" sz="1800" dirty="0"/>
              <a:t>doing, </a:t>
            </a:r>
            <a:r>
              <a:rPr lang="en-US" sz="1800" dirty="0" smtClean="0"/>
              <a:t>what's </a:t>
            </a:r>
            <a:r>
              <a:rPr lang="en-US" sz="1800" dirty="0"/>
              <a:t>in </a:t>
            </a:r>
            <a:r>
              <a:rPr lang="en-US" sz="1800" dirty="0" smtClean="0"/>
              <a:t>their </a:t>
            </a:r>
            <a:r>
              <a:rPr lang="en-US" sz="1800" dirty="0"/>
              <a:t>way, and </a:t>
            </a:r>
            <a:r>
              <a:rPr lang="en-US" sz="1800" dirty="0" smtClean="0"/>
              <a:t>their concerns </a:t>
            </a:r>
            <a:r>
              <a:rPr lang="en-US" sz="1800" dirty="0"/>
              <a:t>so </a:t>
            </a:r>
            <a:r>
              <a:rPr lang="en-US" sz="1800" dirty="0" smtClean="0"/>
              <a:t>they </a:t>
            </a:r>
            <a:r>
              <a:rPr lang="en-US" sz="1800" dirty="0"/>
              <a:t>can be </a:t>
            </a:r>
            <a:r>
              <a:rPr lang="en-US" sz="1800" dirty="0" smtClean="0"/>
              <a:t>addressed.</a:t>
            </a:r>
          </a:p>
          <a:p>
            <a:pPr marL="68580" indent="0">
              <a:lnSpc>
                <a:spcPct val="150000"/>
              </a:lnSpc>
              <a:buNone/>
            </a:pPr>
            <a:endParaRPr lang="en-US" sz="1000" dirty="0"/>
          </a:p>
          <a:p>
            <a:pPr>
              <a:lnSpc>
                <a:spcPct val="150000"/>
              </a:lnSpc>
            </a:pPr>
            <a:r>
              <a:rPr lang="en-US" sz="1800" b="1" dirty="0" smtClean="0"/>
              <a:t>Commitment</a:t>
            </a:r>
            <a:endParaRPr lang="en-US" sz="1800" b="1" dirty="0"/>
          </a:p>
          <a:p>
            <a:pPr marL="365760" lvl="1" indent="0">
              <a:lnSpc>
                <a:spcPct val="150000"/>
              </a:lnSpc>
              <a:buNone/>
            </a:pPr>
            <a:r>
              <a:rPr lang="en-US" sz="1800" dirty="0" smtClean="0"/>
              <a:t>Team members </a:t>
            </a:r>
            <a:r>
              <a:rPr lang="en-US" sz="1800" dirty="0"/>
              <a:t>have great control over </a:t>
            </a:r>
            <a:r>
              <a:rPr lang="en-US" sz="1800" dirty="0" smtClean="0"/>
              <a:t>their </a:t>
            </a:r>
          </a:p>
          <a:p>
            <a:pPr marL="365760" lvl="1" indent="0">
              <a:lnSpc>
                <a:spcPct val="150000"/>
              </a:lnSpc>
              <a:buNone/>
            </a:pPr>
            <a:r>
              <a:rPr lang="en-US" sz="1800" dirty="0" smtClean="0"/>
              <a:t>own </a:t>
            </a:r>
            <a:r>
              <a:rPr lang="en-US" sz="1800" dirty="0"/>
              <a:t>destiny, </a:t>
            </a:r>
            <a:r>
              <a:rPr lang="en-US" sz="1800" dirty="0" smtClean="0"/>
              <a:t>they </a:t>
            </a:r>
            <a:r>
              <a:rPr lang="en-US" sz="1800" dirty="0"/>
              <a:t>are more committed to </a:t>
            </a:r>
            <a:r>
              <a:rPr lang="en-US" sz="1800" dirty="0" smtClean="0"/>
              <a:t>success</a:t>
            </a:r>
            <a:r>
              <a:rPr lang="en-US" sz="1800" dirty="0"/>
              <a:t>.</a:t>
            </a:r>
            <a:br>
              <a:rPr lang="en-US" sz="1800" dirty="0"/>
            </a:br>
            <a:endParaRPr lang="en-US" sz="1000" dirty="0" smtClean="0"/>
          </a:p>
          <a:p>
            <a:pPr>
              <a:lnSpc>
                <a:spcPct val="150000"/>
              </a:lnSpc>
            </a:pPr>
            <a:r>
              <a:rPr lang="en-US" sz="1800" b="1" dirty="0" smtClean="0"/>
              <a:t>Respect</a:t>
            </a:r>
            <a:endParaRPr lang="en-US" sz="1800" b="1" dirty="0"/>
          </a:p>
          <a:p>
            <a:pPr marL="365760" lvl="1" indent="0">
              <a:lnSpc>
                <a:spcPct val="150000"/>
              </a:lnSpc>
              <a:buNone/>
            </a:pPr>
            <a:r>
              <a:rPr lang="en-US" sz="1800" dirty="0"/>
              <a:t>S</a:t>
            </a:r>
            <a:r>
              <a:rPr lang="en-US" sz="1800" dirty="0" smtClean="0"/>
              <a:t>haring successes </a:t>
            </a:r>
            <a:r>
              <a:rPr lang="en-US" sz="1800" dirty="0"/>
              <a:t>and failures, </a:t>
            </a:r>
            <a:r>
              <a:rPr lang="en-US" sz="1800" dirty="0" smtClean="0"/>
              <a:t>helps team members </a:t>
            </a:r>
            <a:r>
              <a:rPr lang="en-US" sz="1800" dirty="0"/>
              <a:t>to respect each other and to help each other become worthy of respect.</a:t>
            </a:r>
            <a:endParaRPr lang="en-US" sz="1800" b="1"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7" y="3200400"/>
            <a:ext cx="2652713"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427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056" y="152400"/>
            <a:ext cx="7024744" cy="1143000"/>
          </a:xfrm>
        </p:spPr>
        <p:txBody>
          <a:bodyPr/>
          <a:lstStyle/>
          <a:p>
            <a:pPr>
              <a:defRPr/>
            </a:pPr>
            <a:r>
              <a:rPr lang="en-US" dirty="0"/>
              <a:t>SCRUM</a:t>
            </a:r>
          </a:p>
        </p:txBody>
      </p:sp>
      <p:sp>
        <p:nvSpPr>
          <p:cNvPr id="18435" name="Content Placeholder 2"/>
          <p:cNvSpPr>
            <a:spLocks noGrp="1"/>
          </p:cNvSpPr>
          <p:nvPr>
            <p:ph sz="quarter" idx="1"/>
          </p:nvPr>
        </p:nvSpPr>
        <p:spPr>
          <a:xfrm>
            <a:off x="838200" y="1447800"/>
            <a:ext cx="7924800" cy="4572000"/>
          </a:xfrm>
        </p:spPr>
        <p:txBody>
          <a:bodyPr>
            <a:noAutofit/>
          </a:bodyPr>
          <a:lstStyle/>
          <a:p>
            <a:pPr marL="68580" indent="0" algn="just">
              <a:buNone/>
            </a:pPr>
            <a:r>
              <a:rPr lang="en-US" sz="2000" b="1" dirty="0" smtClean="0"/>
              <a:t>Advantages of  using the </a:t>
            </a:r>
            <a:r>
              <a:rPr lang="en-US" sz="2000" b="1" dirty="0"/>
              <a:t>SCRUM Framework : </a:t>
            </a:r>
          </a:p>
          <a:p>
            <a:pPr lvl="1" algn="just"/>
            <a:endParaRPr lang="en-US" altLang="en-US" sz="1800" b="1" dirty="0" smtClean="0"/>
          </a:p>
          <a:p>
            <a:pPr marL="114300" indent="0">
              <a:lnSpc>
                <a:spcPct val="150000"/>
              </a:lnSpc>
              <a:buNone/>
            </a:pPr>
            <a:r>
              <a:rPr lang="en-US" sz="1800" b="0" dirty="0"/>
              <a:t>Agile scrum helps the company in saving time and </a:t>
            </a:r>
            <a:r>
              <a:rPr lang="en-US" sz="1800" b="0" dirty="0" smtClean="0"/>
              <a:t>money as fast </a:t>
            </a:r>
            <a:r>
              <a:rPr lang="en-US" sz="1800" b="0" dirty="0"/>
              <a:t>moving, cutting edge developments can be quickly coded and tested using this </a:t>
            </a:r>
            <a:r>
              <a:rPr lang="en-US" sz="1800" b="0" dirty="0" smtClean="0"/>
              <a:t>method.</a:t>
            </a:r>
          </a:p>
          <a:p>
            <a:pPr>
              <a:lnSpc>
                <a:spcPct val="150000"/>
              </a:lnSpc>
            </a:pPr>
            <a:endParaRPr lang="en-US" sz="1000" b="0" dirty="0"/>
          </a:p>
          <a:p>
            <a:pPr marL="114300" indent="0">
              <a:lnSpc>
                <a:spcPct val="150000"/>
              </a:lnSpc>
              <a:buNone/>
            </a:pPr>
            <a:r>
              <a:rPr lang="en-US" sz="1800" b="0" dirty="0"/>
              <a:t>Scrum methodology enables project’s where the business requirements documentation is hard to quantify to be successfully developed.</a:t>
            </a:r>
          </a:p>
          <a:p>
            <a:pPr marL="68580" indent="0">
              <a:lnSpc>
                <a:spcPct val="150000"/>
              </a:lnSpc>
              <a:buNone/>
            </a:pPr>
            <a:endParaRPr lang="en-US" sz="1000" b="0" dirty="0"/>
          </a:p>
          <a:p>
            <a:pPr marL="114300" indent="0">
              <a:lnSpc>
                <a:spcPct val="150000"/>
              </a:lnSpc>
              <a:buNone/>
            </a:pPr>
            <a:r>
              <a:rPr lang="en-US" sz="1800" b="0" dirty="0"/>
              <a:t>It is a lightly controlled method which insists on frequent updating of the progress in work through regular meetings. Thus there is clear visibility of the project </a:t>
            </a:r>
            <a:r>
              <a:rPr lang="en-US" sz="1800" b="0" dirty="0" smtClean="0"/>
              <a:t>development.</a:t>
            </a:r>
          </a:p>
          <a:p>
            <a:endParaRPr lang="en-US" sz="1800" dirty="0"/>
          </a:p>
          <a:p>
            <a:pPr lvl="1" indent="-285750" algn="just"/>
            <a:endParaRPr lang="en-US" altLang="en-US" sz="1800" b="1" dirty="0"/>
          </a:p>
        </p:txBody>
      </p:sp>
    </p:spTree>
    <p:extLst>
      <p:ext uri="{BB962C8B-B14F-4D97-AF65-F5344CB8AC3E}">
        <p14:creationId xmlns:p14="http://schemas.microsoft.com/office/powerpoint/2010/main" val="1697148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056" y="152400"/>
            <a:ext cx="7024744" cy="1143000"/>
          </a:xfrm>
        </p:spPr>
        <p:txBody>
          <a:bodyPr/>
          <a:lstStyle/>
          <a:p>
            <a:pPr>
              <a:defRPr/>
            </a:pPr>
            <a:r>
              <a:rPr lang="en-US" dirty="0"/>
              <a:t>SCRUM</a:t>
            </a:r>
          </a:p>
        </p:txBody>
      </p:sp>
      <p:sp>
        <p:nvSpPr>
          <p:cNvPr id="18435" name="Content Placeholder 2"/>
          <p:cNvSpPr>
            <a:spLocks noGrp="1"/>
          </p:cNvSpPr>
          <p:nvPr>
            <p:ph sz="quarter" idx="1"/>
          </p:nvPr>
        </p:nvSpPr>
        <p:spPr>
          <a:xfrm>
            <a:off x="838200" y="1447800"/>
            <a:ext cx="7924800" cy="4572000"/>
          </a:xfrm>
        </p:spPr>
        <p:txBody>
          <a:bodyPr>
            <a:noAutofit/>
          </a:bodyPr>
          <a:lstStyle/>
          <a:p>
            <a:pPr marL="68580" indent="0" algn="just">
              <a:buNone/>
            </a:pPr>
            <a:r>
              <a:rPr lang="en-US" b="1" dirty="0" smtClean="0"/>
              <a:t>Advantages of  using the </a:t>
            </a:r>
            <a:r>
              <a:rPr lang="en-US" b="1" dirty="0"/>
              <a:t>SCRUM Framework : </a:t>
            </a:r>
          </a:p>
          <a:p>
            <a:pPr lvl="1" algn="just"/>
            <a:endParaRPr lang="en-US" altLang="en-US" sz="1000" b="1" dirty="0" smtClean="0"/>
          </a:p>
          <a:p>
            <a:pPr marL="114300" indent="0">
              <a:lnSpc>
                <a:spcPct val="150000"/>
              </a:lnSpc>
              <a:buNone/>
            </a:pPr>
            <a:r>
              <a:rPr lang="en-US" sz="1800" b="0" dirty="0" smtClean="0"/>
              <a:t>Due </a:t>
            </a:r>
            <a:r>
              <a:rPr lang="en-US" sz="1800" b="0" dirty="0"/>
              <a:t>to short sprints and constant feedback, it becomes easier to cope with the changes.</a:t>
            </a:r>
          </a:p>
          <a:p>
            <a:pPr>
              <a:lnSpc>
                <a:spcPct val="150000"/>
              </a:lnSpc>
            </a:pPr>
            <a:endParaRPr lang="en-US" sz="1000" b="0" dirty="0" smtClean="0"/>
          </a:p>
          <a:p>
            <a:pPr marL="114300" indent="0">
              <a:lnSpc>
                <a:spcPct val="150000"/>
              </a:lnSpc>
              <a:buNone/>
            </a:pPr>
            <a:r>
              <a:rPr lang="en-US" sz="1800" b="0" dirty="0" smtClean="0"/>
              <a:t>Daily </a:t>
            </a:r>
            <a:r>
              <a:rPr lang="en-US" sz="1800" b="0" dirty="0"/>
              <a:t>meetings make it possible to measure individual </a:t>
            </a:r>
            <a:r>
              <a:rPr lang="en-US" sz="1800" b="0" dirty="0" smtClean="0"/>
              <a:t>productivity leading to </a:t>
            </a:r>
            <a:r>
              <a:rPr lang="en-US" sz="1800" b="0" dirty="0"/>
              <a:t>the improvement in the productivity of each of the team members</a:t>
            </a:r>
            <a:r>
              <a:rPr lang="en-US" sz="1800" b="0" dirty="0" smtClean="0"/>
              <a:t>.</a:t>
            </a:r>
          </a:p>
          <a:p>
            <a:pPr>
              <a:lnSpc>
                <a:spcPct val="150000"/>
              </a:lnSpc>
            </a:pPr>
            <a:endParaRPr lang="en-US" sz="1000" b="0" dirty="0"/>
          </a:p>
          <a:p>
            <a:pPr marL="114300" indent="0">
              <a:lnSpc>
                <a:spcPct val="150000"/>
              </a:lnSpc>
              <a:buNone/>
            </a:pPr>
            <a:r>
              <a:rPr lang="en-US" sz="1800" b="0" dirty="0"/>
              <a:t>Issues are identified well in advance through the daily meetings and hence can be resolved in </a:t>
            </a:r>
            <a:r>
              <a:rPr lang="en-US" sz="1800" b="0" dirty="0" smtClean="0"/>
              <a:t>speedily.</a:t>
            </a:r>
          </a:p>
          <a:p>
            <a:pPr>
              <a:lnSpc>
                <a:spcPct val="150000"/>
              </a:lnSpc>
            </a:pPr>
            <a:endParaRPr lang="en-US" sz="1000" b="0" dirty="0" smtClean="0"/>
          </a:p>
          <a:p>
            <a:pPr marL="114300" indent="0">
              <a:lnSpc>
                <a:spcPct val="150000"/>
              </a:lnSpc>
              <a:buNone/>
            </a:pPr>
            <a:r>
              <a:rPr lang="en-US" sz="1800" b="0" dirty="0" smtClean="0"/>
              <a:t>The </a:t>
            </a:r>
            <a:r>
              <a:rPr lang="en-US" sz="1800" b="0" dirty="0"/>
              <a:t>overhead cost in terms of process and management is minimal thus leading to a quicker, cheaper result.</a:t>
            </a:r>
          </a:p>
          <a:p>
            <a:pPr lvl="1" indent="-285750" algn="just"/>
            <a:endParaRPr lang="en-US" altLang="en-US" sz="1300" b="1" dirty="0"/>
          </a:p>
        </p:txBody>
      </p:sp>
    </p:spTree>
    <p:extLst>
      <p:ext uri="{BB962C8B-B14F-4D97-AF65-F5344CB8AC3E}">
        <p14:creationId xmlns:p14="http://schemas.microsoft.com/office/powerpoint/2010/main" val="2908336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056" y="152400"/>
            <a:ext cx="7024744" cy="1143000"/>
          </a:xfrm>
        </p:spPr>
        <p:txBody>
          <a:bodyPr/>
          <a:lstStyle/>
          <a:p>
            <a:pPr>
              <a:defRPr/>
            </a:pPr>
            <a:r>
              <a:rPr lang="en-US" dirty="0"/>
              <a:t>SCRUM</a:t>
            </a:r>
          </a:p>
        </p:txBody>
      </p:sp>
      <p:sp>
        <p:nvSpPr>
          <p:cNvPr id="18435" name="Content Placeholder 2"/>
          <p:cNvSpPr>
            <a:spLocks noGrp="1"/>
          </p:cNvSpPr>
          <p:nvPr>
            <p:ph sz="quarter" idx="1"/>
          </p:nvPr>
        </p:nvSpPr>
        <p:spPr>
          <a:xfrm>
            <a:off x="838200" y="1447800"/>
            <a:ext cx="7924800" cy="4572000"/>
          </a:xfrm>
        </p:spPr>
        <p:txBody>
          <a:bodyPr>
            <a:noAutofit/>
          </a:bodyPr>
          <a:lstStyle/>
          <a:p>
            <a:pPr marL="68580" indent="0" algn="just">
              <a:lnSpc>
                <a:spcPct val="150000"/>
              </a:lnSpc>
              <a:buNone/>
            </a:pPr>
            <a:r>
              <a:rPr lang="en-US" sz="2000" b="1" dirty="0" smtClean="0"/>
              <a:t>Drawbacks of  using the </a:t>
            </a:r>
            <a:r>
              <a:rPr lang="en-US" sz="2000" b="1" dirty="0"/>
              <a:t>SCRUM Framework : </a:t>
            </a:r>
          </a:p>
          <a:p>
            <a:pPr lvl="1" algn="just">
              <a:lnSpc>
                <a:spcPct val="150000"/>
              </a:lnSpc>
            </a:pPr>
            <a:endParaRPr lang="en-US" altLang="en-US" sz="1000" b="1" dirty="0" smtClean="0"/>
          </a:p>
          <a:p>
            <a:pPr>
              <a:lnSpc>
                <a:spcPct val="150000"/>
              </a:lnSpc>
            </a:pPr>
            <a:r>
              <a:rPr lang="en-US" sz="1800" b="0" dirty="0" smtClean="0"/>
              <a:t>Scrum </a:t>
            </a:r>
            <a:r>
              <a:rPr lang="en-US" sz="1800" b="0" dirty="0"/>
              <a:t>is one of the leading causes of scope creep because unless there is a definite end date, the project management stakeholders will be tempted to keep demanding new functionality is delivered</a:t>
            </a:r>
            <a:r>
              <a:rPr lang="en-US" sz="1800" b="0" dirty="0" smtClean="0"/>
              <a:t>.</a:t>
            </a:r>
          </a:p>
          <a:p>
            <a:pPr>
              <a:lnSpc>
                <a:spcPct val="150000"/>
              </a:lnSpc>
            </a:pPr>
            <a:endParaRPr lang="en-US" sz="1000" b="0" dirty="0"/>
          </a:p>
          <a:p>
            <a:pPr>
              <a:lnSpc>
                <a:spcPct val="150000"/>
              </a:lnSpc>
            </a:pPr>
            <a:r>
              <a:rPr lang="en-US" sz="1800" b="0" dirty="0"/>
              <a:t>If a task is not well defined, estimating project costs and time will not be </a:t>
            </a:r>
            <a:r>
              <a:rPr lang="en-US" sz="1800" b="0" dirty="0" smtClean="0"/>
              <a:t>accurate and a single task </a:t>
            </a:r>
            <a:r>
              <a:rPr lang="en-US" sz="1800" b="0" dirty="0"/>
              <a:t>can </a:t>
            </a:r>
            <a:r>
              <a:rPr lang="en-US" sz="1800" b="0" dirty="0" smtClean="0"/>
              <a:t>end up spreading </a:t>
            </a:r>
            <a:r>
              <a:rPr lang="en-US" sz="1800" b="0" dirty="0"/>
              <a:t>over several sprints</a:t>
            </a:r>
            <a:r>
              <a:rPr lang="en-US" sz="1800" b="0" dirty="0" smtClean="0"/>
              <a:t>.</a:t>
            </a:r>
          </a:p>
          <a:p>
            <a:pPr marL="68580" indent="0">
              <a:lnSpc>
                <a:spcPct val="150000"/>
              </a:lnSpc>
              <a:buNone/>
            </a:pPr>
            <a:endParaRPr lang="en-US" sz="1000" b="0" dirty="0"/>
          </a:p>
          <a:p>
            <a:pPr>
              <a:lnSpc>
                <a:spcPct val="150000"/>
              </a:lnSpc>
            </a:pPr>
            <a:r>
              <a:rPr lang="en-US" sz="1800" b="0" dirty="0"/>
              <a:t>If the team members are not committed, the project will either never complete or fail.</a:t>
            </a:r>
          </a:p>
          <a:p>
            <a:pPr>
              <a:lnSpc>
                <a:spcPct val="150000"/>
              </a:lnSpc>
            </a:pPr>
            <a:endParaRPr lang="en-US" sz="1000" b="0" dirty="0" smtClean="0"/>
          </a:p>
          <a:p>
            <a:pPr>
              <a:lnSpc>
                <a:spcPct val="150000"/>
              </a:lnSpc>
            </a:pPr>
            <a:r>
              <a:rPr lang="en-US" sz="1800" b="0" dirty="0" smtClean="0"/>
              <a:t>It </a:t>
            </a:r>
            <a:r>
              <a:rPr lang="en-US" sz="1800" b="0" dirty="0"/>
              <a:t>is good for small, fast moving projects as it works well only with small team</a:t>
            </a:r>
            <a:r>
              <a:rPr lang="en-US" sz="1800" b="0" dirty="0" smtClean="0"/>
              <a:t>.</a:t>
            </a:r>
          </a:p>
          <a:p>
            <a:endParaRPr lang="en-US" sz="1300" dirty="0"/>
          </a:p>
          <a:p>
            <a:endParaRPr lang="en-US" sz="1300" dirty="0"/>
          </a:p>
          <a:p>
            <a:pPr lvl="1" indent="-285750" algn="just"/>
            <a:endParaRPr lang="en-US" altLang="en-US" sz="1300" b="1" dirty="0"/>
          </a:p>
        </p:txBody>
      </p:sp>
    </p:spTree>
    <p:extLst>
      <p:ext uri="{BB962C8B-B14F-4D97-AF65-F5344CB8AC3E}">
        <p14:creationId xmlns:p14="http://schemas.microsoft.com/office/powerpoint/2010/main" val="1526604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56" y="152400"/>
            <a:ext cx="7024744" cy="1143000"/>
          </a:xfrm>
        </p:spPr>
        <p:txBody>
          <a:bodyPr/>
          <a:lstStyle/>
          <a:p>
            <a:pPr>
              <a:defRPr/>
            </a:pPr>
            <a:r>
              <a:rPr lang="en-US" dirty="0"/>
              <a:t>SCRUM</a:t>
            </a:r>
          </a:p>
        </p:txBody>
      </p:sp>
      <p:sp>
        <p:nvSpPr>
          <p:cNvPr id="18435" name="Content Placeholder 2"/>
          <p:cNvSpPr>
            <a:spLocks noGrp="1"/>
          </p:cNvSpPr>
          <p:nvPr>
            <p:ph sz="quarter" idx="1"/>
          </p:nvPr>
        </p:nvSpPr>
        <p:spPr>
          <a:xfrm>
            <a:off x="838200" y="1447800"/>
            <a:ext cx="7924800" cy="4572000"/>
          </a:xfrm>
        </p:spPr>
        <p:txBody>
          <a:bodyPr>
            <a:noAutofit/>
          </a:bodyPr>
          <a:lstStyle/>
          <a:p>
            <a:pPr marL="68580" indent="0" algn="just">
              <a:lnSpc>
                <a:spcPct val="150000"/>
              </a:lnSpc>
              <a:buNone/>
            </a:pPr>
            <a:r>
              <a:rPr lang="en-US" sz="1800" dirty="0" smtClean="0"/>
              <a:t>Drawbacks of  using the </a:t>
            </a:r>
            <a:r>
              <a:rPr lang="en-US" sz="1800" dirty="0"/>
              <a:t>SCRUM Framework : </a:t>
            </a:r>
          </a:p>
          <a:p>
            <a:pPr>
              <a:lnSpc>
                <a:spcPct val="150000"/>
              </a:lnSpc>
            </a:pPr>
            <a:endParaRPr lang="en-US" sz="1000" b="0" dirty="0"/>
          </a:p>
          <a:p>
            <a:pPr>
              <a:lnSpc>
                <a:spcPct val="150000"/>
              </a:lnSpc>
            </a:pPr>
            <a:r>
              <a:rPr lang="en-US" sz="1800" b="0" dirty="0"/>
              <a:t>This methodology needs experienced team members only. If the team consists of people who are novices, the project cannot be completed in time.</a:t>
            </a:r>
          </a:p>
          <a:p>
            <a:pPr>
              <a:lnSpc>
                <a:spcPct val="150000"/>
              </a:lnSpc>
            </a:pPr>
            <a:endParaRPr lang="en-US" sz="1000" b="0" dirty="0" smtClean="0"/>
          </a:p>
          <a:p>
            <a:pPr>
              <a:lnSpc>
                <a:spcPct val="150000"/>
              </a:lnSpc>
            </a:pPr>
            <a:r>
              <a:rPr lang="en-US" sz="1800" b="0" dirty="0" smtClean="0"/>
              <a:t>Scrum </a:t>
            </a:r>
            <a:r>
              <a:rPr lang="en-US" sz="1800" b="0" dirty="0"/>
              <a:t>works well when the Scrum Master trusts the team they are managing. If they practice too strict control over the team members, it can be extremely frustrating for them, leading to </a:t>
            </a:r>
            <a:r>
              <a:rPr lang="en-US" sz="1800" b="0" dirty="0" smtClean="0"/>
              <a:t>demoralization </a:t>
            </a:r>
            <a:r>
              <a:rPr lang="en-US" sz="1800" b="0" dirty="0"/>
              <a:t>and the failure of the project</a:t>
            </a:r>
            <a:r>
              <a:rPr lang="en-US" sz="1800" b="0" dirty="0" smtClean="0"/>
              <a:t>.</a:t>
            </a:r>
          </a:p>
          <a:p>
            <a:pPr>
              <a:lnSpc>
                <a:spcPct val="150000"/>
              </a:lnSpc>
            </a:pPr>
            <a:endParaRPr lang="en-US" sz="1000" b="0" dirty="0"/>
          </a:p>
          <a:p>
            <a:pPr>
              <a:lnSpc>
                <a:spcPct val="150000"/>
              </a:lnSpc>
            </a:pPr>
            <a:r>
              <a:rPr lang="en-US" sz="1800" b="0" dirty="0"/>
              <a:t>If any of the team members leave during a development it can have a huge inverse effect on the project </a:t>
            </a:r>
            <a:r>
              <a:rPr lang="en-US" sz="1800" b="0" dirty="0" smtClean="0"/>
              <a:t>development</a:t>
            </a:r>
          </a:p>
          <a:p>
            <a:endParaRPr lang="en-US" sz="1300" dirty="0"/>
          </a:p>
          <a:p>
            <a:pPr lvl="1" indent="-285750" algn="just"/>
            <a:endParaRPr lang="en-US" altLang="en-US" sz="1300" b="1" dirty="0"/>
          </a:p>
        </p:txBody>
      </p:sp>
    </p:spTree>
    <p:extLst>
      <p:ext uri="{BB962C8B-B14F-4D97-AF65-F5344CB8AC3E}">
        <p14:creationId xmlns:p14="http://schemas.microsoft.com/office/powerpoint/2010/main" val="3994573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336440"/>
            <a:ext cx="7162800" cy="1702160"/>
          </a:xfrm>
        </p:spPr>
        <p:txBody>
          <a:bodyPr>
            <a:normAutofit/>
          </a:bodyPr>
          <a:lstStyle/>
          <a:p>
            <a:pPr algn="ctr"/>
            <a:r>
              <a:rPr lang="en-US" dirty="0" smtClean="0"/>
              <a:t>SCRUM </a:t>
            </a:r>
            <a:br>
              <a:rPr lang="en-US" dirty="0" smtClean="0"/>
            </a:br>
            <a:r>
              <a:rPr lang="en-US" dirty="0" smtClean="0"/>
              <a:t>Team</a:t>
            </a:r>
            <a:endParaRPr lang="en-US" dirty="0"/>
          </a:p>
        </p:txBody>
      </p:sp>
    </p:spTree>
    <p:extLst>
      <p:ext uri="{BB962C8B-B14F-4D97-AF65-F5344CB8AC3E}">
        <p14:creationId xmlns:p14="http://schemas.microsoft.com/office/powerpoint/2010/main" val="1184166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Teams</a:t>
            </a:r>
            <a:endParaRPr lang="en-US" dirty="0"/>
          </a:p>
        </p:txBody>
      </p:sp>
      <p:sp>
        <p:nvSpPr>
          <p:cNvPr id="3" name="Content Placeholder 2"/>
          <p:cNvSpPr>
            <a:spLocks noGrp="1"/>
          </p:cNvSpPr>
          <p:nvPr>
            <p:ph idx="1"/>
          </p:nvPr>
        </p:nvSpPr>
        <p:spPr>
          <a:xfrm>
            <a:off x="838200" y="1600200"/>
            <a:ext cx="8077200" cy="4800600"/>
          </a:xfrm>
        </p:spPr>
        <p:txBody>
          <a:bodyPr>
            <a:normAutofit/>
          </a:bodyPr>
          <a:lstStyle/>
          <a:p>
            <a:pPr marL="114300" indent="0">
              <a:buNone/>
            </a:pPr>
            <a:r>
              <a:rPr lang="en-US" sz="2000" dirty="0" smtClean="0"/>
              <a:t>The Structure of Agile Scrum Teams : </a:t>
            </a:r>
          </a:p>
          <a:p>
            <a:pPr marL="114300" indent="0">
              <a:lnSpc>
                <a:spcPct val="150000"/>
              </a:lnSpc>
              <a:buNone/>
            </a:pPr>
            <a:endParaRPr lang="en-US" sz="1000" b="0" dirty="0" smtClean="0"/>
          </a:p>
          <a:p>
            <a:pPr marL="114300" indent="0">
              <a:lnSpc>
                <a:spcPct val="150000"/>
              </a:lnSpc>
              <a:buNone/>
            </a:pPr>
            <a:r>
              <a:rPr lang="en-US" sz="1800" b="0" dirty="0" smtClean="0"/>
              <a:t>Teams </a:t>
            </a:r>
            <a:r>
              <a:rPr lang="en-US" sz="1800" b="0" dirty="0"/>
              <a:t>are small and </a:t>
            </a:r>
            <a:r>
              <a:rPr lang="en-US" sz="1800" b="0" dirty="0" smtClean="0"/>
              <a:t> often chosen </a:t>
            </a:r>
            <a:r>
              <a:rPr lang="en-US" sz="1800" b="0" dirty="0"/>
              <a:t>based on their </a:t>
            </a:r>
            <a:endParaRPr lang="en-US" sz="1800" b="0" dirty="0" smtClean="0"/>
          </a:p>
          <a:p>
            <a:pPr marL="114300" indent="0">
              <a:lnSpc>
                <a:spcPct val="150000"/>
              </a:lnSpc>
              <a:buNone/>
            </a:pPr>
            <a:r>
              <a:rPr lang="en-US" sz="1800" b="0" dirty="0" smtClean="0"/>
              <a:t>technical skills, depending on the project in </a:t>
            </a:r>
          </a:p>
          <a:p>
            <a:pPr marL="114300" indent="0">
              <a:lnSpc>
                <a:spcPct val="150000"/>
              </a:lnSpc>
              <a:buNone/>
            </a:pPr>
            <a:r>
              <a:rPr lang="en-US" sz="1800" b="0" dirty="0" smtClean="0"/>
              <a:t>question. This ensures </a:t>
            </a:r>
            <a:r>
              <a:rPr lang="en-US" sz="1800" b="0" dirty="0"/>
              <a:t>that they have knowledge </a:t>
            </a:r>
            <a:endParaRPr lang="en-US" sz="1800" b="0" dirty="0" smtClean="0"/>
          </a:p>
          <a:p>
            <a:pPr marL="114300" indent="0">
              <a:lnSpc>
                <a:spcPct val="150000"/>
              </a:lnSpc>
              <a:buNone/>
            </a:pPr>
            <a:r>
              <a:rPr lang="en-US" sz="1800" b="0" dirty="0" smtClean="0"/>
              <a:t>to </a:t>
            </a:r>
            <a:r>
              <a:rPr lang="en-US" sz="1800" b="0" dirty="0"/>
              <a:t>bring to the team thus making it self-sufficient</a:t>
            </a:r>
            <a:r>
              <a:rPr lang="en-US" sz="1800" b="0" dirty="0" smtClean="0"/>
              <a:t>.</a:t>
            </a:r>
          </a:p>
          <a:p>
            <a:pPr marL="114300" indent="0">
              <a:lnSpc>
                <a:spcPct val="150000"/>
              </a:lnSpc>
              <a:buNone/>
            </a:pPr>
            <a:endParaRPr lang="en-US" sz="1800" b="0" dirty="0"/>
          </a:p>
          <a:p>
            <a:pPr marL="114300" indent="0">
              <a:lnSpc>
                <a:spcPct val="150000"/>
              </a:lnSpc>
              <a:buNone/>
            </a:pPr>
            <a:r>
              <a:rPr lang="en-US" sz="1800" b="0" dirty="0"/>
              <a:t>I</a:t>
            </a:r>
            <a:r>
              <a:rPr lang="en-US" sz="1800" b="0" dirty="0" smtClean="0"/>
              <a:t>t </a:t>
            </a:r>
            <a:r>
              <a:rPr lang="en-US" sz="1800" b="0" dirty="0"/>
              <a:t>is highly suggested that team members have exposure to a variety of roles and are familiar with more than one specific task so that they can take on roles of designers, testers and developers as </a:t>
            </a:r>
            <a:r>
              <a:rPr lang="en-US" sz="1800" b="0" dirty="0" smtClean="0"/>
              <a:t>required.</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303" y="1981200"/>
            <a:ext cx="2286000" cy="2000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636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858000" cy="1143000"/>
          </a:xfrm>
        </p:spPr>
        <p:txBody>
          <a:bodyPr/>
          <a:lstStyle/>
          <a:p>
            <a:r>
              <a:rPr lang="en-US" dirty="0"/>
              <a:t>SCRUM Teams</a:t>
            </a:r>
          </a:p>
        </p:txBody>
      </p:sp>
      <p:sp>
        <p:nvSpPr>
          <p:cNvPr id="3" name="Content Placeholder 2"/>
          <p:cNvSpPr>
            <a:spLocks noGrp="1"/>
          </p:cNvSpPr>
          <p:nvPr>
            <p:ph idx="1"/>
          </p:nvPr>
        </p:nvSpPr>
        <p:spPr>
          <a:xfrm>
            <a:off x="838200" y="1143000"/>
            <a:ext cx="7924800" cy="5486400"/>
          </a:xfrm>
        </p:spPr>
        <p:txBody>
          <a:bodyPr>
            <a:normAutofit/>
          </a:bodyPr>
          <a:lstStyle/>
          <a:p>
            <a:pPr marL="53975" lvl="1" indent="0" algn="just">
              <a:lnSpc>
                <a:spcPct val="160000"/>
              </a:lnSpc>
              <a:buNone/>
            </a:pPr>
            <a:r>
              <a:rPr lang="en-US" b="1" dirty="0"/>
              <a:t>The Structure of Agile Scrum Teams : </a:t>
            </a:r>
            <a:endParaRPr lang="en-US" b="1" dirty="0" smtClean="0"/>
          </a:p>
          <a:p>
            <a:pPr marL="53975" lvl="1" indent="0" algn="just">
              <a:lnSpc>
                <a:spcPct val="160000"/>
              </a:lnSpc>
              <a:buNone/>
            </a:pPr>
            <a:endParaRPr lang="en-US" sz="1000" b="1" dirty="0"/>
          </a:p>
          <a:p>
            <a:pPr marL="53975" lvl="1" indent="0" algn="just">
              <a:lnSpc>
                <a:spcPct val="160000"/>
              </a:lnSpc>
              <a:buNone/>
            </a:pPr>
            <a:r>
              <a:rPr lang="en-US" sz="1800" dirty="0" smtClean="0"/>
              <a:t>The 3 </a:t>
            </a:r>
            <a:r>
              <a:rPr lang="en-US" sz="1800" dirty="0"/>
              <a:t>fundamental roles in the Scrum method of </a:t>
            </a:r>
            <a:r>
              <a:rPr lang="en-US" sz="1800" dirty="0" smtClean="0"/>
              <a:t>Agile</a:t>
            </a:r>
            <a:r>
              <a:rPr lang="en-US" sz="1800" dirty="0"/>
              <a:t> </a:t>
            </a:r>
            <a:r>
              <a:rPr lang="en-US" sz="1800" dirty="0" smtClean="0"/>
              <a:t>Software </a:t>
            </a:r>
            <a:r>
              <a:rPr lang="en-US" sz="1800" dirty="0"/>
              <a:t>D</a:t>
            </a:r>
            <a:r>
              <a:rPr lang="en-US" sz="1800" dirty="0" smtClean="0"/>
              <a:t>evelopment:</a:t>
            </a:r>
          </a:p>
          <a:p>
            <a:pPr marL="53975" lvl="1" indent="0" algn="just">
              <a:lnSpc>
                <a:spcPct val="160000"/>
              </a:lnSpc>
              <a:buNone/>
            </a:pPr>
            <a:endParaRPr lang="en-US" sz="1800" dirty="0"/>
          </a:p>
          <a:p>
            <a:pPr marL="53975" lvl="1" indent="0" algn="just">
              <a:lnSpc>
                <a:spcPct val="160000"/>
              </a:lnSpc>
              <a:buNone/>
            </a:pPr>
            <a:endParaRPr lang="en-US" sz="1800" dirty="0" smtClean="0"/>
          </a:p>
          <a:p>
            <a:pPr marL="53975" lvl="1" indent="0" algn="just">
              <a:lnSpc>
                <a:spcPct val="160000"/>
              </a:lnSpc>
              <a:buNone/>
            </a:pPr>
            <a:endParaRPr lang="en-US" sz="1800" dirty="0"/>
          </a:p>
          <a:p>
            <a:pPr marL="53975" lvl="1" indent="0" algn="just">
              <a:lnSpc>
                <a:spcPct val="160000"/>
              </a:lnSpc>
              <a:buNone/>
            </a:pPr>
            <a:endParaRPr lang="en-US" sz="1800" dirty="0" smtClean="0"/>
          </a:p>
          <a:p>
            <a:pPr marL="53975" lvl="1" indent="0" algn="just">
              <a:lnSpc>
                <a:spcPct val="160000"/>
              </a:lnSpc>
              <a:buNone/>
            </a:pPr>
            <a:endParaRPr lang="en-US" sz="1800" dirty="0"/>
          </a:p>
          <a:p>
            <a:pPr marL="53975" lvl="1" indent="0" algn="just">
              <a:lnSpc>
                <a:spcPct val="160000"/>
              </a:lnSpc>
              <a:buNone/>
            </a:pPr>
            <a:endParaRPr lang="en-US" sz="1800" dirty="0" smtClean="0"/>
          </a:p>
          <a:p>
            <a:pPr marL="53975" lvl="1" indent="0" algn="ctr">
              <a:lnSpc>
                <a:spcPct val="160000"/>
              </a:lnSpc>
              <a:buNone/>
            </a:pPr>
            <a:endParaRPr lang="en-US" sz="1800" dirty="0" smtClean="0"/>
          </a:p>
          <a:p>
            <a:pPr marL="53975" lvl="1" indent="0">
              <a:lnSpc>
                <a:spcPct val="160000"/>
              </a:lnSpc>
              <a:buNone/>
            </a:pPr>
            <a:r>
              <a:rPr lang="en-US" sz="1800" dirty="0"/>
              <a:t>	</a:t>
            </a:r>
            <a:r>
              <a:rPr lang="en-US" sz="1500" b="1" dirty="0" smtClean="0"/>
              <a:t>PO</a:t>
            </a:r>
            <a:r>
              <a:rPr lang="en-US" sz="1500" dirty="0" smtClean="0"/>
              <a:t> – Product Owner	</a:t>
            </a:r>
            <a:r>
              <a:rPr lang="en-US" sz="1500" b="1" dirty="0" smtClean="0"/>
              <a:t>SM</a:t>
            </a:r>
            <a:r>
              <a:rPr lang="en-US" sz="1500" dirty="0" smtClean="0"/>
              <a:t> – SCRUM Master	</a:t>
            </a:r>
            <a:r>
              <a:rPr lang="en-US" sz="1500" b="1" dirty="0" smtClean="0"/>
              <a:t>TM</a:t>
            </a:r>
            <a:r>
              <a:rPr lang="en-US" sz="1500" dirty="0" smtClean="0"/>
              <a:t> – Team Member</a:t>
            </a:r>
          </a:p>
          <a:p>
            <a:pPr marL="53975" lvl="1" indent="0" algn="just">
              <a:lnSpc>
                <a:spcPct val="160000"/>
              </a:lnSpc>
              <a:buNone/>
            </a:pPr>
            <a:endParaRPr lang="en-US" sz="2100" dirty="0"/>
          </a:p>
          <a:p>
            <a:pPr marL="53975" lvl="1" indent="0" algn="just">
              <a:lnSpc>
                <a:spcPct val="160000"/>
              </a:lnSpc>
              <a:buNone/>
            </a:pPr>
            <a:endParaRPr lang="en-US" sz="2100" dirty="0" smtClean="0"/>
          </a:p>
          <a:p>
            <a:pPr marL="53975" lvl="1" indent="0" algn="just">
              <a:lnSpc>
                <a:spcPct val="160000"/>
              </a:lnSpc>
              <a:buNone/>
            </a:pPr>
            <a:endParaRPr lang="en-US" sz="2100" dirty="0" smtClean="0"/>
          </a:p>
          <a:p>
            <a:pPr marL="47625" lvl="5" indent="0" algn="just">
              <a:buSzPct val="85000"/>
              <a:buNone/>
              <a:defRPr/>
            </a:pPr>
            <a:endParaRPr lang="en-US" sz="13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590800"/>
            <a:ext cx="5867400" cy="3259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229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858000" cy="1143000"/>
          </a:xfrm>
        </p:spPr>
        <p:txBody>
          <a:bodyPr/>
          <a:lstStyle/>
          <a:p>
            <a:r>
              <a:rPr lang="en-US" dirty="0"/>
              <a:t>SCRUM Teams</a:t>
            </a:r>
          </a:p>
        </p:txBody>
      </p:sp>
      <p:sp>
        <p:nvSpPr>
          <p:cNvPr id="3" name="Content Placeholder 2"/>
          <p:cNvSpPr>
            <a:spLocks noGrp="1"/>
          </p:cNvSpPr>
          <p:nvPr>
            <p:ph idx="1"/>
          </p:nvPr>
        </p:nvSpPr>
        <p:spPr>
          <a:xfrm>
            <a:off x="838200" y="1143000"/>
            <a:ext cx="7924800" cy="5486400"/>
          </a:xfrm>
        </p:spPr>
        <p:txBody>
          <a:bodyPr>
            <a:normAutofit fontScale="92500" lnSpcReduction="10000"/>
          </a:bodyPr>
          <a:lstStyle/>
          <a:p>
            <a:pPr marL="53975" lvl="1" indent="0" algn="just">
              <a:lnSpc>
                <a:spcPct val="160000"/>
              </a:lnSpc>
              <a:buNone/>
            </a:pPr>
            <a:r>
              <a:rPr lang="en-US" b="1" dirty="0" smtClean="0"/>
              <a:t>The Product Owner</a:t>
            </a:r>
          </a:p>
          <a:p>
            <a:pPr marL="53975" lvl="1" indent="0" algn="just">
              <a:lnSpc>
                <a:spcPct val="160000"/>
              </a:lnSpc>
              <a:buNone/>
            </a:pPr>
            <a:endParaRPr lang="en-US" sz="1000" dirty="0" smtClean="0"/>
          </a:p>
          <a:p>
            <a:pPr marL="53975" lvl="1" indent="0" algn="just">
              <a:lnSpc>
                <a:spcPct val="160000"/>
              </a:lnSpc>
              <a:buNone/>
            </a:pPr>
            <a:r>
              <a:rPr lang="en-US" sz="1800" dirty="0"/>
              <a:t>A team member whose role is that of </a:t>
            </a:r>
            <a:r>
              <a:rPr lang="en-US" sz="1800" dirty="0" smtClean="0"/>
              <a:t>constantly </a:t>
            </a:r>
            <a:r>
              <a:rPr lang="en-US" sz="1800" dirty="0"/>
              <a:t>representing the stake holder during </a:t>
            </a:r>
            <a:r>
              <a:rPr lang="en-US" sz="1800" dirty="0" smtClean="0"/>
              <a:t>the </a:t>
            </a:r>
            <a:r>
              <a:rPr lang="en-US" sz="1800" dirty="0"/>
              <a:t>team’s day to day operations. He has a major role in the prioritization of tasks and is responsible for maintaining constant communication channels with stake holder to report team’s work and bring back feedback</a:t>
            </a:r>
            <a:r>
              <a:rPr lang="en-US" sz="1800" dirty="0" smtClean="0"/>
              <a:t>.</a:t>
            </a:r>
          </a:p>
          <a:p>
            <a:pPr marL="53975" lvl="1" indent="0" algn="just">
              <a:lnSpc>
                <a:spcPct val="160000"/>
              </a:lnSpc>
              <a:buNone/>
            </a:pPr>
            <a:endParaRPr lang="en-US" sz="1000" dirty="0"/>
          </a:p>
          <a:p>
            <a:pPr marL="53975" lvl="1" indent="0" algn="just">
              <a:lnSpc>
                <a:spcPct val="160000"/>
              </a:lnSpc>
              <a:buNone/>
            </a:pPr>
            <a:r>
              <a:rPr lang="en-US" sz="1800" dirty="0" smtClean="0"/>
              <a:t>During </a:t>
            </a:r>
            <a:r>
              <a:rPr lang="en-US" sz="1800" dirty="0"/>
              <a:t>project execution, </a:t>
            </a:r>
            <a:r>
              <a:rPr lang="en-US" sz="1800" dirty="0" smtClean="0"/>
              <a:t>the product </a:t>
            </a:r>
            <a:r>
              <a:rPr lang="en-US" sz="1800" dirty="0"/>
              <a:t>owner </a:t>
            </a:r>
            <a:endParaRPr lang="en-US" sz="1800" dirty="0" smtClean="0"/>
          </a:p>
          <a:p>
            <a:pPr marL="53975" lvl="1" indent="0" algn="just">
              <a:lnSpc>
                <a:spcPct val="160000"/>
              </a:lnSpc>
              <a:buNone/>
            </a:pPr>
            <a:r>
              <a:rPr lang="en-US" sz="1800" dirty="0" smtClean="0"/>
              <a:t>is </a:t>
            </a:r>
            <a:r>
              <a:rPr lang="en-US" sz="1800" dirty="0"/>
              <a:t>the one who is responsible for maintaining </a:t>
            </a:r>
            <a:endParaRPr lang="en-US" sz="1800" dirty="0" smtClean="0"/>
          </a:p>
          <a:p>
            <a:pPr marL="53975" lvl="1" indent="0" algn="just">
              <a:lnSpc>
                <a:spcPct val="160000"/>
              </a:lnSpc>
              <a:buNone/>
            </a:pPr>
            <a:r>
              <a:rPr lang="en-US" sz="1800" dirty="0" smtClean="0"/>
              <a:t>the </a:t>
            </a:r>
            <a:r>
              <a:rPr lang="en-US" sz="1800" dirty="0"/>
              <a:t>product backlog, bridging the gap </a:t>
            </a:r>
            <a:endParaRPr lang="en-US" sz="1800" dirty="0" smtClean="0"/>
          </a:p>
          <a:p>
            <a:pPr marL="53975" lvl="1" indent="0" algn="just">
              <a:lnSpc>
                <a:spcPct val="160000"/>
              </a:lnSpc>
              <a:buNone/>
            </a:pPr>
            <a:r>
              <a:rPr lang="en-US" sz="1800" dirty="0" smtClean="0"/>
              <a:t>between </a:t>
            </a:r>
            <a:r>
              <a:rPr lang="en-US" sz="1800" dirty="0"/>
              <a:t>the developers and other stakeholders, </a:t>
            </a:r>
            <a:endParaRPr lang="en-US" sz="1800" dirty="0" smtClean="0"/>
          </a:p>
          <a:p>
            <a:pPr marL="53975" lvl="1" indent="0" algn="just">
              <a:lnSpc>
                <a:spcPct val="160000"/>
              </a:lnSpc>
              <a:buNone/>
            </a:pPr>
            <a:r>
              <a:rPr lang="en-US" sz="1800" dirty="0" smtClean="0"/>
              <a:t>managing customer </a:t>
            </a:r>
            <a:r>
              <a:rPr lang="en-US" sz="1800" dirty="0"/>
              <a:t>expectations and managing the budget </a:t>
            </a:r>
            <a:r>
              <a:rPr lang="en-US" sz="1800" dirty="0" smtClean="0"/>
              <a:t>. </a:t>
            </a:r>
            <a:r>
              <a:rPr lang="en-US" sz="1800" dirty="0"/>
              <a:t>He is also the one who takes a call on the quality of the product and if it requires any improvement.</a:t>
            </a:r>
            <a:endParaRPr lang="en-US" sz="1800" dirty="0" smtClean="0"/>
          </a:p>
          <a:p>
            <a:pPr marL="53975" lvl="1" indent="0" algn="just">
              <a:lnSpc>
                <a:spcPct val="160000"/>
              </a:lnSpc>
              <a:buNone/>
            </a:pPr>
            <a:endParaRPr lang="en-US" sz="1800" dirty="0" smtClean="0"/>
          </a:p>
          <a:p>
            <a:pPr marL="47625" lvl="5" indent="0" algn="just">
              <a:buSzPct val="85000"/>
              <a:buNone/>
              <a:defRPr/>
            </a:pPr>
            <a:endParaRPr lang="en-US" sz="1800" dirty="0"/>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150" y="3200400"/>
            <a:ext cx="3263650" cy="22088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971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858000" cy="1143000"/>
          </a:xfrm>
        </p:spPr>
        <p:txBody>
          <a:bodyPr/>
          <a:lstStyle/>
          <a:p>
            <a:r>
              <a:rPr lang="en-US" dirty="0"/>
              <a:t>SCRUM Teams</a:t>
            </a:r>
          </a:p>
        </p:txBody>
      </p:sp>
      <p:sp>
        <p:nvSpPr>
          <p:cNvPr id="3" name="Content Placeholder 2"/>
          <p:cNvSpPr>
            <a:spLocks noGrp="1"/>
          </p:cNvSpPr>
          <p:nvPr>
            <p:ph idx="1"/>
          </p:nvPr>
        </p:nvSpPr>
        <p:spPr>
          <a:xfrm>
            <a:off x="838200" y="1066800"/>
            <a:ext cx="7924800" cy="5638800"/>
          </a:xfrm>
        </p:spPr>
        <p:txBody>
          <a:bodyPr>
            <a:normAutofit fontScale="92500" lnSpcReduction="20000"/>
          </a:bodyPr>
          <a:lstStyle/>
          <a:p>
            <a:pPr marL="53975" lvl="1" indent="0" algn="just">
              <a:lnSpc>
                <a:spcPct val="150000"/>
              </a:lnSpc>
              <a:buNone/>
            </a:pPr>
            <a:r>
              <a:rPr lang="en-US" sz="1800" b="1" dirty="0" smtClean="0"/>
              <a:t>The SCRUM Master</a:t>
            </a:r>
          </a:p>
          <a:p>
            <a:pPr marL="53975" lvl="1" indent="0" algn="just">
              <a:lnSpc>
                <a:spcPct val="150000"/>
              </a:lnSpc>
              <a:buNone/>
            </a:pPr>
            <a:endParaRPr lang="en-US" sz="1000" dirty="0" smtClean="0"/>
          </a:p>
          <a:p>
            <a:pPr marL="114300" indent="0" algn="just" fontAlgn="base">
              <a:lnSpc>
                <a:spcPct val="150000"/>
              </a:lnSpc>
              <a:buNone/>
            </a:pPr>
            <a:r>
              <a:rPr lang="en-US" sz="1800" b="0" dirty="0"/>
              <a:t>Responsible ensuring the overall smooth </a:t>
            </a:r>
            <a:endParaRPr lang="en-US" sz="1800" b="0" dirty="0" smtClean="0"/>
          </a:p>
          <a:p>
            <a:pPr marL="114300" indent="0" algn="just" fontAlgn="base">
              <a:lnSpc>
                <a:spcPct val="150000"/>
              </a:lnSpc>
              <a:buNone/>
            </a:pPr>
            <a:r>
              <a:rPr lang="en-US" sz="1800" b="0" dirty="0" smtClean="0"/>
              <a:t>running </a:t>
            </a:r>
            <a:r>
              <a:rPr lang="en-US" sz="1800" b="0" dirty="0"/>
              <a:t>of the team’s </a:t>
            </a:r>
            <a:r>
              <a:rPr lang="en-US" sz="1800" b="0" dirty="0" smtClean="0"/>
              <a:t>operations and for </a:t>
            </a:r>
          </a:p>
          <a:p>
            <a:pPr marL="114300" indent="0" algn="just" fontAlgn="base">
              <a:lnSpc>
                <a:spcPct val="150000"/>
              </a:lnSpc>
              <a:buNone/>
            </a:pPr>
            <a:r>
              <a:rPr lang="en-US" sz="1800" b="0" dirty="0" smtClean="0"/>
              <a:t>solving </a:t>
            </a:r>
            <a:r>
              <a:rPr lang="en-US" sz="1800" b="0" dirty="0"/>
              <a:t>any sort of problem that the team </a:t>
            </a:r>
            <a:endParaRPr lang="en-US" sz="1800" b="0" dirty="0" smtClean="0"/>
          </a:p>
          <a:p>
            <a:pPr marL="114300" indent="0" algn="just" fontAlgn="base">
              <a:lnSpc>
                <a:spcPct val="150000"/>
              </a:lnSpc>
              <a:buNone/>
            </a:pPr>
            <a:r>
              <a:rPr lang="en-US" sz="1800" b="0" dirty="0" smtClean="0"/>
              <a:t>is </a:t>
            </a:r>
            <a:r>
              <a:rPr lang="en-US" sz="1800" b="0" dirty="0"/>
              <a:t>facing while building the product. </a:t>
            </a:r>
            <a:endParaRPr lang="en-US" sz="1800" b="0" dirty="0" smtClean="0"/>
          </a:p>
          <a:p>
            <a:pPr marL="114300" indent="0" fontAlgn="base">
              <a:lnSpc>
                <a:spcPct val="150000"/>
              </a:lnSpc>
              <a:buNone/>
            </a:pPr>
            <a:endParaRPr lang="en-US" sz="1200" b="0" dirty="0" smtClean="0"/>
          </a:p>
          <a:p>
            <a:pPr marL="114300" indent="0" fontAlgn="base">
              <a:lnSpc>
                <a:spcPct val="150000"/>
              </a:lnSpc>
              <a:buNone/>
            </a:pPr>
            <a:r>
              <a:rPr lang="en-US" sz="1800" b="0" dirty="0"/>
              <a:t>He is responsible for guiding the team, building a trustworthy environment within the team, facilitating discussions – negotiation – communications and removing impediments and problems.</a:t>
            </a:r>
          </a:p>
          <a:p>
            <a:pPr marL="114300" indent="0" fontAlgn="base">
              <a:lnSpc>
                <a:spcPct val="150000"/>
              </a:lnSpc>
              <a:buNone/>
            </a:pPr>
            <a:endParaRPr lang="en-US" sz="1200" b="0" dirty="0" smtClean="0"/>
          </a:p>
          <a:p>
            <a:pPr marL="114300" indent="0" fontAlgn="base">
              <a:lnSpc>
                <a:spcPct val="150000"/>
              </a:lnSpc>
              <a:buNone/>
            </a:pPr>
            <a:r>
              <a:rPr lang="en-US" sz="1800" b="0" dirty="0" smtClean="0"/>
              <a:t>It </a:t>
            </a:r>
            <a:r>
              <a:rPr lang="en-US" sz="1800" b="0" dirty="0"/>
              <a:t>is not necessary for him to completely </a:t>
            </a:r>
            <a:r>
              <a:rPr lang="en-US" sz="1800" b="0" dirty="0" smtClean="0"/>
              <a:t>understand </a:t>
            </a:r>
            <a:r>
              <a:rPr lang="en-US" sz="1800" b="0" dirty="0"/>
              <a:t>the requirements; he must be </a:t>
            </a:r>
            <a:r>
              <a:rPr lang="en-US" sz="1800" b="0" dirty="0" smtClean="0"/>
              <a:t>capable </a:t>
            </a:r>
            <a:r>
              <a:rPr lang="en-US" sz="1800" b="0" dirty="0"/>
              <a:t>enough to find solutions to situations</a:t>
            </a:r>
            <a:r>
              <a:rPr lang="en-US" sz="1800" b="0" dirty="0" smtClean="0"/>
              <a:t>. </a:t>
            </a:r>
            <a:r>
              <a:rPr lang="en-US" sz="1800" b="0" dirty="0"/>
              <a:t>He has to create and maintain the best </a:t>
            </a:r>
            <a:r>
              <a:rPr lang="en-US" sz="1800" b="0" dirty="0" smtClean="0"/>
              <a:t>possible </a:t>
            </a:r>
            <a:r>
              <a:rPr lang="en-US" sz="1800" b="0" dirty="0"/>
              <a:t>working condition for the team members, </a:t>
            </a:r>
            <a:r>
              <a:rPr lang="en-US" sz="1800" b="0" dirty="0" smtClean="0"/>
              <a:t>ensures </a:t>
            </a:r>
            <a:r>
              <a:rPr lang="en-US" sz="1800" b="0" dirty="0"/>
              <a:t>availability of resources, and protects team </a:t>
            </a:r>
            <a:r>
              <a:rPr lang="en-US" sz="1800" b="0" dirty="0" smtClean="0"/>
              <a:t>from </a:t>
            </a:r>
            <a:r>
              <a:rPr lang="en-US" sz="1800" b="0" dirty="0"/>
              <a:t>external issue so that they can meet the goals of each sprint effectively</a:t>
            </a:r>
            <a:r>
              <a:rPr lang="en-US" sz="1800" b="0" dirty="0" smtClean="0"/>
              <a:t>.</a:t>
            </a:r>
            <a:endParaRPr lang="en-US" sz="1800" dirty="0"/>
          </a:p>
          <a:p>
            <a:pPr marL="114300" indent="0">
              <a:lnSpc>
                <a:spcPct val="150000"/>
              </a:lnSpc>
              <a:buNone/>
            </a:pP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54" y="1190625"/>
            <a:ext cx="4073246" cy="20097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14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336440"/>
            <a:ext cx="7162800" cy="1702160"/>
          </a:xfrm>
        </p:spPr>
        <p:txBody>
          <a:bodyPr>
            <a:normAutofit/>
          </a:bodyPr>
          <a:lstStyle/>
          <a:p>
            <a:pPr algn="ctr"/>
            <a:r>
              <a:rPr lang="en-US" dirty="0" smtClean="0"/>
              <a:t>SCRUM</a:t>
            </a:r>
            <a:endParaRPr lang="en-US" dirty="0"/>
          </a:p>
        </p:txBody>
      </p:sp>
    </p:spTree>
    <p:extLst>
      <p:ext uri="{BB962C8B-B14F-4D97-AF65-F5344CB8AC3E}">
        <p14:creationId xmlns:p14="http://schemas.microsoft.com/office/powerpoint/2010/main" val="3630636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858000" cy="1143000"/>
          </a:xfrm>
        </p:spPr>
        <p:txBody>
          <a:bodyPr/>
          <a:lstStyle/>
          <a:p>
            <a:r>
              <a:rPr lang="en-US" dirty="0"/>
              <a:t>SCRUM Teams</a:t>
            </a:r>
          </a:p>
        </p:txBody>
      </p:sp>
      <p:sp>
        <p:nvSpPr>
          <p:cNvPr id="3" name="Content Placeholder 2"/>
          <p:cNvSpPr>
            <a:spLocks noGrp="1"/>
          </p:cNvSpPr>
          <p:nvPr>
            <p:ph idx="1"/>
          </p:nvPr>
        </p:nvSpPr>
        <p:spPr>
          <a:xfrm>
            <a:off x="838200" y="1066800"/>
            <a:ext cx="8090338" cy="5638800"/>
          </a:xfrm>
        </p:spPr>
        <p:txBody>
          <a:bodyPr>
            <a:normAutofit lnSpcReduction="10000"/>
          </a:bodyPr>
          <a:lstStyle/>
          <a:p>
            <a:pPr marL="53975" lvl="1" indent="0" algn="just">
              <a:lnSpc>
                <a:spcPct val="150000"/>
              </a:lnSpc>
              <a:buNone/>
            </a:pPr>
            <a:r>
              <a:rPr lang="en-US" sz="1800" b="1" dirty="0" smtClean="0"/>
              <a:t>The SCRUM Development Team</a:t>
            </a:r>
          </a:p>
          <a:p>
            <a:pPr marL="53975" lvl="1" indent="0" algn="just">
              <a:lnSpc>
                <a:spcPct val="150000"/>
              </a:lnSpc>
              <a:buNone/>
            </a:pPr>
            <a:endParaRPr lang="en-US" sz="1000" dirty="0" smtClean="0"/>
          </a:p>
          <a:p>
            <a:pPr marL="114300" indent="0" algn="just" fontAlgn="base">
              <a:lnSpc>
                <a:spcPct val="150000"/>
              </a:lnSpc>
              <a:buNone/>
            </a:pPr>
            <a:r>
              <a:rPr lang="en-US" sz="1800" b="0" dirty="0"/>
              <a:t>A </a:t>
            </a:r>
            <a:r>
              <a:rPr lang="en-US" sz="1800" b="0" dirty="0" smtClean="0"/>
              <a:t>small, cross-functional </a:t>
            </a:r>
            <a:r>
              <a:rPr lang="en-US" sz="1800" b="0" dirty="0"/>
              <a:t>team consisting of developers, business analysts, testers </a:t>
            </a:r>
            <a:r>
              <a:rPr lang="en-US" sz="1800" b="0" dirty="0" smtClean="0"/>
              <a:t>that </a:t>
            </a:r>
            <a:r>
              <a:rPr lang="en-US" sz="1800" b="0" dirty="0"/>
              <a:t>is responsible for developing the product. </a:t>
            </a:r>
            <a:r>
              <a:rPr lang="en-US" sz="1800" b="0" dirty="0" smtClean="0"/>
              <a:t>The </a:t>
            </a:r>
            <a:r>
              <a:rPr lang="en-US" sz="1800" b="0" dirty="0"/>
              <a:t>team works together </a:t>
            </a:r>
            <a:r>
              <a:rPr lang="en-US" sz="1800" b="0" dirty="0" smtClean="0"/>
              <a:t>while </a:t>
            </a:r>
            <a:r>
              <a:rPr lang="en-US" sz="1800" b="0" dirty="0"/>
              <a:t>building the </a:t>
            </a:r>
            <a:r>
              <a:rPr lang="en-US" sz="1800" b="0" dirty="0" smtClean="0"/>
              <a:t>application to achieve the </a:t>
            </a:r>
            <a:r>
              <a:rPr lang="en-US" sz="1800" b="0" dirty="0"/>
              <a:t>targets associated with a specific </a:t>
            </a:r>
            <a:r>
              <a:rPr lang="en-US" sz="1800" b="0" dirty="0" smtClean="0"/>
              <a:t>sprint.</a:t>
            </a:r>
          </a:p>
          <a:p>
            <a:pPr marL="114300" indent="0" algn="just" fontAlgn="base">
              <a:lnSpc>
                <a:spcPct val="150000"/>
              </a:lnSpc>
              <a:buNone/>
            </a:pPr>
            <a:endParaRPr lang="en-US" sz="1000" b="0" dirty="0"/>
          </a:p>
          <a:p>
            <a:pPr marL="114300" indent="0" algn="just" fontAlgn="base">
              <a:lnSpc>
                <a:spcPct val="150000"/>
              </a:lnSpc>
              <a:buNone/>
            </a:pPr>
            <a:r>
              <a:rPr lang="en-US" sz="1800" b="0" dirty="0" smtClean="0"/>
              <a:t>Team </a:t>
            </a:r>
            <a:r>
              <a:rPr lang="en-US" sz="1800" b="0" dirty="0"/>
              <a:t>members are also responsible for identifying the complexity of the tasks </a:t>
            </a:r>
            <a:r>
              <a:rPr lang="en-US" sz="1800" b="0" dirty="0" smtClean="0"/>
              <a:t>and </a:t>
            </a:r>
            <a:r>
              <a:rPr lang="en-US" sz="1800" b="0" dirty="0"/>
              <a:t>allocating efforts (in number of hours / days) to </a:t>
            </a:r>
            <a:r>
              <a:rPr lang="en-US" sz="1800" b="0" dirty="0" smtClean="0"/>
              <a:t>these tasks. </a:t>
            </a:r>
          </a:p>
          <a:p>
            <a:pPr marL="114300" indent="0" algn="just" fontAlgn="base">
              <a:lnSpc>
                <a:spcPct val="150000"/>
              </a:lnSpc>
              <a:buNone/>
            </a:pPr>
            <a:endParaRPr lang="en-US" sz="1000" b="0" dirty="0"/>
          </a:p>
          <a:p>
            <a:pPr marL="114300" indent="0" algn="just" fontAlgn="base">
              <a:lnSpc>
                <a:spcPct val="150000"/>
              </a:lnSpc>
              <a:buNone/>
            </a:pPr>
            <a:r>
              <a:rPr lang="en-US" sz="1800" b="0" dirty="0" smtClean="0"/>
              <a:t>They </a:t>
            </a:r>
            <a:r>
              <a:rPr lang="en-US" sz="1800" b="0" dirty="0"/>
              <a:t>are responsible for communicating </a:t>
            </a:r>
            <a:r>
              <a:rPr lang="en-US" sz="1800" b="0" dirty="0" smtClean="0"/>
              <a:t>the</a:t>
            </a:r>
          </a:p>
          <a:p>
            <a:pPr marL="114300" indent="0" algn="just" fontAlgn="base">
              <a:lnSpc>
                <a:spcPct val="150000"/>
              </a:lnSpc>
              <a:buNone/>
            </a:pPr>
            <a:r>
              <a:rPr lang="en-US" sz="1800" b="0" dirty="0" smtClean="0"/>
              <a:t>daily status </a:t>
            </a:r>
            <a:r>
              <a:rPr lang="en-US" sz="1800" b="0" dirty="0"/>
              <a:t>of </a:t>
            </a:r>
            <a:r>
              <a:rPr lang="en-US" sz="1800" b="0" dirty="0" smtClean="0"/>
              <a:t>project and issues </a:t>
            </a:r>
            <a:r>
              <a:rPr lang="en-US" sz="1800" b="0" dirty="0"/>
              <a:t>that they </a:t>
            </a:r>
            <a:endParaRPr lang="en-US" sz="1800" b="0" dirty="0" smtClean="0"/>
          </a:p>
          <a:p>
            <a:pPr marL="114300" indent="0" algn="just" fontAlgn="base">
              <a:lnSpc>
                <a:spcPct val="150000"/>
              </a:lnSpc>
              <a:buNone/>
            </a:pPr>
            <a:r>
              <a:rPr lang="en-US" sz="1800" b="0" dirty="0" smtClean="0"/>
              <a:t>are </a:t>
            </a:r>
            <a:r>
              <a:rPr lang="en-US" sz="1800" b="0" dirty="0"/>
              <a:t>facing to </a:t>
            </a:r>
            <a:r>
              <a:rPr lang="en-US" sz="1800" b="0" dirty="0" smtClean="0"/>
              <a:t>the </a:t>
            </a:r>
            <a:r>
              <a:rPr lang="en-US" sz="1800" b="0" dirty="0"/>
              <a:t>scrum masters and </a:t>
            </a:r>
            <a:r>
              <a:rPr lang="en-US" sz="1800" b="0" dirty="0" smtClean="0"/>
              <a:t>giving </a:t>
            </a:r>
            <a:r>
              <a:rPr lang="en-US" sz="1800" b="0" dirty="0"/>
              <a:t>a </a:t>
            </a:r>
            <a:endParaRPr lang="en-US" sz="1800" b="0" dirty="0" smtClean="0"/>
          </a:p>
          <a:p>
            <a:pPr marL="114300" indent="0" algn="just" fontAlgn="base">
              <a:lnSpc>
                <a:spcPct val="150000"/>
              </a:lnSpc>
              <a:buNone/>
            </a:pPr>
            <a:r>
              <a:rPr lang="en-US" sz="1800" b="0" dirty="0" smtClean="0"/>
              <a:t>demo </a:t>
            </a:r>
            <a:r>
              <a:rPr lang="en-US" sz="1800" b="0" dirty="0"/>
              <a:t>of tasks completed by </a:t>
            </a:r>
            <a:r>
              <a:rPr lang="en-US" sz="1800" b="0" dirty="0" smtClean="0"/>
              <a:t>them </a:t>
            </a:r>
            <a:r>
              <a:rPr lang="en-US" sz="1800" b="0" dirty="0"/>
              <a:t>to product </a:t>
            </a:r>
            <a:endParaRPr lang="en-US" sz="1800" b="0" dirty="0" smtClean="0"/>
          </a:p>
          <a:p>
            <a:pPr marL="114300" indent="0" algn="just" fontAlgn="base">
              <a:lnSpc>
                <a:spcPct val="150000"/>
              </a:lnSpc>
              <a:buNone/>
            </a:pPr>
            <a:r>
              <a:rPr lang="en-US" sz="1800" b="0" dirty="0" smtClean="0"/>
              <a:t>owners </a:t>
            </a:r>
            <a:r>
              <a:rPr lang="en-US" sz="1800" b="0" dirty="0"/>
              <a:t>during sprint </a:t>
            </a:r>
            <a:r>
              <a:rPr lang="en-US" sz="1800" b="0" dirty="0" smtClean="0"/>
              <a:t>reviews</a:t>
            </a:r>
            <a:r>
              <a:rPr lang="en-US" sz="1800" b="0" dirty="0"/>
              <a:t>.  </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6293"/>
          <a:stretch/>
        </p:blipFill>
        <p:spPr bwMode="auto">
          <a:xfrm>
            <a:off x="5473262" y="4095750"/>
            <a:ext cx="3594538" cy="2152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23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a:t>SCRUM Teams</a:t>
            </a:r>
          </a:p>
        </p:txBody>
      </p:sp>
      <p:sp>
        <p:nvSpPr>
          <p:cNvPr id="3" name="Content Placeholder 2"/>
          <p:cNvSpPr>
            <a:spLocks noGrp="1"/>
          </p:cNvSpPr>
          <p:nvPr>
            <p:ph idx="1"/>
          </p:nvPr>
        </p:nvSpPr>
        <p:spPr>
          <a:xfrm>
            <a:off x="838200" y="1219200"/>
            <a:ext cx="8305800" cy="5638800"/>
          </a:xfrm>
        </p:spPr>
        <p:txBody>
          <a:bodyPr>
            <a:normAutofit fontScale="70000" lnSpcReduction="20000"/>
          </a:bodyPr>
          <a:lstStyle/>
          <a:p>
            <a:pPr marL="114300" indent="0">
              <a:buNone/>
            </a:pPr>
            <a:r>
              <a:rPr lang="en-US" dirty="0" smtClean="0"/>
              <a:t>The Role of SCRUM Team Members during Backlog Grooming</a:t>
            </a:r>
          </a:p>
          <a:p>
            <a:pPr marL="114300" indent="0">
              <a:lnSpc>
                <a:spcPct val="150000"/>
              </a:lnSpc>
              <a:buNone/>
            </a:pPr>
            <a:endParaRPr lang="en-US" sz="1000" dirty="0"/>
          </a:p>
          <a:p>
            <a:pPr marL="114300" indent="0">
              <a:lnSpc>
                <a:spcPct val="150000"/>
              </a:lnSpc>
              <a:buNone/>
            </a:pPr>
            <a:r>
              <a:rPr lang="en-US" sz="2100" dirty="0" smtClean="0"/>
              <a:t>Who Attends? </a:t>
            </a:r>
          </a:p>
          <a:p>
            <a:pPr marL="114300" indent="0">
              <a:lnSpc>
                <a:spcPct val="150000"/>
              </a:lnSpc>
              <a:buNone/>
            </a:pPr>
            <a:r>
              <a:rPr lang="en-US" sz="2100" b="0" dirty="0" smtClean="0"/>
              <a:t>Everyone! </a:t>
            </a:r>
          </a:p>
          <a:p>
            <a:pPr marL="114300" indent="0">
              <a:lnSpc>
                <a:spcPct val="150000"/>
              </a:lnSpc>
              <a:buNone/>
            </a:pPr>
            <a:r>
              <a:rPr lang="en-US" sz="2100" b="0" dirty="0" smtClean="0"/>
              <a:t>The </a:t>
            </a:r>
            <a:r>
              <a:rPr lang="en-US" sz="2100" b="0" dirty="0"/>
              <a:t>D</a:t>
            </a:r>
            <a:r>
              <a:rPr lang="en-US" sz="2100" b="0" dirty="0" smtClean="0"/>
              <a:t>evelopment </a:t>
            </a:r>
            <a:r>
              <a:rPr lang="en-US" sz="2100" b="0" dirty="0"/>
              <a:t>T</a:t>
            </a:r>
            <a:r>
              <a:rPr lang="en-US" sz="2100" b="0" dirty="0" smtClean="0"/>
              <a:t>eam</a:t>
            </a:r>
            <a:r>
              <a:rPr lang="en-US" sz="2100" b="0" dirty="0"/>
              <a:t>,  Product Owner, and </a:t>
            </a:r>
            <a:r>
              <a:rPr lang="en-US" sz="2100" b="0" dirty="0" smtClean="0"/>
              <a:t>Scrum Master</a:t>
            </a:r>
            <a:r>
              <a:rPr lang="en-US" sz="2100" b="0" dirty="0"/>
              <a:t>. </a:t>
            </a:r>
            <a:endParaRPr lang="en-US" sz="2100" b="0" dirty="0" smtClean="0"/>
          </a:p>
          <a:p>
            <a:pPr marL="114300" indent="0">
              <a:lnSpc>
                <a:spcPct val="150000"/>
              </a:lnSpc>
              <a:buNone/>
            </a:pPr>
            <a:endParaRPr lang="en-US" sz="1000" b="0" dirty="0"/>
          </a:p>
          <a:p>
            <a:pPr marL="114300" indent="0">
              <a:lnSpc>
                <a:spcPct val="150000"/>
              </a:lnSpc>
              <a:buNone/>
            </a:pPr>
            <a:r>
              <a:rPr lang="en-US" sz="1800" dirty="0" smtClean="0"/>
              <a:t>What Happens? </a:t>
            </a:r>
          </a:p>
          <a:p>
            <a:pPr>
              <a:lnSpc>
                <a:spcPct val="150000"/>
              </a:lnSpc>
            </a:pPr>
            <a:r>
              <a:rPr lang="en-US" sz="2300" b="0" dirty="0" smtClean="0"/>
              <a:t>Everyone </a:t>
            </a:r>
            <a:r>
              <a:rPr lang="en-US" sz="2300" b="0" dirty="0"/>
              <a:t>helps prepare the Product Backlog by </a:t>
            </a:r>
            <a:r>
              <a:rPr lang="en-US" sz="2300" b="0" dirty="0" smtClean="0"/>
              <a:t>discussing </a:t>
            </a:r>
            <a:r>
              <a:rPr lang="en-US" sz="2300" b="0" dirty="0"/>
              <a:t>the top items on the product </a:t>
            </a:r>
            <a:r>
              <a:rPr lang="en-US" sz="2300" b="0" dirty="0" smtClean="0"/>
              <a:t>backlog, adding </a:t>
            </a:r>
            <a:r>
              <a:rPr lang="en-US" sz="2300" b="0" dirty="0"/>
              <a:t>new </a:t>
            </a:r>
            <a:r>
              <a:rPr lang="en-US" sz="2300" b="0" dirty="0" smtClean="0"/>
              <a:t>user stories or splitting up existing user stories which are too large and complex into smaller user stories. The effort </a:t>
            </a:r>
            <a:r>
              <a:rPr lang="en-US" sz="2300" b="0" dirty="0"/>
              <a:t>for existing stories </a:t>
            </a:r>
            <a:r>
              <a:rPr lang="en-US" sz="2300" b="0" dirty="0" smtClean="0"/>
              <a:t>is estimated. </a:t>
            </a:r>
          </a:p>
          <a:p>
            <a:pPr>
              <a:lnSpc>
                <a:spcPct val="150000"/>
              </a:lnSpc>
            </a:pPr>
            <a:endParaRPr lang="en-US" sz="1800" b="0" dirty="0" smtClean="0"/>
          </a:p>
          <a:p>
            <a:pPr>
              <a:lnSpc>
                <a:spcPct val="150000"/>
              </a:lnSpc>
            </a:pPr>
            <a:r>
              <a:rPr lang="en-US" sz="2300" b="0" dirty="0"/>
              <a:t>T</a:t>
            </a:r>
            <a:r>
              <a:rPr lang="en-US" sz="2300" b="0" dirty="0" smtClean="0"/>
              <a:t>he Product </a:t>
            </a:r>
            <a:r>
              <a:rPr lang="en-US" sz="2300" b="0" dirty="0"/>
              <a:t>O</a:t>
            </a:r>
            <a:r>
              <a:rPr lang="en-US" sz="2300" b="0" dirty="0" smtClean="0"/>
              <a:t>wner is responsible to </a:t>
            </a:r>
            <a:r>
              <a:rPr lang="en-US" sz="2300" b="0" dirty="0"/>
              <a:t>have a vision of what he or she wishes to build, and convey that vision to the scrum team</a:t>
            </a:r>
            <a:endParaRPr lang="en-US" sz="2300" b="0" dirty="0" smtClean="0"/>
          </a:p>
          <a:p>
            <a:pPr>
              <a:lnSpc>
                <a:spcPct val="150000"/>
              </a:lnSpc>
            </a:pPr>
            <a:endParaRPr lang="en-US" sz="1100" b="0" dirty="0"/>
          </a:p>
          <a:p>
            <a:pPr>
              <a:lnSpc>
                <a:spcPct val="150000"/>
              </a:lnSpc>
            </a:pPr>
            <a:r>
              <a:rPr lang="en-US" sz="2300" b="0" dirty="0" smtClean="0"/>
              <a:t>The Team prepares for the Sprint Planning – the </a:t>
            </a:r>
            <a:r>
              <a:rPr lang="en-US" sz="2300" b="0" dirty="0"/>
              <a:t>D</a:t>
            </a:r>
            <a:r>
              <a:rPr lang="en-US" sz="2300" b="0" dirty="0" smtClean="0"/>
              <a:t>evelopment Team get the chance to ask questions about how the user stories should be tackled and </a:t>
            </a:r>
            <a:r>
              <a:rPr lang="en-US" sz="2300" b="0" dirty="0"/>
              <a:t>the Product Owner is given a chance to arrive at </a:t>
            </a:r>
            <a:r>
              <a:rPr lang="en-US" sz="2300" b="0" dirty="0" smtClean="0"/>
              <a:t>answers before the Sprint Planning.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489" b="10344"/>
          <a:stretch/>
        </p:blipFill>
        <p:spPr bwMode="auto">
          <a:xfrm>
            <a:off x="6629400" y="1295400"/>
            <a:ext cx="1981200" cy="16080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65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858000" cy="1143000"/>
          </a:xfrm>
        </p:spPr>
        <p:txBody>
          <a:bodyPr/>
          <a:lstStyle/>
          <a:p>
            <a:r>
              <a:rPr lang="en-US" dirty="0"/>
              <a:t>SCRUM Teams</a:t>
            </a:r>
          </a:p>
        </p:txBody>
      </p:sp>
      <p:sp>
        <p:nvSpPr>
          <p:cNvPr id="3" name="Content Placeholder 2"/>
          <p:cNvSpPr>
            <a:spLocks noGrp="1"/>
          </p:cNvSpPr>
          <p:nvPr>
            <p:ph idx="1"/>
          </p:nvPr>
        </p:nvSpPr>
        <p:spPr>
          <a:xfrm>
            <a:off x="838200" y="1219200"/>
            <a:ext cx="8305800" cy="5181600"/>
          </a:xfrm>
        </p:spPr>
        <p:txBody>
          <a:bodyPr>
            <a:normAutofit lnSpcReduction="10000"/>
          </a:bodyPr>
          <a:lstStyle/>
          <a:p>
            <a:pPr marL="114300" indent="0">
              <a:buNone/>
            </a:pPr>
            <a:r>
              <a:rPr lang="en-US" dirty="0" smtClean="0"/>
              <a:t>The Role of SCRUM Team Members during Sprint Planning Meeting</a:t>
            </a:r>
          </a:p>
          <a:p>
            <a:pPr marL="114300" indent="0">
              <a:lnSpc>
                <a:spcPct val="150000"/>
              </a:lnSpc>
              <a:buNone/>
            </a:pPr>
            <a:endParaRPr lang="en-US" sz="1100" dirty="0"/>
          </a:p>
          <a:p>
            <a:pPr marL="114300" indent="0">
              <a:lnSpc>
                <a:spcPct val="150000"/>
              </a:lnSpc>
              <a:buNone/>
            </a:pPr>
            <a:r>
              <a:rPr lang="en-US" sz="1900" dirty="0"/>
              <a:t>Who Attends? </a:t>
            </a:r>
          </a:p>
          <a:p>
            <a:pPr marL="114300" indent="0">
              <a:lnSpc>
                <a:spcPct val="170000"/>
              </a:lnSpc>
              <a:buNone/>
            </a:pPr>
            <a:r>
              <a:rPr lang="en-US" sz="1900" b="0" dirty="0" smtClean="0"/>
              <a:t>The Product </a:t>
            </a:r>
            <a:r>
              <a:rPr lang="en-US" sz="1900" b="0" dirty="0"/>
              <a:t>O</a:t>
            </a:r>
            <a:r>
              <a:rPr lang="en-US" sz="1900" b="0" dirty="0" smtClean="0"/>
              <a:t>wner</a:t>
            </a:r>
            <a:r>
              <a:rPr lang="en-US" sz="1900" b="0" dirty="0"/>
              <a:t>, </a:t>
            </a:r>
            <a:r>
              <a:rPr lang="en-US" sz="1900" b="0" dirty="0" smtClean="0"/>
              <a:t>Scrum Master </a:t>
            </a:r>
            <a:r>
              <a:rPr lang="en-US" sz="1900" b="0" dirty="0"/>
              <a:t>and </a:t>
            </a:r>
            <a:endParaRPr lang="en-US" sz="1900" b="0" dirty="0" smtClean="0"/>
          </a:p>
          <a:p>
            <a:pPr marL="114300" indent="0">
              <a:lnSpc>
                <a:spcPct val="170000"/>
              </a:lnSpc>
              <a:buNone/>
            </a:pPr>
            <a:r>
              <a:rPr lang="en-US" sz="1900" b="0" dirty="0" smtClean="0"/>
              <a:t>the </a:t>
            </a:r>
            <a:r>
              <a:rPr lang="en-US" sz="1900" b="0" dirty="0"/>
              <a:t>entire Scrum </a:t>
            </a:r>
            <a:r>
              <a:rPr lang="en-US" sz="1900" b="0" dirty="0" smtClean="0"/>
              <a:t>Team</a:t>
            </a:r>
            <a:r>
              <a:rPr lang="en-US" sz="1900" b="0" dirty="0"/>
              <a:t>. </a:t>
            </a:r>
            <a:r>
              <a:rPr lang="en-US" sz="1900" b="0" dirty="0" smtClean="0"/>
              <a:t>At times, outside </a:t>
            </a:r>
          </a:p>
          <a:p>
            <a:pPr marL="114300" indent="0">
              <a:lnSpc>
                <a:spcPct val="170000"/>
              </a:lnSpc>
              <a:buNone/>
            </a:pPr>
            <a:r>
              <a:rPr lang="en-US" sz="1900" b="0" dirty="0" smtClean="0"/>
              <a:t>stakeholders </a:t>
            </a:r>
            <a:r>
              <a:rPr lang="en-US" sz="1900" b="0" dirty="0"/>
              <a:t>may attend by invitation of the </a:t>
            </a:r>
            <a:r>
              <a:rPr lang="en-US" sz="1900" b="0" dirty="0" smtClean="0"/>
              <a:t>team.</a:t>
            </a:r>
          </a:p>
          <a:p>
            <a:pPr marL="114300" indent="0">
              <a:lnSpc>
                <a:spcPct val="170000"/>
              </a:lnSpc>
              <a:buNone/>
            </a:pPr>
            <a:endParaRPr lang="en-US" sz="1000" b="0" dirty="0"/>
          </a:p>
          <a:p>
            <a:pPr marL="114300" indent="0">
              <a:lnSpc>
                <a:spcPct val="150000"/>
              </a:lnSpc>
              <a:buNone/>
            </a:pPr>
            <a:r>
              <a:rPr lang="en-US" sz="1900" dirty="0"/>
              <a:t>What Happens? </a:t>
            </a:r>
          </a:p>
          <a:p>
            <a:pPr>
              <a:lnSpc>
                <a:spcPct val="150000"/>
              </a:lnSpc>
            </a:pPr>
            <a:r>
              <a:rPr lang="en-US" sz="1900" b="0" dirty="0"/>
              <a:t>T</a:t>
            </a:r>
            <a:r>
              <a:rPr lang="en-US" sz="1900" b="0" dirty="0" smtClean="0"/>
              <a:t>he </a:t>
            </a:r>
            <a:r>
              <a:rPr lang="en-US" sz="1900" b="0" dirty="0"/>
              <a:t>P</a:t>
            </a:r>
            <a:r>
              <a:rPr lang="en-US" sz="1900" b="0" dirty="0" smtClean="0"/>
              <a:t>roduct </a:t>
            </a:r>
            <a:r>
              <a:rPr lang="en-US" sz="1900" b="0" dirty="0"/>
              <a:t>O</a:t>
            </a:r>
            <a:r>
              <a:rPr lang="en-US" sz="1900" b="0" dirty="0" smtClean="0"/>
              <a:t>wner </a:t>
            </a:r>
            <a:r>
              <a:rPr lang="en-US" sz="1900" b="0" dirty="0"/>
              <a:t>describes the highest priority features to the team. </a:t>
            </a:r>
            <a:endParaRPr lang="en-US" sz="1900" b="0" dirty="0" smtClean="0"/>
          </a:p>
          <a:p>
            <a:pPr>
              <a:lnSpc>
                <a:spcPct val="150000"/>
              </a:lnSpc>
            </a:pPr>
            <a:endParaRPr lang="en-US" sz="1000" b="0" dirty="0" smtClean="0"/>
          </a:p>
          <a:p>
            <a:pPr>
              <a:lnSpc>
                <a:spcPct val="150000"/>
              </a:lnSpc>
            </a:pPr>
            <a:r>
              <a:rPr lang="en-US" sz="1900" b="0" dirty="0" smtClean="0"/>
              <a:t>The </a:t>
            </a:r>
            <a:r>
              <a:rPr lang="en-US" sz="1900" b="0" dirty="0"/>
              <a:t>T</a:t>
            </a:r>
            <a:r>
              <a:rPr lang="en-US" sz="1900" b="0" dirty="0" smtClean="0"/>
              <a:t>eam </a:t>
            </a:r>
            <a:r>
              <a:rPr lang="en-US" sz="1900" b="0" dirty="0"/>
              <a:t>asks </a:t>
            </a:r>
            <a:r>
              <a:rPr lang="en-US" sz="1900" b="0" dirty="0" smtClean="0"/>
              <a:t>questions so that </a:t>
            </a:r>
            <a:r>
              <a:rPr lang="en-US" sz="1900" b="0" dirty="0"/>
              <a:t>high-level user </a:t>
            </a:r>
            <a:r>
              <a:rPr lang="en-US" sz="1900" b="0" dirty="0" smtClean="0"/>
              <a:t>stories can be expanded into more </a:t>
            </a:r>
            <a:r>
              <a:rPr lang="en-US" sz="1900" b="0" dirty="0"/>
              <a:t>detailed tasks of the sprint backlog.</a:t>
            </a:r>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1905000"/>
            <a:ext cx="3343275" cy="1362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1160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8305800" cy="5486400"/>
          </a:xfrm>
        </p:spPr>
        <p:txBody>
          <a:bodyPr>
            <a:normAutofit fontScale="85000" lnSpcReduction="20000"/>
          </a:bodyPr>
          <a:lstStyle/>
          <a:p>
            <a:pPr marL="114300" indent="0">
              <a:buNone/>
            </a:pPr>
            <a:r>
              <a:rPr lang="en-US" sz="2400" dirty="0" smtClean="0"/>
              <a:t>The Role of SCRUM Team Members during Sprints</a:t>
            </a:r>
          </a:p>
          <a:p>
            <a:pPr marL="114300" indent="0">
              <a:lnSpc>
                <a:spcPct val="150000"/>
              </a:lnSpc>
              <a:buNone/>
            </a:pPr>
            <a:endParaRPr lang="en-US" sz="1300" dirty="0" smtClean="0"/>
          </a:p>
          <a:p>
            <a:pPr marL="114300" indent="0">
              <a:lnSpc>
                <a:spcPct val="150000"/>
              </a:lnSpc>
              <a:buNone/>
            </a:pPr>
            <a:r>
              <a:rPr lang="en-US" sz="2100" dirty="0" smtClean="0"/>
              <a:t>Who </a:t>
            </a:r>
            <a:r>
              <a:rPr lang="en-US" sz="2100" dirty="0"/>
              <a:t>Attends? </a:t>
            </a:r>
          </a:p>
          <a:p>
            <a:pPr marL="114300" indent="0">
              <a:lnSpc>
                <a:spcPct val="150000"/>
              </a:lnSpc>
              <a:buNone/>
            </a:pPr>
            <a:r>
              <a:rPr lang="en-US" sz="2100" b="0" dirty="0" smtClean="0"/>
              <a:t>Everyone</a:t>
            </a:r>
            <a:r>
              <a:rPr lang="en-US" sz="2100" b="0" dirty="0"/>
              <a:t> </a:t>
            </a:r>
            <a:r>
              <a:rPr lang="en-US" sz="2100" b="0" dirty="0" smtClean="0"/>
              <a:t>is expected to participate and commit!</a:t>
            </a:r>
            <a:endParaRPr lang="en-US" sz="2100" b="0" dirty="0"/>
          </a:p>
          <a:p>
            <a:pPr marL="114300" indent="0">
              <a:lnSpc>
                <a:spcPct val="150000"/>
              </a:lnSpc>
              <a:buNone/>
            </a:pPr>
            <a:r>
              <a:rPr lang="en-US" sz="2100" b="0" dirty="0"/>
              <a:t>The Development Team, </a:t>
            </a:r>
            <a:r>
              <a:rPr lang="en-US" sz="2100" b="0" dirty="0" smtClean="0"/>
              <a:t>Product </a:t>
            </a:r>
            <a:r>
              <a:rPr lang="en-US" sz="2100" b="0" dirty="0"/>
              <a:t>Owner, and Scrum Master</a:t>
            </a:r>
            <a:r>
              <a:rPr lang="en-US" sz="1900" b="0" dirty="0"/>
              <a:t>. </a:t>
            </a:r>
          </a:p>
          <a:p>
            <a:pPr marL="114300" indent="0">
              <a:lnSpc>
                <a:spcPct val="170000"/>
              </a:lnSpc>
              <a:buNone/>
            </a:pPr>
            <a:endParaRPr lang="en-US" sz="1100" b="0" dirty="0"/>
          </a:p>
          <a:p>
            <a:pPr marL="114300" indent="0">
              <a:lnSpc>
                <a:spcPct val="150000"/>
              </a:lnSpc>
              <a:buNone/>
            </a:pPr>
            <a:r>
              <a:rPr lang="en-US" sz="2100" dirty="0"/>
              <a:t>What Happens? </a:t>
            </a:r>
          </a:p>
          <a:p>
            <a:pPr>
              <a:lnSpc>
                <a:spcPct val="150000"/>
              </a:lnSpc>
            </a:pPr>
            <a:r>
              <a:rPr lang="en-US" sz="2100" b="0" dirty="0" smtClean="0"/>
              <a:t>All team members must meet daily for SCUM Meetings to adjourn on progress and discuss any issues and find a solution to them as a team.</a:t>
            </a:r>
            <a:endParaRPr lang="en-US" sz="2100" b="0" dirty="0"/>
          </a:p>
          <a:p>
            <a:pPr>
              <a:lnSpc>
                <a:spcPct val="150000"/>
              </a:lnSpc>
            </a:pPr>
            <a:endParaRPr lang="en-US" sz="1100" b="0" dirty="0"/>
          </a:p>
          <a:p>
            <a:pPr>
              <a:lnSpc>
                <a:spcPct val="160000"/>
              </a:lnSpc>
            </a:pPr>
            <a:r>
              <a:rPr lang="en-US" sz="2100" b="0" dirty="0"/>
              <a:t>The Team </a:t>
            </a:r>
            <a:r>
              <a:rPr lang="en-US" sz="2100" b="0" dirty="0" smtClean="0"/>
              <a:t>must produce a </a:t>
            </a:r>
            <a:r>
              <a:rPr lang="en-US" sz="2100" b="0" dirty="0"/>
              <a:t>coded, tested and usable piece of </a:t>
            </a:r>
            <a:r>
              <a:rPr lang="en-US" sz="2100" b="0" dirty="0" smtClean="0"/>
              <a:t>software according to the user stories defined in the sprint </a:t>
            </a:r>
            <a:r>
              <a:rPr lang="en-US" sz="2100" b="0" dirty="0"/>
              <a:t>backlog</a:t>
            </a:r>
            <a:r>
              <a:rPr lang="en-US" sz="2100" b="0" dirty="0" smtClean="0"/>
              <a:t>.</a:t>
            </a:r>
          </a:p>
          <a:p>
            <a:pPr>
              <a:lnSpc>
                <a:spcPct val="160000"/>
              </a:lnSpc>
            </a:pPr>
            <a:endParaRPr lang="en-US" sz="1200" b="0" dirty="0" smtClean="0"/>
          </a:p>
          <a:p>
            <a:pPr>
              <a:lnSpc>
                <a:spcPct val="160000"/>
              </a:lnSpc>
            </a:pPr>
            <a:r>
              <a:rPr lang="en-US" sz="2100" b="0" dirty="0"/>
              <a:t>The </a:t>
            </a:r>
            <a:r>
              <a:rPr lang="en-US" sz="2100" b="0" dirty="0" smtClean="0"/>
              <a:t>Scrum Master acts as a coach and protector </a:t>
            </a:r>
            <a:r>
              <a:rPr lang="en-US" sz="2100" b="0" dirty="0"/>
              <a:t>for the team, helping the team do the best work it possibly can. </a:t>
            </a:r>
          </a:p>
          <a:p>
            <a:pPr marL="11430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371600"/>
            <a:ext cx="2085975" cy="21907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0"/>
            <a:ext cx="6858000" cy="1143000"/>
          </a:xfrm>
        </p:spPr>
        <p:txBody>
          <a:bodyPr/>
          <a:lstStyle/>
          <a:p>
            <a:r>
              <a:rPr lang="en-US" dirty="0"/>
              <a:t>SCRUM Teams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39265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5" y="1828800"/>
            <a:ext cx="27146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838200" y="1219200"/>
            <a:ext cx="8305800" cy="5486400"/>
          </a:xfrm>
        </p:spPr>
        <p:txBody>
          <a:bodyPr>
            <a:normAutofit fontScale="92500" lnSpcReduction="10000"/>
          </a:bodyPr>
          <a:lstStyle/>
          <a:p>
            <a:pPr marL="114300" indent="0">
              <a:buNone/>
            </a:pPr>
            <a:r>
              <a:rPr lang="en-US" sz="2000" dirty="0" smtClean="0"/>
              <a:t>The Effect of SCRUM Team Members on Velocity</a:t>
            </a:r>
          </a:p>
          <a:p>
            <a:pPr marL="114300" indent="0">
              <a:buNone/>
            </a:pPr>
            <a:endParaRPr lang="en-US" sz="1000" b="0" dirty="0"/>
          </a:p>
          <a:p>
            <a:pPr marL="114300" indent="0">
              <a:lnSpc>
                <a:spcPct val="160000"/>
              </a:lnSpc>
              <a:buNone/>
            </a:pPr>
            <a:r>
              <a:rPr lang="en-US" sz="1900" b="0" dirty="0" smtClean="0"/>
              <a:t>Velocity is the measure of how fast the SCRUM Team is going.</a:t>
            </a:r>
          </a:p>
          <a:p>
            <a:pPr marL="114300" indent="0">
              <a:buNone/>
            </a:pPr>
            <a:endParaRPr lang="en-US" sz="1800" b="0" dirty="0" smtClean="0"/>
          </a:p>
          <a:p>
            <a:pPr marL="114300" indent="0">
              <a:lnSpc>
                <a:spcPct val="150000"/>
              </a:lnSpc>
              <a:buNone/>
            </a:pPr>
            <a:r>
              <a:rPr lang="en-US" sz="1900" b="0" dirty="0" smtClean="0"/>
              <a:t>This depends on :</a:t>
            </a:r>
          </a:p>
          <a:p>
            <a:pPr>
              <a:lnSpc>
                <a:spcPct val="150000"/>
              </a:lnSpc>
            </a:pPr>
            <a:r>
              <a:rPr lang="en-US" sz="1900" b="0" dirty="0"/>
              <a:t>H</a:t>
            </a:r>
            <a:r>
              <a:rPr lang="en-US" sz="1900" b="0" dirty="0" smtClean="0"/>
              <a:t>ow </a:t>
            </a:r>
            <a:r>
              <a:rPr lang="en-US" sz="1900" b="0" dirty="0"/>
              <a:t>much functionality a team delivers in a sprint</a:t>
            </a:r>
            <a:r>
              <a:rPr lang="en-US" sz="1900" b="0" dirty="0" smtClean="0"/>
              <a:t>.</a:t>
            </a:r>
          </a:p>
          <a:p>
            <a:pPr>
              <a:lnSpc>
                <a:spcPct val="150000"/>
              </a:lnSpc>
            </a:pPr>
            <a:r>
              <a:rPr lang="en-US" sz="1900" b="0" dirty="0"/>
              <a:t>T</a:t>
            </a:r>
            <a:r>
              <a:rPr lang="en-US" sz="1900" b="0" dirty="0" smtClean="0"/>
              <a:t>eam's </a:t>
            </a:r>
            <a:r>
              <a:rPr lang="en-US" sz="1900" b="0" dirty="0"/>
              <a:t>ability to turns ideas into new functionality in a sprint</a:t>
            </a:r>
            <a:r>
              <a:rPr lang="en-US" sz="1900" b="0" dirty="0" smtClean="0"/>
              <a:t>.</a:t>
            </a:r>
          </a:p>
          <a:p>
            <a:pPr marL="114300" indent="0">
              <a:buNone/>
            </a:pPr>
            <a:endParaRPr lang="en-US" sz="1800" b="0" dirty="0"/>
          </a:p>
          <a:p>
            <a:pPr marL="114300" indent="0">
              <a:lnSpc>
                <a:spcPct val="150000"/>
              </a:lnSpc>
              <a:buNone/>
            </a:pPr>
            <a:r>
              <a:rPr lang="en-US" sz="1900" b="0" dirty="0" smtClean="0"/>
              <a:t>Velocity can be decreased by </a:t>
            </a:r>
          </a:p>
          <a:p>
            <a:pPr>
              <a:lnSpc>
                <a:spcPct val="150000"/>
              </a:lnSpc>
            </a:pPr>
            <a:r>
              <a:rPr lang="en-US" sz="1900" b="0" dirty="0"/>
              <a:t>Lack of strong product </a:t>
            </a:r>
            <a:r>
              <a:rPr lang="en-US" sz="1900" b="0" dirty="0" smtClean="0"/>
              <a:t>owners who lacks a clear product vision and focus. </a:t>
            </a:r>
            <a:r>
              <a:rPr lang="en-US" sz="1900" b="0" dirty="0"/>
              <a:t> </a:t>
            </a:r>
            <a:endParaRPr lang="en-US" sz="1900" b="0" dirty="0" smtClean="0"/>
          </a:p>
          <a:p>
            <a:pPr>
              <a:lnSpc>
                <a:spcPct val="150000"/>
              </a:lnSpc>
            </a:pPr>
            <a:r>
              <a:rPr lang="en-US" sz="1900" b="0" dirty="0" smtClean="0"/>
              <a:t>Lack </a:t>
            </a:r>
            <a:r>
              <a:rPr lang="en-US" sz="1900" b="0" dirty="0"/>
              <a:t>of </a:t>
            </a:r>
            <a:r>
              <a:rPr lang="en-US" sz="1900" b="0" dirty="0" smtClean="0"/>
              <a:t>a SCRUM Master with strong </a:t>
            </a:r>
            <a:r>
              <a:rPr lang="en-US" sz="1900" b="0" dirty="0"/>
              <a:t>project </a:t>
            </a:r>
            <a:r>
              <a:rPr lang="en-US" sz="1900" b="0" dirty="0" smtClean="0"/>
              <a:t>management skills</a:t>
            </a:r>
          </a:p>
          <a:p>
            <a:pPr>
              <a:lnSpc>
                <a:spcPct val="150000"/>
              </a:lnSpc>
            </a:pPr>
            <a:r>
              <a:rPr lang="en-US" sz="1900" b="0" dirty="0" smtClean="0"/>
              <a:t>Lack of a dedicated and committed SCRUM Team</a:t>
            </a:r>
          </a:p>
          <a:p>
            <a:pPr>
              <a:lnSpc>
                <a:spcPct val="150000"/>
              </a:lnSpc>
            </a:pPr>
            <a:r>
              <a:rPr lang="en-US" sz="1900" b="0" dirty="0" smtClean="0"/>
              <a:t>Lack of experience in describing and designing user stories within the SCRUM Team and Product Owner</a:t>
            </a:r>
            <a:endParaRPr lang="en-US" sz="1900" b="0" dirty="0"/>
          </a:p>
        </p:txBody>
      </p:sp>
      <p:sp>
        <p:nvSpPr>
          <p:cNvPr id="2" name="Title 1"/>
          <p:cNvSpPr>
            <a:spLocks noGrp="1"/>
          </p:cNvSpPr>
          <p:nvPr>
            <p:ph type="title"/>
          </p:nvPr>
        </p:nvSpPr>
        <p:spPr>
          <a:xfrm>
            <a:off x="838200" y="0"/>
            <a:ext cx="6858000" cy="1143000"/>
          </a:xfrm>
        </p:spPr>
        <p:txBody>
          <a:bodyPr/>
          <a:lstStyle/>
          <a:p>
            <a:r>
              <a:rPr lang="en-US" dirty="0"/>
              <a:t>SCRUM Teams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653834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858000" cy="1143000"/>
          </a:xfrm>
        </p:spPr>
        <p:txBody>
          <a:bodyPr/>
          <a:lstStyle/>
          <a:p>
            <a:r>
              <a:rPr lang="en-US" dirty="0"/>
              <a:t>SCRUM Teams</a:t>
            </a:r>
          </a:p>
        </p:txBody>
      </p:sp>
      <p:sp>
        <p:nvSpPr>
          <p:cNvPr id="3" name="Content Placeholder 2"/>
          <p:cNvSpPr>
            <a:spLocks noGrp="1"/>
          </p:cNvSpPr>
          <p:nvPr>
            <p:ph idx="1"/>
          </p:nvPr>
        </p:nvSpPr>
        <p:spPr>
          <a:xfrm>
            <a:off x="838200" y="1066799"/>
            <a:ext cx="8305800" cy="5029201"/>
          </a:xfrm>
        </p:spPr>
        <p:txBody>
          <a:bodyPr>
            <a:normAutofit lnSpcReduction="10000"/>
          </a:bodyPr>
          <a:lstStyle/>
          <a:p>
            <a:pPr marL="114300" indent="0">
              <a:buNone/>
            </a:pPr>
            <a:r>
              <a:rPr lang="en-US" sz="2000" dirty="0" smtClean="0"/>
              <a:t>The Role of SCRUM Team Members during Sprint Reviews</a:t>
            </a:r>
          </a:p>
          <a:p>
            <a:pPr marL="114300" indent="0">
              <a:lnSpc>
                <a:spcPct val="150000"/>
              </a:lnSpc>
              <a:buNone/>
            </a:pPr>
            <a:endParaRPr lang="en-US" sz="1000" dirty="0"/>
          </a:p>
          <a:p>
            <a:pPr marL="114300" indent="0">
              <a:lnSpc>
                <a:spcPct val="150000"/>
              </a:lnSpc>
              <a:buNone/>
            </a:pPr>
            <a:r>
              <a:rPr lang="en-US" sz="1800" dirty="0"/>
              <a:t>Who Attends? </a:t>
            </a:r>
          </a:p>
          <a:p>
            <a:pPr marL="114300" indent="0">
              <a:lnSpc>
                <a:spcPct val="150000"/>
              </a:lnSpc>
              <a:buNone/>
            </a:pPr>
            <a:r>
              <a:rPr lang="en-US" sz="1800" b="0" dirty="0"/>
              <a:t>T</a:t>
            </a:r>
            <a:r>
              <a:rPr lang="en-US" sz="1800" b="0" dirty="0" smtClean="0"/>
              <a:t>he </a:t>
            </a:r>
            <a:r>
              <a:rPr lang="en-US" sz="1800" b="0" dirty="0"/>
              <a:t>P</a:t>
            </a:r>
            <a:r>
              <a:rPr lang="en-US" sz="1800" b="0" dirty="0" smtClean="0"/>
              <a:t>roduct </a:t>
            </a:r>
            <a:r>
              <a:rPr lang="en-US" sz="1800" b="0" dirty="0"/>
              <a:t>O</a:t>
            </a:r>
            <a:r>
              <a:rPr lang="en-US" sz="1800" b="0" dirty="0" smtClean="0"/>
              <a:t>wner</a:t>
            </a:r>
            <a:r>
              <a:rPr lang="en-US" sz="1800" b="0" dirty="0"/>
              <a:t>, the Scrum </a:t>
            </a:r>
            <a:r>
              <a:rPr lang="en-US" sz="1800" b="0" dirty="0" smtClean="0"/>
              <a:t>Team</a:t>
            </a:r>
            <a:r>
              <a:rPr lang="en-US" sz="1800" b="0" dirty="0"/>
              <a:t>, the </a:t>
            </a:r>
            <a:r>
              <a:rPr lang="en-US" sz="1800" b="0" dirty="0" smtClean="0"/>
              <a:t>Scrum Master</a:t>
            </a:r>
            <a:r>
              <a:rPr lang="en-US" sz="1800" b="0" dirty="0"/>
              <a:t>, </a:t>
            </a:r>
            <a:r>
              <a:rPr lang="en-US" sz="1800" b="0" dirty="0" smtClean="0"/>
              <a:t>customers </a:t>
            </a:r>
            <a:r>
              <a:rPr lang="en-US" sz="1800" b="0" dirty="0"/>
              <a:t>and </a:t>
            </a:r>
            <a:r>
              <a:rPr lang="en-US" sz="1800" b="0" dirty="0" smtClean="0"/>
              <a:t>even management developers </a:t>
            </a:r>
            <a:r>
              <a:rPr lang="en-US" sz="1800" b="0" dirty="0"/>
              <a:t>from other </a:t>
            </a:r>
            <a:r>
              <a:rPr lang="en-US" sz="1800" b="0" dirty="0" smtClean="0"/>
              <a:t>projects!</a:t>
            </a:r>
          </a:p>
          <a:p>
            <a:pPr marL="114300" indent="0">
              <a:lnSpc>
                <a:spcPct val="150000"/>
              </a:lnSpc>
              <a:buNone/>
            </a:pPr>
            <a:endParaRPr lang="en-US" sz="1000" b="0" dirty="0"/>
          </a:p>
          <a:p>
            <a:pPr marL="114300" indent="0">
              <a:lnSpc>
                <a:spcPct val="150000"/>
              </a:lnSpc>
              <a:buNone/>
            </a:pPr>
            <a:r>
              <a:rPr lang="en-US" sz="1800" dirty="0"/>
              <a:t>What Happens? </a:t>
            </a:r>
          </a:p>
          <a:p>
            <a:pPr>
              <a:lnSpc>
                <a:spcPct val="150000"/>
              </a:lnSpc>
            </a:pPr>
            <a:r>
              <a:rPr lang="en-US" sz="1800" b="0" dirty="0"/>
              <a:t>T</a:t>
            </a:r>
            <a:r>
              <a:rPr lang="en-US" sz="1800" b="0" dirty="0" smtClean="0"/>
              <a:t>he </a:t>
            </a:r>
            <a:r>
              <a:rPr lang="en-US" sz="1800" b="0" dirty="0"/>
              <a:t>Scrum </a:t>
            </a:r>
            <a:r>
              <a:rPr lang="en-US" sz="1800" b="0" dirty="0" smtClean="0"/>
              <a:t>Team </a:t>
            </a:r>
            <a:r>
              <a:rPr lang="en-US" sz="1800" b="0" dirty="0"/>
              <a:t>shows what they accomplished during the sprint. </a:t>
            </a:r>
          </a:p>
          <a:p>
            <a:pPr>
              <a:lnSpc>
                <a:spcPct val="150000"/>
              </a:lnSpc>
            </a:pPr>
            <a:endParaRPr lang="en-US" sz="1000" b="0" dirty="0"/>
          </a:p>
          <a:p>
            <a:pPr>
              <a:lnSpc>
                <a:spcPct val="160000"/>
              </a:lnSpc>
            </a:pPr>
            <a:r>
              <a:rPr lang="en-US" sz="1800" b="0" dirty="0"/>
              <a:t> </a:t>
            </a:r>
            <a:r>
              <a:rPr lang="en-US" sz="1800" b="0" dirty="0" smtClean="0"/>
              <a:t>All stakeholders help to assess the project  </a:t>
            </a:r>
            <a:r>
              <a:rPr lang="en-US" sz="1800" b="0" dirty="0"/>
              <a:t>against the sprint goal determined during the sprint planning </a:t>
            </a:r>
            <a:r>
              <a:rPr lang="en-US" sz="1800" b="0" dirty="0" smtClean="0"/>
              <a:t>                                                                                          meeting to see if these have                                                                                                                                      been achieved.</a:t>
            </a:r>
            <a:endParaRPr lang="en-US" sz="1800" dirty="0"/>
          </a:p>
          <a:p>
            <a:pPr marL="114300" indent="0">
              <a:buNone/>
            </a:pP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800600"/>
            <a:ext cx="4881563" cy="171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671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Teams</a:t>
            </a:r>
          </a:p>
        </p:txBody>
      </p:sp>
      <p:sp>
        <p:nvSpPr>
          <p:cNvPr id="3" name="Content Placeholder 2"/>
          <p:cNvSpPr>
            <a:spLocks noGrp="1"/>
          </p:cNvSpPr>
          <p:nvPr>
            <p:ph idx="1"/>
          </p:nvPr>
        </p:nvSpPr>
        <p:spPr/>
        <p:txBody>
          <a:bodyPr>
            <a:normAutofit/>
          </a:bodyPr>
          <a:lstStyle/>
          <a:p>
            <a:pPr marL="114300" indent="0">
              <a:buNone/>
            </a:pPr>
            <a:r>
              <a:rPr lang="en-US" sz="2000" dirty="0" smtClean="0"/>
              <a:t>The Role of SCRUM Team Members during Team Retrospectives</a:t>
            </a:r>
          </a:p>
          <a:p>
            <a:pPr marL="114300" indent="0">
              <a:lnSpc>
                <a:spcPct val="150000"/>
              </a:lnSpc>
              <a:buNone/>
            </a:pPr>
            <a:endParaRPr lang="en-US" sz="1000" dirty="0" smtClean="0"/>
          </a:p>
          <a:p>
            <a:pPr marL="114300" indent="0">
              <a:lnSpc>
                <a:spcPct val="150000"/>
              </a:lnSpc>
              <a:buNone/>
            </a:pPr>
            <a:r>
              <a:rPr lang="en-US" sz="1800" dirty="0" smtClean="0"/>
              <a:t>Who </a:t>
            </a:r>
            <a:r>
              <a:rPr lang="en-US" sz="1800" dirty="0"/>
              <a:t>Attends? </a:t>
            </a:r>
          </a:p>
          <a:p>
            <a:pPr marL="114300" indent="0">
              <a:lnSpc>
                <a:spcPct val="150000"/>
              </a:lnSpc>
              <a:buNone/>
            </a:pPr>
            <a:r>
              <a:rPr lang="en-US" sz="1800" b="0" dirty="0"/>
              <a:t>The </a:t>
            </a:r>
            <a:r>
              <a:rPr lang="en-US" sz="1800" b="0" dirty="0" smtClean="0"/>
              <a:t>Product Owner</a:t>
            </a:r>
            <a:r>
              <a:rPr lang="en-US" sz="1800" b="0" dirty="0"/>
              <a:t>, the Scrum T</a:t>
            </a:r>
            <a:r>
              <a:rPr lang="en-US" sz="1800" b="0" dirty="0" smtClean="0"/>
              <a:t>eam and the </a:t>
            </a:r>
            <a:r>
              <a:rPr lang="en-US" sz="1800" b="0" dirty="0"/>
              <a:t>Scrum </a:t>
            </a:r>
            <a:r>
              <a:rPr lang="en-US" sz="1800" b="0" dirty="0" smtClean="0"/>
              <a:t>Master.</a:t>
            </a:r>
            <a:endParaRPr lang="en-US" sz="1800" b="0" dirty="0"/>
          </a:p>
          <a:p>
            <a:pPr marL="114300" indent="0">
              <a:lnSpc>
                <a:spcPct val="150000"/>
              </a:lnSpc>
              <a:buNone/>
            </a:pPr>
            <a:endParaRPr lang="en-US" sz="1000" b="0" dirty="0"/>
          </a:p>
          <a:p>
            <a:pPr marL="114300" indent="0">
              <a:lnSpc>
                <a:spcPct val="150000"/>
              </a:lnSpc>
              <a:buNone/>
            </a:pPr>
            <a:r>
              <a:rPr lang="en-US" sz="1800" dirty="0"/>
              <a:t>What Happens? </a:t>
            </a:r>
          </a:p>
          <a:p>
            <a:r>
              <a:rPr lang="en-US" sz="1800" b="0" dirty="0" smtClean="0"/>
              <a:t>Each </a:t>
            </a:r>
            <a:r>
              <a:rPr lang="en-US" sz="1800" b="0" dirty="0"/>
              <a:t>team member is asked to identify specific things that the team should:</a:t>
            </a:r>
          </a:p>
          <a:p>
            <a:pPr lvl="1"/>
            <a:r>
              <a:rPr lang="en-US" sz="1800" b="0" dirty="0"/>
              <a:t>Start doing</a:t>
            </a:r>
          </a:p>
          <a:p>
            <a:pPr lvl="1"/>
            <a:r>
              <a:rPr lang="en-US" sz="1800" b="0" dirty="0"/>
              <a:t>Stop doing</a:t>
            </a:r>
          </a:p>
          <a:p>
            <a:pPr lvl="1"/>
            <a:r>
              <a:rPr lang="en-US" sz="1800" b="0" dirty="0"/>
              <a:t>Continue </a:t>
            </a:r>
            <a:r>
              <a:rPr lang="en-US" sz="1800" b="0" dirty="0" smtClean="0"/>
              <a:t>doing</a:t>
            </a:r>
          </a:p>
          <a:p>
            <a:pPr lvl="1"/>
            <a:endParaRPr lang="en-US" sz="1000" dirty="0"/>
          </a:p>
          <a:p>
            <a:r>
              <a:rPr lang="en-US" sz="1800" b="0" dirty="0"/>
              <a:t>The </a:t>
            </a:r>
            <a:r>
              <a:rPr lang="en-US" sz="1800" b="0" dirty="0" smtClean="0"/>
              <a:t>Scrum Master should lead, control and facilitate </a:t>
            </a:r>
            <a:r>
              <a:rPr lang="en-US" sz="1800" b="0" dirty="0"/>
              <a:t>this sprint </a:t>
            </a:r>
            <a:r>
              <a:rPr lang="en-US" sz="1800" b="0" dirty="0" smtClean="0"/>
              <a:t>retrospective.</a:t>
            </a:r>
            <a:r>
              <a:rPr lang="en-US" sz="1800" b="0" dirty="0"/>
              <a:t> </a:t>
            </a:r>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566539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858000" cy="1143000"/>
          </a:xfrm>
        </p:spPr>
        <p:txBody>
          <a:bodyPr/>
          <a:lstStyle/>
          <a:p>
            <a:r>
              <a:rPr lang="en-US" dirty="0"/>
              <a:t>SCRUM Teams</a:t>
            </a:r>
          </a:p>
        </p:txBody>
      </p:sp>
      <p:sp>
        <p:nvSpPr>
          <p:cNvPr id="3" name="Content Placeholder 2"/>
          <p:cNvSpPr>
            <a:spLocks noGrp="1"/>
          </p:cNvSpPr>
          <p:nvPr>
            <p:ph idx="1"/>
          </p:nvPr>
        </p:nvSpPr>
        <p:spPr>
          <a:xfrm>
            <a:off x="838200" y="1066800"/>
            <a:ext cx="8305800" cy="5486400"/>
          </a:xfrm>
        </p:spPr>
        <p:txBody>
          <a:bodyPr>
            <a:normAutofit/>
          </a:bodyPr>
          <a:lstStyle/>
          <a:p>
            <a:pPr marL="114300" indent="0">
              <a:buNone/>
            </a:pPr>
            <a:r>
              <a:rPr lang="en-US" sz="2600" dirty="0" smtClean="0"/>
              <a:t>The Effect of SCRUM Team Members on Technical Debt</a:t>
            </a:r>
          </a:p>
          <a:p>
            <a:pPr marL="114300" indent="0">
              <a:buNone/>
            </a:pPr>
            <a:endParaRPr lang="en-US" sz="1000" dirty="0" smtClean="0"/>
          </a:p>
          <a:p>
            <a:pPr marL="114300" indent="0">
              <a:lnSpc>
                <a:spcPct val="150000"/>
              </a:lnSpc>
              <a:buNone/>
            </a:pPr>
            <a:r>
              <a:rPr lang="en-US" sz="1800" b="0" dirty="0" smtClean="0"/>
              <a:t>Technical Debt is </a:t>
            </a:r>
            <a:r>
              <a:rPr lang="en-US" sz="1800" b="0" dirty="0"/>
              <a:t>work that needs to be done before a particular job can be considered complete or proper. If the debt is not repaid, then it will keep on accumulating interest, making it </a:t>
            </a:r>
            <a:r>
              <a:rPr lang="en-US" sz="1800" b="0" dirty="0" smtClean="0"/>
              <a:t>harder and costlier  </a:t>
            </a:r>
            <a:r>
              <a:rPr lang="en-US" sz="1800" b="0" dirty="0"/>
              <a:t>to implement </a:t>
            </a:r>
            <a:r>
              <a:rPr lang="en-US" sz="1800" b="0" dirty="0" smtClean="0"/>
              <a:t>changes and maintenance. </a:t>
            </a:r>
          </a:p>
          <a:p>
            <a:pPr marL="114300" indent="0">
              <a:lnSpc>
                <a:spcPct val="150000"/>
              </a:lnSpc>
              <a:buNone/>
            </a:pPr>
            <a:endParaRPr lang="en-US" sz="1000" b="0" dirty="0"/>
          </a:p>
          <a:p>
            <a:pPr marL="114300" indent="0">
              <a:lnSpc>
                <a:spcPct val="150000"/>
              </a:lnSpc>
              <a:buNone/>
            </a:pPr>
            <a:r>
              <a:rPr lang="en-US" sz="1800" b="0" dirty="0" smtClean="0"/>
              <a:t>Technical Debt manifest itself through high defect rates, reduced team velocity, poor code maintenance and low productivity.</a:t>
            </a:r>
          </a:p>
          <a:p>
            <a:pPr marL="114300" indent="0">
              <a:lnSpc>
                <a:spcPct val="150000"/>
              </a:lnSpc>
              <a:buNone/>
            </a:pPr>
            <a:endParaRPr lang="en-US" sz="2300" b="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419600"/>
            <a:ext cx="26479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129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858000" cy="1143000"/>
          </a:xfrm>
        </p:spPr>
        <p:txBody>
          <a:bodyPr/>
          <a:lstStyle/>
          <a:p>
            <a:r>
              <a:rPr lang="en-US" dirty="0"/>
              <a:t>SCRUM Teams</a:t>
            </a:r>
          </a:p>
        </p:txBody>
      </p:sp>
      <p:sp>
        <p:nvSpPr>
          <p:cNvPr id="3" name="Content Placeholder 2"/>
          <p:cNvSpPr>
            <a:spLocks noGrp="1"/>
          </p:cNvSpPr>
          <p:nvPr>
            <p:ph idx="1"/>
          </p:nvPr>
        </p:nvSpPr>
        <p:spPr>
          <a:xfrm>
            <a:off x="838200" y="914400"/>
            <a:ext cx="8305800" cy="5486400"/>
          </a:xfrm>
        </p:spPr>
        <p:txBody>
          <a:bodyPr>
            <a:normAutofit/>
          </a:bodyPr>
          <a:lstStyle/>
          <a:p>
            <a:pPr marL="114300" indent="0">
              <a:buNone/>
            </a:pPr>
            <a:r>
              <a:rPr lang="en-US" dirty="0" smtClean="0"/>
              <a:t>The Effect of SCRUM Team Members on Technical Debt</a:t>
            </a:r>
          </a:p>
          <a:p>
            <a:pPr marL="114300" indent="0">
              <a:buNone/>
            </a:pPr>
            <a:endParaRPr lang="en-US" sz="1600" dirty="0" smtClean="0"/>
          </a:p>
          <a:p>
            <a:pPr marL="114300" indent="0">
              <a:lnSpc>
                <a:spcPct val="150000"/>
              </a:lnSpc>
              <a:buNone/>
            </a:pPr>
            <a:r>
              <a:rPr lang="en-US" sz="1800" b="0" dirty="0" smtClean="0"/>
              <a:t>This is caused by the </a:t>
            </a:r>
            <a:r>
              <a:rPr lang="en-US" sz="1800" b="0" dirty="0"/>
              <a:t>development team </a:t>
            </a:r>
            <a:r>
              <a:rPr lang="en-US" sz="1800" b="0" dirty="0" smtClean="0"/>
              <a:t>cutting </a:t>
            </a:r>
            <a:r>
              <a:rPr lang="en-US" sz="1800" b="0" dirty="0"/>
              <a:t>corners due </a:t>
            </a:r>
            <a:r>
              <a:rPr lang="en-US" sz="1800" b="0" dirty="0" smtClean="0"/>
              <a:t>:</a:t>
            </a:r>
          </a:p>
          <a:p>
            <a:pPr>
              <a:lnSpc>
                <a:spcPct val="150000"/>
              </a:lnSpc>
            </a:pPr>
            <a:r>
              <a:rPr lang="en-US" sz="1800" b="0" dirty="0"/>
              <a:t>Sheer laziness. </a:t>
            </a:r>
            <a:endParaRPr lang="en-US" sz="1800" dirty="0"/>
          </a:p>
          <a:p>
            <a:pPr>
              <a:lnSpc>
                <a:spcPct val="150000"/>
              </a:lnSpc>
            </a:pPr>
            <a:r>
              <a:rPr lang="en-US" sz="1800" b="0" dirty="0" smtClean="0"/>
              <a:t>Increased Business </a:t>
            </a:r>
            <a:r>
              <a:rPr lang="en-US" sz="1800" b="0" dirty="0"/>
              <a:t>Pressure </a:t>
            </a:r>
            <a:r>
              <a:rPr lang="en-US" sz="1800" b="0" dirty="0" smtClean="0"/>
              <a:t>to meet </a:t>
            </a:r>
            <a:r>
              <a:rPr lang="en-US" sz="1800" b="0" dirty="0"/>
              <a:t>deadlines</a:t>
            </a:r>
          </a:p>
          <a:p>
            <a:pPr>
              <a:lnSpc>
                <a:spcPct val="150000"/>
              </a:lnSpc>
            </a:pPr>
            <a:r>
              <a:rPr lang="en-US" sz="1800" b="0" dirty="0" smtClean="0"/>
              <a:t>Lack </a:t>
            </a:r>
            <a:r>
              <a:rPr lang="en-US" sz="1800" b="0" dirty="0"/>
              <a:t>of </a:t>
            </a:r>
            <a:r>
              <a:rPr lang="en-US" sz="1800" b="0" dirty="0" smtClean="0"/>
              <a:t>skill in creating a good design and writing elegant code.</a:t>
            </a:r>
          </a:p>
          <a:p>
            <a:pPr>
              <a:lnSpc>
                <a:spcPct val="150000"/>
              </a:lnSpc>
            </a:pPr>
            <a:r>
              <a:rPr lang="en-US" sz="1800" b="0" dirty="0" smtClean="0"/>
              <a:t>Lack of proper testing, resorting to </a:t>
            </a:r>
            <a:r>
              <a:rPr lang="en-US" sz="1800" b="0" dirty="0"/>
              <a:t>quick and risky </a:t>
            </a:r>
            <a:r>
              <a:rPr lang="en-US" sz="1800" b="0" dirty="0" smtClean="0"/>
              <a:t>Band-Aids</a:t>
            </a:r>
            <a:r>
              <a:rPr lang="en-US" sz="1800" b="0" dirty="0"/>
              <a:t> to fix bugs</a:t>
            </a:r>
            <a:r>
              <a:rPr lang="en-US" sz="1800" b="0" dirty="0" smtClean="0"/>
              <a:t> </a:t>
            </a:r>
          </a:p>
          <a:p>
            <a:pPr>
              <a:lnSpc>
                <a:spcPct val="150000"/>
              </a:lnSpc>
            </a:pPr>
            <a:r>
              <a:rPr lang="en-US" sz="1800" b="0" dirty="0" smtClean="0"/>
              <a:t>Lack of collaboration and knowledge sharing between team members – little mentoring for juniors</a:t>
            </a:r>
          </a:p>
          <a:p>
            <a:pPr>
              <a:lnSpc>
                <a:spcPct val="150000"/>
              </a:lnSpc>
            </a:pPr>
            <a:r>
              <a:rPr lang="en-US" sz="1800" b="0" dirty="0"/>
              <a:t>Lack of alignment to standards</a:t>
            </a:r>
            <a:r>
              <a:rPr lang="en-US" sz="1800" b="0" dirty="0" smtClean="0"/>
              <a:t>, making integration </a:t>
            </a:r>
          </a:p>
          <a:p>
            <a:pPr marL="114300" indent="0">
              <a:lnSpc>
                <a:spcPct val="150000"/>
              </a:lnSpc>
              <a:buNone/>
            </a:pPr>
            <a:r>
              <a:rPr lang="en-US" sz="1800" b="0" dirty="0"/>
              <a:t> </a:t>
            </a:r>
            <a:r>
              <a:rPr lang="en-US" sz="1800" b="0" dirty="0" smtClean="0"/>
              <a:t>   of separate modules more difficult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4495800"/>
            <a:ext cx="2143125" cy="2143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531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Lesson 3</a:t>
            </a:r>
            <a:endParaRPr lang="en-US" dirty="0"/>
          </a:p>
        </p:txBody>
      </p:sp>
      <p:sp>
        <p:nvSpPr>
          <p:cNvPr id="3" name="Subtitle 2"/>
          <p:cNvSpPr>
            <a:spLocks noGrp="1"/>
          </p:cNvSpPr>
          <p:nvPr>
            <p:ph type="subTitle" idx="1"/>
          </p:nvPr>
        </p:nvSpPr>
        <p:spPr/>
        <p:txBody>
          <a:bodyPr/>
          <a:lstStyle/>
          <a:p>
            <a:r>
              <a:rPr lang="en-US" dirty="0" smtClean="0"/>
              <a:t>Any 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973480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pPr marL="114300" indent="0">
              <a:buNone/>
            </a:pPr>
            <a:r>
              <a:rPr lang="en-US" dirty="0" smtClean="0"/>
              <a:t>What is SCRUM?</a:t>
            </a:r>
          </a:p>
          <a:p>
            <a:pPr marL="114300" indent="0">
              <a:buNone/>
            </a:pPr>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TRcReyRYIMg"/>
          <p:cNvPicPr>
            <a:picLocks noRot="1" noChangeAspect="1"/>
          </p:cNvPicPr>
          <p:nvPr>
            <a:videoFile r:link="rId1"/>
          </p:nvPr>
        </p:nvPicPr>
        <p:blipFill>
          <a:blip r:embed="rId4"/>
          <a:stretch>
            <a:fillRect/>
          </a:stretch>
        </p:blipFill>
        <p:spPr>
          <a:xfrm>
            <a:off x="1143000" y="2438400"/>
            <a:ext cx="7162800" cy="4029075"/>
          </a:xfrm>
          <a:prstGeom prst="rect">
            <a:avLst/>
          </a:prstGeom>
        </p:spPr>
      </p:pic>
    </p:spTree>
    <p:extLst>
      <p:ext uri="{BB962C8B-B14F-4D97-AF65-F5344CB8AC3E}">
        <p14:creationId xmlns:p14="http://schemas.microsoft.com/office/powerpoint/2010/main" val="2108732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858000" cy="1143000"/>
          </a:xfrm>
        </p:spPr>
        <p:txBody>
          <a:bodyPr/>
          <a:lstStyle/>
          <a:p>
            <a:r>
              <a:rPr lang="en-US" dirty="0" smtClean="0"/>
              <a:t>SCRUM</a:t>
            </a:r>
            <a:endParaRPr lang="en-US" dirty="0"/>
          </a:p>
        </p:txBody>
      </p:sp>
      <p:sp>
        <p:nvSpPr>
          <p:cNvPr id="3" name="Content Placeholder 2"/>
          <p:cNvSpPr>
            <a:spLocks noGrp="1"/>
          </p:cNvSpPr>
          <p:nvPr>
            <p:ph idx="1"/>
          </p:nvPr>
        </p:nvSpPr>
        <p:spPr>
          <a:xfrm>
            <a:off x="838200" y="1447800"/>
            <a:ext cx="7924800" cy="5257800"/>
          </a:xfrm>
        </p:spPr>
        <p:txBody>
          <a:bodyPr>
            <a:normAutofit/>
          </a:bodyPr>
          <a:lstStyle/>
          <a:p>
            <a:pPr marL="114300" indent="0">
              <a:lnSpc>
                <a:spcPct val="150000"/>
              </a:lnSpc>
              <a:buNone/>
            </a:pPr>
            <a:r>
              <a:rPr lang="en-US" dirty="0" smtClean="0"/>
              <a:t>What about SCRUM?</a:t>
            </a:r>
          </a:p>
          <a:p>
            <a:pPr marL="114300" indent="0">
              <a:lnSpc>
                <a:spcPct val="150000"/>
              </a:lnSpc>
              <a:buNone/>
            </a:pPr>
            <a:endParaRPr lang="en-US" sz="1100" dirty="0" smtClean="0"/>
          </a:p>
          <a:p>
            <a:pPr marL="114300" indent="0">
              <a:lnSpc>
                <a:spcPct val="150000"/>
              </a:lnSpc>
              <a:buNone/>
            </a:pPr>
            <a:r>
              <a:rPr lang="en-US" sz="1900" b="0" dirty="0"/>
              <a:t>The scrum methodology is one of the most popular agile processes in use in software </a:t>
            </a:r>
            <a:r>
              <a:rPr lang="en-US" sz="1900" b="0" dirty="0" smtClean="0"/>
              <a:t>organizations </a:t>
            </a:r>
            <a:r>
              <a:rPr lang="en-US" sz="1900" b="0" dirty="0"/>
              <a:t>today due to its simplicity and </a:t>
            </a:r>
            <a:r>
              <a:rPr lang="en-US" sz="1900" b="0" dirty="0" smtClean="0"/>
              <a:t>flexibility</a:t>
            </a:r>
          </a:p>
          <a:p>
            <a:pPr marL="114300" indent="0">
              <a:lnSpc>
                <a:spcPct val="150000"/>
              </a:lnSpc>
              <a:buNone/>
            </a:pPr>
            <a:endParaRPr lang="en-US" sz="1100" b="0" dirty="0"/>
          </a:p>
          <a:p>
            <a:pPr marL="114300" indent="0">
              <a:lnSpc>
                <a:spcPct val="150000"/>
              </a:lnSpc>
              <a:buNone/>
            </a:pPr>
            <a:r>
              <a:rPr lang="en-US" sz="1900" b="0" dirty="0"/>
              <a:t>One reason for Scrum’s popularity is that it consists of only a few common sense practices that can be applied in many situations. </a:t>
            </a:r>
          </a:p>
          <a:p>
            <a:pPr>
              <a:lnSpc>
                <a:spcPct val="150000"/>
              </a:lnSpc>
            </a:pPr>
            <a:endParaRPr lang="en-US" sz="1000" b="0" dirty="0"/>
          </a:p>
          <a:p>
            <a:pPr marL="114300" indent="0">
              <a:lnSpc>
                <a:spcPct val="150000"/>
              </a:lnSpc>
              <a:buNone/>
            </a:pPr>
            <a:r>
              <a:rPr lang="en-US" sz="1900" b="0" dirty="0"/>
              <a:t>It is a skeleton that includes a small set of practices and predefined roles. </a:t>
            </a:r>
          </a:p>
          <a:p>
            <a:pPr>
              <a:lnSpc>
                <a:spcPct val="150000"/>
              </a:lnSpc>
            </a:pPr>
            <a:endParaRPr lang="en-US" sz="1000" b="0" dirty="0"/>
          </a:p>
          <a:p>
            <a:pPr marL="114300" indent="0">
              <a:lnSpc>
                <a:spcPct val="150000"/>
              </a:lnSpc>
              <a:buNone/>
            </a:pPr>
            <a:r>
              <a:rPr lang="en-US" sz="1900" b="0" dirty="0"/>
              <a:t>This also means that Scrum by itself is never enough, and that development teams have to shop in other methods (usually XP) for additional practices</a:t>
            </a:r>
            <a:endParaRPr lang="en-GB" sz="1900" b="0" dirty="0"/>
          </a:p>
          <a:p>
            <a:pPr marL="11430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62000"/>
            <a:ext cx="292417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28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smtClean="0"/>
              <a:t>SCRUM</a:t>
            </a:r>
            <a:endParaRPr lang="en-US" dirty="0"/>
          </a:p>
        </p:txBody>
      </p:sp>
      <p:sp>
        <p:nvSpPr>
          <p:cNvPr id="3" name="Content Placeholder 2"/>
          <p:cNvSpPr>
            <a:spLocks noGrp="1"/>
          </p:cNvSpPr>
          <p:nvPr>
            <p:ph idx="1"/>
          </p:nvPr>
        </p:nvSpPr>
        <p:spPr>
          <a:xfrm>
            <a:off x="838200" y="1143000"/>
            <a:ext cx="8305800" cy="4800600"/>
          </a:xfrm>
        </p:spPr>
        <p:txBody>
          <a:bodyPr>
            <a:noAutofit/>
          </a:bodyPr>
          <a:lstStyle/>
          <a:p>
            <a:pPr marL="68580" indent="0">
              <a:buNone/>
            </a:pPr>
            <a:r>
              <a:rPr lang="en-US" sz="1800" b="1" dirty="0" smtClean="0"/>
              <a:t>Structure of the SCRUM Framework : </a:t>
            </a:r>
          </a:p>
          <a:p>
            <a:pPr marL="68580" indent="0">
              <a:buNone/>
            </a:pPr>
            <a:endParaRPr lang="en-US" sz="1800" dirty="0"/>
          </a:p>
          <a:p>
            <a:pPr marL="68580" indent="0">
              <a:buNone/>
            </a:pPr>
            <a:endParaRPr lang="en-US" sz="1800" b="1" dirty="0" smtClean="0"/>
          </a:p>
          <a:p>
            <a:pPr marL="68580" indent="0">
              <a:buNone/>
            </a:pPr>
            <a:endParaRPr lang="en-US" sz="1800" dirty="0"/>
          </a:p>
          <a:p>
            <a:pPr marL="68580" indent="0">
              <a:buNone/>
            </a:pPr>
            <a:endParaRPr lang="en-US" sz="1800" b="1" dirty="0" smtClean="0"/>
          </a:p>
          <a:p>
            <a:pPr marL="68580" indent="0">
              <a:buNone/>
            </a:pPr>
            <a:endParaRPr lang="en-US" sz="1800" dirty="0"/>
          </a:p>
          <a:p>
            <a:pPr marL="68580" indent="0">
              <a:buNone/>
            </a:pPr>
            <a:endParaRPr lang="en-US" sz="1800" b="1" dirty="0" smtClean="0"/>
          </a:p>
          <a:p>
            <a:pPr marL="68580" indent="0">
              <a:buNone/>
            </a:pPr>
            <a:endParaRPr lang="en-US" sz="1800" dirty="0" smtClean="0"/>
          </a:p>
          <a:p>
            <a:pPr marL="68580" indent="0">
              <a:buNone/>
            </a:pPr>
            <a:endParaRPr lang="en-US" sz="1800" dirty="0"/>
          </a:p>
          <a:p>
            <a:pPr marL="114300" indent="0">
              <a:buNone/>
            </a:pPr>
            <a:endParaRPr lang="en-US" sz="1800" b="0" dirty="0" smtClean="0"/>
          </a:p>
          <a:p>
            <a:pPr marL="114300" indent="0">
              <a:buNone/>
            </a:pPr>
            <a:endParaRPr lang="en-US" sz="1800" b="0" dirty="0"/>
          </a:p>
          <a:p>
            <a:pPr marL="114300" indent="0">
              <a:buNone/>
            </a:pPr>
            <a:r>
              <a:rPr lang="en-US" sz="1800" b="0" dirty="0" smtClean="0"/>
              <a:t>The Scrum </a:t>
            </a:r>
            <a:r>
              <a:rPr lang="en-US" sz="1800" b="0" dirty="0"/>
              <a:t>process involves the following steps:</a:t>
            </a:r>
          </a:p>
          <a:p>
            <a:r>
              <a:rPr lang="en-US" sz="1800" b="0" dirty="0"/>
              <a:t> </a:t>
            </a:r>
            <a:r>
              <a:rPr lang="en-US" sz="1800" b="0" dirty="0" smtClean="0"/>
              <a:t>Backlog </a:t>
            </a:r>
            <a:r>
              <a:rPr lang="en-US" sz="1800" b="0" dirty="0"/>
              <a:t>Grooming</a:t>
            </a:r>
          </a:p>
          <a:p>
            <a:pPr lvl="0"/>
            <a:r>
              <a:rPr lang="en-US" sz="1800" b="0" dirty="0"/>
              <a:t>Sprint Planning</a:t>
            </a:r>
          </a:p>
          <a:p>
            <a:pPr lvl="0"/>
            <a:r>
              <a:rPr lang="en-US" sz="1800" b="0" dirty="0"/>
              <a:t>Daily Scrum</a:t>
            </a:r>
          </a:p>
          <a:p>
            <a:pPr lvl="0"/>
            <a:r>
              <a:rPr lang="en-US" sz="1800" b="0" dirty="0"/>
              <a:t>Sprint Review Meeting</a:t>
            </a:r>
          </a:p>
          <a:p>
            <a:pPr lvl="0"/>
            <a:r>
              <a:rPr lang="en-US" sz="1800" b="0" dirty="0"/>
              <a:t>Sprint Retrospective Meeting</a:t>
            </a:r>
          </a:p>
          <a:p>
            <a:pPr marL="68580" indent="0">
              <a:buNone/>
            </a:pPr>
            <a:endParaRPr lang="en-US" sz="1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838325"/>
            <a:ext cx="5905500" cy="2733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00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752600"/>
            <a:ext cx="7848600" cy="4343400"/>
          </a:xfrm>
        </p:spPr>
        <p:txBody>
          <a:bodyPr>
            <a:noAutofit/>
          </a:bodyPr>
          <a:lstStyle/>
          <a:p>
            <a:pPr marL="68580" indent="0">
              <a:buNone/>
            </a:pPr>
            <a:r>
              <a:rPr lang="en-US" sz="2000" b="1" dirty="0" smtClean="0"/>
              <a:t>How Does SCRUM Work?</a:t>
            </a:r>
          </a:p>
          <a:p>
            <a:pPr marL="68580" indent="0">
              <a:buNone/>
            </a:pPr>
            <a:endParaRPr lang="en-US" sz="1300" b="1" dirty="0"/>
          </a:p>
          <a:p>
            <a:r>
              <a:rPr lang="en-US" sz="1800" b="0" dirty="0"/>
              <a:t>A product owner creates a </a:t>
            </a:r>
            <a:r>
              <a:rPr lang="en-US" sz="1800" b="0" dirty="0" smtClean="0"/>
              <a:t>wish </a:t>
            </a:r>
            <a:r>
              <a:rPr lang="en-US" sz="1800" b="0" dirty="0"/>
              <a:t>list </a:t>
            </a:r>
            <a:r>
              <a:rPr lang="en-US" sz="1800" b="0" dirty="0" smtClean="0"/>
              <a:t>of what he </a:t>
            </a:r>
          </a:p>
          <a:p>
            <a:pPr marL="114300" indent="0">
              <a:buNone/>
            </a:pPr>
            <a:r>
              <a:rPr lang="en-US" sz="1800" b="0" dirty="0" smtClean="0"/>
              <a:t>    would like the new system to do; this list is known as a </a:t>
            </a:r>
            <a:r>
              <a:rPr lang="en-US" sz="1800" dirty="0" smtClean="0">
                <a:solidFill>
                  <a:srgbClr val="CC6600"/>
                </a:solidFill>
              </a:rPr>
              <a:t>Product Backlog.</a:t>
            </a:r>
          </a:p>
          <a:p>
            <a:pPr marL="114300" indent="0">
              <a:buNone/>
            </a:pPr>
            <a:endParaRPr lang="en-US" sz="1000" b="0" dirty="0">
              <a:solidFill>
                <a:srgbClr val="CC6600"/>
              </a:solidFill>
            </a:endParaRPr>
          </a:p>
          <a:p>
            <a:pPr>
              <a:lnSpc>
                <a:spcPct val="150000"/>
              </a:lnSpc>
            </a:pPr>
            <a:r>
              <a:rPr lang="en-US" sz="1800" b="0" dirty="0" smtClean="0"/>
              <a:t>A</a:t>
            </a:r>
            <a:r>
              <a:rPr lang="en-US" sz="1800" dirty="0" smtClean="0">
                <a:solidFill>
                  <a:srgbClr val="CC6600"/>
                </a:solidFill>
              </a:rPr>
              <a:t> Backlog Grooming Session </a:t>
            </a:r>
            <a:r>
              <a:rPr lang="en-US" sz="1800" b="0" dirty="0" smtClean="0"/>
              <a:t>is set up between the SCRUM Team and the stakeholder to </a:t>
            </a:r>
            <a:r>
              <a:rPr lang="en-US" sz="1800" b="0" dirty="0"/>
              <a:t>prioritize </a:t>
            </a:r>
            <a:r>
              <a:rPr lang="en-US" sz="1800" b="0" dirty="0" smtClean="0"/>
              <a:t>the </a:t>
            </a:r>
            <a:r>
              <a:rPr lang="en-US" sz="1800" b="0" dirty="0"/>
              <a:t>list of work </a:t>
            </a:r>
            <a:r>
              <a:rPr lang="en-US" sz="1800" b="0" dirty="0" smtClean="0"/>
              <a:t>in the Product Backlog and </a:t>
            </a:r>
            <a:r>
              <a:rPr lang="en-US" sz="1800" b="0" dirty="0"/>
              <a:t>break the list into user </a:t>
            </a:r>
            <a:r>
              <a:rPr lang="en-US" sz="1800" b="0" dirty="0" smtClean="0"/>
              <a:t>stories. </a:t>
            </a:r>
          </a:p>
          <a:p>
            <a:pPr>
              <a:lnSpc>
                <a:spcPct val="150000"/>
              </a:lnSpc>
            </a:pPr>
            <a:endParaRPr lang="en-US" sz="1000" b="0" dirty="0" smtClean="0"/>
          </a:p>
          <a:p>
            <a:pPr>
              <a:lnSpc>
                <a:spcPct val="150000"/>
              </a:lnSpc>
            </a:pPr>
            <a:r>
              <a:rPr lang="en-US" sz="1800" dirty="0">
                <a:solidFill>
                  <a:srgbClr val="CC6600"/>
                </a:solidFill>
              </a:rPr>
              <a:t>User stories</a:t>
            </a:r>
            <a:r>
              <a:rPr lang="en-US" sz="1800" b="0" dirty="0"/>
              <a:t> are short, simple descriptions of a feature told from the perspective of the person who desires the new capability</a:t>
            </a:r>
            <a:r>
              <a:rPr lang="en-US" sz="1800" b="0" dirty="0" smtClean="0"/>
              <a:t>.</a:t>
            </a:r>
          </a:p>
          <a:p>
            <a:pPr>
              <a:lnSpc>
                <a:spcPct val="150000"/>
              </a:lnSpc>
            </a:pPr>
            <a:endParaRPr lang="en-US" sz="1000" b="0" dirty="0"/>
          </a:p>
          <a:p>
            <a:pPr>
              <a:lnSpc>
                <a:spcPct val="150000"/>
              </a:lnSpc>
            </a:pPr>
            <a:r>
              <a:rPr lang="en-US" sz="1800" b="0" dirty="0" smtClean="0"/>
              <a:t>They also estimate the effort required for each user story to make Sprint Planning easier.</a:t>
            </a:r>
          </a:p>
          <a:p>
            <a:pPr marL="114300" indent="0">
              <a:buNone/>
            </a:pPr>
            <a:endParaRPr lang="en-US" sz="1800" b="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685800"/>
            <a:ext cx="2466975" cy="18478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53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600200"/>
            <a:ext cx="7848600" cy="4343400"/>
          </a:xfrm>
        </p:spPr>
        <p:txBody>
          <a:bodyPr>
            <a:noAutofit/>
          </a:bodyPr>
          <a:lstStyle/>
          <a:p>
            <a:pPr marL="68580" indent="0">
              <a:buNone/>
            </a:pPr>
            <a:r>
              <a:rPr lang="en-US" sz="2000" b="1" dirty="0" smtClean="0"/>
              <a:t>How Does SCRUM Work?</a:t>
            </a:r>
          </a:p>
          <a:p>
            <a:pPr marL="68580" indent="0">
              <a:buNone/>
            </a:pPr>
            <a:endParaRPr lang="en-US" sz="1300" b="1" dirty="0"/>
          </a:p>
          <a:p>
            <a:pPr>
              <a:lnSpc>
                <a:spcPct val="150000"/>
              </a:lnSpc>
            </a:pPr>
            <a:r>
              <a:rPr lang="en-US" sz="1800" b="0" dirty="0" smtClean="0"/>
              <a:t>During </a:t>
            </a:r>
            <a:r>
              <a:rPr lang="en-US" sz="1800" dirty="0" smtClean="0">
                <a:solidFill>
                  <a:srgbClr val="CC6600"/>
                </a:solidFill>
              </a:rPr>
              <a:t>Sprint </a:t>
            </a:r>
            <a:r>
              <a:rPr lang="en-US" sz="1800" dirty="0">
                <a:solidFill>
                  <a:srgbClr val="CC6600"/>
                </a:solidFill>
              </a:rPr>
              <a:t>P</a:t>
            </a:r>
            <a:r>
              <a:rPr lang="en-US" sz="1800" dirty="0" smtClean="0">
                <a:solidFill>
                  <a:srgbClr val="CC6600"/>
                </a:solidFill>
              </a:rPr>
              <a:t>lanning</a:t>
            </a:r>
            <a:r>
              <a:rPr lang="en-US" sz="1800" b="0" dirty="0"/>
              <a:t>, the team </a:t>
            </a:r>
            <a:r>
              <a:rPr lang="en-US" sz="1800" b="0" dirty="0" smtClean="0"/>
              <a:t>agrees on what </a:t>
            </a:r>
            <a:r>
              <a:rPr lang="en-US" sz="1800" b="0" dirty="0"/>
              <a:t>the team plans to achieve during the </a:t>
            </a:r>
            <a:r>
              <a:rPr lang="en-US" sz="1800" b="0" dirty="0" smtClean="0"/>
              <a:t>sprint –the </a:t>
            </a:r>
            <a:r>
              <a:rPr lang="en-US" sz="1800" dirty="0" smtClean="0">
                <a:solidFill>
                  <a:srgbClr val="CC6600"/>
                </a:solidFill>
              </a:rPr>
              <a:t>Sprint Goal</a:t>
            </a:r>
            <a:r>
              <a:rPr lang="en-US" sz="1800" b="0" dirty="0" smtClean="0"/>
              <a:t> and also pulls </a:t>
            </a:r>
            <a:r>
              <a:rPr lang="en-US" sz="1800" b="0" dirty="0"/>
              <a:t>a small chunk </a:t>
            </a:r>
            <a:r>
              <a:rPr lang="en-US" sz="1800" b="0" dirty="0" smtClean="0"/>
              <a:t>from </a:t>
            </a:r>
            <a:r>
              <a:rPr lang="en-US" sz="1800" b="0" dirty="0"/>
              <a:t>the top of that wish list, a </a:t>
            </a:r>
            <a:r>
              <a:rPr lang="en-US" sz="1800" dirty="0" smtClean="0">
                <a:solidFill>
                  <a:srgbClr val="CC6600"/>
                </a:solidFill>
              </a:rPr>
              <a:t>Sprint </a:t>
            </a:r>
            <a:r>
              <a:rPr lang="en-US" sz="1800" dirty="0">
                <a:solidFill>
                  <a:srgbClr val="CC6600"/>
                </a:solidFill>
              </a:rPr>
              <a:t>B</a:t>
            </a:r>
            <a:r>
              <a:rPr lang="en-US" sz="1800" dirty="0" smtClean="0">
                <a:solidFill>
                  <a:srgbClr val="CC6600"/>
                </a:solidFill>
              </a:rPr>
              <a:t>acklog</a:t>
            </a:r>
            <a:r>
              <a:rPr lang="en-US" sz="1800" b="0" dirty="0"/>
              <a:t>, and </a:t>
            </a:r>
            <a:r>
              <a:rPr lang="en-US" sz="1800" b="0" dirty="0" smtClean="0"/>
              <a:t>decides </a:t>
            </a:r>
            <a:r>
              <a:rPr lang="en-US" sz="1800" b="0" dirty="0"/>
              <a:t>how to implement those pieces</a:t>
            </a:r>
            <a:r>
              <a:rPr lang="en-US" sz="1800" b="0" dirty="0" smtClean="0"/>
              <a:t>.</a:t>
            </a:r>
          </a:p>
          <a:p>
            <a:pPr>
              <a:lnSpc>
                <a:spcPct val="150000"/>
              </a:lnSpc>
            </a:pPr>
            <a:endParaRPr lang="en-US" sz="1000" b="0" dirty="0"/>
          </a:p>
          <a:p>
            <a:pPr>
              <a:lnSpc>
                <a:spcPct val="150000"/>
              </a:lnSpc>
            </a:pPr>
            <a:r>
              <a:rPr lang="en-US" sz="1800" b="0" dirty="0"/>
              <a:t>The team has a certain amount of time — a</a:t>
            </a:r>
            <a:r>
              <a:rPr lang="en-US" sz="1800" dirty="0">
                <a:solidFill>
                  <a:srgbClr val="CC6600"/>
                </a:solidFill>
              </a:rPr>
              <a:t> </a:t>
            </a:r>
            <a:r>
              <a:rPr lang="en-US" sz="1800" dirty="0" smtClean="0">
                <a:solidFill>
                  <a:srgbClr val="CC6600"/>
                </a:solidFill>
              </a:rPr>
              <a:t>Sprint </a:t>
            </a:r>
            <a:r>
              <a:rPr lang="en-US" sz="1800" b="0" dirty="0"/>
              <a:t>(usually two to four weeks) — to complete its work, but it meets each day </a:t>
            </a:r>
            <a:r>
              <a:rPr lang="en-US" sz="1800" b="0" dirty="0" smtClean="0"/>
              <a:t>for a </a:t>
            </a:r>
            <a:r>
              <a:rPr lang="en-US" sz="1800" dirty="0" smtClean="0">
                <a:solidFill>
                  <a:srgbClr val="CC6600"/>
                </a:solidFill>
              </a:rPr>
              <a:t>Daily SCRUM Meeting </a:t>
            </a:r>
            <a:r>
              <a:rPr lang="en-US" sz="1800" b="0" dirty="0" smtClean="0"/>
              <a:t>to </a:t>
            </a:r>
            <a:r>
              <a:rPr lang="en-US" sz="1800" b="0" dirty="0"/>
              <a:t>assess its </a:t>
            </a:r>
            <a:r>
              <a:rPr lang="en-US" sz="1800" b="0" dirty="0" smtClean="0"/>
              <a:t>progress and solve any issues.</a:t>
            </a:r>
          </a:p>
          <a:p>
            <a:pPr>
              <a:lnSpc>
                <a:spcPct val="150000"/>
              </a:lnSpc>
            </a:pPr>
            <a:endParaRPr lang="en-US" sz="1000" b="0" dirty="0"/>
          </a:p>
          <a:p>
            <a:pPr>
              <a:lnSpc>
                <a:spcPct val="150000"/>
              </a:lnSpc>
            </a:pPr>
            <a:r>
              <a:rPr lang="en-US" sz="1800" b="0" dirty="0"/>
              <a:t>Along the way, the </a:t>
            </a:r>
            <a:r>
              <a:rPr lang="en-US" sz="1800" b="0" dirty="0" smtClean="0"/>
              <a:t>Scrum Master </a:t>
            </a:r>
            <a:r>
              <a:rPr lang="en-US" sz="1800" b="0" dirty="0"/>
              <a:t>keeps the </a:t>
            </a:r>
            <a:endParaRPr lang="en-US" sz="1800" b="0" dirty="0" smtClean="0"/>
          </a:p>
          <a:p>
            <a:pPr marL="114300" indent="0">
              <a:lnSpc>
                <a:spcPct val="150000"/>
              </a:lnSpc>
              <a:buNone/>
            </a:pPr>
            <a:r>
              <a:rPr lang="en-US" sz="1800" b="0" dirty="0"/>
              <a:t> </a:t>
            </a:r>
            <a:r>
              <a:rPr lang="en-US" sz="1800" b="0" dirty="0" smtClean="0"/>
              <a:t>   team </a:t>
            </a:r>
            <a:r>
              <a:rPr lang="en-US" sz="1800" b="0" dirty="0"/>
              <a:t>focused on its goal</a:t>
            </a:r>
            <a:r>
              <a:rPr lang="en-US" sz="1800" b="0" dirty="0" smtClean="0"/>
              <a:t>.</a:t>
            </a:r>
          </a:p>
          <a:p>
            <a:endParaRPr lang="en-U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800600"/>
            <a:ext cx="2466975" cy="18478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011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
            <a:ext cx="7024744" cy="1143000"/>
          </a:xfrm>
        </p:spPr>
        <p:txBody>
          <a:bodyPr/>
          <a:lstStyle/>
          <a:p>
            <a:r>
              <a:rPr lang="en-US" dirty="0" smtClean="0"/>
              <a:t>SCRUM</a:t>
            </a:r>
            <a:endParaRPr lang="en-US" dirty="0"/>
          </a:p>
        </p:txBody>
      </p:sp>
      <p:sp>
        <p:nvSpPr>
          <p:cNvPr id="3" name="Content Placeholder 2"/>
          <p:cNvSpPr>
            <a:spLocks noGrp="1"/>
          </p:cNvSpPr>
          <p:nvPr>
            <p:ph idx="1"/>
          </p:nvPr>
        </p:nvSpPr>
        <p:spPr>
          <a:xfrm>
            <a:off x="914400" y="1219200"/>
            <a:ext cx="8001000" cy="4343400"/>
          </a:xfrm>
        </p:spPr>
        <p:txBody>
          <a:bodyPr>
            <a:noAutofit/>
          </a:bodyPr>
          <a:lstStyle/>
          <a:p>
            <a:pPr marL="68580" indent="0">
              <a:lnSpc>
                <a:spcPct val="150000"/>
              </a:lnSpc>
              <a:buNone/>
            </a:pPr>
            <a:r>
              <a:rPr lang="en-US" sz="1800" b="1" dirty="0" smtClean="0"/>
              <a:t>How Does SCRUM Work?</a:t>
            </a:r>
          </a:p>
          <a:p>
            <a:pPr marL="114300" indent="0">
              <a:lnSpc>
                <a:spcPct val="150000"/>
              </a:lnSpc>
              <a:buNone/>
            </a:pPr>
            <a:endParaRPr lang="en-US" sz="1000" b="0" dirty="0" smtClean="0"/>
          </a:p>
          <a:p>
            <a:pPr>
              <a:lnSpc>
                <a:spcPct val="150000"/>
              </a:lnSpc>
            </a:pPr>
            <a:r>
              <a:rPr lang="en-US" sz="1800" b="0" dirty="0" smtClean="0"/>
              <a:t>At </a:t>
            </a:r>
            <a:r>
              <a:rPr lang="en-US" sz="1800" b="0" dirty="0"/>
              <a:t>the end of the sprint, </a:t>
            </a:r>
            <a:r>
              <a:rPr lang="en-US" sz="1800" b="0" dirty="0" smtClean="0"/>
              <a:t>a </a:t>
            </a:r>
            <a:r>
              <a:rPr lang="en-US" sz="1800" dirty="0">
                <a:solidFill>
                  <a:srgbClr val="CC6600"/>
                </a:solidFill>
              </a:rPr>
              <a:t>Sprint Review </a:t>
            </a:r>
            <a:r>
              <a:rPr lang="en-US" sz="1800" dirty="0" smtClean="0">
                <a:solidFill>
                  <a:srgbClr val="CC6600"/>
                </a:solidFill>
              </a:rPr>
              <a:t>Meeting </a:t>
            </a:r>
            <a:r>
              <a:rPr lang="en-US" sz="1800" b="0" dirty="0" smtClean="0"/>
              <a:t>is set up and a </a:t>
            </a:r>
            <a:r>
              <a:rPr lang="en-US" sz="1800" dirty="0" smtClean="0">
                <a:solidFill>
                  <a:srgbClr val="CC6600"/>
                </a:solidFill>
              </a:rPr>
              <a:t>Demo</a:t>
            </a:r>
            <a:r>
              <a:rPr lang="en-US" sz="1800" b="0" dirty="0" smtClean="0"/>
              <a:t> is held so that customers may evaluate the work that has been achieved during the Sprint.  At this point, the </a:t>
            </a:r>
            <a:r>
              <a:rPr lang="en-US" sz="1800" b="0" dirty="0"/>
              <a:t>work should be potentially shippable: ready to hand to a customer, put on a store shelf, or show to a stakeholder</a:t>
            </a:r>
            <a:r>
              <a:rPr lang="en-US" sz="1800" b="0" dirty="0" smtClean="0"/>
              <a:t>.</a:t>
            </a:r>
          </a:p>
          <a:p>
            <a:pPr>
              <a:lnSpc>
                <a:spcPct val="150000"/>
              </a:lnSpc>
            </a:pPr>
            <a:endParaRPr lang="en-US" sz="1000" b="0" dirty="0"/>
          </a:p>
          <a:p>
            <a:pPr>
              <a:lnSpc>
                <a:spcPct val="150000"/>
              </a:lnSpc>
            </a:pPr>
            <a:r>
              <a:rPr lang="en-US" sz="1800" b="0" dirty="0"/>
              <a:t>The sprint ends with a </a:t>
            </a:r>
            <a:r>
              <a:rPr lang="en-US" sz="1800" dirty="0" smtClean="0">
                <a:solidFill>
                  <a:srgbClr val="CC6600"/>
                </a:solidFill>
              </a:rPr>
              <a:t>Team</a:t>
            </a:r>
            <a:r>
              <a:rPr lang="en-US" sz="1800" b="0" dirty="0" smtClean="0">
                <a:solidFill>
                  <a:srgbClr val="CC6600"/>
                </a:solidFill>
              </a:rPr>
              <a:t> </a:t>
            </a:r>
            <a:r>
              <a:rPr lang="en-US" sz="1800" dirty="0" smtClean="0">
                <a:solidFill>
                  <a:srgbClr val="CC6600"/>
                </a:solidFill>
              </a:rPr>
              <a:t>Retrospective Meeting </a:t>
            </a:r>
            <a:r>
              <a:rPr lang="en-US" sz="1800" b="0" dirty="0"/>
              <a:t>to identify the things that the team is doing </a:t>
            </a:r>
            <a:r>
              <a:rPr lang="en-US" sz="1800" b="0" dirty="0" smtClean="0"/>
              <a:t>well; </a:t>
            </a:r>
            <a:r>
              <a:rPr lang="en-US" sz="1800" b="0" dirty="0"/>
              <a:t>things they should start doing in order to improve; and things that are keeping them from performing at their </a:t>
            </a:r>
            <a:r>
              <a:rPr lang="en-US" sz="1800" b="0" dirty="0" smtClean="0"/>
              <a:t>best</a:t>
            </a:r>
            <a:r>
              <a:rPr lang="en-US" sz="1800" dirty="0" smtClean="0"/>
              <a:t>.</a:t>
            </a:r>
          </a:p>
          <a:p>
            <a:pPr>
              <a:lnSpc>
                <a:spcPct val="150000"/>
              </a:lnSpc>
            </a:pPr>
            <a:endParaRPr lang="en-US" sz="1000" b="0" dirty="0"/>
          </a:p>
          <a:p>
            <a:pPr marL="68580" indent="0">
              <a:lnSpc>
                <a:spcPct val="150000"/>
              </a:lnSpc>
              <a:buNone/>
            </a:pPr>
            <a:endParaRPr lang="en-US" sz="18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353050"/>
            <a:ext cx="33813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209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1374</TotalTime>
  <Words>2110</Words>
  <Application>Microsoft Office PowerPoint</Application>
  <PresentationFormat>On-screen Show (4:3)</PresentationFormat>
  <Paragraphs>391</Paragraphs>
  <Slides>39</Slides>
  <Notes>23</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Cambria</vt:lpstr>
      <vt:lpstr>Adjacency</vt:lpstr>
      <vt:lpstr>Software Engineering</vt:lpstr>
      <vt:lpstr>Lesson Objectives</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vt:lpstr>
      <vt:lpstr>SCRUM  Team</vt:lpstr>
      <vt:lpstr>SCRUM Teams</vt:lpstr>
      <vt:lpstr>SCRUM Teams</vt:lpstr>
      <vt:lpstr>SCRUM Teams</vt:lpstr>
      <vt:lpstr>SCRUM Teams</vt:lpstr>
      <vt:lpstr>SCRUM Teams</vt:lpstr>
      <vt:lpstr>SCRUM Teams</vt:lpstr>
      <vt:lpstr>SCRUM Teams</vt:lpstr>
      <vt:lpstr>SCRUM Teams</vt:lpstr>
      <vt:lpstr>SCRUM Teams</vt:lpstr>
      <vt:lpstr>SCRUM Teams</vt:lpstr>
      <vt:lpstr>SCRUM Teams</vt:lpstr>
      <vt:lpstr>SCRUM Teams</vt:lpstr>
      <vt:lpstr>SCRUM Teams</vt:lpstr>
      <vt:lpstr>End of Lesson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Kassandra Calleja</dc:creator>
  <cp:lastModifiedBy>Kassandra Calleja</cp:lastModifiedBy>
  <cp:revision>117</cp:revision>
  <dcterms:created xsi:type="dcterms:W3CDTF">2006-08-16T00:00:00Z</dcterms:created>
  <dcterms:modified xsi:type="dcterms:W3CDTF">2016-09-16T08:34:43Z</dcterms:modified>
</cp:coreProperties>
</file>