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62" r:id="rId3"/>
    <p:sldId id="266" r:id="rId4"/>
    <p:sldId id="269" r:id="rId5"/>
    <p:sldId id="267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64" r:id="rId15"/>
    <p:sldId id="277" r:id="rId16"/>
    <p:sldId id="278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96" autoAdjust="0"/>
  </p:normalViewPr>
  <p:slideViewPr>
    <p:cSldViewPr>
      <p:cViewPr varScale="1">
        <p:scale>
          <a:sx n="76" d="100"/>
          <a:sy n="76" d="100"/>
        </p:scale>
        <p:origin x="157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68AC87-12BB-4CC6-B167-AC6566BA6170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2F0CA7F-4CDD-4773-AB51-0E15BC09E5D8}">
      <dgm:prSet phldrT="[Text]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GB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Requirements</a:t>
          </a:r>
          <a:endParaRPr lang="en-GB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C26DF11-A353-4F85-BBBE-8B4D4ECE958A}" type="parTrans" cxnId="{5E06A27B-9B60-4327-A775-8345EC87C73A}">
      <dgm:prSet/>
      <dgm:spPr/>
      <dgm:t>
        <a:bodyPr/>
        <a:lstStyle/>
        <a:p>
          <a:endParaRPr lang="en-GB"/>
        </a:p>
      </dgm:t>
    </dgm:pt>
    <dgm:pt modelId="{ABC63DE6-1F28-4CA5-B2DA-0C8F81B1FE2E}" type="sibTrans" cxnId="{5E06A27B-9B60-4327-A775-8345EC87C73A}">
      <dgm:prSet/>
      <dgm:spPr/>
      <dgm:t>
        <a:bodyPr/>
        <a:lstStyle/>
        <a:p>
          <a:endParaRPr lang="en-GB"/>
        </a:p>
      </dgm:t>
    </dgm:pt>
    <dgm:pt modelId="{BD22C8D4-5840-4D4E-8FB2-B7FE9EE63CBB}">
      <dgm:prSet phldrT="[Text]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GB" dirty="0" smtClean="0"/>
            <a:t>System</a:t>
          </a:r>
          <a:endParaRPr lang="en-GB" dirty="0"/>
        </a:p>
      </dgm:t>
    </dgm:pt>
    <dgm:pt modelId="{B55F97EF-1DB6-492A-9E05-3BE1A5D9C4D3}" type="parTrans" cxnId="{187AA1E4-D29C-4C52-9265-EC608C477469}">
      <dgm:prSet/>
      <dgm:spPr>
        <a:ln w="19050"/>
      </dgm:spPr>
      <dgm:t>
        <a:bodyPr/>
        <a:lstStyle/>
        <a:p>
          <a:endParaRPr lang="en-GB"/>
        </a:p>
      </dgm:t>
    </dgm:pt>
    <dgm:pt modelId="{88E7B827-6B11-4A37-B553-A14F81D97CC2}" type="sibTrans" cxnId="{187AA1E4-D29C-4C52-9265-EC608C477469}">
      <dgm:prSet/>
      <dgm:spPr/>
      <dgm:t>
        <a:bodyPr/>
        <a:lstStyle/>
        <a:p>
          <a:endParaRPr lang="en-GB"/>
        </a:p>
      </dgm:t>
    </dgm:pt>
    <dgm:pt modelId="{4AAA57AB-2F1E-436A-B7E6-28748EF70DC2}">
      <dgm:prSet phldrT="[Text]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GB" dirty="0" smtClean="0"/>
            <a:t>Functional</a:t>
          </a:r>
          <a:endParaRPr lang="en-GB" dirty="0"/>
        </a:p>
      </dgm:t>
    </dgm:pt>
    <dgm:pt modelId="{FCFF2ACB-CA97-4C0C-B314-6437CD41FB02}" type="parTrans" cxnId="{7428A401-3E70-4E5B-8986-E77D9AE32DF7}">
      <dgm:prSet/>
      <dgm:spPr>
        <a:ln w="19050"/>
      </dgm:spPr>
      <dgm:t>
        <a:bodyPr/>
        <a:lstStyle/>
        <a:p>
          <a:endParaRPr lang="en-GB"/>
        </a:p>
      </dgm:t>
    </dgm:pt>
    <dgm:pt modelId="{3C31DE3E-489F-40BE-8465-E8604AC16A38}" type="sibTrans" cxnId="{7428A401-3E70-4E5B-8986-E77D9AE32DF7}">
      <dgm:prSet/>
      <dgm:spPr/>
      <dgm:t>
        <a:bodyPr/>
        <a:lstStyle/>
        <a:p>
          <a:endParaRPr lang="en-GB"/>
        </a:p>
      </dgm:t>
    </dgm:pt>
    <dgm:pt modelId="{97E21669-7129-4B85-8B66-A4A1122533D0}">
      <dgm:prSet phldrT="[Text]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GB" dirty="0" smtClean="0"/>
            <a:t>Non-Functional</a:t>
          </a:r>
          <a:endParaRPr lang="en-GB" dirty="0"/>
        </a:p>
      </dgm:t>
    </dgm:pt>
    <dgm:pt modelId="{C5065335-243B-4BFB-AD59-B3E3D246EF21}" type="parTrans" cxnId="{1860492B-DF45-40AE-865B-87B6A067DA0B}">
      <dgm:prSet/>
      <dgm:spPr>
        <a:ln w="19050"/>
      </dgm:spPr>
      <dgm:t>
        <a:bodyPr/>
        <a:lstStyle/>
        <a:p>
          <a:endParaRPr lang="en-GB"/>
        </a:p>
      </dgm:t>
    </dgm:pt>
    <dgm:pt modelId="{DA710848-8CC4-4FE5-97A8-41A3DB7C9666}" type="sibTrans" cxnId="{1860492B-DF45-40AE-865B-87B6A067DA0B}">
      <dgm:prSet/>
      <dgm:spPr/>
      <dgm:t>
        <a:bodyPr/>
        <a:lstStyle/>
        <a:p>
          <a:endParaRPr lang="en-GB"/>
        </a:p>
      </dgm:t>
    </dgm:pt>
    <dgm:pt modelId="{9770A57B-6E7D-4814-B118-84D3FBDE7DC1}">
      <dgm:prSet phldrT="[Text]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GB" dirty="0" smtClean="0"/>
            <a:t>Business</a:t>
          </a:r>
          <a:endParaRPr lang="en-GB" dirty="0"/>
        </a:p>
      </dgm:t>
    </dgm:pt>
    <dgm:pt modelId="{D09E1564-1DF9-4AF4-A17E-56EF908FAA8D}" type="parTrans" cxnId="{D0B399F6-D244-4AFF-B55D-B427BA5022DC}">
      <dgm:prSet/>
      <dgm:spPr>
        <a:ln w="19050"/>
      </dgm:spPr>
      <dgm:t>
        <a:bodyPr/>
        <a:lstStyle/>
        <a:p>
          <a:endParaRPr lang="en-GB"/>
        </a:p>
      </dgm:t>
    </dgm:pt>
    <dgm:pt modelId="{FF67AC7C-02A9-432E-BF73-FD0578C43EDB}" type="sibTrans" cxnId="{D0B399F6-D244-4AFF-B55D-B427BA5022DC}">
      <dgm:prSet/>
      <dgm:spPr/>
      <dgm:t>
        <a:bodyPr/>
        <a:lstStyle/>
        <a:p>
          <a:endParaRPr lang="en-GB"/>
        </a:p>
      </dgm:t>
    </dgm:pt>
    <dgm:pt modelId="{9A58B8BA-C377-4ECA-9733-AD40A0046961}" type="pres">
      <dgm:prSet presAssocID="{9068AC87-12BB-4CC6-B167-AC6566BA61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51E8C546-4A9A-41D7-B524-052282FFA602}" type="pres">
      <dgm:prSet presAssocID="{C2F0CA7F-4CDD-4773-AB51-0E15BC09E5D8}" presName="hierRoot1" presStyleCnt="0"/>
      <dgm:spPr/>
    </dgm:pt>
    <dgm:pt modelId="{C369CBB6-684B-4497-BBCF-D58C4C91BE7D}" type="pres">
      <dgm:prSet presAssocID="{C2F0CA7F-4CDD-4773-AB51-0E15BC09E5D8}" presName="composite" presStyleCnt="0"/>
      <dgm:spPr/>
    </dgm:pt>
    <dgm:pt modelId="{A2FC4F61-BD6C-4C01-996D-C3799A0C2293}" type="pres">
      <dgm:prSet presAssocID="{C2F0CA7F-4CDD-4773-AB51-0E15BC09E5D8}" presName="background" presStyleLbl="node0" presStyleIdx="0" presStyleCnt="1"/>
      <dgm:spPr>
        <a:solidFill>
          <a:srgbClr val="CC6600"/>
        </a:solidFill>
      </dgm:spPr>
    </dgm:pt>
    <dgm:pt modelId="{D1B17D8C-D6D3-48AE-9506-06BE2B36BFFD}" type="pres">
      <dgm:prSet presAssocID="{C2F0CA7F-4CDD-4773-AB51-0E15BC09E5D8}" presName="text" presStyleLbl="fgAcc0" presStyleIdx="0" presStyleCnt="1" custLinFactNeighborX="7987" custLinFactNeighborY="253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48D54FC-1053-48A1-8277-F7494E79A806}" type="pres">
      <dgm:prSet presAssocID="{C2F0CA7F-4CDD-4773-AB51-0E15BC09E5D8}" presName="hierChild2" presStyleCnt="0"/>
      <dgm:spPr/>
    </dgm:pt>
    <dgm:pt modelId="{E9436E5F-44FC-4122-ACB8-6C5DF7185DC1}" type="pres">
      <dgm:prSet presAssocID="{B55F97EF-1DB6-492A-9E05-3BE1A5D9C4D3}" presName="Name10" presStyleLbl="parChTrans1D2" presStyleIdx="0" presStyleCnt="2"/>
      <dgm:spPr/>
      <dgm:t>
        <a:bodyPr/>
        <a:lstStyle/>
        <a:p>
          <a:endParaRPr lang="en-GB"/>
        </a:p>
      </dgm:t>
    </dgm:pt>
    <dgm:pt modelId="{E87A08D5-7BFE-42E1-9052-FC5E453708A2}" type="pres">
      <dgm:prSet presAssocID="{BD22C8D4-5840-4D4E-8FB2-B7FE9EE63CBB}" presName="hierRoot2" presStyleCnt="0"/>
      <dgm:spPr/>
    </dgm:pt>
    <dgm:pt modelId="{9B79ED32-DB42-4089-BD7B-AD48483A10FF}" type="pres">
      <dgm:prSet presAssocID="{BD22C8D4-5840-4D4E-8FB2-B7FE9EE63CBB}" presName="composite2" presStyleCnt="0"/>
      <dgm:spPr/>
    </dgm:pt>
    <dgm:pt modelId="{7F6A9D38-5E76-4E69-B981-D463E97E4628}" type="pres">
      <dgm:prSet presAssocID="{BD22C8D4-5840-4D4E-8FB2-B7FE9EE63CBB}" presName="background2" presStyleLbl="node2" presStyleIdx="0" presStyleCnt="2"/>
      <dgm:spPr>
        <a:solidFill>
          <a:srgbClr val="CC6600"/>
        </a:solidFill>
      </dgm:spPr>
    </dgm:pt>
    <dgm:pt modelId="{FF98D439-647D-4E71-A76F-563D04E368FE}" type="pres">
      <dgm:prSet presAssocID="{BD22C8D4-5840-4D4E-8FB2-B7FE9EE63CBB}" presName="text2" presStyleLbl="fgAcc2" presStyleIdx="0" presStyleCnt="2" custLinFactNeighborX="-2256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3CA4E8E-0559-4899-A1E6-58B61A186B26}" type="pres">
      <dgm:prSet presAssocID="{BD22C8D4-5840-4D4E-8FB2-B7FE9EE63CBB}" presName="hierChild3" presStyleCnt="0"/>
      <dgm:spPr/>
    </dgm:pt>
    <dgm:pt modelId="{38732AB4-1A48-4DD3-9893-36A52498504D}" type="pres">
      <dgm:prSet presAssocID="{FCFF2ACB-CA97-4C0C-B314-6437CD41FB02}" presName="Name17" presStyleLbl="parChTrans1D3" presStyleIdx="0" presStyleCnt="2"/>
      <dgm:spPr/>
      <dgm:t>
        <a:bodyPr/>
        <a:lstStyle/>
        <a:p>
          <a:endParaRPr lang="en-GB"/>
        </a:p>
      </dgm:t>
    </dgm:pt>
    <dgm:pt modelId="{3EAF1430-F73C-456D-81C6-ACB098BE5D53}" type="pres">
      <dgm:prSet presAssocID="{4AAA57AB-2F1E-436A-B7E6-28748EF70DC2}" presName="hierRoot3" presStyleCnt="0"/>
      <dgm:spPr/>
    </dgm:pt>
    <dgm:pt modelId="{31673743-9A6F-497C-A6F3-936D588A6290}" type="pres">
      <dgm:prSet presAssocID="{4AAA57AB-2F1E-436A-B7E6-28748EF70DC2}" presName="composite3" presStyleCnt="0"/>
      <dgm:spPr/>
    </dgm:pt>
    <dgm:pt modelId="{9C580CDD-6AE7-48C0-9EE0-35C2B10A00CB}" type="pres">
      <dgm:prSet presAssocID="{4AAA57AB-2F1E-436A-B7E6-28748EF70DC2}" presName="background3" presStyleLbl="node3" presStyleIdx="0" presStyleCnt="2"/>
      <dgm:spPr>
        <a:solidFill>
          <a:srgbClr val="CC6600"/>
        </a:solidFill>
      </dgm:spPr>
    </dgm:pt>
    <dgm:pt modelId="{F80A23DC-66BD-4A62-B2E0-718913B0D825}" type="pres">
      <dgm:prSet presAssocID="{4AAA57AB-2F1E-436A-B7E6-28748EF70DC2}" presName="text3" presStyleLbl="fgAcc3" presStyleIdx="0" presStyleCnt="2" custLinFactNeighborX="-4964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9673A2E-2807-4262-962F-B36355EA2E45}" type="pres">
      <dgm:prSet presAssocID="{4AAA57AB-2F1E-436A-B7E6-28748EF70DC2}" presName="hierChild4" presStyleCnt="0"/>
      <dgm:spPr/>
    </dgm:pt>
    <dgm:pt modelId="{BA88F148-B81A-4BEF-9423-E41C95CF2F4D}" type="pres">
      <dgm:prSet presAssocID="{C5065335-243B-4BFB-AD59-B3E3D246EF21}" presName="Name17" presStyleLbl="parChTrans1D3" presStyleIdx="1" presStyleCnt="2"/>
      <dgm:spPr/>
      <dgm:t>
        <a:bodyPr/>
        <a:lstStyle/>
        <a:p>
          <a:endParaRPr lang="en-GB"/>
        </a:p>
      </dgm:t>
    </dgm:pt>
    <dgm:pt modelId="{E2F99903-9F08-4704-A3C4-B9E377DB9EB6}" type="pres">
      <dgm:prSet presAssocID="{97E21669-7129-4B85-8B66-A4A1122533D0}" presName="hierRoot3" presStyleCnt="0"/>
      <dgm:spPr/>
    </dgm:pt>
    <dgm:pt modelId="{A09E97B9-D09E-4C5C-B448-55A2B92F6EB2}" type="pres">
      <dgm:prSet presAssocID="{97E21669-7129-4B85-8B66-A4A1122533D0}" presName="composite3" presStyleCnt="0"/>
      <dgm:spPr/>
    </dgm:pt>
    <dgm:pt modelId="{5B01598A-36F1-4C02-A2A1-A9B573604035}" type="pres">
      <dgm:prSet presAssocID="{97E21669-7129-4B85-8B66-A4A1122533D0}" presName="background3" presStyleLbl="node3" presStyleIdx="1" presStyleCnt="2"/>
      <dgm:spPr>
        <a:solidFill>
          <a:srgbClr val="CC6600"/>
        </a:solidFill>
      </dgm:spPr>
    </dgm:pt>
    <dgm:pt modelId="{6E083807-268E-4BDC-8AB4-7FF9BFCDCD50}" type="pres">
      <dgm:prSet presAssocID="{97E21669-7129-4B85-8B66-A4A1122533D0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43CC90C-8E0B-46DB-AA55-86158A3C4B8E}" type="pres">
      <dgm:prSet presAssocID="{97E21669-7129-4B85-8B66-A4A1122533D0}" presName="hierChild4" presStyleCnt="0"/>
      <dgm:spPr/>
    </dgm:pt>
    <dgm:pt modelId="{01992216-D049-40A5-A1C1-E181BB9C1F06}" type="pres">
      <dgm:prSet presAssocID="{D09E1564-1DF9-4AF4-A17E-56EF908FAA8D}" presName="Name10" presStyleLbl="parChTrans1D2" presStyleIdx="1" presStyleCnt="2"/>
      <dgm:spPr/>
      <dgm:t>
        <a:bodyPr/>
        <a:lstStyle/>
        <a:p>
          <a:endParaRPr lang="en-GB"/>
        </a:p>
      </dgm:t>
    </dgm:pt>
    <dgm:pt modelId="{A2E703D4-EC59-41C8-8742-BA65E4675E95}" type="pres">
      <dgm:prSet presAssocID="{9770A57B-6E7D-4814-B118-84D3FBDE7DC1}" presName="hierRoot2" presStyleCnt="0"/>
      <dgm:spPr/>
    </dgm:pt>
    <dgm:pt modelId="{52C8A288-37D4-457F-96C6-CB8665AF178F}" type="pres">
      <dgm:prSet presAssocID="{9770A57B-6E7D-4814-B118-84D3FBDE7DC1}" presName="composite2" presStyleCnt="0"/>
      <dgm:spPr/>
    </dgm:pt>
    <dgm:pt modelId="{05BF2A99-19B8-4D98-9850-048ED72FED18}" type="pres">
      <dgm:prSet presAssocID="{9770A57B-6E7D-4814-B118-84D3FBDE7DC1}" presName="background2" presStyleLbl="node2" presStyleIdx="1" presStyleCnt="2"/>
      <dgm:spPr>
        <a:solidFill>
          <a:srgbClr val="CC6600"/>
        </a:solidFill>
      </dgm:spPr>
    </dgm:pt>
    <dgm:pt modelId="{F76227FA-DD2F-440F-9404-B535C800CEDF}" type="pres">
      <dgm:prSet presAssocID="{9770A57B-6E7D-4814-B118-84D3FBDE7DC1}" presName="text2" presStyleLbl="fgAcc2" presStyleIdx="1" presStyleCnt="2" custLinFactNeighborX="5897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1AC48E7-EF98-4B43-89E2-5BAA910F4919}" type="pres">
      <dgm:prSet presAssocID="{9770A57B-6E7D-4814-B118-84D3FBDE7DC1}" presName="hierChild3" presStyleCnt="0"/>
      <dgm:spPr/>
    </dgm:pt>
  </dgm:ptLst>
  <dgm:cxnLst>
    <dgm:cxn modelId="{3743C1AC-B4F2-4045-9F23-7884F33879B6}" type="presOf" srcId="{9770A57B-6E7D-4814-B118-84D3FBDE7DC1}" destId="{F76227FA-DD2F-440F-9404-B535C800CEDF}" srcOrd="0" destOrd="0" presId="urn:microsoft.com/office/officeart/2005/8/layout/hierarchy1"/>
    <dgm:cxn modelId="{B785E822-62C2-4A78-99FB-5D5DC6344FD6}" type="presOf" srcId="{4AAA57AB-2F1E-436A-B7E6-28748EF70DC2}" destId="{F80A23DC-66BD-4A62-B2E0-718913B0D825}" srcOrd="0" destOrd="0" presId="urn:microsoft.com/office/officeart/2005/8/layout/hierarchy1"/>
    <dgm:cxn modelId="{8F1FB70E-1A2D-459C-8E71-D7D8A20497F2}" type="presOf" srcId="{B55F97EF-1DB6-492A-9E05-3BE1A5D9C4D3}" destId="{E9436E5F-44FC-4122-ACB8-6C5DF7185DC1}" srcOrd="0" destOrd="0" presId="urn:microsoft.com/office/officeart/2005/8/layout/hierarchy1"/>
    <dgm:cxn modelId="{9D630E66-C224-4A0E-9AF0-BA17C4A7FA66}" type="presOf" srcId="{C5065335-243B-4BFB-AD59-B3E3D246EF21}" destId="{BA88F148-B81A-4BEF-9423-E41C95CF2F4D}" srcOrd="0" destOrd="0" presId="urn:microsoft.com/office/officeart/2005/8/layout/hierarchy1"/>
    <dgm:cxn modelId="{373566F8-9335-4819-BE8B-B7F11EFF1404}" type="presOf" srcId="{FCFF2ACB-CA97-4C0C-B314-6437CD41FB02}" destId="{38732AB4-1A48-4DD3-9893-36A52498504D}" srcOrd="0" destOrd="0" presId="urn:microsoft.com/office/officeart/2005/8/layout/hierarchy1"/>
    <dgm:cxn modelId="{DDD94AD0-2BA6-4CC6-A9EA-1D9585202958}" type="presOf" srcId="{D09E1564-1DF9-4AF4-A17E-56EF908FAA8D}" destId="{01992216-D049-40A5-A1C1-E181BB9C1F06}" srcOrd="0" destOrd="0" presId="urn:microsoft.com/office/officeart/2005/8/layout/hierarchy1"/>
    <dgm:cxn modelId="{1860492B-DF45-40AE-865B-87B6A067DA0B}" srcId="{BD22C8D4-5840-4D4E-8FB2-B7FE9EE63CBB}" destId="{97E21669-7129-4B85-8B66-A4A1122533D0}" srcOrd="1" destOrd="0" parTransId="{C5065335-243B-4BFB-AD59-B3E3D246EF21}" sibTransId="{DA710848-8CC4-4FE5-97A8-41A3DB7C9666}"/>
    <dgm:cxn modelId="{187AA1E4-D29C-4C52-9265-EC608C477469}" srcId="{C2F0CA7F-4CDD-4773-AB51-0E15BC09E5D8}" destId="{BD22C8D4-5840-4D4E-8FB2-B7FE9EE63CBB}" srcOrd="0" destOrd="0" parTransId="{B55F97EF-1DB6-492A-9E05-3BE1A5D9C4D3}" sibTransId="{88E7B827-6B11-4A37-B553-A14F81D97CC2}"/>
    <dgm:cxn modelId="{EF9D854E-0602-402A-ABA4-15E770690AA7}" type="presOf" srcId="{BD22C8D4-5840-4D4E-8FB2-B7FE9EE63CBB}" destId="{FF98D439-647D-4E71-A76F-563D04E368FE}" srcOrd="0" destOrd="0" presId="urn:microsoft.com/office/officeart/2005/8/layout/hierarchy1"/>
    <dgm:cxn modelId="{7B9B8BEE-DC54-4CFD-81FF-2D42FEF9624D}" type="presOf" srcId="{C2F0CA7F-4CDD-4773-AB51-0E15BC09E5D8}" destId="{D1B17D8C-D6D3-48AE-9506-06BE2B36BFFD}" srcOrd="0" destOrd="0" presId="urn:microsoft.com/office/officeart/2005/8/layout/hierarchy1"/>
    <dgm:cxn modelId="{D0B399F6-D244-4AFF-B55D-B427BA5022DC}" srcId="{C2F0CA7F-4CDD-4773-AB51-0E15BC09E5D8}" destId="{9770A57B-6E7D-4814-B118-84D3FBDE7DC1}" srcOrd="1" destOrd="0" parTransId="{D09E1564-1DF9-4AF4-A17E-56EF908FAA8D}" sibTransId="{FF67AC7C-02A9-432E-BF73-FD0578C43EDB}"/>
    <dgm:cxn modelId="{747B3079-63A5-4A82-9412-A00C273BABEA}" type="presOf" srcId="{9068AC87-12BB-4CC6-B167-AC6566BA6170}" destId="{9A58B8BA-C377-4ECA-9733-AD40A0046961}" srcOrd="0" destOrd="0" presId="urn:microsoft.com/office/officeart/2005/8/layout/hierarchy1"/>
    <dgm:cxn modelId="{4F563141-215D-4252-8C84-6420E0E64AD3}" type="presOf" srcId="{97E21669-7129-4B85-8B66-A4A1122533D0}" destId="{6E083807-268E-4BDC-8AB4-7FF9BFCDCD50}" srcOrd="0" destOrd="0" presId="urn:microsoft.com/office/officeart/2005/8/layout/hierarchy1"/>
    <dgm:cxn modelId="{7428A401-3E70-4E5B-8986-E77D9AE32DF7}" srcId="{BD22C8D4-5840-4D4E-8FB2-B7FE9EE63CBB}" destId="{4AAA57AB-2F1E-436A-B7E6-28748EF70DC2}" srcOrd="0" destOrd="0" parTransId="{FCFF2ACB-CA97-4C0C-B314-6437CD41FB02}" sibTransId="{3C31DE3E-489F-40BE-8465-E8604AC16A38}"/>
    <dgm:cxn modelId="{5E06A27B-9B60-4327-A775-8345EC87C73A}" srcId="{9068AC87-12BB-4CC6-B167-AC6566BA6170}" destId="{C2F0CA7F-4CDD-4773-AB51-0E15BC09E5D8}" srcOrd="0" destOrd="0" parTransId="{BC26DF11-A353-4F85-BBBE-8B4D4ECE958A}" sibTransId="{ABC63DE6-1F28-4CA5-B2DA-0C8F81B1FE2E}"/>
    <dgm:cxn modelId="{740676AD-EFA0-41CD-B46C-55DD9436DFE6}" type="presParOf" srcId="{9A58B8BA-C377-4ECA-9733-AD40A0046961}" destId="{51E8C546-4A9A-41D7-B524-052282FFA602}" srcOrd="0" destOrd="0" presId="urn:microsoft.com/office/officeart/2005/8/layout/hierarchy1"/>
    <dgm:cxn modelId="{32302BBD-4959-4936-9EBC-B8B8F612A224}" type="presParOf" srcId="{51E8C546-4A9A-41D7-B524-052282FFA602}" destId="{C369CBB6-684B-4497-BBCF-D58C4C91BE7D}" srcOrd="0" destOrd="0" presId="urn:microsoft.com/office/officeart/2005/8/layout/hierarchy1"/>
    <dgm:cxn modelId="{3EA67DC1-6D6D-4BDB-BE06-F9349533A340}" type="presParOf" srcId="{C369CBB6-684B-4497-BBCF-D58C4C91BE7D}" destId="{A2FC4F61-BD6C-4C01-996D-C3799A0C2293}" srcOrd="0" destOrd="0" presId="urn:microsoft.com/office/officeart/2005/8/layout/hierarchy1"/>
    <dgm:cxn modelId="{3D44D368-DAF8-4A1F-9FC2-CBB6EEE80DBE}" type="presParOf" srcId="{C369CBB6-684B-4497-BBCF-D58C4C91BE7D}" destId="{D1B17D8C-D6D3-48AE-9506-06BE2B36BFFD}" srcOrd="1" destOrd="0" presId="urn:microsoft.com/office/officeart/2005/8/layout/hierarchy1"/>
    <dgm:cxn modelId="{41E38A52-DF66-4AE8-91E7-FE22E1B64681}" type="presParOf" srcId="{51E8C546-4A9A-41D7-B524-052282FFA602}" destId="{A48D54FC-1053-48A1-8277-F7494E79A806}" srcOrd="1" destOrd="0" presId="urn:microsoft.com/office/officeart/2005/8/layout/hierarchy1"/>
    <dgm:cxn modelId="{1DB2D30E-CF5D-437C-85AD-7D4CDCE734F2}" type="presParOf" srcId="{A48D54FC-1053-48A1-8277-F7494E79A806}" destId="{E9436E5F-44FC-4122-ACB8-6C5DF7185DC1}" srcOrd="0" destOrd="0" presId="urn:microsoft.com/office/officeart/2005/8/layout/hierarchy1"/>
    <dgm:cxn modelId="{D7D92236-99D3-4E59-A22B-26BA90CA1187}" type="presParOf" srcId="{A48D54FC-1053-48A1-8277-F7494E79A806}" destId="{E87A08D5-7BFE-42E1-9052-FC5E453708A2}" srcOrd="1" destOrd="0" presId="urn:microsoft.com/office/officeart/2005/8/layout/hierarchy1"/>
    <dgm:cxn modelId="{28DD208B-1AB6-40CE-9CE4-095302BD2E06}" type="presParOf" srcId="{E87A08D5-7BFE-42E1-9052-FC5E453708A2}" destId="{9B79ED32-DB42-4089-BD7B-AD48483A10FF}" srcOrd="0" destOrd="0" presId="urn:microsoft.com/office/officeart/2005/8/layout/hierarchy1"/>
    <dgm:cxn modelId="{4CD78FC2-BB98-4CBC-B704-ED893CFBECF1}" type="presParOf" srcId="{9B79ED32-DB42-4089-BD7B-AD48483A10FF}" destId="{7F6A9D38-5E76-4E69-B981-D463E97E4628}" srcOrd="0" destOrd="0" presId="urn:microsoft.com/office/officeart/2005/8/layout/hierarchy1"/>
    <dgm:cxn modelId="{C3DBF4AA-394E-45EE-A54B-80912870C1D4}" type="presParOf" srcId="{9B79ED32-DB42-4089-BD7B-AD48483A10FF}" destId="{FF98D439-647D-4E71-A76F-563D04E368FE}" srcOrd="1" destOrd="0" presId="urn:microsoft.com/office/officeart/2005/8/layout/hierarchy1"/>
    <dgm:cxn modelId="{94F74997-8F3E-47A4-80E7-2CD3D27D45A8}" type="presParOf" srcId="{E87A08D5-7BFE-42E1-9052-FC5E453708A2}" destId="{E3CA4E8E-0559-4899-A1E6-58B61A186B26}" srcOrd="1" destOrd="0" presId="urn:microsoft.com/office/officeart/2005/8/layout/hierarchy1"/>
    <dgm:cxn modelId="{F0B75218-A9F7-4E43-B3EF-2A7F66BF9399}" type="presParOf" srcId="{E3CA4E8E-0559-4899-A1E6-58B61A186B26}" destId="{38732AB4-1A48-4DD3-9893-36A52498504D}" srcOrd="0" destOrd="0" presId="urn:microsoft.com/office/officeart/2005/8/layout/hierarchy1"/>
    <dgm:cxn modelId="{B068855C-9FBA-4478-8C5D-594F355CA364}" type="presParOf" srcId="{E3CA4E8E-0559-4899-A1E6-58B61A186B26}" destId="{3EAF1430-F73C-456D-81C6-ACB098BE5D53}" srcOrd="1" destOrd="0" presId="urn:microsoft.com/office/officeart/2005/8/layout/hierarchy1"/>
    <dgm:cxn modelId="{C5E3A3CE-4CE3-433E-A58D-3474DC3A6AFC}" type="presParOf" srcId="{3EAF1430-F73C-456D-81C6-ACB098BE5D53}" destId="{31673743-9A6F-497C-A6F3-936D588A6290}" srcOrd="0" destOrd="0" presId="urn:microsoft.com/office/officeart/2005/8/layout/hierarchy1"/>
    <dgm:cxn modelId="{0C167E54-A7FB-4B96-B978-E9B2D61B7EF7}" type="presParOf" srcId="{31673743-9A6F-497C-A6F3-936D588A6290}" destId="{9C580CDD-6AE7-48C0-9EE0-35C2B10A00CB}" srcOrd="0" destOrd="0" presId="urn:microsoft.com/office/officeart/2005/8/layout/hierarchy1"/>
    <dgm:cxn modelId="{93F21B96-E856-4E13-8449-D80A5961D829}" type="presParOf" srcId="{31673743-9A6F-497C-A6F3-936D588A6290}" destId="{F80A23DC-66BD-4A62-B2E0-718913B0D825}" srcOrd="1" destOrd="0" presId="urn:microsoft.com/office/officeart/2005/8/layout/hierarchy1"/>
    <dgm:cxn modelId="{695042C3-0054-4E3A-BAF2-4860EE790971}" type="presParOf" srcId="{3EAF1430-F73C-456D-81C6-ACB098BE5D53}" destId="{69673A2E-2807-4262-962F-B36355EA2E45}" srcOrd="1" destOrd="0" presId="urn:microsoft.com/office/officeart/2005/8/layout/hierarchy1"/>
    <dgm:cxn modelId="{A65F0AFC-DAB2-49CB-83C7-4B42CC436D1C}" type="presParOf" srcId="{E3CA4E8E-0559-4899-A1E6-58B61A186B26}" destId="{BA88F148-B81A-4BEF-9423-E41C95CF2F4D}" srcOrd="2" destOrd="0" presId="urn:microsoft.com/office/officeart/2005/8/layout/hierarchy1"/>
    <dgm:cxn modelId="{BB008D4D-C7B7-4181-9755-51B5D3BCDEDE}" type="presParOf" srcId="{E3CA4E8E-0559-4899-A1E6-58B61A186B26}" destId="{E2F99903-9F08-4704-A3C4-B9E377DB9EB6}" srcOrd="3" destOrd="0" presId="urn:microsoft.com/office/officeart/2005/8/layout/hierarchy1"/>
    <dgm:cxn modelId="{C6DA91A7-67C6-4FFF-9DF5-3AA957FF71EB}" type="presParOf" srcId="{E2F99903-9F08-4704-A3C4-B9E377DB9EB6}" destId="{A09E97B9-D09E-4C5C-B448-55A2B92F6EB2}" srcOrd="0" destOrd="0" presId="urn:microsoft.com/office/officeart/2005/8/layout/hierarchy1"/>
    <dgm:cxn modelId="{EC582471-4E23-49CD-B079-3C0972C889D5}" type="presParOf" srcId="{A09E97B9-D09E-4C5C-B448-55A2B92F6EB2}" destId="{5B01598A-36F1-4C02-A2A1-A9B573604035}" srcOrd="0" destOrd="0" presId="urn:microsoft.com/office/officeart/2005/8/layout/hierarchy1"/>
    <dgm:cxn modelId="{6D2D2863-FFC7-489B-AEC8-E2100370C41B}" type="presParOf" srcId="{A09E97B9-D09E-4C5C-B448-55A2B92F6EB2}" destId="{6E083807-268E-4BDC-8AB4-7FF9BFCDCD50}" srcOrd="1" destOrd="0" presId="urn:microsoft.com/office/officeart/2005/8/layout/hierarchy1"/>
    <dgm:cxn modelId="{BF026996-7838-497C-BB19-143D5C45063C}" type="presParOf" srcId="{E2F99903-9F08-4704-A3C4-B9E377DB9EB6}" destId="{343CC90C-8E0B-46DB-AA55-86158A3C4B8E}" srcOrd="1" destOrd="0" presId="urn:microsoft.com/office/officeart/2005/8/layout/hierarchy1"/>
    <dgm:cxn modelId="{F4817A1B-FA14-4618-8AF7-D66516B8750B}" type="presParOf" srcId="{A48D54FC-1053-48A1-8277-F7494E79A806}" destId="{01992216-D049-40A5-A1C1-E181BB9C1F06}" srcOrd="2" destOrd="0" presId="urn:microsoft.com/office/officeart/2005/8/layout/hierarchy1"/>
    <dgm:cxn modelId="{BD8125C3-4644-4104-BE57-4840BEFD6BA0}" type="presParOf" srcId="{A48D54FC-1053-48A1-8277-F7494E79A806}" destId="{A2E703D4-EC59-41C8-8742-BA65E4675E95}" srcOrd="3" destOrd="0" presId="urn:microsoft.com/office/officeart/2005/8/layout/hierarchy1"/>
    <dgm:cxn modelId="{70FDDAFE-4B10-4A99-8EF9-29D61AEC9DA4}" type="presParOf" srcId="{A2E703D4-EC59-41C8-8742-BA65E4675E95}" destId="{52C8A288-37D4-457F-96C6-CB8665AF178F}" srcOrd="0" destOrd="0" presId="urn:microsoft.com/office/officeart/2005/8/layout/hierarchy1"/>
    <dgm:cxn modelId="{5486FC5C-E37E-433F-86DD-78A79C33E23C}" type="presParOf" srcId="{52C8A288-37D4-457F-96C6-CB8665AF178F}" destId="{05BF2A99-19B8-4D98-9850-048ED72FED18}" srcOrd="0" destOrd="0" presId="urn:microsoft.com/office/officeart/2005/8/layout/hierarchy1"/>
    <dgm:cxn modelId="{782DA2E9-374E-46CE-8D3C-284402B43139}" type="presParOf" srcId="{52C8A288-37D4-457F-96C6-CB8665AF178F}" destId="{F76227FA-DD2F-440F-9404-B535C800CEDF}" srcOrd="1" destOrd="0" presId="urn:microsoft.com/office/officeart/2005/8/layout/hierarchy1"/>
    <dgm:cxn modelId="{C9EA5176-B099-47F0-9AB0-586A779152C2}" type="presParOf" srcId="{A2E703D4-EC59-41C8-8742-BA65E4675E95}" destId="{F1AC48E7-EF98-4B43-89E2-5BAA910F491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7C419-1DBB-405B-8CC2-AF1BE3D689C4}" type="datetimeFigureOut">
              <a:rPr lang="en-GB" smtClean="0"/>
              <a:pPr/>
              <a:t>17/10/2015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26F68-C18C-45C4-B03C-281DBF245C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5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655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http://www.slideshare.net/guest24d72f/8-characteristics-of-good-user-requirements-presentation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470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911225"/>
            <a:ext cx="7543800" cy="2593975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040" y="35052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160" y="63855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8580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305800" cy="4800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911225"/>
            <a:ext cx="7543800" cy="2593975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3440" y="35052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160" y="63855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2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640080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835025"/>
            <a:ext cx="7543800" cy="2593975"/>
          </a:xfrm>
        </p:spPr>
        <p:txBody>
          <a:bodyPr/>
          <a:lstStyle/>
          <a:p>
            <a:pPr algn="ctr"/>
            <a:r>
              <a:rPr lang="en-US" dirty="0" smtClean="0"/>
              <a:t>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040" y="3429000"/>
            <a:ext cx="646176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Lesson 1 – </a:t>
            </a:r>
            <a:r>
              <a:rPr lang="en-US" dirty="0" smtClean="0"/>
              <a:t>Requirements </a:t>
            </a:r>
            <a:r>
              <a:rPr lang="en-US" smtClean="0"/>
              <a:t>– Types </a:t>
            </a:r>
            <a:r>
              <a:rPr lang="en-US" dirty="0" smtClean="0"/>
              <a:t>and Characteristics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90600" y="4572000"/>
            <a:ext cx="8001000" cy="106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LO2 : </a:t>
            </a:r>
            <a:r>
              <a:rPr lang="en-GB" sz="1600" dirty="0"/>
              <a:t>Carry out a requirements acquisition exercise in order to identify the main functional and non-functional requirements of a proposed software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2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8077200" cy="1143000"/>
          </a:xfrm>
        </p:spPr>
        <p:txBody>
          <a:bodyPr/>
          <a:lstStyle/>
          <a:p>
            <a:r>
              <a:rPr lang="en-GB" dirty="0" smtClean="0"/>
              <a:t>Different Types of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8229600" cy="48006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 smtClean="0"/>
              <a:t>Non Functional Requirements</a:t>
            </a:r>
          </a:p>
          <a:p>
            <a:pPr marL="262890" lvl="1" indent="-285750">
              <a:lnSpc>
                <a:spcPct val="150000"/>
              </a:lnSpc>
              <a:buClr>
                <a:schemeClr val="accent5"/>
              </a:buClr>
            </a:pPr>
            <a:r>
              <a:rPr lang="en-US" sz="1800" dirty="0"/>
              <a:t>F</a:t>
            </a:r>
            <a:r>
              <a:rPr lang="en-US" sz="1800" dirty="0" smtClean="0"/>
              <a:t>ocus </a:t>
            </a:r>
            <a:r>
              <a:rPr lang="en-US" sz="1800" dirty="0"/>
              <a:t>on the </a:t>
            </a:r>
            <a:r>
              <a:rPr lang="en-US" sz="1800" b="1" dirty="0"/>
              <a:t>overall perception of the system’s behavior and operation </a:t>
            </a:r>
            <a:r>
              <a:rPr lang="en-US" sz="1800" dirty="0" smtClean="0"/>
              <a:t>i.e. how well it carries out the Functional Requirements</a:t>
            </a:r>
          </a:p>
          <a:p>
            <a:pPr marL="262890" lvl="1" indent="-285750">
              <a:lnSpc>
                <a:spcPct val="150000"/>
              </a:lnSpc>
              <a:buClr>
                <a:schemeClr val="accent5"/>
              </a:buClr>
            </a:pPr>
            <a:r>
              <a:rPr lang="en-US" sz="1800" dirty="0" smtClean="0"/>
              <a:t>Define </a:t>
            </a:r>
            <a:r>
              <a:rPr lang="en-US" sz="1800" b="1" dirty="0" smtClean="0"/>
              <a:t>standards</a:t>
            </a:r>
            <a:r>
              <a:rPr lang="en-US" sz="1800" b="1" dirty="0"/>
              <a:t>, characteristics and attributes </a:t>
            </a:r>
            <a:r>
              <a:rPr lang="en-US" sz="1800" dirty="0"/>
              <a:t>of the system. </a:t>
            </a:r>
            <a:endParaRPr lang="en-US" sz="1800" dirty="0" smtClean="0"/>
          </a:p>
          <a:p>
            <a:pPr marL="262890" lvl="1" indent="-285750">
              <a:lnSpc>
                <a:spcPct val="150000"/>
              </a:lnSpc>
              <a:buClr>
                <a:schemeClr val="accent5"/>
              </a:buClr>
            </a:pPr>
            <a:r>
              <a:rPr lang="en-US" sz="1800" dirty="0" smtClean="0"/>
              <a:t>Very </a:t>
            </a:r>
            <a:r>
              <a:rPr lang="en-US" sz="1800" dirty="0"/>
              <a:t>often </a:t>
            </a:r>
            <a:r>
              <a:rPr lang="en-US" sz="1800" b="1" dirty="0" smtClean="0"/>
              <a:t>related to targets for </a:t>
            </a:r>
            <a:r>
              <a:rPr lang="en-US" sz="1800" b="1" dirty="0"/>
              <a:t>performance, security, user friendliness, load, </a:t>
            </a:r>
            <a:r>
              <a:rPr lang="en-US" sz="1800" b="1" dirty="0" smtClean="0"/>
              <a:t>etc</a:t>
            </a:r>
            <a:r>
              <a:rPr lang="en-US" sz="1800" dirty="0" smtClean="0"/>
              <a:t>.</a:t>
            </a:r>
          </a:p>
          <a:p>
            <a:pPr marL="262890" lvl="1" indent="-285750">
              <a:lnSpc>
                <a:spcPct val="150000"/>
              </a:lnSpc>
              <a:buClr>
                <a:schemeClr val="accent5"/>
              </a:buClr>
            </a:pPr>
            <a:r>
              <a:rPr lang="en-US" sz="1800" b="1" dirty="0"/>
              <a:t>C</a:t>
            </a:r>
            <a:r>
              <a:rPr lang="en-US" sz="1800" b="1" dirty="0" smtClean="0"/>
              <a:t>annot </a:t>
            </a:r>
            <a:r>
              <a:rPr lang="en-US" sz="1800" b="1" dirty="0"/>
              <a:t>be necessarily described as actions t</a:t>
            </a:r>
            <a:r>
              <a:rPr lang="en-US" sz="1800" dirty="0"/>
              <a:t>hat the system must perform</a:t>
            </a:r>
            <a:r>
              <a:rPr lang="en-US" sz="1800" dirty="0" smtClean="0"/>
              <a:t>. </a:t>
            </a:r>
            <a:endParaRPr lang="en-GB" sz="1800" dirty="0"/>
          </a:p>
          <a:p>
            <a:pPr marL="68580" indent="0">
              <a:lnSpc>
                <a:spcPct val="150000"/>
              </a:lnSpc>
              <a:buNone/>
            </a:pPr>
            <a:endParaRPr lang="en-US" sz="700" i="1" dirty="0" smtClean="0"/>
          </a:p>
          <a:p>
            <a:pPr marL="68580" indent="0">
              <a:lnSpc>
                <a:spcPct val="150000"/>
              </a:lnSpc>
              <a:buNone/>
            </a:pPr>
            <a:r>
              <a:rPr lang="en-US" sz="1800" i="1" dirty="0" smtClean="0"/>
              <a:t>Example </a:t>
            </a:r>
            <a:r>
              <a:rPr lang="en-US" sz="1800" i="1" dirty="0"/>
              <a:t>: </a:t>
            </a:r>
          </a:p>
          <a:p>
            <a:pPr marL="68580" lvl="0" indent="0">
              <a:lnSpc>
                <a:spcPct val="150000"/>
              </a:lnSpc>
              <a:buNone/>
            </a:pPr>
            <a:r>
              <a:rPr lang="en-US" sz="1800" b="0" dirty="0" smtClean="0"/>
              <a:t>“The </a:t>
            </a:r>
            <a:r>
              <a:rPr lang="en-US" sz="1800" b="0" dirty="0"/>
              <a:t>system is expected to be available 24/7. Downtime should be kept to a maximum of two hours per month for database backup</a:t>
            </a:r>
            <a:r>
              <a:rPr lang="en-US" sz="1800" b="0" dirty="0" smtClean="0"/>
              <a:t>” </a:t>
            </a:r>
          </a:p>
          <a:p>
            <a:pPr marL="68580" lvl="0" indent="0">
              <a:lnSpc>
                <a:spcPct val="150000"/>
              </a:lnSpc>
              <a:buNone/>
            </a:pPr>
            <a:endParaRPr lang="en-US" sz="700" b="0" dirty="0"/>
          </a:p>
          <a:p>
            <a:pPr marL="68580" lvl="0" indent="0">
              <a:lnSpc>
                <a:spcPct val="150000"/>
              </a:lnSpc>
              <a:buNone/>
            </a:pPr>
            <a:r>
              <a:rPr lang="en-US" sz="1800" dirty="0" smtClean="0"/>
              <a:t>Non Functional Requirements can be further sub-categorized.</a:t>
            </a:r>
            <a:endParaRPr lang="en-GB" sz="1800" dirty="0"/>
          </a:p>
          <a:p>
            <a:pPr marL="0" lvl="1" indent="0">
              <a:lnSpc>
                <a:spcPct val="150000"/>
              </a:lnSpc>
              <a:buClr>
                <a:schemeClr val="accent1"/>
              </a:buClr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6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8077200" cy="1143000"/>
          </a:xfrm>
        </p:spPr>
        <p:txBody>
          <a:bodyPr/>
          <a:lstStyle/>
          <a:p>
            <a:r>
              <a:rPr lang="en-GB" dirty="0" smtClean="0"/>
              <a:t>Different Types of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8229600" cy="48006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 smtClean="0"/>
              <a:t>Further Classification of Non Functional Requirements</a:t>
            </a:r>
          </a:p>
          <a:p>
            <a:pPr marL="0" lvl="1" indent="0">
              <a:lnSpc>
                <a:spcPct val="150000"/>
              </a:lnSpc>
              <a:buClr>
                <a:schemeClr val="accent1"/>
              </a:buClr>
              <a:buNone/>
            </a:pPr>
            <a:endParaRPr lang="en-US" sz="1800" dirty="0" smtClean="0"/>
          </a:p>
          <a:p>
            <a:pPr marL="0" lvl="1" indent="0">
              <a:lnSpc>
                <a:spcPct val="150000"/>
              </a:lnSpc>
              <a:buClr>
                <a:schemeClr val="accent1"/>
              </a:buClr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074" name="Picture 2" descr="http://janus.uclan.ac.uk/pagray/co3708/notes/performance-reqs-somrv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43149"/>
            <a:ext cx="7428969" cy="405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4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153400" cy="1143000"/>
          </a:xfrm>
        </p:spPr>
        <p:txBody>
          <a:bodyPr/>
          <a:lstStyle/>
          <a:p>
            <a:r>
              <a:rPr lang="en-GB" dirty="0"/>
              <a:t>Different Types of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098" name="Picture 2" descr="http://image.slidesharecdn.com/nfr-141115022833-conversion-gate01/95/non-functional-requirement-7-638.jpg?cb=1416019088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43"/>
          <a:stretch/>
        </p:blipFill>
        <p:spPr bwMode="auto">
          <a:xfrm>
            <a:off x="1219199" y="2353733"/>
            <a:ext cx="7368912" cy="357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flipH="1">
            <a:off x="1219199" y="1706881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Comparison of Functional Requirements with Non Functional Requirements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27175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8305800" cy="1143000"/>
          </a:xfrm>
        </p:spPr>
        <p:txBody>
          <a:bodyPr/>
          <a:lstStyle/>
          <a:p>
            <a:r>
              <a:rPr lang="en-GB" sz="4000" dirty="0" smtClean="0"/>
              <a:t>Characteristics of Good Requirements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8305800" cy="480060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GB" sz="1800" b="0" dirty="0"/>
              <a:t>Writing a good set of requirements is not an easy task and should not be </a:t>
            </a:r>
            <a:r>
              <a:rPr lang="en-GB" sz="1800" b="0" dirty="0" smtClean="0"/>
              <a:t>taken lightly!</a:t>
            </a:r>
          </a:p>
          <a:p>
            <a:pPr marL="114300" indent="0" algn="ctr">
              <a:buNone/>
            </a:pPr>
            <a:endParaRPr lang="en-GB" sz="700" b="0" dirty="0" smtClean="0"/>
          </a:p>
          <a:p>
            <a:pPr marL="114300" indent="0" algn="ctr">
              <a:buNone/>
            </a:pPr>
            <a:endParaRPr lang="en-GB" sz="700" b="0" dirty="0"/>
          </a:p>
          <a:p>
            <a:pPr marL="114300" indent="0" algn="ctr">
              <a:buNone/>
            </a:pPr>
            <a:r>
              <a:rPr lang="en-GB" sz="4800" dirty="0" smtClean="0">
                <a:solidFill>
                  <a:srgbClr val="CC6600"/>
                </a:solidFill>
              </a:rPr>
              <a:t>Why?</a:t>
            </a:r>
          </a:p>
          <a:p>
            <a:pPr marL="114300" indent="0" algn="ctr">
              <a:buNone/>
            </a:pPr>
            <a:endParaRPr lang="en-GB" sz="4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122" name="Picture 2" descr="http://allenisd.org/cms/lib8/TX01001197/Centricity/Domain/2832/Physics_CArtoon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50"/>
          <a:stretch/>
        </p:blipFill>
        <p:spPr bwMode="auto">
          <a:xfrm>
            <a:off x="1629793" y="3300884"/>
            <a:ext cx="6676007" cy="317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431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Brain Storimg Session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932781"/>
            <a:ext cx="1524000" cy="15906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4038600"/>
            <a:ext cx="7924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800" b="1" dirty="0" smtClean="0">
                <a:solidFill>
                  <a:srgbClr val="CC6600"/>
                </a:solidFill>
              </a:rPr>
              <a:t>What Makes a </a:t>
            </a:r>
          </a:p>
          <a:p>
            <a:pPr algn="ctr"/>
            <a:r>
              <a:rPr lang="en-GB" sz="6800" b="1" dirty="0" smtClean="0">
                <a:solidFill>
                  <a:srgbClr val="CC6600"/>
                </a:solidFill>
              </a:rPr>
              <a:t>Good Requirement?</a:t>
            </a:r>
            <a:endParaRPr lang="en-GB" sz="6800" b="1" dirty="0">
              <a:solidFill>
                <a:srgbClr val="CC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27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8305800" cy="1143000"/>
          </a:xfrm>
        </p:spPr>
        <p:txBody>
          <a:bodyPr/>
          <a:lstStyle/>
          <a:p>
            <a:r>
              <a:rPr lang="en-GB" sz="4000" dirty="0" smtClean="0"/>
              <a:t>Characteristics of Good Requirements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8305800" cy="5029200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GB" sz="1800" b="0" dirty="0"/>
              <a:t>In order for requirements to be considered as correctly specified, they </a:t>
            </a:r>
            <a:r>
              <a:rPr lang="en-GB" sz="1800" b="0" dirty="0" smtClean="0"/>
              <a:t>be: </a:t>
            </a:r>
            <a:endParaRPr lang="en-GB" sz="1800" b="0" dirty="0"/>
          </a:p>
          <a:p>
            <a:endParaRPr lang="en-GB" sz="1800" dirty="0"/>
          </a:p>
          <a:p>
            <a:pPr marL="41148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800" dirty="0"/>
              <a:t>Consistent </a:t>
            </a:r>
          </a:p>
          <a:p>
            <a:pPr marL="365760" lvl="1" indent="0">
              <a:lnSpc>
                <a:spcPct val="90000"/>
              </a:lnSpc>
              <a:buNone/>
            </a:pPr>
            <a:r>
              <a:rPr lang="en-US" sz="1800" dirty="0"/>
              <a:t>Requirements are not conflicting with each other or unclear to any stakeholder.</a:t>
            </a:r>
          </a:p>
          <a:p>
            <a:pPr marL="365760" lvl="1" indent="0">
              <a:lnSpc>
                <a:spcPct val="90000"/>
              </a:lnSpc>
              <a:buNone/>
            </a:pPr>
            <a:endParaRPr lang="en-US" sz="1800" dirty="0"/>
          </a:p>
          <a:p>
            <a:pPr marL="41148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800" dirty="0"/>
              <a:t>Complete </a:t>
            </a:r>
          </a:p>
          <a:p>
            <a:pPr marL="365760" lvl="1" indent="0">
              <a:lnSpc>
                <a:spcPct val="90000"/>
              </a:lnSpc>
              <a:buNone/>
            </a:pPr>
            <a:r>
              <a:rPr lang="en-US" sz="1800" dirty="0"/>
              <a:t>Requirements describe all possible system inputs and responses.</a:t>
            </a:r>
          </a:p>
          <a:p>
            <a:pPr marL="411480" indent="-342900">
              <a:lnSpc>
                <a:spcPct val="90000"/>
              </a:lnSpc>
              <a:buFont typeface="+mj-lt"/>
              <a:buAutoNum type="arabicPeriod"/>
            </a:pPr>
            <a:endParaRPr lang="en-US" sz="1800" dirty="0"/>
          </a:p>
          <a:p>
            <a:pPr marL="41148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800" dirty="0"/>
              <a:t>Feasible 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en-US" sz="1800" dirty="0"/>
              <a:t>Requirements can be satisfied based on the available resources and within the limits of any given constraints including schedule, budget and technology.</a:t>
            </a:r>
          </a:p>
          <a:p>
            <a:pPr marL="365760" lvl="1" indent="0">
              <a:lnSpc>
                <a:spcPct val="90000"/>
              </a:lnSpc>
              <a:buNone/>
            </a:pPr>
            <a:endParaRPr lang="en-US" sz="1800" dirty="0"/>
          </a:p>
          <a:p>
            <a:pPr marL="41148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800" dirty="0"/>
              <a:t>Required 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en-US" sz="1800" dirty="0"/>
              <a:t>Requirements are truly needed and fulfill the purpose of the system i.e. they must be in line with the aim and objectives identified at the start of the project.</a:t>
            </a:r>
          </a:p>
          <a:p>
            <a:pPr marL="114300" indent="0" algn="ctr">
              <a:buNone/>
            </a:pPr>
            <a:endParaRPr lang="en-GB" sz="1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8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8305800" cy="1143000"/>
          </a:xfrm>
        </p:spPr>
        <p:txBody>
          <a:bodyPr/>
          <a:lstStyle/>
          <a:p>
            <a:r>
              <a:rPr lang="en-GB" sz="4000" dirty="0" smtClean="0"/>
              <a:t>Characteristics of Good Requirements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8305800" cy="5425440"/>
          </a:xfrm>
        </p:spPr>
        <p:txBody>
          <a:bodyPr>
            <a:normAutofit fontScale="85000" lnSpcReduction="20000"/>
          </a:bodyPr>
          <a:lstStyle/>
          <a:p>
            <a:pPr marL="68580" indent="0">
              <a:lnSpc>
                <a:spcPct val="150000"/>
              </a:lnSpc>
              <a:buNone/>
            </a:pPr>
            <a:r>
              <a:rPr lang="en-GB" sz="2100" b="0" dirty="0"/>
              <a:t>In order for requirements to be considered as correctly specified, they </a:t>
            </a:r>
            <a:r>
              <a:rPr lang="en-GB" sz="2100" b="0" dirty="0" smtClean="0"/>
              <a:t>be: </a:t>
            </a:r>
            <a:endParaRPr lang="en-GB" sz="2100" b="0" dirty="0"/>
          </a:p>
          <a:p>
            <a:pPr>
              <a:lnSpc>
                <a:spcPct val="150000"/>
              </a:lnSpc>
            </a:pPr>
            <a:endParaRPr lang="en-GB" sz="900" dirty="0"/>
          </a:p>
          <a:p>
            <a:pPr marL="41148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sz="2100" dirty="0"/>
              <a:t>Accurate 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en-US" sz="2100" dirty="0"/>
              <a:t>Requirements are stated correctly and mean only one thing!</a:t>
            </a:r>
          </a:p>
          <a:p>
            <a:pPr marL="365760" lvl="1" indent="0">
              <a:lnSpc>
                <a:spcPct val="150000"/>
              </a:lnSpc>
              <a:buNone/>
            </a:pPr>
            <a:endParaRPr lang="en-US" sz="900" dirty="0"/>
          </a:p>
          <a:p>
            <a:pPr marL="41148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sz="2100" dirty="0"/>
              <a:t>Traceable 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en-US" sz="2100" dirty="0"/>
              <a:t>Requirements can be directly mapped to the functions and features of the system. Requirements should also trace links between dependent requirements .Good Requirement Traceability should enable a requirement to be traceable back to the reasons why it was included in the system and who proposed it.</a:t>
            </a:r>
          </a:p>
          <a:p>
            <a:pPr marL="365760" lvl="1" indent="0">
              <a:lnSpc>
                <a:spcPct val="150000"/>
              </a:lnSpc>
              <a:buNone/>
            </a:pPr>
            <a:endParaRPr lang="en-US" sz="900" dirty="0"/>
          </a:p>
          <a:p>
            <a:pPr marL="41148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sz="2100" dirty="0"/>
              <a:t>Verifiable 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en-US" sz="2100" dirty="0"/>
              <a:t>Requirements are defined so they can be demonstrated during testing i.e. it can be proven via a series of test cases that this requirement has been achieved and that it works correctly.  This might be harder to do for non-functional requirements.</a:t>
            </a:r>
          </a:p>
          <a:p>
            <a:pPr marL="114300" indent="0" algn="ctr">
              <a:lnSpc>
                <a:spcPct val="150000"/>
              </a:lnSpc>
              <a:buNone/>
            </a:pPr>
            <a:endParaRPr lang="en-GB" sz="1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33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Lesson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8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Understanding </a:t>
            </a:r>
            <a:r>
              <a:rPr lang="en-US" sz="1600" dirty="0" smtClean="0"/>
              <a:t>the Different Types of Requirements.</a:t>
            </a:r>
          </a:p>
          <a:p>
            <a:pPr lvl="1"/>
            <a:r>
              <a:rPr lang="en-US" sz="1400" dirty="0" smtClean="0"/>
              <a:t>Business Requirements</a:t>
            </a:r>
          </a:p>
          <a:p>
            <a:pPr lvl="1"/>
            <a:r>
              <a:rPr lang="en-US" sz="1400" dirty="0" smtClean="0"/>
              <a:t>System Requirements</a:t>
            </a:r>
          </a:p>
          <a:p>
            <a:pPr lvl="1"/>
            <a:r>
              <a:rPr lang="en-US" sz="1400" dirty="0" smtClean="0"/>
              <a:t>Functional Requirements </a:t>
            </a:r>
          </a:p>
          <a:p>
            <a:pPr lvl="1"/>
            <a:r>
              <a:rPr lang="en-US" sz="1400" dirty="0" smtClean="0"/>
              <a:t>Non-Functional Requirements</a:t>
            </a:r>
            <a:endParaRPr lang="en-US" sz="1400" dirty="0"/>
          </a:p>
          <a:p>
            <a:endParaRPr lang="en-US" sz="1600" dirty="0"/>
          </a:p>
          <a:p>
            <a:r>
              <a:rPr lang="en-US" sz="1600" dirty="0" smtClean="0"/>
              <a:t>Characteristics of a Good Requirement</a:t>
            </a:r>
            <a:endParaRPr lang="en-US" sz="1600" dirty="0"/>
          </a:p>
          <a:p>
            <a:pPr lvl="1"/>
            <a:r>
              <a:rPr lang="en-US" sz="1400" dirty="0" smtClean="0"/>
              <a:t>Correct</a:t>
            </a:r>
          </a:p>
          <a:p>
            <a:pPr lvl="1"/>
            <a:r>
              <a:rPr lang="en-US" sz="1400" dirty="0" smtClean="0"/>
              <a:t>Unambiguous</a:t>
            </a:r>
          </a:p>
          <a:p>
            <a:pPr lvl="1"/>
            <a:r>
              <a:rPr lang="en-US" sz="1400" dirty="0" smtClean="0"/>
              <a:t>Complete</a:t>
            </a:r>
          </a:p>
          <a:p>
            <a:pPr lvl="1"/>
            <a:r>
              <a:rPr lang="en-US" sz="1400" dirty="0" smtClean="0"/>
              <a:t>Consistent</a:t>
            </a:r>
          </a:p>
          <a:p>
            <a:pPr lvl="1"/>
            <a:r>
              <a:rPr lang="en-US" sz="1400" dirty="0" smtClean="0"/>
              <a:t>Ranked</a:t>
            </a:r>
          </a:p>
          <a:p>
            <a:pPr lvl="1"/>
            <a:r>
              <a:rPr lang="en-US" sz="1400" dirty="0" smtClean="0"/>
              <a:t>Verifiable</a:t>
            </a:r>
          </a:p>
          <a:p>
            <a:pPr lvl="1"/>
            <a:r>
              <a:rPr lang="en-US" sz="1400" dirty="0" smtClean="0"/>
              <a:t>Modifiable</a:t>
            </a:r>
          </a:p>
          <a:p>
            <a:pPr lvl="1"/>
            <a:r>
              <a:rPr lang="en-US" sz="1400" dirty="0" smtClean="0"/>
              <a:t>Traceable</a:t>
            </a:r>
          </a:p>
          <a:p>
            <a:pPr lvl="1"/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2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Requirement?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077200" cy="4800600"/>
          </a:xfrm>
        </p:spPr>
        <p:txBody>
          <a:bodyPr>
            <a:noAutofit/>
          </a:bodyPr>
          <a:lstStyle/>
          <a:p>
            <a:pPr marL="68580" indent="0">
              <a:lnSpc>
                <a:spcPct val="150000"/>
              </a:lnSpc>
              <a:buNone/>
            </a:pPr>
            <a:r>
              <a:rPr lang="en-US" sz="1800" b="0" dirty="0" smtClean="0"/>
              <a:t>Definition:</a:t>
            </a:r>
            <a:endParaRPr lang="en-US" sz="1800" b="0" dirty="0"/>
          </a:p>
          <a:p>
            <a:pPr marL="68580" indent="0" algn="ctr">
              <a:lnSpc>
                <a:spcPct val="150000"/>
              </a:lnSpc>
              <a:buNone/>
            </a:pPr>
            <a:r>
              <a:rPr lang="en-US" sz="1800" dirty="0" smtClean="0"/>
              <a:t>“</a:t>
            </a:r>
            <a:r>
              <a:rPr lang="en-US" sz="1800" i="1" dirty="0"/>
              <a:t>A description of the needs and desires for an information system. </a:t>
            </a:r>
          </a:p>
          <a:p>
            <a:pPr marL="68580" indent="0" algn="ctr">
              <a:lnSpc>
                <a:spcPct val="150000"/>
              </a:lnSpc>
              <a:buNone/>
            </a:pPr>
            <a:r>
              <a:rPr lang="en-US" sz="1800" i="1" dirty="0"/>
              <a:t>A requirement may describe a function, a feature (attribute), or constraint.”</a:t>
            </a:r>
          </a:p>
          <a:p>
            <a:pPr marL="68580" indent="0">
              <a:lnSpc>
                <a:spcPct val="150000"/>
              </a:lnSpc>
              <a:buNone/>
            </a:pPr>
            <a:endParaRPr lang="en-US" sz="1800" i="1" dirty="0"/>
          </a:p>
          <a:p>
            <a:pPr marL="68580" indent="0">
              <a:lnSpc>
                <a:spcPct val="150000"/>
              </a:lnSpc>
              <a:buNone/>
            </a:pPr>
            <a:r>
              <a:rPr lang="en-US" sz="1800" b="0" dirty="0"/>
              <a:t>Requirements are a crucial part of systems development as they help us build the system that the client needs and check whether the system works correctly</a:t>
            </a:r>
            <a:r>
              <a:rPr lang="en-US" sz="1800" b="0" dirty="0" smtClean="0"/>
              <a:t>.</a:t>
            </a:r>
          </a:p>
          <a:p>
            <a:pPr marL="68580" indent="0">
              <a:lnSpc>
                <a:spcPct val="150000"/>
              </a:lnSpc>
              <a:buNone/>
            </a:pPr>
            <a:endParaRPr lang="en-US" sz="1800" b="0" dirty="0"/>
          </a:p>
          <a:p>
            <a:pPr marL="68580" indent="0">
              <a:lnSpc>
                <a:spcPct val="150000"/>
              </a:lnSpc>
              <a:buNone/>
            </a:pPr>
            <a:r>
              <a:rPr lang="en-US" sz="1800" b="0" dirty="0" smtClean="0"/>
              <a:t>In</a:t>
            </a:r>
            <a:r>
              <a:rPr lang="en-US" sz="1800" dirty="0" smtClean="0"/>
              <a:t> </a:t>
            </a:r>
            <a:r>
              <a:rPr lang="en-US" sz="1800" b="0" dirty="0" smtClean="0"/>
              <a:t>agile methodologies, </a:t>
            </a:r>
            <a:r>
              <a:rPr lang="en-US" sz="1800" dirty="0" smtClean="0"/>
              <a:t>requirements </a:t>
            </a:r>
            <a:r>
              <a:rPr lang="en-US" sz="1800" dirty="0"/>
              <a:t>identification and confirmation </a:t>
            </a:r>
            <a:r>
              <a:rPr lang="en-US" sz="1800" b="0" dirty="0" smtClean="0"/>
              <a:t>are a </a:t>
            </a:r>
            <a:r>
              <a:rPr lang="en-US" sz="1800" dirty="0"/>
              <a:t>continuous process</a:t>
            </a:r>
            <a:r>
              <a:rPr lang="en-US" sz="1800" b="0" dirty="0"/>
              <a:t> that involves </a:t>
            </a:r>
            <a:r>
              <a:rPr lang="en-US" sz="1800" dirty="0" smtClean="0"/>
              <a:t>constant communication </a:t>
            </a:r>
            <a:r>
              <a:rPr lang="en-US" sz="1800" b="0" dirty="0" smtClean="0"/>
              <a:t>between all members of the development team and major </a:t>
            </a:r>
            <a:r>
              <a:rPr lang="en-US" sz="1800" b="0" dirty="0"/>
              <a:t>stakeholders.</a:t>
            </a:r>
            <a:endParaRPr lang="en-GB" sz="1800" b="0" dirty="0"/>
          </a:p>
          <a:p>
            <a:pPr marL="68580" indent="0">
              <a:lnSpc>
                <a:spcPct val="150000"/>
              </a:lnSpc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8077200" cy="1143000"/>
          </a:xfrm>
        </p:spPr>
        <p:txBody>
          <a:bodyPr/>
          <a:lstStyle/>
          <a:p>
            <a:r>
              <a:rPr lang="en-GB" dirty="0" smtClean="0"/>
              <a:t>Different Types of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5000"/>
            <a:ext cx="3479686" cy="4800600"/>
          </a:xfrm>
        </p:spPr>
        <p:txBody>
          <a:bodyPr>
            <a:noAutofit/>
          </a:bodyPr>
          <a:lstStyle/>
          <a:p>
            <a:pPr marL="68580" indent="0" algn="ctr">
              <a:lnSpc>
                <a:spcPct val="200000"/>
              </a:lnSpc>
              <a:buNone/>
            </a:pPr>
            <a:r>
              <a:rPr lang="en-US" sz="1800" dirty="0" smtClean="0"/>
              <a:t>All </a:t>
            </a:r>
            <a:r>
              <a:rPr lang="en-US" sz="1800" dirty="0"/>
              <a:t>Requirements describe </a:t>
            </a:r>
            <a:endParaRPr lang="en-US" sz="1800" dirty="0" smtClean="0"/>
          </a:p>
          <a:p>
            <a:pPr marL="68580" indent="0" algn="ctr">
              <a:lnSpc>
                <a:spcPct val="200000"/>
              </a:lnSpc>
              <a:buNone/>
            </a:pPr>
            <a:r>
              <a:rPr lang="en-US" sz="1800" dirty="0" smtClean="0">
                <a:solidFill>
                  <a:srgbClr val="CC6600"/>
                </a:solidFill>
              </a:rPr>
              <a:t>What </a:t>
            </a:r>
            <a:r>
              <a:rPr lang="en-US" sz="1800" dirty="0">
                <a:solidFill>
                  <a:srgbClr val="CC6600"/>
                </a:solidFill>
              </a:rPr>
              <a:t>the System Should Do</a:t>
            </a:r>
          </a:p>
          <a:p>
            <a:pPr marL="68580" indent="0" algn="ctr">
              <a:lnSpc>
                <a:spcPct val="200000"/>
              </a:lnSpc>
              <a:buNone/>
            </a:pPr>
            <a:r>
              <a:rPr lang="en-US" sz="1800" dirty="0"/>
              <a:t>BUT</a:t>
            </a:r>
          </a:p>
          <a:p>
            <a:pPr marL="68580" indent="0" algn="ctr">
              <a:lnSpc>
                <a:spcPct val="200000"/>
              </a:lnSpc>
              <a:buNone/>
            </a:pPr>
            <a:r>
              <a:rPr lang="en-US" sz="1800" dirty="0"/>
              <a:t>Different Requirements describe </a:t>
            </a:r>
            <a:r>
              <a:rPr lang="en-US" sz="1800" dirty="0">
                <a:solidFill>
                  <a:srgbClr val="CC6600"/>
                </a:solidFill>
              </a:rPr>
              <a:t>Different Aspects of the </a:t>
            </a:r>
            <a:r>
              <a:rPr lang="en-US" sz="1800" dirty="0" smtClean="0">
                <a:solidFill>
                  <a:srgbClr val="CC6600"/>
                </a:solidFill>
              </a:rPr>
              <a:t>System</a:t>
            </a:r>
          </a:p>
          <a:p>
            <a:pPr marL="68580" indent="0" algn="ctr">
              <a:lnSpc>
                <a:spcPct val="200000"/>
              </a:lnSpc>
              <a:buNone/>
            </a:pPr>
            <a:r>
              <a:rPr lang="en-US" sz="1800" dirty="0" smtClean="0"/>
              <a:t>IN</a:t>
            </a:r>
          </a:p>
          <a:p>
            <a:pPr marL="68580" indent="0" algn="ctr">
              <a:lnSpc>
                <a:spcPct val="200000"/>
              </a:lnSpc>
              <a:buNone/>
            </a:pPr>
            <a:r>
              <a:rPr lang="en-US" sz="1800" dirty="0" smtClean="0">
                <a:solidFill>
                  <a:srgbClr val="CC6600"/>
                </a:solidFill>
              </a:rPr>
              <a:t>Different Levels of Detail</a:t>
            </a:r>
            <a:endParaRPr lang="en-US" sz="1800" dirty="0">
              <a:solidFill>
                <a:srgbClr val="CC6600"/>
              </a:solidFill>
            </a:endParaRPr>
          </a:p>
          <a:p>
            <a:pPr marL="68580" indent="0" algn="ctr">
              <a:lnSpc>
                <a:spcPct val="150000"/>
              </a:lnSpc>
              <a:buNone/>
            </a:pPr>
            <a:endParaRPr lang="en-US" sz="1800" dirty="0" smtClean="0"/>
          </a:p>
          <a:p>
            <a:pPr marL="68580" indent="0" algn="ctr">
              <a:lnSpc>
                <a:spcPct val="150000"/>
              </a:lnSpc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http://www.netsolutionsindia.com/blog/wp-content/uploads/2013/07/130726_MARKETIN_blog_image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26" b="9384"/>
          <a:stretch/>
        </p:blipFill>
        <p:spPr bwMode="auto">
          <a:xfrm>
            <a:off x="4394086" y="2133600"/>
            <a:ext cx="4597514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8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8077200" cy="1143000"/>
          </a:xfrm>
        </p:spPr>
        <p:txBody>
          <a:bodyPr/>
          <a:lstStyle/>
          <a:p>
            <a:r>
              <a:rPr lang="en-GB" dirty="0" smtClean="0"/>
              <a:t>Different Types of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077200" cy="4800600"/>
          </a:xfrm>
        </p:spPr>
        <p:txBody>
          <a:bodyPr>
            <a:noAutofit/>
          </a:bodyPr>
          <a:lstStyle/>
          <a:p>
            <a:pPr marL="68580" indent="0">
              <a:lnSpc>
                <a:spcPct val="150000"/>
              </a:lnSpc>
              <a:buNone/>
            </a:pPr>
            <a:r>
              <a:rPr lang="en-US" sz="1800" dirty="0" smtClean="0"/>
              <a:t>Requirements may be categorized as follows:</a:t>
            </a:r>
          </a:p>
          <a:p>
            <a:pPr marL="68580" indent="0">
              <a:lnSpc>
                <a:spcPct val="150000"/>
              </a:lnSpc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54720692"/>
              </p:ext>
            </p:extLst>
          </p:nvPr>
        </p:nvGraphicFramePr>
        <p:xfrm>
          <a:off x="1219200" y="2413000"/>
          <a:ext cx="6781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170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8077200" cy="1143000"/>
          </a:xfrm>
        </p:spPr>
        <p:txBody>
          <a:bodyPr/>
          <a:lstStyle/>
          <a:p>
            <a:r>
              <a:rPr lang="en-GB" dirty="0" smtClean="0"/>
              <a:t>Different Types of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077200" cy="4800600"/>
          </a:xfrm>
        </p:spPr>
        <p:txBody>
          <a:bodyPr>
            <a:noAutofit/>
          </a:bodyPr>
          <a:lstStyle/>
          <a:p>
            <a:pPr marL="68580" indent="0">
              <a:lnSpc>
                <a:spcPct val="150000"/>
              </a:lnSpc>
              <a:buNone/>
            </a:pPr>
            <a:r>
              <a:rPr lang="en-US" sz="1800" dirty="0" smtClean="0"/>
              <a:t>Business Requirements</a:t>
            </a:r>
          </a:p>
          <a:p>
            <a:pPr marL="354330" indent="-285750">
              <a:lnSpc>
                <a:spcPct val="150000"/>
              </a:lnSpc>
            </a:pPr>
            <a:r>
              <a:rPr lang="en-US" sz="1800" b="0" dirty="0"/>
              <a:t>H</a:t>
            </a:r>
            <a:r>
              <a:rPr lang="en-US" sz="1800" b="0" dirty="0" smtClean="0"/>
              <a:t>igh-level</a:t>
            </a:r>
            <a:r>
              <a:rPr lang="en-US" sz="1800" b="0" dirty="0"/>
              <a:t>, generic </a:t>
            </a:r>
            <a:r>
              <a:rPr lang="en-US" sz="1800" b="0" dirty="0" smtClean="0"/>
              <a:t>objectives or goals of what the system should achieve. </a:t>
            </a:r>
          </a:p>
          <a:p>
            <a:pPr marL="354330" indent="-285750">
              <a:lnSpc>
                <a:spcPct val="150000"/>
              </a:lnSpc>
            </a:pPr>
            <a:r>
              <a:rPr lang="en-US" sz="1800" b="0" dirty="0" smtClean="0"/>
              <a:t>Do not specify </a:t>
            </a:r>
            <a:r>
              <a:rPr lang="en-US" sz="1800" b="0" dirty="0"/>
              <a:t>in what way the </a:t>
            </a:r>
            <a:r>
              <a:rPr lang="en-US" sz="1800" b="0" dirty="0" smtClean="0"/>
              <a:t>system </a:t>
            </a:r>
            <a:r>
              <a:rPr lang="en-US" sz="1800" b="0" dirty="0"/>
              <a:t>will function to achieve </a:t>
            </a:r>
            <a:r>
              <a:rPr lang="en-US" sz="1800" b="0" dirty="0" smtClean="0"/>
              <a:t>targets</a:t>
            </a:r>
            <a:r>
              <a:rPr lang="en-US" sz="1800" b="0" dirty="0"/>
              <a:t>. </a:t>
            </a:r>
            <a:endParaRPr lang="en-US" sz="1800" b="0" dirty="0" smtClean="0"/>
          </a:p>
          <a:p>
            <a:pPr marL="68580" indent="0">
              <a:lnSpc>
                <a:spcPct val="150000"/>
              </a:lnSpc>
              <a:buNone/>
            </a:pPr>
            <a:endParaRPr lang="en-US" sz="1800" b="0" dirty="0"/>
          </a:p>
          <a:p>
            <a:pPr marL="68580" indent="0">
              <a:lnSpc>
                <a:spcPct val="150000"/>
              </a:lnSpc>
              <a:buNone/>
            </a:pPr>
            <a:r>
              <a:rPr lang="en-US" sz="1800" i="1" dirty="0"/>
              <a:t>E</a:t>
            </a:r>
            <a:r>
              <a:rPr lang="en-US" sz="1800" i="1" dirty="0" smtClean="0"/>
              <a:t>xample : </a:t>
            </a:r>
          </a:p>
          <a:p>
            <a:pPr marL="68580" indent="0">
              <a:lnSpc>
                <a:spcPct val="150000"/>
              </a:lnSpc>
              <a:buNone/>
            </a:pPr>
            <a:r>
              <a:rPr lang="en-US" sz="1800" b="0" dirty="0" smtClean="0"/>
              <a:t>“</a:t>
            </a:r>
            <a:r>
              <a:rPr lang="en-US" sz="1800" b="0" dirty="0"/>
              <a:t>Implement a computerized system to introduce e-commerce to the business”. </a:t>
            </a:r>
            <a:endParaRPr lang="en-US" sz="1800" b="0" dirty="0" smtClean="0"/>
          </a:p>
          <a:p>
            <a:pPr marL="68580" indent="0">
              <a:lnSpc>
                <a:spcPct val="150000"/>
              </a:lnSpc>
              <a:buNone/>
            </a:pPr>
            <a:endParaRPr lang="en-US" sz="1800" b="0" dirty="0"/>
          </a:p>
          <a:p>
            <a:pPr marL="68580" indent="0">
              <a:lnSpc>
                <a:spcPct val="150000"/>
              </a:lnSpc>
              <a:buNone/>
            </a:pPr>
            <a:r>
              <a:rPr lang="en-US" sz="1800" b="0" dirty="0" smtClean="0"/>
              <a:t>A </a:t>
            </a:r>
            <a:r>
              <a:rPr lang="en-US" sz="1800" b="0" dirty="0"/>
              <a:t>business requirement is usually defined in such a way that it is easily understood by top level managers and directors who may have a non-technical background.</a:t>
            </a:r>
            <a:endParaRPr lang="en-GB" sz="1800" b="0" dirty="0"/>
          </a:p>
          <a:p>
            <a:pPr marL="68580" indent="0">
              <a:lnSpc>
                <a:spcPct val="150000"/>
              </a:lnSpc>
              <a:buNone/>
            </a:pPr>
            <a:endParaRPr lang="en-US" sz="1800" b="0" dirty="0" smtClean="0"/>
          </a:p>
          <a:p>
            <a:pPr marL="68580" indent="0">
              <a:lnSpc>
                <a:spcPct val="150000"/>
              </a:lnSpc>
              <a:buNone/>
            </a:pPr>
            <a:endParaRPr lang="en-US" sz="1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1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8077200" cy="1143000"/>
          </a:xfrm>
        </p:spPr>
        <p:txBody>
          <a:bodyPr/>
          <a:lstStyle/>
          <a:p>
            <a:r>
              <a:rPr lang="en-GB" dirty="0" smtClean="0"/>
              <a:t>Different Types of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8077200" cy="48006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 smtClean="0"/>
              <a:t>System Requirements</a:t>
            </a:r>
          </a:p>
          <a:p>
            <a:pPr marL="285750" indent="-285750">
              <a:lnSpc>
                <a:spcPct val="150000"/>
              </a:lnSpc>
            </a:pPr>
            <a:r>
              <a:rPr lang="en-US" sz="1800" b="0" dirty="0" smtClean="0"/>
              <a:t>A listing </a:t>
            </a:r>
            <a:r>
              <a:rPr lang="en-US" sz="1800" b="0" dirty="0"/>
              <a:t>of the functionality </a:t>
            </a:r>
            <a:r>
              <a:rPr lang="en-US" sz="1800" b="0" dirty="0" smtClean="0"/>
              <a:t>the </a:t>
            </a:r>
            <a:r>
              <a:rPr lang="en-US" sz="1800" b="0" dirty="0"/>
              <a:t>system is expected to provide </a:t>
            </a:r>
            <a:r>
              <a:rPr lang="en-US" sz="1800" b="0" dirty="0" smtClean="0"/>
              <a:t>to </a:t>
            </a:r>
            <a:r>
              <a:rPr lang="en-US" sz="1800" b="0" dirty="0"/>
              <a:t>achieve </a:t>
            </a:r>
            <a:r>
              <a:rPr lang="en-US" sz="1800" b="0" dirty="0" smtClean="0"/>
              <a:t>business requirements i.e. they define </a:t>
            </a:r>
            <a:r>
              <a:rPr lang="en-US" sz="1800" b="0" dirty="0"/>
              <a:t>what needs to be </a:t>
            </a:r>
            <a:r>
              <a:rPr lang="en-US" sz="1800" b="0" dirty="0" smtClean="0"/>
              <a:t>delivered.</a:t>
            </a:r>
          </a:p>
          <a:p>
            <a:pPr marL="285750" indent="-285750">
              <a:lnSpc>
                <a:spcPct val="150000"/>
              </a:lnSpc>
            </a:pPr>
            <a:r>
              <a:rPr lang="en-US" sz="1800" b="0" dirty="0" smtClean="0"/>
              <a:t>Agreed </a:t>
            </a:r>
            <a:r>
              <a:rPr lang="en-US" sz="1800" b="0" dirty="0"/>
              <a:t>in conjunction between representatives of the developers and stakeholders</a:t>
            </a:r>
            <a:r>
              <a:rPr lang="en-US" sz="1800" b="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700" b="0" dirty="0" smtClean="0"/>
          </a:p>
          <a:p>
            <a:pPr marL="68580" indent="0">
              <a:lnSpc>
                <a:spcPct val="150000"/>
              </a:lnSpc>
              <a:buNone/>
            </a:pPr>
            <a:r>
              <a:rPr lang="en-US" sz="1800" i="1" dirty="0"/>
              <a:t>Example : </a:t>
            </a:r>
          </a:p>
          <a:p>
            <a:pPr marL="68580" indent="0">
              <a:lnSpc>
                <a:spcPct val="150000"/>
              </a:lnSpc>
              <a:buNone/>
            </a:pPr>
            <a:r>
              <a:rPr lang="en-US" sz="1800" b="0" dirty="0"/>
              <a:t>“Implement a </a:t>
            </a:r>
            <a:r>
              <a:rPr lang="en-US" sz="1800" b="0" dirty="0" smtClean="0"/>
              <a:t>shopping cart allowing users to purchase products. Cart details should include all product details, the quantity to be purchased and a link to the  customer’s account”. </a:t>
            </a:r>
          </a:p>
          <a:p>
            <a:pPr marL="68580" indent="0">
              <a:lnSpc>
                <a:spcPct val="150000"/>
              </a:lnSpc>
              <a:buNone/>
            </a:pPr>
            <a:endParaRPr lang="en-US" sz="700" b="0" dirty="0"/>
          </a:p>
          <a:p>
            <a:pPr marL="68580" indent="0">
              <a:lnSpc>
                <a:spcPct val="150000"/>
              </a:lnSpc>
              <a:buNone/>
            </a:pPr>
            <a:r>
              <a:rPr lang="en-US" sz="1800" b="0" dirty="0" smtClean="0"/>
              <a:t>System Requirements can be further sub-categorized into :</a:t>
            </a:r>
          </a:p>
          <a:p>
            <a:pPr marL="68580" indent="0">
              <a:lnSpc>
                <a:spcPct val="150000"/>
              </a:lnSpc>
              <a:buNone/>
            </a:pPr>
            <a:r>
              <a:rPr lang="en-US" sz="1800" b="0" dirty="0" smtClean="0"/>
              <a:t> </a:t>
            </a:r>
            <a:r>
              <a:rPr lang="en-US" sz="1800" dirty="0" smtClean="0"/>
              <a:t>Functional Requirements </a:t>
            </a:r>
            <a:r>
              <a:rPr lang="en-US" sz="1800" b="0" dirty="0" smtClean="0"/>
              <a:t>and </a:t>
            </a:r>
            <a:r>
              <a:rPr lang="en-US" sz="1800" dirty="0" smtClean="0"/>
              <a:t>Non Functional Requirements</a:t>
            </a:r>
            <a:endParaRPr lang="en-GB" sz="1800" dirty="0"/>
          </a:p>
          <a:p>
            <a:pPr marL="0" indent="0">
              <a:lnSpc>
                <a:spcPct val="150000"/>
              </a:lnSpc>
              <a:buNone/>
            </a:pPr>
            <a:endParaRPr lang="en-US" sz="1800" b="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1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8077200" cy="1143000"/>
          </a:xfrm>
        </p:spPr>
        <p:txBody>
          <a:bodyPr/>
          <a:lstStyle/>
          <a:p>
            <a:r>
              <a:rPr lang="en-GB" dirty="0" smtClean="0"/>
              <a:t>Different Types of Requirements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50" name="Picture 2" descr="http://www.netsolutionsindia.com/blog/wp-content/uploads/2013/07/comparis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15586"/>
            <a:ext cx="5202654" cy="493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34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8077200" cy="1143000"/>
          </a:xfrm>
        </p:spPr>
        <p:txBody>
          <a:bodyPr/>
          <a:lstStyle/>
          <a:p>
            <a:r>
              <a:rPr lang="en-GB" dirty="0" smtClean="0"/>
              <a:t>Different Types of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48006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 smtClean="0"/>
              <a:t>Functional Requirements</a:t>
            </a:r>
          </a:p>
          <a:p>
            <a:pPr marL="262890" lvl="1" indent="-285750">
              <a:lnSpc>
                <a:spcPct val="150000"/>
              </a:lnSpc>
              <a:buClr>
                <a:schemeClr val="accent5"/>
              </a:buClr>
            </a:pPr>
            <a:r>
              <a:rPr lang="en-US" sz="1800" dirty="0"/>
              <a:t>Define </a:t>
            </a:r>
            <a:r>
              <a:rPr lang="en-US" sz="1800" dirty="0" smtClean="0"/>
              <a:t>‘WHAT’ </a:t>
            </a:r>
            <a:r>
              <a:rPr lang="en-US" sz="1800" dirty="0"/>
              <a:t>a system is expected to do </a:t>
            </a:r>
            <a:r>
              <a:rPr lang="en-US" sz="1800" dirty="0" smtClean="0"/>
              <a:t> but not HOW  it should do it.</a:t>
            </a:r>
          </a:p>
          <a:p>
            <a:pPr marL="262890" lvl="1" indent="-285750">
              <a:lnSpc>
                <a:spcPct val="150000"/>
              </a:lnSpc>
              <a:buClr>
                <a:schemeClr val="accent5"/>
              </a:buClr>
            </a:pPr>
            <a:r>
              <a:rPr lang="en-US" sz="1800" dirty="0" smtClean="0"/>
              <a:t>Related </a:t>
            </a:r>
            <a:r>
              <a:rPr lang="en-US" sz="1800" dirty="0"/>
              <a:t>to actions </a:t>
            </a:r>
            <a:r>
              <a:rPr lang="en-US" sz="1800" dirty="0" smtClean="0"/>
              <a:t>and behaviors that </a:t>
            </a:r>
            <a:r>
              <a:rPr lang="en-US" sz="1800" dirty="0"/>
              <a:t>the system </a:t>
            </a:r>
            <a:r>
              <a:rPr lang="en-US" sz="1800" dirty="0" smtClean="0"/>
              <a:t>is expected to perform</a:t>
            </a:r>
          </a:p>
          <a:p>
            <a:pPr marL="262890" lvl="1" indent="-285750">
              <a:lnSpc>
                <a:spcPct val="150000"/>
              </a:lnSpc>
              <a:buClr>
                <a:schemeClr val="accent5"/>
              </a:buClr>
            </a:pPr>
            <a:r>
              <a:rPr lang="en-US" sz="1800" dirty="0" smtClean="0"/>
              <a:t>Include the </a:t>
            </a:r>
            <a:r>
              <a:rPr lang="en-US" sz="1800" dirty="0"/>
              <a:t>functions and services that must be included in the system in order to satisfy the business needs and for the system to  be acceptable to the users</a:t>
            </a:r>
            <a:r>
              <a:rPr lang="en-US" sz="1800" dirty="0" smtClean="0"/>
              <a:t>.</a:t>
            </a:r>
          </a:p>
          <a:p>
            <a:pPr marL="68580" indent="0">
              <a:lnSpc>
                <a:spcPct val="150000"/>
              </a:lnSpc>
              <a:buNone/>
            </a:pPr>
            <a:endParaRPr lang="en-US" sz="700" i="1" dirty="0" smtClean="0"/>
          </a:p>
          <a:p>
            <a:pPr marL="68580" indent="0">
              <a:lnSpc>
                <a:spcPct val="150000"/>
              </a:lnSpc>
              <a:buNone/>
            </a:pPr>
            <a:r>
              <a:rPr lang="en-US" sz="1800" i="1" dirty="0" smtClean="0"/>
              <a:t>Example </a:t>
            </a:r>
            <a:r>
              <a:rPr lang="en-US" sz="1800" i="1" dirty="0"/>
              <a:t>: </a:t>
            </a:r>
          </a:p>
          <a:p>
            <a:pPr marL="68580" lvl="0" indent="0">
              <a:lnSpc>
                <a:spcPct val="150000"/>
              </a:lnSpc>
              <a:buNone/>
            </a:pPr>
            <a:r>
              <a:rPr lang="en-US" sz="1800" b="0" dirty="0" smtClean="0"/>
              <a:t>“</a:t>
            </a:r>
            <a:r>
              <a:rPr lang="en-US" sz="1800" b="0" dirty="0"/>
              <a:t>The system shall provide the user with an easy to browse through </a:t>
            </a:r>
            <a:r>
              <a:rPr lang="en-US" sz="1800" b="0" dirty="0" smtClean="0"/>
              <a:t>product list” </a:t>
            </a:r>
            <a:endParaRPr lang="en-GB" sz="1800" b="0" dirty="0"/>
          </a:p>
          <a:p>
            <a:pPr marL="0" lvl="1" indent="0">
              <a:lnSpc>
                <a:spcPct val="150000"/>
              </a:lnSpc>
              <a:buClr>
                <a:schemeClr val="accent1"/>
              </a:buClr>
              <a:buNone/>
            </a:pPr>
            <a:endParaRPr lang="en-US" sz="700" dirty="0" smtClean="0"/>
          </a:p>
          <a:p>
            <a:pPr marL="0" lvl="1" indent="0">
              <a:lnSpc>
                <a:spcPct val="150000"/>
              </a:lnSpc>
              <a:buClr>
                <a:schemeClr val="accent1"/>
              </a:buClr>
              <a:buNone/>
            </a:pPr>
            <a:r>
              <a:rPr lang="en-US" sz="1800" dirty="0" smtClean="0"/>
              <a:t>A </a:t>
            </a:r>
            <a:r>
              <a:rPr lang="en-US" sz="1800" dirty="0"/>
              <a:t>general rule of thumb is to think in terms of “the system shall” statements</a:t>
            </a:r>
            <a:r>
              <a:rPr lang="en-US" sz="1800" dirty="0" smtClean="0"/>
              <a:t>.</a:t>
            </a:r>
          </a:p>
          <a:p>
            <a:pPr marL="0" lvl="1" indent="0">
              <a:lnSpc>
                <a:spcPct val="150000"/>
              </a:lnSpc>
              <a:buClr>
                <a:schemeClr val="accent1"/>
              </a:buClr>
              <a:buNone/>
            </a:pPr>
            <a:endParaRPr lang="en-US" sz="700" dirty="0" smtClean="0"/>
          </a:p>
          <a:p>
            <a:pPr marL="0" lvl="1" indent="0">
              <a:lnSpc>
                <a:spcPct val="150000"/>
              </a:lnSpc>
              <a:buClr>
                <a:schemeClr val="accent1"/>
              </a:buClr>
              <a:buNone/>
            </a:pPr>
            <a:r>
              <a:rPr lang="en-US" sz="1800" dirty="0" smtClean="0"/>
              <a:t>In Agile Development, many Functional Requirements are written as User Stories, hence one must think on terms of “As a user I shall be able to….” statements </a:t>
            </a:r>
            <a:endParaRPr lang="en-GB" sz="1800" dirty="0"/>
          </a:p>
          <a:p>
            <a:pPr marL="0" indent="0">
              <a:lnSpc>
                <a:spcPct val="150000"/>
              </a:lnSpc>
              <a:buNone/>
            </a:pPr>
            <a:endParaRPr lang="en-US" sz="1800" b="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1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1152</TotalTime>
  <Words>907</Words>
  <Application>Microsoft Office PowerPoint</Application>
  <PresentationFormat>On-screen Show (4:3)</PresentationFormat>
  <Paragraphs>143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</vt:lpstr>
      <vt:lpstr>Adjacency</vt:lpstr>
      <vt:lpstr>Software Engineering</vt:lpstr>
      <vt:lpstr>Lesson Objectives</vt:lpstr>
      <vt:lpstr>What is a Requirement?</vt:lpstr>
      <vt:lpstr>Different Types of Requirements</vt:lpstr>
      <vt:lpstr>Different Types of Requirements</vt:lpstr>
      <vt:lpstr>Different Types of Requirements</vt:lpstr>
      <vt:lpstr>Different Types of Requirements</vt:lpstr>
      <vt:lpstr>Different Types of Requirements</vt:lpstr>
      <vt:lpstr>Different Types of Requirements</vt:lpstr>
      <vt:lpstr>Different Types of Requirements</vt:lpstr>
      <vt:lpstr>Different Types of Requirements</vt:lpstr>
      <vt:lpstr>Different Types of Requirements</vt:lpstr>
      <vt:lpstr>Characteristics of Good Requirements</vt:lpstr>
      <vt:lpstr>Brain Storimg Session</vt:lpstr>
      <vt:lpstr>Characteristics of Good Requirements</vt:lpstr>
      <vt:lpstr>Characteristics of Good Requirements</vt:lpstr>
      <vt:lpstr>End of Lesson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Kassandra Calleja</dc:creator>
  <cp:lastModifiedBy>Kassandra Calleja</cp:lastModifiedBy>
  <cp:revision>50</cp:revision>
  <dcterms:created xsi:type="dcterms:W3CDTF">2006-08-16T00:00:00Z</dcterms:created>
  <dcterms:modified xsi:type="dcterms:W3CDTF">2015-10-17T19:03:01Z</dcterms:modified>
</cp:coreProperties>
</file>