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62" r:id="rId3"/>
    <p:sldId id="279" r:id="rId4"/>
    <p:sldId id="266" r:id="rId5"/>
    <p:sldId id="264" r:id="rId6"/>
    <p:sldId id="280" r:id="rId7"/>
    <p:sldId id="281" r:id="rId8"/>
    <p:sldId id="282" r:id="rId9"/>
    <p:sldId id="283" r:id="rId10"/>
    <p:sldId id="284" r:id="rId11"/>
    <p:sldId id="294" r:id="rId12"/>
    <p:sldId id="297" r:id="rId13"/>
    <p:sldId id="295" r:id="rId14"/>
    <p:sldId id="296" r:id="rId15"/>
    <p:sldId id="285" r:id="rId16"/>
    <p:sldId id="286" r:id="rId17"/>
    <p:sldId id="287" r:id="rId18"/>
    <p:sldId id="288" r:id="rId19"/>
    <p:sldId id="289" r:id="rId20"/>
    <p:sldId id="290" r:id="rId21"/>
    <p:sldId id="291" r:id="rId22"/>
    <p:sldId id="292" r:id="rId23"/>
    <p:sldId id="293" r:id="rId24"/>
    <p:sldId id="298" r:id="rId25"/>
    <p:sldId id="299" r:id="rId26"/>
    <p:sldId id="300" r:id="rId27"/>
    <p:sldId id="301" r:id="rId28"/>
    <p:sldId id="302" r:id="rId29"/>
    <p:sldId id="303" r:id="rId30"/>
    <p:sldId id="304" r:id="rId31"/>
    <p:sldId id="305" r:id="rId32"/>
    <p:sldId id="2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96" autoAdjust="0"/>
  </p:normalViewPr>
  <p:slideViewPr>
    <p:cSldViewPr>
      <p:cViewPr varScale="1">
        <p:scale>
          <a:sx n="76" d="100"/>
          <a:sy n="76" d="100"/>
        </p:scale>
        <p:origin x="157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19/10/2015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55A26F68-C18C-45C4-B03C-281DBF245CA2}" type="slidenum">
              <a:rPr lang="en-GB" smtClean="0"/>
              <a:pPr/>
              <a:t>5</a:t>
            </a:fld>
            <a:endParaRPr lang="en-GB"/>
          </a:p>
        </p:txBody>
      </p:sp>
    </p:spTree>
    <p:extLst>
      <p:ext uri="{BB962C8B-B14F-4D97-AF65-F5344CB8AC3E}">
        <p14:creationId xmlns:p14="http://schemas.microsoft.com/office/powerpoint/2010/main" val="115765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55A26F68-C18C-45C4-B03C-281DBF245CA2}" type="slidenum">
              <a:rPr lang="en-GB" smtClean="0"/>
              <a:pPr/>
              <a:t>10</a:t>
            </a:fld>
            <a:endParaRPr lang="en-GB"/>
          </a:p>
        </p:txBody>
      </p:sp>
    </p:spTree>
    <p:extLst>
      <p:ext uri="{BB962C8B-B14F-4D97-AF65-F5344CB8AC3E}">
        <p14:creationId xmlns:p14="http://schemas.microsoft.com/office/powerpoint/2010/main" val="19634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mn-lt"/>
                <a:ea typeface="+mn-ea"/>
                <a:cs typeface="+mn-cs"/>
              </a:rPr>
              <a:t>JAD session leader </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This participant is generally trained in group management and facilitation as well as in systems analysis. His role is to sets the agenda for the JAD session and concentrate his efforts so that participants keep to it and the discussion does not go off-track. He also helps explain technical terms. </a:t>
            </a:r>
          </a:p>
          <a:p>
            <a:r>
              <a:rPr lang="en-GB" sz="1200" b="0" i="0" u="none" strike="noStrike" kern="1200" baseline="0" dirty="0" smtClean="0">
                <a:solidFill>
                  <a:schemeClr val="tx1"/>
                </a:solidFill>
                <a:latin typeface="+mn-lt"/>
                <a:ea typeface="+mn-ea"/>
                <a:cs typeface="+mn-cs"/>
              </a:rPr>
              <a:t>The session leader remains neutral on issues and does not contribute ideas or opinions and must resolves conflicts and disagreements during the JAD session.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Users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These are the end users of the system, who understand the day-to-day procedures of the system .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Managers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Managers contribute insight into new organizational directions, motivations and organizational impacts of systems; therefore it is important that they are part of the team of participants in a JAD session. They also offer support for requirements in view of the organization’s business goals.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Project Sponsor </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 member of High level management; often known as the system owner and provides the finances for the project to be initiated. Sponsors usually attend only the first or last JAD sessions.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System Analysts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In a JAD session, the System Analysts' role is to learn what the client needs from the new system, what is important and what is not. In order not to influence the other participants, active participation from his/her part is limited;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Scribe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This participant is takes notes so that a written record exists of what was discussed during each JAD session.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IS Staff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Their role is to contribute ideas on the technical aspects, limitations and feasibility </a:t>
            </a:r>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12</a:t>
            </a:fld>
            <a:endParaRPr lang="en-GB"/>
          </a:p>
        </p:txBody>
      </p:sp>
    </p:spTree>
    <p:extLst>
      <p:ext uri="{BB962C8B-B14F-4D97-AF65-F5344CB8AC3E}">
        <p14:creationId xmlns:p14="http://schemas.microsoft.com/office/powerpoint/2010/main" val="312264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0">
              <a:lnSpc>
                <a:spcPct val="150000"/>
              </a:lnSpc>
              <a:buNone/>
            </a:pPr>
            <a:r>
              <a:rPr lang="en-GB" sz="1200" dirty="0" smtClean="0"/>
              <a:t>U-Shaped </a:t>
            </a:r>
            <a:r>
              <a:rPr lang="en-GB" sz="1200" b="0" dirty="0" smtClean="0"/>
              <a:t>seating so that all participants face each other </a:t>
            </a:r>
          </a:p>
          <a:p>
            <a:pPr marL="114300" indent="0">
              <a:lnSpc>
                <a:spcPct val="150000"/>
              </a:lnSpc>
              <a:buNone/>
            </a:pPr>
            <a:r>
              <a:rPr lang="en-GB" sz="1200" dirty="0" smtClean="0"/>
              <a:t>Whiteboard/flip chart </a:t>
            </a:r>
            <a:r>
              <a:rPr lang="en-GB" sz="1200" b="0" dirty="0" smtClean="0"/>
              <a:t>for brainstorming, quick sketches, and diagrams </a:t>
            </a:r>
          </a:p>
          <a:p>
            <a:pPr marL="114300" indent="0">
              <a:lnSpc>
                <a:spcPct val="150000"/>
              </a:lnSpc>
              <a:buNone/>
            </a:pPr>
            <a:r>
              <a:rPr lang="en-GB" sz="1200" dirty="0" smtClean="0"/>
              <a:t>Prototyping tools </a:t>
            </a:r>
            <a:r>
              <a:rPr lang="en-GB" sz="1200" b="0" dirty="0" smtClean="0"/>
              <a:t>t build/modify models of the system on the spot </a:t>
            </a:r>
          </a:p>
          <a:p>
            <a:pPr marL="114300" indent="0">
              <a:lnSpc>
                <a:spcPct val="150000"/>
              </a:lnSpc>
              <a:buNone/>
            </a:pPr>
            <a:r>
              <a:rPr lang="en-GB" sz="1200" dirty="0" smtClean="0"/>
              <a:t>e-JAD tools </a:t>
            </a:r>
            <a:r>
              <a:rPr lang="en-GB" sz="1200" b="0" dirty="0" smtClean="0"/>
              <a:t>to allow for geographically distant participants to join the session </a:t>
            </a:r>
          </a:p>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13</a:t>
            </a:fld>
            <a:endParaRPr lang="en-GB"/>
          </a:p>
        </p:txBody>
      </p:sp>
    </p:spTree>
    <p:extLst>
      <p:ext uri="{BB962C8B-B14F-4D97-AF65-F5344CB8AC3E}">
        <p14:creationId xmlns:p14="http://schemas.microsoft.com/office/powerpoint/2010/main" val="359764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System Owners </a:t>
            </a: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These are the directors, head of the departments; the decision makers in the organization. </a:t>
            </a:r>
          </a:p>
          <a:p>
            <a:r>
              <a:rPr lang="en-GB" sz="1200" b="0" i="0" u="none" strike="noStrike" kern="1200" baseline="0" dirty="0" smtClean="0">
                <a:solidFill>
                  <a:schemeClr val="tx1"/>
                </a:solidFill>
                <a:latin typeface="+mn-lt"/>
                <a:ea typeface="+mn-ea"/>
                <a:cs typeface="+mn-cs"/>
              </a:rPr>
              <a:t>These people are ideal to interview to get an overview of the company and also to get an access to interview information holders.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Information Holders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These are the storage managers for stock and information, the HR managers, etc. </a:t>
            </a:r>
          </a:p>
          <a:p>
            <a:r>
              <a:rPr lang="en-GB" sz="1200" b="0" i="0" u="none" strike="noStrike" kern="1200" baseline="0" dirty="0" smtClean="0">
                <a:solidFill>
                  <a:schemeClr val="tx1"/>
                </a:solidFill>
                <a:latin typeface="+mn-lt"/>
                <a:ea typeface="+mn-ea"/>
                <a:cs typeface="+mn-cs"/>
              </a:rPr>
              <a:t>These stakeholders are the best to interview in order to discover what information fields are necessary, who should have access to this information and what rights and permissions are possible on the information fields. </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System Users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These are usually the personnel who will be working on a daily basis with the system. </a:t>
            </a:r>
          </a:p>
          <a:p>
            <a:r>
              <a:rPr lang="en-GB" sz="1200" b="0" i="0" u="none" strike="noStrike" kern="1200" baseline="0" dirty="0" smtClean="0">
                <a:solidFill>
                  <a:schemeClr val="tx1"/>
                </a:solidFill>
                <a:latin typeface="+mn-lt"/>
                <a:ea typeface="+mn-ea"/>
                <a:cs typeface="+mn-cs"/>
              </a:rPr>
              <a:t>Interviewing them is critical in understanding the workflows and processes involved in the business activities. </a:t>
            </a:r>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16</a:t>
            </a:fld>
            <a:endParaRPr lang="en-GB"/>
          </a:p>
        </p:txBody>
      </p:sp>
    </p:spTree>
    <p:extLst>
      <p:ext uri="{BB962C8B-B14F-4D97-AF65-F5344CB8AC3E}">
        <p14:creationId xmlns:p14="http://schemas.microsoft.com/office/powerpoint/2010/main" val="212997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In practice, interviews are </a:t>
            </a:r>
            <a:r>
              <a:rPr lang="en-GB" sz="1200" dirty="0" smtClean="0"/>
              <a:t>often a mix </a:t>
            </a:r>
            <a:r>
              <a:rPr lang="en-GB" sz="1200" b="0" dirty="0" smtClean="0"/>
              <a:t>of these two. </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17</a:t>
            </a:fld>
            <a:endParaRPr lang="en-GB"/>
          </a:p>
        </p:txBody>
      </p:sp>
    </p:spTree>
    <p:extLst>
      <p:ext uri="{BB962C8B-B14F-4D97-AF65-F5344CB8AC3E}">
        <p14:creationId xmlns:p14="http://schemas.microsoft.com/office/powerpoint/2010/main" val="161660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21</a:t>
            </a:fld>
            <a:endParaRPr lang="en-GB"/>
          </a:p>
        </p:txBody>
      </p:sp>
    </p:spTree>
    <p:extLst>
      <p:ext uri="{BB962C8B-B14F-4D97-AF65-F5344CB8AC3E}">
        <p14:creationId xmlns:p14="http://schemas.microsoft.com/office/powerpoint/2010/main" val="56438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5025"/>
            <a:ext cx="7543800" cy="2593975"/>
          </a:xfrm>
        </p:spPr>
        <p:txBody>
          <a:bodyPr/>
          <a:lstStyle/>
          <a:p>
            <a:pPr algn="ctr"/>
            <a:r>
              <a:rPr lang="en-US" dirty="0" smtClean="0"/>
              <a:t>Software Engineering</a:t>
            </a:r>
            <a:endParaRPr lang="en-US" dirty="0"/>
          </a:p>
        </p:txBody>
      </p:sp>
      <p:sp>
        <p:nvSpPr>
          <p:cNvPr id="3" name="Subtitle 2"/>
          <p:cNvSpPr>
            <a:spLocks noGrp="1"/>
          </p:cNvSpPr>
          <p:nvPr>
            <p:ph type="subTitle" idx="1"/>
          </p:nvPr>
        </p:nvSpPr>
        <p:spPr>
          <a:xfrm>
            <a:off x="1463040" y="3429000"/>
            <a:ext cx="6461760" cy="1066800"/>
          </a:xfrm>
        </p:spPr>
        <p:txBody>
          <a:bodyPr>
            <a:normAutofit/>
          </a:bodyPr>
          <a:lstStyle/>
          <a:p>
            <a:pPr algn="ctr"/>
            <a:r>
              <a:rPr lang="en-US" dirty="0" smtClean="0"/>
              <a:t>Lesson 2 – Requirement Engineering Life Cycle</a:t>
            </a:r>
          </a:p>
          <a:p>
            <a:pPr algn="ctr"/>
            <a:endParaRPr lang="en-US" dirty="0"/>
          </a:p>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Subtitle 2"/>
          <p:cNvSpPr txBox="1">
            <a:spLocks/>
          </p:cNvSpPr>
          <p:nvPr/>
        </p:nvSpPr>
        <p:spPr>
          <a:xfrm>
            <a:off x="990600" y="4572000"/>
            <a:ext cx="8001000" cy="1066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sz="1600" dirty="0" smtClean="0"/>
              <a:t>LO2 : </a:t>
            </a:r>
            <a:r>
              <a:rPr lang="en-GB" sz="1600" dirty="0"/>
              <a:t>Carry out a requirements acquisition exercise in order to identify the main functional and non-functional requirements of a proposed software system</a:t>
            </a:r>
            <a:endParaRPr lang="en-US" dirty="0"/>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Brain Storming</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932781"/>
            <a:ext cx="1524000" cy="1590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914400" y="4038600"/>
            <a:ext cx="7924800" cy="1446550"/>
          </a:xfrm>
          <a:prstGeom prst="rect">
            <a:avLst/>
          </a:prstGeom>
          <a:noFill/>
        </p:spPr>
        <p:txBody>
          <a:bodyPr wrap="square" rtlCol="0">
            <a:spAutoFit/>
          </a:bodyPr>
          <a:lstStyle/>
          <a:p>
            <a:pPr algn="ctr"/>
            <a:r>
              <a:rPr lang="en-GB" sz="4400" b="1" dirty="0" smtClean="0">
                <a:solidFill>
                  <a:srgbClr val="CC6600"/>
                </a:solidFill>
              </a:rPr>
              <a:t>How Can We Gather Requirements?</a:t>
            </a:r>
            <a:endParaRPr lang="en-GB" sz="4400" b="1" dirty="0">
              <a:solidFill>
                <a:srgbClr val="CC6600"/>
              </a:solidFill>
            </a:endParaRPr>
          </a:p>
        </p:txBody>
      </p:sp>
    </p:spTree>
    <p:extLst>
      <p:ext uri="{BB962C8B-B14F-4D97-AF65-F5344CB8AC3E}">
        <p14:creationId xmlns:p14="http://schemas.microsoft.com/office/powerpoint/2010/main" val="1741504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Sessions (JAD)</a:t>
            </a:r>
            <a:endParaRPr lang="en-GB" dirty="0"/>
          </a:p>
        </p:txBody>
      </p:sp>
      <p:sp>
        <p:nvSpPr>
          <p:cNvPr id="3" name="Content Placeholder 2"/>
          <p:cNvSpPr>
            <a:spLocks noGrp="1"/>
          </p:cNvSpPr>
          <p:nvPr>
            <p:ph idx="1"/>
          </p:nvPr>
        </p:nvSpPr>
        <p:spPr/>
        <p:txBody>
          <a:bodyPr>
            <a:normAutofit/>
          </a:bodyPr>
          <a:lstStyle/>
          <a:p>
            <a:pPr marL="114300" indent="0">
              <a:lnSpc>
                <a:spcPct val="150000"/>
              </a:lnSpc>
              <a:buNone/>
            </a:pPr>
            <a:r>
              <a:rPr lang="en-GB" sz="1800" b="0" dirty="0" smtClean="0"/>
              <a:t>JAD </a:t>
            </a:r>
            <a:r>
              <a:rPr lang="en-GB" sz="1800" b="0" dirty="0"/>
              <a:t>stands for </a:t>
            </a:r>
            <a:r>
              <a:rPr lang="en-GB" sz="1800" dirty="0">
                <a:solidFill>
                  <a:srgbClr val="CC6600"/>
                </a:solidFill>
              </a:rPr>
              <a:t>Joint Application Development</a:t>
            </a:r>
            <a:r>
              <a:rPr lang="en-GB" sz="1800" b="0" dirty="0"/>
              <a:t>. </a:t>
            </a:r>
          </a:p>
          <a:p>
            <a:pPr marL="114300" indent="0">
              <a:lnSpc>
                <a:spcPct val="150000"/>
              </a:lnSpc>
              <a:buNone/>
            </a:pPr>
            <a:endParaRPr lang="en-GB" sz="700" b="0" dirty="0" smtClean="0"/>
          </a:p>
          <a:p>
            <a:pPr marL="114300" indent="0">
              <a:lnSpc>
                <a:spcPct val="150000"/>
              </a:lnSpc>
              <a:buNone/>
            </a:pPr>
            <a:r>
              <a:rPr lang="en-GB" sz="1800" b="0" dirty="0" smtClean="0"/>
              <a:t>The </a:t>
            </a:r>
            <a:r>
              <a:rPr lang="en-GB" sz="1800" b="0" dirty="0"/>
              <a:t>primary aim </a:t>
            </a:r>
            <a:r>
              <a:rPr lang="en-GB" sz="1800" b="0" dirty="0" smtClean="0"/>
              <a:t>is </a:t>
            </a:r>
            <a:r>
              <a:rPr lang="en-GB" sz="1800" dirty="0"/>
              <a:t>to collect requirements </a:t>
            </a:r>
            <a:r>
              <a:rPr lang="en-GB" sz="1800" b="0" dirty="0"/>
              <a:t>from a set of stakeholders simultaneously. </a:t>
            </a:r>
          </a:p>
          <a:p>
            <a:pPr marL="114300" indent="0">
              <a:lnSpc>
                <a:spcPct val="150000"/>
              </a:lnSpc>
              <a:buNone/>
            </a:pPr>
            <a:endParaRPr lang="en-GB" sz="700" b="0" dirty="0" smtClean="0"/>
          </a:p>
          <a:p>
            <a:pPr marL="114300" indent="0">
              <a:lnSpc>
                <a:spcPct val="150000"/>
              </a:lnSpc>
              <a:buNone/>
            </a:pPr>
            <a:r>
              <a:rPr lang="en-GB" sz="1800" b="0" dirty="0" smtClean="0"/>
              <a:t>This </a:t>
            </a:r>
            <a:r>
              <a:rPr lang="en-GB" sz="1800" dirty="0"/>
              <a:t>can help resolve conflicts</a:t>
            </a:r>
            <a:r>
              <a:rPr lang="en-GB" sz="1800" b="0" dirty="0"/>
              <a:t>, or find reason why it cannot be </a:t>
            </a:r>
            <a:r>
              <a:rPr lang="en-GB" sz="1800" b="0" dirty="0" smtClean="0"/>
              <a:t>resolved</a:t>
            </a:r>
          </a:p>
          <a:p>
            <a:pPr marL="114300" indent="0">
              <a:lnSpc>
                <a:spcPct val="150000"/>
              </a:lnSpc>
              <a:buNone/>
            </a:pPr>
            <a:endParaRPr lang="en-GB" sz="700" b="0" dirty="0"/>
          </a:p>
          <a:p>
            <a:pPr marL="114300" indent="0">
              <a:lnSpc>
                <a:spcPct val="150000"/>
              </a:lnSpc>
              <a:buNone/>
            </a:pPr>
            <a:r>
              <a:rPr lang="en-GB" sz="1800" b="0" dirty="0" smtClean="0"/>
              <a:t>Face </a:t>
            </a:r>
            <a:r>
              <a:rPr lang="en-GB" sz="1800" b="0" dirty="0"/>
              <a:t>to Face communication and discussion, avoids </a:t>
            </a:r>
            <a:r>
              <a:rPr lang="en-GB" sz="1800" dirty="0"/>
              <a:t>requirements being too specific and restrictive or too vague </a:t>
            </a:r>
            <a:r>
              <a:rPr lang="en-GB" sz="1800" b="0" dirty="0"/>
              <a:t>and with different interpretations. </a:t>
            </a:r>
          </a:p>
          <a:p>
            <a:pPr marL="114300" indent="0">
              <a:lnSpc>
                <a:spcPct val="150000"/>
              </a:lnSpc>
              <a:buNone/>
            </a:pPr>
            <a:endParaRPr lang="en-GB" sz="700" b="0" dirty="0" smtClean="0"/>
          </a:p>
          <a:p>
            <a:pPr marL="114300" indent="0">
              <a:lnSpc>
                <a:spcPct val="150000"/>
              </a:lnSpc>
              <a:buNone/>
            </a:pPr>
            <a:r>
              <a:rPr lang="en-GB" sz="1800" b="0" dirty="0" smtClean="0"/>
              <a:t>JADs </a:t>
            </a:r>
            <a:r>
              <a:rPr lang="en-GB" sz="1800" b="0" dirty="0"/>
              <a:t>have </a:t>
            </a:r>
            <a:r>
              <a:rPr lang="en-GB" sz="1800" dirty="0"/>
              <a:t>also been known to reduce scope creep </a:t>
            </a:r>
            <a:r>
              <a:rPr lang="en-GB" sz="1800" b="0" dirty="0"/>
              <a:t>a </a:t>
            </a:r>
            <a:endParaRPr lang="en-GB" sz="1800" b="0" dirty="0" smtClean="0"/>
          </a:p>
          <a:p>
            <a:pPr marL="114300" indent="0">
              <a:lnSpc>
                <a:spcPct val="150000"/>
              </a:lnSpc>
              <a:buNone/>
            </a:pPr>
            <a:r>
              <a:rPr lang="en-GB" sz="1800" b="0" dirty="0" smtClean="0"/>
              <a:t>considerable amount</a:t>
            </a:r>
            <a:r>
              <a:rPr lang="en-GB" sz="1800" b="0" dirty="0"/>
              <a:t>; therefore making </a:t>
            </a:r>
            <a:r>
              <a:rPr lang="en-GB" sz="1800" b="0" dirty="0"/>
              <a:t>sure that the </a:t>
            </a:r>
            <a:endParaRPr lang="en-GB" sz="1800" b="0" dirty="0" smtClean="0"/>
          </a:p>
          <a:p>
            <a:pPr marL="114300" indent="0">
              <a:lnSpc>
                <a:spcPct val="150000"/>
              </a:lnSpc>
              <a:buNone/>
            </a:pPr>
            <a:r>
              <a:rPr lang="en-GB" sz="1800" b="0" dirty="0" smtClean="0"/>
              <a:t>project stays </a:t>
            </a:r>
            <a:r>
              <a:rPr lang="en-GB" sz="1800" b="0" dirty="0"/>
              <a:t>within its objectives and constraints.</a:t>
            </a:r>
            <a:endParaRPr lang="en-GB" sz="1800" b="0" dirty="0"/>
          </a:p>
          <a:p>
            <a:pPr marL="114300" indent="0">
              <a:lnSpc>
                <a:spcPct val="150000"/>
              </a:lnSpc>
              <a:buNone/>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6400800" y="4800600"/>
            <a:ext cx="2420471" cy="1600200"/>
          </a:xfrm>
          <a:prstGeom prst="rect">
            <a:avLst/>
          </a:prstGeom>
        </p:spPr>
      </p:pic>
    </p:spTree>
    <p:extLst>
      <p:ext uri="{BB962C8B-B14F-4D97-AF65-F5344CB8AC3E}">
        <p14:creationId xmlns:p14="http://schemas.microsoft.com/office/powerpoint/2010/main" val="109297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Sessions (JAD)</a:t>
            </a:r>
          </a:p>
        </p:txBody>
      </p:sp>
      <p:sp>
        <p:nvSpPr>
          <p:cNvPr id="3" name="Content Placeholder 2"/>
          <p:cNvSpPr>
            <a:spLocks noGrp="1"/>
          </p:cNvSpPr>
          <p:nvPr>
            <p:ph idx="1"/>
          </p:nvPr>
        </p:nvSpPr>
        <p:spPr>
          <a:xfrm>
            <a:off x="838200" y="1600200"/>
            <a:ext cx="8305800" cy="5105400"/>
          </a:xfrm>
        </p:spPr>
        <p:txBody>
          <a:bodyPr>
            <a:normAutofit lnSpcReduction="10000"/>
          </a:bodyPr>
          <a:lstStyle/>
          <a:p>
            <a:pPr marL="114300" indent="0">
              <a:lnSpc>
                <a:spcPct val="150000"/>
              </a:lnSpc>
              <a:buNone/>
            </a:pPr>
            <a:r>
              <a:rPr lang="en-GB" sz="1800" dirty="0" smtClean="0"/>
              <a:t>The Key Participants include:</a:t>
            </a:r>
          </a:p>
          <a:p>
            <a:pPr>
              <a:lnSpc>
                <a:spcPct val="150000"/>
              </a:lnSpc>
            </a:pPr>
            <a:r>
              <a:rPr lang="en-GB" sz="1800" b="0" dirty="0" smtClean="0"/>
              <a:t>Session Leader</a:t>
            </a:r>
          </a:p>
          <a:p>
            <a:pPr>
              <a:lnSpc>
                <a:spcPct val="150000"/>
              </a:lnSpc>
            </a:pPr>
            <a:r>
              <a:rPr lang="en-GB" sz="1800" b="0" dirty="0" smtClean="0"/>
              <a:t>End Users</a:t>
            </a:r>
          </a:p>
          <a:p>
            <a:pPr>
              <a:lnSpc>
                <a:spcPct val="150000"/>
              </a:lnSpc>
            </a:pPr>
            <a:r>
              <a:rPr lang="en-GB" sz="1800" b="0" dirty="0" smtClean="0"/>
              <a:t>Managers</a:t>
            </a:r>
          </a:p>
          <a:p>
            <a:pPr>
              <a:lnSpc>
                <a:spcPct val="150000"/>
              </a:lnSpc>
            </a:pPr>
            <a:r>
              <a:rPr lang="en-GB" sz="1800" b="0" dirty="0" smtClean="0"/>
              <a:t>Project Sponsor</a:t>
            </a:r>
          </a:p>
          <a:p>
            <a:pPr>
              <a:lnSpc>
                <a:spcPct val="150000"/>
              </a:lnSpc>
            </a:pPr>
            <a:r>
              <a:rPr lang="en-GB" sz="1800" b="0" dirty="0"/>
              <a:t>D</a:t>
            </a:r>
            <a:r>
              <a:rPr lang="en-GB" sz="1800" b="0" dirty="0" smtClean="0"/>
              <a:t>evelopment Team</a:t>
            </a:r>
          </a:p>
          <a:p>
            <a:pPr>
              <a:lnSpc>
                <a:spcPct val="150000"/>
              </a:lnSpc>
            </a:pPr>
            <a:r>
              <a:rPr lang="en-GB" sz="1800" b="0" dirty="0" smtClean="0"/>
              <a:t>Scribe</a:t>
            </a:r>
          </a:p>
          <a:p>
            <a:pPr>
              <a:lnSpc>
                <a:spcPct val="150000"/>
              </a:lnSpc>
            </a:pPr>
            <a:endParaRPr lang="en-GB" sz="1800" b="0" dirty="0"/>
          </a:p>
          <a:p>
            <a:pPr marL="114300" indent="0">
              <a:lnSpc>
                <a:spcPct val="150000"/>
              </a:lnSpc>
              <a:buNone/>
            </a:pPr>
            <a:r>
              <a:rPr lang="en-GB" sz="1800" b="0" dirty="0" smtClean="0"/>
              <a:t>JAD Sessions require some planning for them to be successful</a:t>
            </a:r>
          </a:p>
          <a:p>
            <a:r>
              <a:rPr lang="en-GB" sz="1800" b="0" dirty="0" smtClean="0"/>
              <a:t>A </a:t>
            </a:r>
            <a:r>
              <a:rPr lang="en-GB" sz="1800" dirty="0" smtClean="0"/>
              <a:t>Formal Agenda </a:t>
            </a:r>
            <a:r>
              <a:rPr lang="en-GB" sz="1800" b="0" dirty="0" smtClean="0"/>
              <a:t>of the points to be discussed is prepared</a:t>
            </a:r>
          </a:p>
          <a:p>
            <a:r>
              <a:rPr lang="en-GB" sz="1800" dirty="0" smtClean="0"/>
              <a:t>Questions </a:t>
            </a:r>
            <a:r>
              <a:rPr lang="en-GB" sz="1800" b="0" dirty="0" smtClean="0"/>
              <a:t>are also prepared </a:t>
            </a:r>
            <a:r>
              <a:rPr lang="en-GB" sz="1800" b="0" dirty="0"/>
              <a:t>as with interviews </a:t>
            </a:r>
            <a:endParaRPr lang="en-GB" sz="1800" b="0" dirty="0" smtClean="0"/>
          </a:p>
          <a:p>
            <a:r>
              <a:rPr lang="en-GB" sz="1800" dirty="0"/>
              <a:t>G</a:t>
            </a:r>
            <a:r>
              <a:rPr lang="en-GB" sz="1800" dirty="0" smtClean="0"/>
              <a:t>round rules </a:t>
            </a:r>
            <a:r>
              <a:rPr lang="en-GB" sz="1800" b="0" dirty="0" smtClean="0"/>
              <a:t>are also set up </a:t>
            </a:r>
            <a:endParaRPr lang="en-GB" sz="1800" b="0" dirty="0"/>
          </a:p>
          <a:p>
            <a:pPr marL="114300" indent="0">
              <a:lnSpc>
                <a:spcPct val="150000"/>
              </a:lnSpc>
              <a:buNone/>
            </a:pPr>
            <a:endParaRPr lang="en-GB"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p:cNvPicPr>
            <a:picLocks noChangeAspect="1"/>
          </p:cNvPicPr>
          <p:nvPr/>
        </p:nvPicPr>
        <p:blipFill>
          <a:blip r:embed="rId3"/>
          <a:stretch>
            <a:fillRect/>
          </a:stretch>
        </p:blipFill>
        <p:spPr>
          <a:xfrm>
            <a:off x="4800600" y="2209800"/>
            <a:ext cx="3171825" cy="2381250"/>
          </a:xfrm>
          <a:prstGeom prst="rect">
            <a:avLst/>
          </a:prstGeom>
        </p:spPr>
      </p:pic>
    </p:spTree>
    <p:extLst>
      <p:ext uri="{BB962C8B-B14F-4D97-AF65-F5344CB8AC3E}">
        <p14:creationId xmlns:p14="http://schemas.microsoft.com/office/powerpoint/2010/main" val="240947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Sessions (JAD)</a:t>
            </a:r>
          </a:p>
        </p:txBody>
      </p:sp>
      <p:sp>
        <p:nvSpPr>
          <p:cNvPr id="3" name="Content Placeholder 2"/>
          <p:cNvSpPr>
            <a:spLocks noGrp="1"/>
          </p:cNvSpPr>
          <p:nvPr>
            <p:ph idx="1"/>
          </p:nvPr>
        </p:nvSpPr>
        <p:spPr>
          <a:xfrm>
            <a:off x="838200" y="1524000"/>
            <a:ext cx="8305800" cy="5196840"/>
          </a:xfrm>
        </p:spPr>
        <p:txBody>
          <a:bodyPr>
            <a:normAutofit/>
          </a:bodyPr>
          <a:lstStyle/>
          <a:p>
            <a:pPr marL="114300" indent="0" algn="ctr">
              <a:lnSpc>
                <a:spcPct val="150000"/>
              </a:lnSpc>
              <a:buNone/>
            </a:pPr>
            <a:r>
              <a:rPr lang="en-GB" sz="1800" b="0" dirty="0" smtClean="0"/>
              <a:t>The </a:t>
            </a:r>
            <a:r>
              <a:rPr lang="en-GB" sz="1800" dirty="0"/>
              <a:t>set up of the room for a JAD session also follows a particular layout </a:t>
            </a:r>
            <a:r>
              <a:rPr lang="en-GB" sz="1800" b="0" dirty="0"/>
              <a:t>to facilitate face to face communication, minimize distractions and provide participants with all necessary tools. </a:t>
            </a:r>
            <a:endParaRPr lang="en-GB" sz="1800" b="0" dirty="0" smtClean="0"/>
          </a:p>
          <a:p>
            <a:pPr marL="114300" indent="0">
              <a:lnSpc>
                <a:spcPct val="150000"/>
              </a:lnSpc>
              <a:buNone/>
            </a:pPr>
            <a:endParaRPr lang="en-GB" sz="1800" b="0" dirty="0"/>
          </a:p>
          <a:p>
            <a:pPr marL="114300" indent="0">
              <a:lnSpc>
                <a:spcPct val="150000"/>
              </a:lnSpc>
              <a:buNone/>
            </a:pPr>
            <a:endParaRPr lang="en-GB" sz="1800" b="0" dirty="0" smtClean="0"/>
          </a:p>
          <a:p>
            <a:pPr marL="114300" indent="0">
              <a:lnSpc>
                <a:spcPct val="150000"/>
              </a:lnSpc>
              <a:buNone/>
            </a:pPr>
            <a:endParaRPr lang="en-GB" sz="1800" b="0" dirty="0"/>
          </a:p>
          <a:p>
            <a:pPr marL="114300" indent="0">
              <a:lnSpc>
                <a:spcPct val="150000"/>
              </a:lnSpc>
              <a:buNone/>
            </a:pPr>
            <a:endParaRPr lang="en-GB" sz="1800" dirty="0" smtClean="0"/>
          </a:p>
          <a:p>
            <a:pPr marL="114300" indent="0">
              <a:lnSpc>
                <a:spcPct val="150000"/>
              </a:lnSpc>
              <a:buNone/>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descr="https://eternalsunshineoftheismind.files.wordpress.com/2013/02/jad1.jpg"/>
          <p:cNvPicPr>
            <a:picLocks noChangeAspect="1" noChangeArrowheads="1"/>
          </p:cNvPicPr>
          <p:nvPr/>
        </p:nvPicPr>
        <p:blipFill rotWithShape="1">
          <a:blip r:embed="rId3">
            <a:extLst>
              <a:ext uri="{28A0092B-C50C-407E-A947-70E740481C1C}">
                <a14:useLocalDpi xmlns:a14="http://schemas.microsoft.com/office/drawing/2010/main" val="0"/>
              </a:ext>
            </a:extLst>
          </a:blip>
          <a:srcRect l="19560" t="20253" r="4157" b="5485"/>
          <a:stretch/>
        </p:blipFill>
        <p:spPr bwMode="auto">
          <a:xfrm>
            <a:off x="1981200" y="3056876"/>
            <a:ext cx="6213764"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4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GB" dirty="0"/>
              <a:t>Group Sessions (JAD)</a:t>
            </a:r>
          </a:p>
        </p:txBody>
      </p:sp>
      <p:sp>
        <p:nvSpPr>
          <p:cNvPr id="3" name="Content Placeholder 2"/>
          <p:cNvSpPr>
            <a:spLocks noGrp="1"/>
          </p:cNvSpPr>
          <p:nvPr>
            <p:ph idx="1"/>
          </p:nvPr>
        </p:nvSpPr>
        <p:spPr>
          <a:xfrm>
            <a:off x="838200" y="1219200"/>
            <a:ext cx="8305800" cy="5105400"/>
          </a:xfrm>
        </p:spPr>
        <p:txBody>
          <a:bodyPr>
            <a:normAutofit fontScale="92500" lnSpcReduction="20000"/>
          </a:bodyPr>
          <a:lstStyle/>
          <a:p>
            <a:pPr marL="114300" indent="0">
              <a:lnSpc>
                <a:spcPct val="150000"/>
              </a:lnSpc>
              <a:buNone/>
            </a:pPr>
            <a:r>
              <a:rPr lang="en-GB" sz="1800" dirty="0" smtClean="0"/>
              <a:t>Advantages </a:t>
            </a:r>
            <a:r>
              <a:rPr lang="en-GB" sz="1800" dirty="0"/>
              <a:t>of using JAD Sessions : </a:t>
            </a:r>
            <a:endParaRPr lang="en-GB" sz="1800" b="0" dirty="0"/>
          </a:p>
          <a:p>
            <a:pPr>
              <a:lnSpc>
                <a:spcPct val="150000"/>
              </a:lnSpc>
            </a:pPr>
            <a:r>
              <a:rPr lang="en-GB" sz="1800" b="0" dirty="0" smtClean="0"/>
              <a:t>Time </a:t>
            </a:r>
            <a:r>
              <a:rPr lang="en-GB" sz="1800" b="0" dirty="0"/>
              <a:t>is saved, compared with traditional interviewing </a:t>
            </a:r>
          </a:p>
          <a:p>
            <a:pPr>
              <a:lnSpc>
                <a:spcPct val="150000"/>
              </a:lnSpc>
            </a:pPr>
            <a:r>
              <a:rPr lang="en-GB" sz="1800" b="0" dirty="0" smtClean="0"/>
              <a:t>Rapid </a:t>
            </a:r>
            <a:r>
              <a:rPr lang="en-GB" sz="1800" b="0" dirty="0"/>
              <a:t>development of systems through discussions </a:t>
            </a:r>
          </a:p>
          <a:p>
            <a:pPr>
              <a:lnSpc>
                <a:spcPct val="150000"/>
              </a:lnSpc>
            </a:pPr>
            <a:r>
              <a:rPr lang="en-GB" sz="1800" b="0" dirty="0" smtClean="0"/>
              <a:t>Improved </a:t>
            </a:r>
            <a:r>
              <a:rPr lang="en-GB" sz="1800" b="0" dirty="0"/>
              <a:t>user ownership of the system as everyone feels they have contributed. </a:t>
            </a:r>
          </a:p>
          <a:p>
            <a:pPr>
              <a:lnSpc>
                <a:spcPct val="150000"/>
              </a:lnSpc>
            </a:pPr>
            <a:r>
              <a:rPr lang="en-GB" sz="1800" b="0" dirty="0" smtClean="0"/>
              <a:t>Creative </a:t>
            </a:r>
            <a:r>
              <a:rPr lang="en-GB" sz="1800" b="0" dirty="0"/>
              <a:t>idea production is improved </a:t>
            </a:r>
            <a:endParaRPr lang="en-GB" sz="1800" b="0" dirty="0" smtClean="0"/>
          </a:p>
          <a:p>
            <a:pPr>
              <a:lnSpc>
                <a:spcPct val="150000"/>
              </a:lnSpc>
            </a:pPr>
            <a:r>
              <a:rPr lang="en-GB" sz="1800" b="0" dirty="0" smtClean="0"/>
              <a:t>Ideal if users </a:t>
            </a:r>
            <a:r>
              <a:rPr lang="en-GB" sz="1800" b="0" dirty="0"/>
              <a:t>are restless and want something new </a:t>
            </a:r>
          </a:p>
          <a:p>
            <a:pPr>
              <a:lnSpc>
                <a:spcPct val="150000"/>
              </a:lnSpc>
            </a:pPr>
            <a:endParaRPr lang="en-GB" sz="1800" dirty="0" smtClean="0"/>
          </a:p>
          <a:p>
            <a:pPr>
              <a:lnSpc>
                <a:spcPct val="150000"/>
              </a:lnSpc>
            </a:pPr>
            <a:r>
              <a:rPr lang="en-GB" sz="1800" dirty="0" smtClean="0"/>
              <a:t>Drawbacks </a:t>
            </a:r>
            <a:r>
              <a:rPr lang="en-GB" sz="1800" dirty="0"/>
              <a:t>of using JAD Sessions : </a:t>
            </a:r>
            <a:endParaRPr lang="en-GB" sz="1800" b="0" dirty="0"/>
          </a:p>
          <a:p>
            <a:pPr>
              <a:lnSpc>
                <a:spcPct val="150000"/>
              </a:lnSpc>
            </a:pPr>
            <a:r>
              <a:rPr lang="en-GB" sz="1800" b="0" dirty="0" smtClean="0"/>
              <a:t>Requires </a:t>
            </a:r>
            <a:r>
              <a:rPr lang="en-GB" sz="1800" b="0" dirty="0"/>
              <a:t>a large block of time be available for all session participants </a:t>
            </a:r>
          </a:p>
          <a:p>
            <a:pPr>
              <a:lnSpc>
                <a:spcPct val="150000"/>
              </a:lnSpc>
            </a:pPr>
            <a:r>
              <a:rPr lang="en-GB" sz="1800" b="0" dirty="0" smtClean="0"/>
              <a:t>If </a:t>
            </a:r>
            <a:r>
              <a:rPr lang="en-GB" sz="1800" b="0" dirty="0"/>
              <a:t>preparation is incomplete, the session may not go very well </a:t>
            </a:r>
          </a:p>
          <a:p>
            <a:pPr>
              <a:lnSpc>
                <a:spcPct val="150000"/>
              </a:lnSpc>
            </a:pPr>
            <a:r>
              <a:rPr lang="en-GB" sz="1800" b="0" dirty="0" smtClean="0"/>
              <a:t>If </a:t>
            </a:r>
            <a:r>
              <a:rPr lang="en-GB" sz="1800" b="0" dirty="0"/>
              <a:t>the follow-up report is incomplete, the session may not be successful </a:t>
            </a:r>
          </a:p>
          <a:p>
            <a:pPr>
              <a:lnSpc>
                <a:spcPct val="150000"/>
              </a:lnSpc>
            </a:pPr>
            <a:r>
              <a:rPr lang="en-GB" sz="1800" b="0" dirty="0" smtClean="0"/>
              <a:t>The </a:t>
            </a:r>
            <a:r>
              <a:rPr lang="en-GB" sz="1800" b="0" dirty="0"/>
              <a:t>organizational skills and culture may not be conducive to a JAD session </a:t>
            </a:r>
            <a:endParaRPr lang="en-GB" sz="1800" b="0" dirty="0" smtClean="0"/>
          </a:p>
          <a:p>
            <a:pPr>
              <a:lnSpc>
                <a:spcPct val="150000"/>
              </a:lnSpc>
            </a:pPr>
            <a:r>
              <a:rPr lang="en-GB" sz="1800" b="0" dirty="0" smtClean="0"/>
              <a:t>People needing to participate in JAD Session cannot be absent from their job</a:t>
            </a:r>
            <a:endParaRPr lang="en-GB" sz="1800" b="0" dirty="0"/>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7453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Interviews</a:t>
            </a:r>
            <a:endParaRPr lang="en-GB" dirty="0"/>
          </a:p>
        </p:txBody>
      </p:sp>
      <p:sp>
        <p:nvSpPr>
          <p:cNvPr id="3" name="Content Placeholder 2"/>
          <p:cNvSpPr>
            <a:spLocks noGrp="1"/>
          </p:cNvSpPr>
          <p:nvPr>
            <p:ph idx="1"/>
          </p:nvPr>
        </p:nvSpPr>
        <p:spPr>
          <a:xfrm>
            <a:off x="762000" y="1447800"/>
            <a:ext cx="8382000" cy="4800600"/>
          </a:xfrm>
        </p:spPr>
        <p:txBody>
          <a:bodyPr/>
          <a:lstStyle/>
          <a:p>
            <a:pPr marL="114300" indent="0">
              <a:lnSpc>
                <a:spcPct val="150000"/>
              </a:lnSpc>
              <a:buNone/>
            </a:pPr>
            <a:r>
              <a:rPr lang="en-GB" sz="1800" b="0" dirty="0" smtClean="0"/>
              <a:t>A technique used to </a:t>
            </a:r>
            <a:r>
              <a:rPr lang="en-GB" sz="1800" dirty="0" smtClean="0"/>
              <a:t>gather </a:t>
            </a:r>
            <a:r>
              <a:rPr lang="en-GB" sz="1800" dirty="0"/>
              <a:t>facts, opinions and speculation and observe body language, emotions and other signs </a:t>
            </a:r>
            <a:r>
              <a:rPr lang="en-GB" sz="1800" b="0" dirty="0"/>
              <a:t>of what people want and how they assess current </a:t>
            </a:r>
            <a:r>
              <a:rPr lang="en-GB" sz="1800" b="0" dirty="0" smtClean="0"/>
              <a:t>systems.</a:t>
            </a:r>
          </a:p>
          <a:p>
            <a:pPr>
              <a:lnSpc>
                <a:spcPct val="150000"/>
              </a:lnSpc>
            </a:pPr>
            <a:endParaRPr lang="en-GB" sz="700" b="0" dirty="0"/>
          </a:p>
          <a:p>
            <a:pPr marL="114300" indent="0">
              <a:lnSpc>
                <a:spcPct val="150000"/>
              </a:lnSpc>
              <a:buNone/>
            </a:pPr>
            <a:r>
              <a:rPr lang="en-GB" sz="1800" b="0" dirty="0" smtClean="0"/>
              <a:t>An </a:t>
            </a:r>
            <a:r>
              <a:rPr lang="en-GB" sz="1800" b="0" dirty="0"/>
              <a:t>ideal investigation technique to reveal information about </a:t>
            </a:r>
          </a:p>
          <a:p>
            <a:pPr>
              <a:lnSpc>
                <a:spcPct val="150000"/>
              </a:lnSpc>
            </a:pPr>
            <a:r>
              <a:rPr lang="en-GB" sz="1800" b="0" dirty="0" smtClean="0"/>
              <a:t>Interviewee </a:t>
            </a:r>
            <a:r>
              <a:rPr lang="en-GB" sz="1800" dirty="0"/>
              <a:t>opinions </a:t>
            </a:r>
            <a:r>
              <a:rPr lang="en-GB" sz="1800" dirty="0" smtClean="0"/>
              <a:t>and feelings</a:t>
            </a:r>
            <a:r>
              <a:rPr lang="en-GB" sz="1800" b="0" dirty="0"/>
              <a:t>	 </a:t>
            </a:r>
            <a:r>
              <a:rPr lang="en-GB" sz="1800" b="0" dirty="0" smtClean="0"/>
              <a:t>        </a:t>
            </a:r>
            <a:r>
              <a:rPr lang="en-GB" sz="1800" b="0" dirty="0" smtClean="0">
                <a:solidFill>
                  <a:schemeClr val="accent5"/>
                </a:solidFill>
              </a:rPr>
              <a:t>•</a:t>
            </a:r>
            <a:r>
              <a:rPr lang="en-GB" sz="1800" b="0" dirty="0" smtClean="0"/>
              <a:t> The </a:t>
            </a:r>
            <a:r>
              <a:rPr lang="en-GB" sz="1800" dirty="0"/>
              <a:t>current state </a:t>
            </a:r>
            <a:r>
              <a:rPr lang="en-GB" sz="1800" b="0" dirty="0"/>
              <a:t>of the system </a:t>
            </a:r>
          </a:p>
          <a:p>
            <a:pPr>
              <a:lnSpc>
                <a:spcPct val="150000"/>
              </a:lnSpc>
            </a:pPr>
            <a:r>
              <a:rPr lang="en-GB" sz="1800" b="0" dirty="0" smtClean="0"/>
              <a:t>Organizational </a:t>
            </a:r>
            <a:r>
              <a:rPr lang="en-GB" sz="1800" b="0" dirty="0"/>
              <a:t>and personal </a:t>
            </a:r>
            <a:r>
              <a:rPr lang="en-GB" sz="1800" dirty="0"/>
              <a:t>goals</a:t>
            </a:r>
            <a:r>
              <a:rPr lang="en-GB" sz="1800" b="0" dirty="0"/>
              <a:t> </a:t>
            </a:r>
            <a:r>
              <a:rPr lang="en-GB" sz="1800" b="0" dirty="0" smtClean="0"/>
              <a:t>           </a:t>
            </a:r>
            <a:r>
              <a:rPr lang="en-GB" sz="1800" b="0" dirty="0" smtClean="0">
                <a:solidFill>
                  <a:schemeClr val="accent5"/>
                </a:solidFill>
              </a:rPr>
              <a:t>•</a:t>
            </a:r>
            <a:r>
              <a:rPr lang="en-GB" sz="1800" b="0" dirty="0" smtClean="0"/>
              <a:t> Formal </a:t>
            </a:r>
            <a:r>
              <a:rPr lang="en-GB" sz="1800" b="0" dirty="0"/>
              <a:t>and Informal business </a:t>
            </a:r>
            <a:r>
              <a:rPr lang="en-GB" sz="1800" dirty="0"/>
              <a:t>procedures </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descr="http://www.cosc.canterbury.ac.nz/csfieldguide/dev/dev/_images/SE-design-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95800"/>
            <a:ext cx="6324600" cy="2388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0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3" name="Content Placeholder 2"/>
          <p:cNvSpPr>
            <a:spLocks noGrp="1"/>
          </p:cNvSpPr>
          <p:nvPr>
            <p:ph idx="1"/>
          </p:nvPr>
        </p:nvSpPr>
        <p:spPr/>
        <p:txBody>
          <a:bodyPr>
            <a:normAutofit/>
          </a:bodyPr>
          <a:lstStyle/>
          <a:p>
            <a:pPr marL="114300" indent="0">
              <a:lnSpc>
                <a:spcPct val="150000"/>
              </a:lnSpc>
              <a:buNone/>
            </a:pPr>
            <a:r>
              <a:rPr lang="en-GB" sz="1800" dirty="0" smtClean="0"/>
              <a:t>Interviewing </a:t>
            </a:r>
            <a:r>
              <a:rPr lang="en-GB" sz="1800" dirty="0"/>
              <a:t>everyone is not feasible</a:t>
            </a:r>
            <a:r>
              <a:rPr lang="en-GB" sz="1800" b="0" dirty="0"/>
              <a:t>, </a:t>
            </a:r>
            <a:r>
              <a:rPr lang="en-GB" sz="1800" b="0" dirty="0" smtClean="0"/>
              <a:t>as interviews require time to plan and carry out, it </a:t>
            </a:r>
            <a:r>
              <a:rPr lang="en-GB" sz="1800" b="0" dirty="0"/>
              <a:t>is very important to find the key personnel for each area of investigation. </a:t>
            </a:r>
          </a:p>
          <a:p>
            <a:pPr marL="114300" indent="0">
              <a:lnSpc>
                <a:spcPct val="150000"/>
              </a:lnSpc>
              <a:buNone/>
            </a:pPr>
            <a:endParaRPr lang="en-GB" sz="700" dirty="0" smtClean="0"/>
          </a:p>
          <a:p>
            <a:pPr marL="114300" indent="0" algn="ctr">
              <a:lnSpc>
                <a:spcPct val="150000"/>
              </a:lnSpc>
              <a:buNone/>
            </a:pPr>
            <a:r>
              <a:rPr lang="en-GB" sz="1800" dirty="0" smtClean="0">
                <a:solidFill>
                  <a:srgbClr val="CC6600"/>
                </a:solidFill>
              </a:rPr>
              <a:t>Asking </a:t>
            </a:r>
            <a:r>
              <a:rPr lang="en-GB" sz="1800" dirty="0">
                <a:solidFill>
                  <a:srgbClr val="CC6600"/>
                </a:solidFill>
              </a:rPr>
              <a:t>the right people the right questions will give better chances of obtaining the right information and therefore more chances of eliciting the right requirements. </a:t>
            </a:r>
          </a:p>
          <a:p>
            <a:pPr marL="114300" indent="0">
              <a:lnSpc>
                <a:spcPct val="150000"/>
              </a:lnSpc>
              <a:buNone/>
            </a:pPr>
            <a:endParaRPr lang="en-GB" sz="700" dirty="0" smtClean="0"/>
          </a:p>
          <a:p>
            <a:pPr marL="114300" indent="0">
              <a:lnSpc>
                <a:spcPct val="150000"/>
              </a:lnSpc>
              <a:buNone/>
            </a:pPr>
            <a:r>
              <a:rPr lang="en-GB" sz="1800" dirty="0" smtClean="0"/>
              <a:t>Key </a:t>
            </a:r>
            <a:r>
              <a:rPr lang="en-GB" sz="1800" dirty="0"/>
              <a:t>Personne</a:t>
            </a:r>
            <a:r>
              <a:rPr lang="en-GB" sz="1800" b="0" dirty="0"/>
              <a:t>l may include : </a:t>
            </a:r>
          </a:p>
          <a:p>
            <a:pPr>
              <a:lnSpc>
                <a:spcPct val="150000"/>
              </a:lnSpc>
            </a:pPr>
            <a:r>
              <a:rPr lang="en-GB" sz="1800" b="0" dirty="0" smtClean="0"/>
              <a:t>System </a:t>
            </a:r>
            <a:r>
              <a:rPr lang="en-GB" sz="1800" b="0" dirty="0"/>
              <a:t>Owners </a:t>
            </a:r>
          </a:p>
          <a:p>
            <a:pPr>
              <a:lnSpc>
                <a:spcPct val="150000"/>
              </a:lnSpc>
            </a:pPr>
            <a:r>
              <a:rPr lang="en-GB" sz="1800" b="0" dirty="0" smtClean="0"/>
              <a:t>Information </a:t>
            </a:r>
            <a:r>
              <a:rPr lang="en-GB" sz="1800" b="0" dirty="0"/>
              <a:t>Holders </a:t>
            </a:r>
          </a:p>
          <a:p>
            <a:pPr>
              <a:lnSpc>
                <a:spcPct val="150000"/>
              </a:lnSpc>
            </a:pPr>
            <a:r>
              <a:rPr lang="en-GB" sz="1800" b="0" dirty="0" smtClean="0"/>
              <a:t>System </a:t>
            </a:r>
            <a:r>
              <a:rPr lang="en-GB" sz="1800" b="0" dirty="0"/>
              <a:t>Users </a:t>
            </a:r>
          </a:p>
          <a:p>
            <a:pPr marL="114300" indent="0">
              <a:lnSpc>
                <a:spcPct val="150000"/>
              </a:lnSpc>
              <a:buNone/>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p:cNvPicPr>
            <a:picLocks noChangeAspect="1"/>
          </p:cNvPicPr>
          <p:nvPr/>
        </p:nvPicPr>
        <p:blipFill>
          <a:blip r:embed="rId3"/>
          <a:stretch>
            <a:fillRect/>
          </a:stretch>
        </p:blipFill>
        <p:spPr>
          <a:xfrm>
            <a:off x="4571999" y="3810000"/>
            <a:ext cx="4062919" cy="1600200"/>
          </a:xfrm>
          <a:prstGeom prst="rect">
            <a:avLst/>
          </a:prstGeom>
        </p:spPr>
      </p:pic>
    </p:spTree>
    <p:extLst>
      <p:ext uri="{BB962C8B-B14F-4D97-AF65-F5344CB8AC3E}">
        <p14:creationId xmlns:p14="http://schemas.microsoft.com/office/powerpoint/2010/main" val="267484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3" name="Content Placeholder 2"/>
          <p:cNvSpPr>
            <a:spLocks noGrp="1"/>
          </p:cNvSpPr>
          <p:nvPr>
            <p:ph idx="1"/>
          </p:nvPr>
        </p:nvSpPr>
        <p:spPr>
          <a:xfrm>
            <a:off x="838200" y="1600200"/>
            <a:ext cx="8305800" cy="5196840"/>
          </a:xfrm>
        </p:spPr>
        <p:txBody>
          <a:bodyPr>
            <a:normAutofit/>
          </a:bodyPr>
          <a:lstStyle/>
          <a:p>
            <a:pPr marL="114300" indent="0">
              <a:lnSpc>
                <a:spcPct val="150000"/>
              </a:lnSpc>
              <a:buNone/>
            </a:pPr>
            <a:r>
              <a:rPr lang="en-GB" sz="1800" dirty="0" smtClean="0"/>
              <a:t>Interviews </a:t>
            </a:r>
            <a:r>
              <a:rPr lang="en-GB" sz="1800" dirty="0"/>
              <a:t>may be categorized as : </a:t>
            </a:r>
            <a:endParaRPr lang="en-GB" sz="1800" b="0" dirty="0"/>
          </a:p>
          <a:p>
            <a:pPr marL="114300" indent="0">
              <a:lnSpc>
                <a:spcPct val="150000"/>
              </a:lnSpc>
              <a:buNone/>
            </a:pPr>
            <a:endParaRPr lang="en-GB" sz="800" dirty="0" smtClean="0"/>
          </a:p>
          <a:p>
            <a:pPr marL="114300" indent="0">
              <a:lnSpc>
                <a:spcPct val="150000"/>
              </a:lnSpc>
              <a:buNone/>
            </a:pPr>
            <a:r>
              <a:rPr lang="en-GB" sz="1800" dirty="0" smtClean="0">
                <a:solidFill>
                  <a:srgbClr val="CC6600"/>
                </a:solidFill>
              </a:rPr>
              <a:t>Closed </a:t>
            </a:r>
            <a:r>
              <a:rPr lang="en-GB" sz="1800" dirty="0">
                <a:solidFill>
                  <a:srgbClr val="CC6600"/>
                </a:solidFill>
              </a:rPr>
              <a:t>interviews </a:t>
            </a:r>
            <a:endParaRPr lang="en-GB" sz="1800" b="0" dirty="0">
              <a:solidFill>
                <a:srgbClr val="CC6600"/>
              </a:solidFill>
            </a:endParaRPr>
          </a:p>
          <a:p>
            <a:pPr>
              <a:lnSpc>
                <a:spcPct val="150000"/>
              </a:lnSpc>
            </a:pPr>
            <a:r>
              <a:rPr lang="en-GB" sz="1800" b="0" dirty="0" smtClean="0"/>
              <a:t>The </a:t>
            </a:r>
            <a:r>
              <a:rPr lang="en-GB" sz="1800" b="0" dirty="0"/>
              <a:t>interviewer asks the stakeholder a </a:t>
            </a:r>
            <a:r>
              <a:rPr lang="en-GB" sz="1800" dirty="0"/>
              <a:t>pre-defined set of questions</a:t>
            </a:r>
            <a:r>
              <a:rPr lang="en-GB" sz="1800" b="0" dirty="0"/>
              <a:t>. </a:t>
            </a:r>
          </a:p>
          <a:p>
            <a:pPr>
              <a:lnSpc>
                <a:spcPct val="150000"/>
              </a:lnSpc>
            </a:pPr>
            <a:r>
              <a:rPr lang="en-GB" sz="1800" b="0" dirty="0"/>
              <a:t>These are very </a:t>
            </a:r>
            <a:r>
              <a:rPr lang="en-GB" sz="1800" dirty="0"/>
              <a:t>structured interviews </a:t>
            </a:r>
            <a:r>
              <a:rPr lang="en-GB" sz="1800" b="0" dirty="0"/>
              <a:t>and aims to </a:t>
            </a:r>
            <a:r>
              <a:rPr lang="en-GB" sz="1800" dirty="0"/>
              <a:t>extract very specific information</a:t>
            </a:r>
            <a:r>
              <a:rPr lang="en-GB" sz="1800" b="0" dirty="0"/>
              <a:t>. </a:t>
            </a:r>
          </a:p>
          <a:p>
            <a:pPr marL="114300" indent="0">
              <a:lnSpc>
                <a:spcPct val="150000"/>
              </a:lnSpc>
              <a:buNone/>
            </a:pPr>
            <a:endParaRPr lang="en-GB" sz="700" b="0" dirty="0"/>
          </a:p>
          <a:p>
            <a:pPr marL="114300" indent="0">
              <a:lnSpc>
                <a:spcPct val="150000"/>
              </a:lnSpc>
              <a:buNone/>
            </a:pPr>
            <a:r>
              <a:rPr lang="en-GB" sz="1800" dirty="0" smtClean="0">
                <a:solidFill>
                  <a:srgbClr val="CC6600"/>
                </a:solidFill>
              </a:rPr>
              <a:t>Open </a:t>
            </a:r>
            <a:r>
              <a:rPr lang="en-GB" sz="1800" dirty="0">
                <a:solidFill>
                  <a:srgbClr val="CC6600"/>
                </a:solidFill>
              </a:rPr>
              <a:t>interviews </a:t>
            </a:r>
            <a:endParaRPr lang="en-GB" sz="1800" b="0" dirty="0">
              <a:solidFill>
                <a:srgbClr val="CC6600"/>
              </a:solidFill>
            </a:endParaRPr>
          </a:p>
          <a:p>
            <a:pPr>
              <a:lnSpc>
                <a:spcPct val="150000"/>
              </a:lnSpc>
            </a:pPr>
            <a:r>
              <a:rPr lang="en-GB" sz="1800" b="0" dirty="0" smtClean="0"/>
              <a:t>There </a:t>
            </a:r>
            <a:r>
              <a:rPr lang="en-GB" sz="1800" b="0" dirty="0"/>
              <a:t>is </a:t>
            </a:r>
            <a:r>
              <a:rPr lang="en-GB" sz="1800" dirty="0"/>
              <a:t>no pre-defined agenda</a:t>
            </a:r>
            <a:r>
              <a:rPr lang="en-GB" sz="1800" b="0" dirty="0"/>
              <a:t>, only the interview objectives are defined. </a:t>
            </a:r>
            <a:endParaRPr lang="en-GB" sz="1800" b="0" dirty="0" smtClean="0"/>
          </a:p>
          <a:p>
            <a:pPr>
              <a:lnSpc>
                <a:spcPct val="150000"/>
              </a:lnSpc>
            </a:pPr>
            <a:r>
              <a:rPr lang="en-GB" sz="1800" b="0" dirty="0" smtClean="0"/>
              <a:t>A range </a:t>
            </a:r>
            <a:r>
              <a:rPr lang="en-GB" sz="1800" b="0" dirty="0"/>
              <a:t>of issues </a:t>
            </a:r>
            <a:r>
              <a:rPr lang="en-GB" sz="1800" b="0" dirty="0" smtClean="0"/>
              <a:t>can be discussed with </a:t>
            </a:r>
            <a:r>
              <a:rPr lang="en-GB" sz="1800" b="0" dirty="0"/>
              <a:t>the stake </a:t>
            </a:r>
            <a:r>
              <a:rPr lang="en-GB" sz="1800" b="0" dirty="0" smtClean="0"/>
              <a:t>holder</a:t>
            </a:r>
          </a:p>
          <a:p>
            <a:pPr>
              <a:lnSpc>
                <a:spcPct val="150000"/>
              </a:lnSpc>
            </a:pPr>
            <a:r>
              <a:rPr lang="en-GB" sz="1800" b="0" dirty="0" smtClean="0"/>
              <a:t>The </a:t>
            </a:r>
            <a:r>
              <a:rPr lang="en-GB" sz="1800" b="0" dirty="0"/>
              <a:t>interview takes the </a:t>
            </a:r>
            <a:r>
              <a:rPr lang="en-GB" sz="1800" dirty="0"/>
              <a:t>form of a conversation</a:t>
            </a:r>
            <a:r>
              <a:rPr lang="en-GB" sz="1800" b="0" dirty="0"/>
              <a:t>. </a:t>
            </a:r>
          </a:p>
          <a:p>
            <a:pPr>
              <a:lnSpc>
                <a:spcPct val="150000"/>
              </a:lnSpc>
            </a:pPr>
            <a:r>
              <a:rPr lang="en-GB" sz="1800" b="0" dirty="0"/>
              <a:t>These are known as </a:t>
            </a:r>
            <a:r>
              <a:rPr lang="en-GB" sz="1800" dirty="0"/>
              <a:t>unstructured interviews </a:t>
            </a:r>
            <a:r>
              <a:rPr lang="en-GB" sz="1800" b="0" dirty="0"/>
              <a:t>and </a:t>
            </a:r>
            <a:r>
              <a:rPr lang="en-GB" sz="1800" dirty="0" smtClean="0"/>
              <a:t>extract </a:t>
            </a:r>
            <a:r>
              <a:rPr lang="en-GB" sz="1800" dirty="0"/>
              <a:t>broad, roughly defined Information. </a:t>
            </a:r>
            <a:endParaRPr lang="en-GB"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6877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146" name="Picture 2" descr="http://www.w3computing.com/systemsanalysis/wp-content/uploads/2014/08/4.5-300x19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6369698" cy="416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21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3" name="Content Placeholder 2"/>
          <p:cNvSpPr>
            <a:spLocks noGrp="1"/>
          </p:cNvSpPr>
          <p:nvPr>
            <p:ph idx="1"/>
          </p:nvPr>
        </p:nvSpPr>
        <p:spPr>
          <a:xfrm>
            <a:off x="838200" y="1600200"/>
            <a:ext cx="8305800" cy="5196840"/>
          </a:xfrm>
        </p:spPr>
        <p:txBody>
          <a:bodyPr>
            <a:normAutofit lnSpcReduction="10000"/>
          </a:bodyPr>
          <a:lstStyle/>
          <a:p>
            <a:pPr marL="114300" indent="0">
              <a:lnSpc>
                <a:spcPct val="150000"/>
              </a:lnSpc>
              <a:buNone/>
            </a:pPr>
            <a:r>
              <a:rPr lang="en-GB" sz="1800" dirty="0" smtClean="0"/>
              <a:t>Advantages </a:t>
            </a:r>
            <a:r>
              <a:rPr lang="en-GB" sz="1800" dirty="0"/>
              <a:t>of carrying out interviews </a:t>
            </a:r>
            <a:endParaRPr lang="en-GB" sz="1800" b="0" dirty="0"/>
          </a:p>
          <a:p>
            <a:pPr>
              <a:lnSpc>
                <a:spcPct val="150000"/>
              </a:lnSpc>
            </a:pPr>
            <a:r>
              <a:rPr lang="en-GB" sz="1800" b="0" dirty="0" smtClean="0"/>
              <a:t>Provide </a:t>
            </a:r>
            <a:r>
              <a:rPr lang="en-GB" sz="1800" b="0" dirty="0"/>
              <a:t>qualitative information </a:t>
            </a:r>
          </a:p>
          <a:p>
            <a:pPr>
              <a:lnSpc>
                <a:spcPct val="150000"/>
              </a:lnSpc>
            </a:pPr>
            <a:r>
              <a:rPr lang="en-GB" sz="1800" b="0" dirty="0" smtClean="0"/>
              <a:t>Open </a:t>
            </a:r>
            <a:r>
              <a:rPr lang="en-GB" sz="1800" b="0" dirty="0"/>
              <a:t>–ended questions give the interviewee the opportunity to express themselves </a:t>
            </a:r>
          </a:p>
          <a:p>
            <a:pPr>
              <a:lnSpc>
                <a:spcPct val="150000"/>
              </a:lnSpc>
            </a:pPr>
            <a:r>
              <a:rPr lang="en-GB" sz="1800" b="0" dirty="0" smtClean="0"/>
              <a:t>Immediate </a:t>
            </a:r>
            <a:r>
              <a:rPr lang="en-GB" sz="1800" b="0" dirty="0"/>
              <a:t>follow-up or clarification is possible </a:t>
            </a:r>
          </a:p>
          <a:p>
            <a:pPr>
              <a:lnSpc>
                <a:spcPct val="150000"/>
              </a:lnSpc>
            </a:pPr>
            <a:r>
              <a:rPr lang="en-GB" sz="1800" b="0" dirty="0" smtClean="0"/>
              <a:t>It </a:t>
            </a:r>
            <a:r>
              <a:rPr lang="en-GB" sz="1800" b="0" dirty="0"/>
              <a:t>is easier to engage the interviewee </a:t>
            </a:r>
          </a:p>
          <a:p>
            <a:pPr>
              <a:lnSpc>
                <a:spcPct val="150000"/>
              </a:lnSpc>
            </a:pPr>
            <a:endParaRPr lang="en-GB" sz="700" b="0" dirty="0"/>
          </a:p>
          <a:p>
            <a:pPr marL="114300" indent="0">
              <a:lnSpc>
                <a:spcPct val="150000"/>
              </a:lnSpc>
              <a:buNone/>
            </a:pPr>
            <a:r>
              <a:rPr lang="en-GB" sz="1800" dirty="0"/>
              <a:t>Drawbacks of carrying out interviews </a:t>
            </a:r>
            <a:endParaRPr lang="en-GB" sz="1800" b="0" dirty="0"/>
          </a:p>
          <a:p>
            <a:pPr>
              <a:lnSpc>
                <a:spcPct val="150000"/>
              </a:lnSpc>
            </a:pPr>
            <a:r>
              <a:rPr lang="en-GB" sz="1800" b="0" dirty="0" smtClean="0"/>
              <a:t>Can </a:t>
            </a:r>
            <a:r>
              <a:rPr lang="en-GB" sz="1800" b="0" dirty="0"/>
              <a:t>be time-consuming and expensive </a:t>
            </a:r>
          </a:p>
          <a:p>
            <a:pPr>
              <a:lnSpc>
                <a:spcPct val="150000"/>
              </a:lnSpc>
            </a:pPr>
            <a:r>
              <a:rPr lang="en-GB" sz="1800" b="0" dirty="0" smtClean="0"/>
              <a:t>Only </a:t>
            </a:r>
            <a:r>
              <a:rPr lang="en-GB" sz="1800" b="0" dirty="0"/>
              <a:t>a limited number of people can be reached and contacted </a:t>
            </a:r>
          </a:p>
          <a:p>
            <a:pPr>
              <a:lnSpc>
                <a:spcPct val="150000"/>
              </a:lnSpc>
            </a:pPr>
            <a:r>
              <a:rPr lang="en-GB" sz="1800" b="0" dirty="0" smtClean="0"/>
              <a:t>Confidentiality </a:t>
            </a:r>
            <a:r>
              <a:rPr lang="en-GB" sz="1800" b="0" dirty="0"/>
              <a:t>may be an issue and the interviewee might not feel comfortable expressing his real views due to office politics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stretch>
            <a:fillRect/>
          </a:stretch>
        </p:blipFill>
        <p:spPr>
          <a:xfrm>
            <a:off x="6172200" y="3124200"/>
            <a:ext cx="2643266" cy="1752600"/>
          </a:xfrm>
          <a:prstGeom prst="rect">
            <a:avLst/>
          </a:prstGeom>
        </p:spPr>
      </p:pic>
    </p:spTree>
    <p:extLst>
      <p:ext uri="{BB962C8B-B14F-4D97-AF65-F5344CB8AC3E}">
        <p14:creationId xmlns:p14="http://schemas.microsoft.com/office/powerpoint/2010/main" val="428108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normAutofit/>
          </a:bodyPr>
          <a:lstStyle/>
          <a:p>
            <a:r>
              <a:rPr lang="en-US" sz="1600" dirty="0"/>
              <a:t>Understanding </a:t>
            </a:r>
            <a:r>
              <a:rPr lang="en-US" sz="1600" dirty="0" smtClean="0"/>
              <a:t>the Requirements Engineering Life Cycle.</a:t>
            </a:r>
          </a:p>
          <a:p>
            <a:pPr lvl="1"/>
            <a:r>
              <a:rPr lang="en-US" sz="1400" dirty="0" smtClean="0"/>
              <a:t>Overview of the Requirements Engineering Life Cycle</a:t>
            </a:r>
          </a:p>
          <a:p>
            <a:pPr lvl="1"/>
            <a:r>
              <a:rPr lang="en-US" sz="1400" dirty="0" smtClean="0"/>
              <a:t>The Phases of the Engineering Life Cycle</a:t>
            </a:r>
          </a:p>
          <a:p>
            <a:pPr lvl="1"/>
            <a:r>
              <a:rPr lang="en-US" sz="1400" dirty="0" smtClean="0"/>
              <a:t>Functional Requirements </a:t>
            </a:r>
          </a:p>
          <a:p>
            <a:pPr lvl="1"/>
            <a:r>
              <a:rPr lang="en-US" sz="1400" dirty="0" smtClean="0"/>
              <a:t>Non-Functional Requirements</a:t>
            </a:r>
            <a:endParaRPr lang="en-US" sz="1400" dirty="0"/>
          </a:p>
          <a:p>
            <a:endParaRPr lang="en-US" sz="1600" dirty="0"/>
          </a:p>
          <a:p>
            <a:r>
              <a:rPr lang="en-US" sz="1600" dirty="0" smtClean="0"/>
              <a:t>Different ways of Eliciting Requirements</a:t>
            </a:r>
            <a:endParaRPr lang="en-US" sz="1600" dirty="0"/>
          </a:p>
          <a:p>
            <a:pPr lvl="1"/>
            <a:r>
              <a:rPr lang="en-US" sz="1400" dirty="0" smtClean="0"/>
              <a:t>Group Sessions (JAD)</a:t>
            </a:r>
          </a:p>
          <a:p>
            <a:pPr lvl="1"/>
            <a:r>
              <a:rPr lang="en-US" sz="1400" dirty="0" smtClean="0"/>
              <a:t>Interviews</a:t>
            </a:r>
          </a:p>
          <a:p>
            <a:pPr lvl="1"/>
            <a:r>
              <a:rPr lang="en-US" sz="1400" dirty="0" smtClean="0"/>
              <a:t>Questionnaires</a:t>
            </a:r>
          </a:p>
          <a:p>
            <a:pPr lvl="1"/>
            <a:r>
              <a:rPr lang="en-US" sz="1400" dirty="0" smtClean="0"/>
              <a:t>Prototyping</a:t>
            </a:r>
          </a:p>
          <a:p>
            <a:pPr lvl="1"/>
            <a:r>
              <a:rPr lang="en-US" sz="1400" dirty="0" smtClean="0"/>
              <a:t>Observations</a:t>
            </a:r>
          </a:p>
          <a:p>
            <a:pPr lvl="1"/>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6924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3" name="Content Placeholder 2"/>
          <p:cNvSpPr>
            <a:spLocks noGrp="1"/>
          </p:cNvSpPr>
          <p:nvPr>
            <p:ph idx="1"/>
          </p:nvPr>
        </p:nvSpPr>
        <p:spPr/>
        <p:txBody>
          <a:bodyPr>
            <a:normAutofit/>
          </a:bodyPr>
          <a:lstStyle/>
          <a:p>
            <a:pPr marL="114300" indent="0">
              <a:lnSpc>
                <a:spcPct val="150000"/>
              </a:lnSpc>
              <a:buNone/>
            </a:pPr>
            <a:r>
              <a:rPr lang="en-GB" sz="1800" dirty="0" smtClean="0"/>
              <a:t>Interviews </a:t>
            </a:r>
            <a:r>
              <a:rPr lang="en-GB" sz="1800" dirty="0"/>
              <a:t>are ideal to carry out when: </a:t>
            </a:r>
            <a:endParaRPr lang="en-GB" sz="1800" b="0" dirty="0"/>
          </a:p>
          <a:p>
            <a:pPr>
              <a:lnSpc>
                <a:spcPct val="150000"/>
              </a:lnSpc>
            </a:pPr>
            <a:r>
              <a:rPr lang="en-GB" sz="1800" b="0" dirty="0" smtClean="0"/>
              <a:t>Obtaining </a:t>
            </a:r>
            <a:r>
              <a:rPr lang="en-GB" sz="1800" b="0" dirty="0"/>
              <a:t>general knowledge of what stakeholders do </a:t>
            </a:r>
          </a:p>
          <a:p>
            <a:pPr>
              <a:lnSpc>
                <a:spcPct val="150000"/>
              </a:lnSpc>
            </a:pPr>
            <a:r>
              <a:rPr lang="en-GB" sz="1800" b="0" dirty="0" smtClean="0"/>
              <a:t>Understanding </a:t>
            </a:r>
            <a:r>
              <a:rPr lang="en-GB" sz="1800" b="0" dirty="0"/>
              <a:t>how stakeholders might use the new system </a:t>
            </a:r>
          </a:p>
          <a:p>
            <a:pPr>
              <a:lnSpc>
                <a:spcPct val="150000"/>
              </a:lnSpc>
            </a:pPr>
            <a:r>
              <a:rPr lang="en-GB" sz="1800" b="0" dirty="0" smtClean="0"/>
              <a:t>Identifying </a:t>
            </a:r>
            <a:r>
              <a:rPr lang="en-GB" sz="1800" b="0" dirty="0"/>
              <a:t>the shortfalls of the current system </a:t>
            </a:r>
          </a:p>
          <a:p>
            <a:pPr>
              <a:lnSpc>
                <a:spcPct val="150000"/>
              </a:lnSpc>
            </a:pPr>
            <a:endParaRPr lang="en-GB" sz="1800" b="0" dirty="0"/>
          </a:p>
          <a:p>
            <a:pPr marL="114300" indent="0">
              <a:lnSpc>
                <a:spcPct val="150000"/>
              </a:lnSpc>
              <a:buNone/>
            </a:pPr>
            <a:r>
              <a:rPr lang="en-GB" sz="1800" dirty="0"/>
              <a:t>Interviews do poorly when : </a:t>
            </a:r>
            <a:endParaRPr lang="en-GB" sz="1800" b="0" dirty="0"/>
          </a:p>
          <a:p>
            <a:pPr>
              <a:lnSpc>
                <a:spcPct val="150000"/>
              </a:lnSpc>
            </a:pPr>
            <a:r>
              <a:rPr lang="en-GB" sz="1800" b="0" dirty="0" smtClean="0"/>
              <a:t>Trying </a:t>
            </a:r>
            <a:r>
              <a:rPr lang="en-GB" sz="1800" b="0" dirty="0"/>
              <a:t>to elicit requirements about the organisational interactions </a:t>
            </a:r>
          </a:p>
          <a:p>
            <a:pPr>
              <a:lnSpc>
                <a:spcPct val="150000"/>
              </a:lnSpc>
            </a:pPr>
            <a:r>
              <a:rPr lang="en-GB" sz="1800" b="0" dirty="0" smtClean="0"/>
              <a:t>Trying </a:t>
            </a:r>
            <a:r>
              <a:rPr lang="en-GB" sz="1800" b="0" dirty="0"/>
              <a:t>to identify constraints because of organisational politics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6523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Questionnaires</a:t>
            </a:r>
            <a:endParaRPr lang="en-GB" dirty="0"/>
          </a:p>
        </p:txBody>
      </p:sp>
      <p:sp>
        <p:nvSpPr>
          <p:cNvPr id="3" name="Content Placeholder 2"/>
          <p:cNvSpPr>
            <a:spLocks noGrp="1"/>
          </p:cNvSpPr>
          <p:nvPr>
            <p:ph idx="1"/>
          </p:nvPr>
        </p:nvSpPr>
        <p:spPr/>
        <p:txBody>
          <a:bodyPr>
            <a:normAutofit/>
          </a:bodyPr>
          <a:lstStyle/>
          <a:p>
            <a:pPr marL="114300" indent="0">
              <a:lnSpc>
                <a:spcPct val="150000"/>
              </a:lnSpc>
              <a:buNone/>
            </a:pPr>
            <a:r>
              <a:rPr lang="en-GB" sz="1800" b="0" dirty="0" smtClean="0"/>
              <a:t>An information-gathering </a:t>
            </a:r>
            <a:r>
              <a:rPr lang="en-GB" sz="1800" b="0" dirty="0"/>
              <a:t>technique that allows responses, from a wide spread audience, to be quantified. </a:t>
            </a:r>
          </a:p>
          <a:p>
            <a:pPr marL="114300" indent="0">
              <a:lnSpc>
                <a:spcPct val="150000"/>
              </a:lnSpc>
              <a:buNone/>
            </a:pPr>
            <a:endParaRPr lang="en-GB" sz="700" b="0" dirty="0" smtClean="0"/>
          </a:p>
          <a:p>
            <a:pPr marL="114300" indent="0">
              <a:lnSpc>
                <a:spcPct val="150000"/>
              </a:lnSpc>
              <a:buNone/>
            </a:pPr>
            <a:r>
              <a:rPr lang="en-GB" sz="1800" b="0" dirty="0" smtClean="0"/>
              <a:t>Questionnaires </a:t>
            </a:r>
            <a:r>
              <a:rPr lang="en-GB" sz="1800" b="0" dirty="0"/>
              <a:t>survey people’s: </a:t>
            </a:r>
          </a:p>
          <a:p>
            <a:pPr>
              <a:lnSpc>
                <a:spcPct val="150000"/>
              </a:lnSpc>
            </a:pPr>
            <a:r>
              <a:rPr lang="en-GB" sz="1800" b="0" dirty="0" smtClean="0"/>
              <a:t>Attitudes </a:t>
            </a:r>
            <a:endParaRPr lang="en-GB" sz="1800" b="0" dirty="0"/>
          </a:p>
          <a:p>
            <a:pPr>
              <a:lnSpc>
                <a:spcPct val="150000"/>
              </a:lnSpc>
            </a:pPr>
            <a:r>
              <a:rPr lang="en-GB" sz="1800" b="0" dirty="0" smtClean="0"/>
              <a:t>Beliefs </a:t>
            </a:r>
            <a:endParaRPr lang="en-GB" sz="1800" b="0" dirty="0"/>
          </a:p>
          <a:p>
            <a:pPr>
              <a:lnSpc>
                <a:spcPct val="150000"/>
              </a:lnSpc>
            </a:pPr>
            <a:r>
              <a:rPr lang="en-GB" sz="1800" b="0" dirty="0" smtClean="0"/>
              <a:t>Behaviour </a:t>
            </a:r>
            <a:endParaRPr lang="en-GB" sz="1800" b="0" dirty="0"/>
          </a:p>
          <a:p>
            <a:pPr>
              <a:lnSpc>
                <a:spcPct val="150000"/>
              </a:lnSpc>
            </a:pPr>
            <a:r>
              <a:rPr lang="en-GB" sz="1800" b="0" dirty="0" smtClean="0"/>
              <a:t>Characteristics </a:t>
            </a:r>
          </a:p>
          <a:p>
            <a:pPr marL="114300" indent="0">
              <a:lnSpc>
                <a:spcPct val="150000"/>
              </a:lnSpc>
              <a:buNone/>
            </a:pPr>
            <a:endParaRPr lang="en-GB" sz="700" b="0" dirty="0"/>
          </a:p>
          <a:p>
            <a:pPr marL="114300" indent="0" algn="ctr">
              <a:lnSpc>
                <a:spcPct val="150000"/>
              </a:lnSpc>
              <a:buNone/>
            </a:pPr>
            <a:r>
              <a:rPr lang="en-GB" sz="1800" dirty="0" smtClean="0"/>
              <a:t>These </a:t>
            </a:r>
            <a:r>
              <a:rPr lang="en-GB" sz="1800" dirty="0"/>
              <a:t>are often used to determine how widespread or limited a response expressed in an interview really is.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p:cNvPicPr>
            <a:picLocks noChangeAspect="1"/>
          </p:cNvPicPr>
          <p:nvPr/>
        </p:nvPicPr>
        <p:blipFill>
          <a:blip r:embed="rId3"/>
          <a:stretch>
            <a:fillRect/>
          </a:stretch>
        </p:blipFill>
        <p:spPr>
          <a:xfrm>
            <a:off x="-12572999" y="-4200525"/>
            <a:ext cx="1933483" cy="860400"/>
          </a:xfrm>
          <a:prstGeom prst="rect">
            <a:avLst/>
          </a:prstGeom>
        </p:spPr>
      </p:pic>
      <p:pic>
        <p:nvPicPr>
          <p:cNvPr id="6" name="Picture 5"/>
          <p:cNvPicPr>
            <a:picLocks noChangeAspect="1"/>
          </p:cNvPicPr>
          <p:nvPr/>
        </p:nvPicPr>
        <p:blipFill>
          <a:blip r:embed="rId4"/>
          <a:stretch>
            <a:fillRect/>
          </a:stretch>
        </p:blipFill>
        <p:spPr>
          <a:xfrm>
            <a:off x="5105400" y="2514600"/>
            <a:ext cx="3200400" cy="2133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306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Questionnaires</a:t>
            </a:r>
          </a:p>
        </p:txBody>
      </p:sp>
      <p:sp>
        <p:nvSpPr>
          <p:cNvPr id="3" name="Content Placeholder 2"/>
          <p:cNvSpPr>
            <a:spLocks noGrp="1"/>
          </p:cNvSpPr>
          <p:nvPr>
            <p:ph idx="1"/>
          </p:nvPr>
        </p:nvSpPr>
        <p:spPr/>
        <p:txBody>
          <a:bodyPr>
            <a:normAutofit/>
          </a:bodyPr>
          <a:lstStyle/>
          <a:p>
            <a:pPr marL="114300" indent="0">
              <a:lnSpc>
                <a:spcPct val="150000"/>
              </a:lnSpc>
              <a:buNone/>
            </a:pPr>
            <a:r>
              <a:rPr lang="en-GB" sz="1800" dirty="0" smtClean="0"/>
              <a:t>They </a:t>
            </a:r>
            <a:r>
              <a:rPr lang="en-GB" sz="1800" dirty="0"/>
              <a:t>are often used to : </a:t>
            </a:r>
          </a:p>
          <a:p>
            <a:pPr>
              <a:lnSpc>
                <a:spcPct val="150000"/>
              </a:lnSpc>
            </a:pPr>
            <a:r>
              <a:rPr lang="en-GB" sz="1800" dirty="0" smtClean="0"/>
              <a:t>Grade</a:t>
            </a:r>
            <a:r>
              <a:rPr lang="en-GB" sz="1800" b="0" dirty="0" smtClean="0"/>
              <a:t> </a:t>
            </a:r>
            <a:r>
              <a:rPr lang="en-GB" sz="1800" b="0" dirty="0"/>
              <a:t>the effectiveness of a system </a:t>
            </a:r>
          </a:p>
          <a:p>
            <a:pPr>
              <a:lnSpc>
                <a:spcPct val="150000"/>
              </a:lnSpc>
            </a:pPr>
            <a:r>
              <a:rPr lang="en-GB" sz="1800" dirty="0" smtClean="0"/>
              <a:t>Choose</a:t>
            </a:r>
            <a:r>
              <a:rPr lang="en-GB" sz="1800" b="0" dirty="0" smtClean="0"/>
              <a:t> </a:t>
            </a:r>
            <a:r>
              <a:rPr lang="en-GB" sz="1800" b="0" dirty="0"/>
              <a:t>which functions should make it into the system </a:t>
            </a:r>
          </a:p>
          <a:p>
            <a:pPr>
              <a:lnSpc>
                <a:spcPct val="150000"/>
              </a:lnSpc>
            </a:pPr>
            <a:r>
              <a:rPr lang="en-GB" sz="1800" dirty="0" smtClean="0"/>
              <a:t>Recommend</a:t>
            </a:r>
            <a:r>
              <a:rPr lang="en-GB" sz="1800" b="0" dirty="0" smtClean="0"/>
              <a:t> </a:t>
            </a:r>
            <a:r>
              <a:rPr lang="en-GB" sz="1800" b="0" dirty="0"/>
              <a:t>a system solution based on a particular software </a:t>
            </a:r>
            <a:r>
              <a:rPr lang="en-GB" sz="1800" b="0" dirty="0" smtClean="0"/>
              <a:t>package</a:t>
            </a:r>
          </a:p>
          <a:p>
            <a:endParaRPr lang="en-GB" sz="1800" b="0" dirty="0"/>
          </a:p>
          <a:p>
            <a:pPr marL="114300" indent="0">
              <a:lnSpc>
                <a:spcPct val="150000"/>
              </a:lnSpc>
              <a:buNone/>
            </a:pPr>
            <a:r>
              <a:rPr lang="en-GB" sz="1800" dirty="0"/>
              <a:t>Questionnaires are ideal to carry out when: </a:t>
            </a:r>
            <a:endParaRPr lang="en-GB" sz="1800" b="0" dirty="0"/>
          </a:p>
          <a:p>
            <a:pPr>
              <a:lnSpc>
                <a:spcPct val="150000"/>
              </a:lnSpc>
            </a:pPr>
            <a:r>
              <a:rPr lang="en-GB" sz="1800" b="0" dirty="0" smtClean="0"/>
              <a:t>Organization </a:t>
            </a:r>
            <a:r>
              <a:rPr lang="en-GB" sz="1800" b="0" dirty="0"/>
              <a:t>members are widely dispersed </a:t>
            </a:r>
          </a:p>
          <a:p>
            <a:pPr>
              <a:lnSpc>
                <a:spcPct val="150000"/>
              </a:lnSpc>
            </a:pPr>
            <a:r>
              <a:rPr lang="en-GB" sz="1800" b="0" dirty="0" smtClean="0"/>
              <a:t>Many </a:t>
            </a:r>
            <a:r>
              <a:rPr lang="en-GB" sz="1800" b="0" dirty="0"/>
              <a:t>members are involved with the project </a:t>
            </a:r>
          </a:p>
          <a:p>
            <a:pPr>
              <a:lnSpc>
                <a:spcPct val="150000"/>
              </a:lnSpc>
            </a:pPr>
            <a:r>
              <a:rPr lang="en-GB" sz="1800" b="0" dirty="0" smtClean="0"/>
              <a:t>Exploratory </a:t>
            </a:r>
            <a:r>
              <a:rPr lang="en-GB" sz="1800" b="0" dirty="0"/>
              <a:t>work is needed </a:t>
            </a:r>
          </a:p>
          <a:p>
            <a:pPr>
              <a:lnSpc>
                <a:spcPct val="150000"/>
              </a:lnSpc>
            </a:pPr>
            <a:r>
              <a:rPr lang="en-GB" sz="1800" b="0" dirty="0" smtClean="0"/>
              <a:t>Problem </a:t>
            </a:r>
            <a:r>
              <a:rPr lang="en-GB" sz="1800" b="0" dirty="0"/>
              <a:t>solving prior to interviews is necessary </a:t>
            </a:r>
          </a:p>
          <a:p>
            <a:pPr>
              <a:lnSpc>
                <a:spcPct val="150000"/>
              </a:lnSpc>
            </a:pPr>
            <a:endParaRPr lang="en-GB" sz="1800" b="0" dirty="0"/>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p:cNvPicPr>
            <a:picLocks noChangeAspect="1"/>
          </p:cNvPicPr>
          <p:nvPr/>
        </p:nvPicPr>
        <p:blipFill rotWithShape="1">
          <a:blip r:embed="rId2"/>
          <a:srcRect l="9375" t="4167" r="6250" b="4167"/>
          <a:stretch/>
        </p:blipFill>
        <p:spPr>
          <a:xfrm>
            <a:off x="5791200" y="3886200"/>
            <a:ext cx="3117273" cy="1905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714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Questionnaires</a:t>
            </a:r>
            <a:endParaRPr lang="en-GB" dirty="0"/>
          </a:p>
        </p:txBody>
      </p:sp>
      <p:sp>
        <p:nvSpPr>
          <p:cNvPr id="3" name="Content Placeholder 2"/>
          <p:cNvSpPr>
            <a:spLocks noGrp="1"/>
          </p:cNvSpPr>
          <p:nvPr>
            <p:ph idx="1"/>
          </p:nvPr>
        </p:nvSpPr>
        <p:spPr/>
        <p:txBody>
          <a:bodyPr>
            <a:normAutofit fontScale="92500" lnSpcReduction="10000"/>
          </a:bodyPr>
          <a:lstStyle/>
          <a:p>
            <a:pPr marL="114300" indent="0">
              <a:lnSpc>
                <a:spcPct val="150000"/>
              </a:lnSpc>
              <a:buNone/>
            </a:pPr>
            <a:r>
              <a:rPr lang="en-GB" sz="1800" dirty="0" smtClean="0"/>
              <a:t>Advantages </a:t>
            </a:r>
            <a:r>
              <a:rPr lang="en-GB" sz="1800" dirty="0"/>
              <a:t>of carrying out Questionnaires </a:t>
            </a:r>
            <a:endParaRPr lang="en-GB" sz="1800" b="0" dirty="0"/>
          </a:p>
          <a:p>
            <a:pPr>
              <a:lnSpc>
                <a:spcPct val="150000"/>
              </a:lnSpc>
            </a:pPr>
            <a:r>
              <a:rPr lang="en-GB" sz="1800" b="0" dirty="0" smtClean="0"/>
              <a:t>Not </a:t>
            </a:r>
            <a:r>
              <a:rPr lang="en-GB" sz="1800" b="0" dirty="0"/>
              <a:t>expensive to administer </a:t>
            </a:r>
          </a:p>
          <a:p>
            <a:pPr>
              <a:lnSpc>
                <a:spcPct val="150000"/>
              </a:lnSpc>
            </a:pPr>
            <a:r>
              <a:rPr lang="en-GB" sz="1800" b="0" dirty="0" smtClean="0"/>
              <a:t>Quick </a:t>
            </a:r>
            <a:r>
              <a:rPr lang="en-GB" sz="1800" b="0" dirty="0"/>
              <a:t>– gather information from many people in a relatively short time </a:t>
            </a:r>
          </a:p>
          <a:p>
            <a:pPr>
              <a:lnSpc>
                <a:spcPct val="150000"/>
              </a:lnSpc>
            </a:pPr>
            <a:r>
              <a:rPr lang="en-GB" sz="1800" b="0" dirty="0" smtClean="0"/>
              <a:t>Less </a:t>
            </a:r>
            <a:r>
              <a:rPr lang="en-GB" sz="1800" b="0" dirty="0"/>
              <a:t>bias in interpreting their results as these are easily quantified </a:t>
            </a:r>
          </a:p>
          <a:p>
            <a:pPr>
              <a:lnSpc>
                <a:spcPct val="150000"/>
              </a:lnSpc>
            </a:pPr>
            <a:r>
              <a:rPr lang="en-GB" sz="1800" b="0" dirty="0" smtClean="0"/>
              <a:t>Anonymous </a:t>
            </a:r>
            <a:r>
              <a:rPr lang="en-GB" sz="1800" b="0" dirty="0"/>
              <a:t>Questionnaires provide confidentiality </a:t>
            </a:r>
          </a:p>
          <a:p>
            <a:pPr>
              <a:lnSpc>
                <a:spcPct val="150000"/>
              </a:lnSpc>
            </a:pPr>
            <a:endParaRPr lang="en-GB" sz="1800" b="0" dirty="0"/>
          </a:p>
          <a:p>
            <a:pPr marL="114300" indent="0">
              <a:lnSpc>
                <a:spcPct val="150000"/>
              </a:lnSpc>
              <a:buNone/>
            </a:pPr>
            <a:r>
              <a:rPr lang="en-GB" sz="1800" dirty="0"/>
              <a:t>Drawbacks of carrying out Questionnaires </a:t>
            </a:r>
            <a:endParaRPr lang="en-GB" sz="1800" b="0" dirty="0"/>
          </a:p>
          <a:p>
            <a:pPr>
              <a:lnSpc>
                <a:spcPct val="150000"/>
              </a:lnSpc>
            </a:pPr>
            <a:r>
              <a:rPr lang="en-GB" sz="1800" b="0" dirty="0" smtClean="0"/>
              <a:t>Do </a:t>
            </a:r>
            <a:r>
              <a:rPr lang="en-GB" sz="1800" b="0" dirty="0"/>
              <a:t>not yield as much information richness as other techniques </a:t>
            </a:r>
          </a:p>
          <a:p>
            <a:pPr>
              <a:lnSpc>
                <a:spcPct val="150000"/>
              </a:lnSpc>
            </a:pPr>
            <a:r>
              <a:rPr lang="en-GB" sz="1800" b="0" dirty="0" smtClean="0"/>
              <a:t>Not </a:t>
            </a:r>
            <a:r>
              <a:rPr lang="en-GB" sz="1800" b="0" dirty="0"/>
              <a:t>easy to detect people’s feelings based on quantitative information </a:t>
            </a:r>
          </a:p>
          <a:p>
            <a:pPr>
              <a:lnSpc>
                <a:spcPct val="150000"/>
              </a:lnSpc>
            </a:pPr>
            <a:r>
              <a:rPr lang="en-GB" sz="1800" b="0" dirty="0" smtClean="0"/>
              <a:t>Ambiguous </a:t>
            </a:r>
            <a:r>
              <a:rPr lang="en-GB" sz="1800" b="0" dirty="0"/>
              <a:t>questions might not be answered </a:t>
            </a:r>
          </a:p>
          <a:p>
            <a:pPr>
              <a:lnSpc>
                <a:spcPct val="150000"/>
              </a:lnSpc>
            </a:pPr>
            <a:r>
              <a:rPr lang="en-GB" sz="1800" b="0" dirty="0" smtClean="0"/>
              <a:t>Clarification </a:t>
            </a:r>
            <a:r>
              <a:rPr lang="en-GB" sz="1800" b="0" dirty="0"/>
              <a:t>of questions or answers is not possible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1089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858000" cy="1143000"/>
          </a:xfrm>
        </p:spPr>
        <p:txBody>
          <a:bodyPr/>
          <a:lstStyle/>
          <a:p>
            <a:r>
              <a:rPr lang="en-GB" dirty="0" smtClean="0"/>
              <a:t>Prototyping</a:t>
            </a:r>
            <a:endParaRPr lang="en-GB" dirty="0"/>
          </a:p>
        </p:txBody>
      </p:sp>
      <p:sp>
        <p:nvSpPr>
          <p:cNvPr id="3" name="Content Placeholder 2"/>
          <p:cNvSpPr>
            <a:spLocks noGrp="1"/>
          </p:cNvSpPr>
          <p:nvPr>
            <p:ph idx="1"/>
          </p:nvPr>
        </p:nvSpPr>
        <p:spPr>
          <a:xfrm>
            <a:off x="838200" y="1219200"/>
            <a:ext cx="8305800" cy="5577840"/>
          </a:xfrm>
        </p:spPr>
        <p:txBody>
          <a:bodyPr>
            <a:normAutofit fontScale="92500"/>
          </a:bodyPr>
          <a:lstStyle/>
          <a:p>
            <a:pPr marL="114300" indent="0">
              <a:lnSpc>
                <a:spcPct val="160000"/>
              </a:lnSpc>
              <a:buNone/>
            </a:pPr>
            <a:r>
              <a:rPr lang="en-GB" sz="1800" b="0" dirty="0" smtClean="0"/>
              <a:t>Prototyping </a:t>
            </a:r>
            <a:r>
              <a:rPr lang="en-GB" sz="1800" b="0" dirty="0"/>
              <a:t>can be </a:t>
            </a:r>
            <a:r>
              <a:rPr lang="en-GB" sz="1800" dirty="0"/>
              <a:t>very helpful in eliciting requirements and providing </a:t>
            </a:r>
            <a:r>
              <a:rPr lang="en-GB" sz="1800" dirty="0" smtClean="0"/>
              <a:t>feedback.</a:t>
            </a:r>
          </a:p>
          <a:p>
            <a:pPr marL="114300" indent="0">
              <a:lnSpc>
                <a:spcPct val="160000"/>
              </a:lnSpc>
              <a:buNone/>
            </a:pPr>
            <a:r>
              <a:rPr lang="en-GB" sz="1800" b="0" dirty="0" smtClean="0"/>
              <a:t>This is because they </a:t>
            </a:r>
            <a:r>
              <a:rPr lang="en-GB" sz="1800" b="0" dirty="0"/>
              <a:t>give stakeholders something concrete to evaluate. </a:t>
            </a:r>
            <a:endParaRPr lang="en-GB" sz="1800" b="0" dirty="0" smtClean="0"/>
          </a:p>
          <a:p>
            <a:pPr marL="114300" indent="0">
              <a:lnSpc>
                <a:spcPct val="160000"/>
              </a:lnSpc>
              <a:buNone/>
            </a:pPr>
            <a:endParaRPr lang="en-GB" sz="800" b="0" dirty="0"/>
          </a:p>
          <a:p>
            <a:pPr marL="114300" indent="0">
              <a:lnSpc>
                <a:spcPct val="160000"/>
              </a:lnSpc>
              <a:buNone/>
            </a:pPr>
            <a:r>
              <a:rPr lang="en-GB" sz="1800" b="0" dirty="0" smtClean="0"/>
              <a:t>Hence :</a:t>
            </a:r>
          </a:p>
          <a:p>
            <a:pPr>
              <a:lnSpc>
                <a:spcPct val="160000"/>
              </a:lnSpc>
            </a:pPr>
            <a:r>
              <a:rPr lang="en-GB" sz="1800" b="0" dirty="0" smtClean="0"/>
              <a:t>Quality of </a:t>
            </a:r>
            <a:r>
              <a:rPr lang="en-GB" sz="1800" dirty="0" smtClean="0"/>
              <a:t>customer feedback </a:t>
            </a:r>
            <a:r>
              <a:rPr lang="en-GB" sz="1800" b="0" dirty="0" smtClean="0"/>
              <a:t>is </a:t>
            </a:r>
            <a:r>
              <a:rPr lang="en-GB" sz="1800" dirty="0" smtClean="0"/>
              <a:t>improved</a:t>
            </a:r>
          </a:p>
          <a:p>
            <a:pPr>
              <a:lnSpc>
                <a:spcPct val="160000"/>
              </a:lnSpc>
            </a:pPr>
            <a:r>
              <a:rPr lang="en-GB" sz="1800" b="0" dirty="0" smtClean="0"/>
              <a:t>The chances of </a:t>
            </a:r>
            <a:r>
              <a:rPr lang="en-GB" sz="1800" dirty="0" smtClean="0"/>
              <a:t>doing things right </a:t>
            </a:r>
            <a:r>
              <a:rPr lang="en-GB" sz="1800" b="0" dirty="0" smtClean="0"/>
              <a:t>first time round are </a:t>
            </a:r>
            <a:r>
              <a:rPr lang="en-GB" sz="1800" dirty="0" smtClean="0"/>
              <a:t>increased</a:t>
            </a:r>
          </a:p>
          <a:p>
            <a:pPr>
              <a:lnSpc>
                <a:spcPct val="160000"/>
              </a:lnSpc>
            </a:pPr>
            <a:r>
              <a:rPr lang="en-GB" sz="1800" b="0" dirty="0" smtClean="0"/>
              <a:t>T</a:t>
            </a:r>
            <a:r>
              <a:rPr lang="en-GB" sz="1800" dirty="0" smtClean="0"/>
              <a:t>he </a:t>
            </a:r>
            <a:r>
              <a:rPr lang="en-GB" sz="1800" dirty="0"/>
              <a:t>cost and development time </a:t>
            </a:r>
            <a:r>
              <a:rPr lang="en-GB" sz="1800" b="0" dirty="0"/>
              <a:t>of a </a:t>
            </a:r>
            <a:r>
              <a:rPr lang="en-GB" sz="1800" b="0" dirty="0" smtClean="0"/>
              <a:t>system is </a:t>
            </a:r>
            <a:r>
              <a:rPr lang="en-GB" sz="1800" dirty="0" smtClean="0"/>
              <a:t>reduced</a:t>
            </a:r>
            <a:r>
              <a:rPr lang="en-GB" sz="1800" b="0" dirty="0" smtClean="0"/>
              <a:t>. </a:t>
            </a:r>
            <a:endParaRPr lang="en-GB" sz="1800" b="0" dirty="0"/>
          </a:p>
          <a:p>
            <a:pPr marL="114300" indent="0">
              <a:lnSpc>
                <a:spcPct val="160000"/>
              </a:lnSpc>
              <a:buNone/>
            </a:pPr>
            <a:endParaRPr lang="en-GB" sz="700" dirty="0" smtClean="0"/>
          </a:p>
          <a:p>
            <a:pPr marL="114300" indent="0">
              <a:lnSpc>
                <a:spcPct val="160000"/>
              </a:lnSpc>
              <a:buNone/>
            </a:pPr>
            <a:r>
              <a:rPr lang="en-GB" sz="1800" b="0" dirty="0" smtClean="0"/>
              <a:t>Developing </a:t>
            </a:r>
            <a:r>
              <a:rPr lang="en-GB" sz="1800" dirty="0"/>
              <a:t>prototypes hap </a:t>
            </a:r>
            <a:r>
              <a:rPr lang="en-GB" sz="1800" dirty="0" err="1" smtClean="0"/>
              <a:t>hazardly</a:t>
            </a:r>
            <a:r>
              <a:rPr lang="en-GB" sz="1800" dirty="0" smtClean="0"/>
              <a:t> </a:t>
            </a:r>
            <a:r>
              <a:rPr lang="en-GB" sz="1800" dirty="0"/>
              <a:t>and with out the proper planning </a:t>
            </a:r>
            <a:r>
              <a:rPr lang="en-GB" sz="1800" dirty="0" smtClean="0"/>
              <a:t>may </a:t>
            </a:r>
            <a:r>
              <a:rPr lang="en-GB" sz="1800" dirty="0"/>
              <a:t>result in developing a prototype which is not effective </a:t>
            </a:r>
            <a:r>
              <a:rPr lang="en-GB" sz="1800" b="0" dirty="0"/>
              <a:t>enough in helping stakeholders understand what they require of the system. </a:t>
            </a:r>
            <a:endParaRPr lang="en-GB" sz="1800" b="0" dirty="0" smtClean="0"/>
          </a:p>
          <a:p>
            <a:pPr marL="114300" indent="0">
              <a:lnSpc>
                <a:spcPct val="160000"/>
              </a:lnSpc>
              <a:buNone/>
            </a:pPr>
            <a:endParaRPr lang="en-GB" sz="800" b="0" dirty="0"/>
          </a:p>
          <a:p>
            <a:pPr marL="114300" indent="0">
              <a:lnSpc>
                <a:spcPct val="160000"/>
              </a:lnSpc>
              <a:buNone/>
            </a:pPr>
            <a:r>
              <a:rPr lang="en-GB" sz="1800" b="0" dirty="0" smtClean="0"/>
              <a:t>Resources are still spent on producing prototypes so we should make sure that these return value for the investment made i.e. that they were worth developing!</a:t>
            </a:r>
            <a:endParaRPr lang="en-GB" sz="1800" b="0" dirty="0"/>
          </a:p>
          <a:p>
            <a:pPr marL="114300" indent="0">
              <a:lnSpc>
                <a:spcPct val="160000"/>
              </a:lnSpc>
              <a:buNone/>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2687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a:t>
            </a:r>
          </a:p>
        </p:txBody>
      </p:sp>
      <p:sp>
        <p:nvSpPr>
          <p:cNvPr id="3" name="Content Placeholder 2"/>
          <p:cNvSpPr>
            <a:spLocks noGrp="1"/>
          </p:cNvSpPr>
          <p:nvPr>
            <p:ph idx="1"/>
          </p:nvPr>
        </p:nvSpPr>
        <p:spPr/>
        <p:txBody>
          <a:bodyPr/>
          <a:lstStyle/>
          <a:p>
            <a:pPr marL="114300" indent="0" algn="ctr">
              <a:buNone/>
            </a:pPr>
            <a:r>
              <a:rPr lang="en-GB" sz="1800" dirty="0" smtClean="0"/>
              <a:t>Prototype Development Process</a:t>
            </a:r>
          </a:p>
          <a:p>
            <a:pPr marL="114300"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stretch>
            <a:fillRect/>
          </a:stretch>
        </p:blipFill>
        <p:spPr>
          <a:xfrm>
            <a:off x="1295400" y="2286000"/>
            <a:ext cx="7200900" cy="3590925"/>
          </a:xfrm>
          <a:prstGeom prst="rect">
            <a:avLst/>
          </a:prstGeom>
        </p:spPr>
      </p:pic>
    </p:spTree>
    <p:extLst>
      <p:ext uri="{BB962C8B-B14F-4D97-AF65-F5344CB8AC3E}">
        <p14:creationId xmlns:p14="http://schemas.microsoft.com/office/powerpoint/2010/main" val="2511005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a:t>
            </a:r>
          </a:p>
        </p:txBody>
      </p:sp>
      <p:sp>
        <p:nvSpPr>
          <p:cNvPr id="3" name="Content Placeholder 2"/>
          <p:cNvSpPr>
            <a:spLocks noGrp="1"/>
          </p:cNvSpPr>
          <p:nvPr>
            <p:ph idx="1"/>
          </p:nvPr>
        </p:nvSpPr>
        <p:spPr>
          <a:xfrm>
            <a:off x="762000" y="1524000"/>
            <a:ext cx="8463224" cy="5181600"/>
          </a:xfrm>
        </p:spPr>
        <p:txBody>
          <a:bodyPr>
            <a:normAutofit/>
          </a:bodyPr>
          <a:lstStyle/>
          <a:p>
            <a:pPr marL="114300" indent="0">
              <a:buNone/>
            </a:pPr>
            <a:r>
              <a:rPr lang="en-GB" sz="1800" dirty="0" smtClean="0"/>
              <a:t>There are 2 types of Prototypes : Throw-Away or Evolutionary</a:t>
            </a:r>
          </a:p>
          <a:p>
            <a:pPr marL="114300" indent="0">
              <a:buNone/>
            </a:pPr>
            <a:endParaRPr lang="en-GB" sz="1800" dirty="0"/>
          </a:p>
          <a:p>
            <a:pPr marL="114300" indent="0">
              <a:buNone/>
            </a:pPr>
            <a:r>
              <a:rPr lang="en-GB" sz="1800" dirty="0" smtClean="0"/>
              <a:t>Throw-Away Prototypes</a:t>
            </a:r>
          </a:p>
          <a:p>
            <a:pPr marL="114300" indent="0">
              <a:buNone/>
            </a:pPr>
            <a:endParaRPr lang="en-GB" sz="700" b="0" dirty="0"/>
          </a:p>
          <a:p>
            <a:r>
              <a:rPr lang="en-GB" sz="1800" b="0" dirty="0" smtClean="0"/>
              <a:t>A </a:t>
            </a:r>
            <a:r>
              <a:rPr lang="en-GB" sz="1800" b="0" dirty="0"/>
              <a:t>simple working model of the system </a:t>
            </a:r>
            <a:r>
              <a:rPr lang="en-GB" sz="1800" b="0" dirty="0" smtClean="0"/>
              <a:t>to </a:t>
            </a:r>
            <a:r>
              <a:rPr lang="en-GB" sz="1800" b="0" dirty="0"/>
              <a:t>visually show the users what their requirements may look </a:t>
            </a:r>
            <a:r>
              <a:rPr lang="en-GB" sz="1800" b="0" dirty="0" smtClean="0"/>
              <a:t>like implemented as a system.</a:t>
            </a:r>
          </a:p>
          <a:p>
            <a:endParaRPr lang="en-GB" sz="700" b="0" dirty="0"/>
          </a:p>
          <a:p>
            <a:r>
              <a:rPr lang="en-GB" sz="1800" b="0" dirty="0" smtClean="0"/>
              <a:t>Eventually discarded and does not become </a:t>
            </a:r>
            <a:r>
              <a:rPr lang="en-GB" sz="1800" b="0" dirty="0"/>
              <a:t>part of the final system </a:t>
            </a:r>
            <a:endParaRPr lang="en-GB" sz="1800" b="0" dirty="0" smtClean="0"/>
          </a:p>
          <a:p>
            <a:endParaRPr lang="en-GB" sz="700" b="0" dirty="0"/>
          </a:p>
          <a:p>
            <a:r>
              <a:rPr lang="en-GB" sz="1800" b="0" dirty="0" smtClean="0"/>
              <a:t>A </a:t>
            </a:r>
            <a:r>
              <a:rPr lang="en-GB" sz="1800" b="0" dirty="0"/>
              <a:t>good technique to use for ‘proof-of-concept’ </a:t>
            </a:r>
            <a:r>
              <a:rPr lang="en-GB" sz="1800" b="0" dirty="0" smtClean="0"/>
              <a:t>or </a:t>
            </a:r>
            <a:r>
              <a:rPr lang="en-GB" sz="1800" b="0" dirty="0"/>
              <a:t>for trying out new technologies. </a:t>
            </a:r>
            <a:endParaRPr lang="en-GB" sz="1800" b="0" dirty="0" smtClean="0"/>
          </a:p>
          <a:p>
            <a:endParaRPr lang="en-GB" sz="1800" b="0" dirty="0"/>
          </a:p>
          <a:p>
            <a:pPr marL="114300" indent="0">
              <a:buNone/>
            </a:pPr>
            <a:r>
              <a:rPr lang="en-GB" sz="1800" dirty="0" smtClean="0"/>
              <a:t>Evolutionary Prototypes</a:t>
            </a:r>
          </a:p>
          <a:p>
            <a:pPr marL="114300" indent="0">
              <a:buNone/>
            </a:pPr>
            <a:endParaRPr lang="en-GB" sz="700" b="0" dirty="0" smtClean="0"/>
          </a:p>
          <a:p>
            <a:r>
              <a:rPr lang="en-GB" sz="1800" b="0" dirty="0" smtClean="0"/>
              <a:t>The aim is for the </a:t>
            </a:r>
            <a:r>
              <a:rPr lang="en-GB" sz="1800" b="0" dirty="0"/>
              <a:t>prototype </a:t>
            </a:r>
            <a:r>
              <a:rPr lang="en-GB" sz="1800" b="0" dirty="0" smtClean="0"/>
              <a:t>to </a:t>
            </a:r>
            <a:r>
              <a:rPr lang="en-GB" sz="1800" b="0" dirty="0"/>
              <a:t>form the heart of the new </a:t>
            </a:r>
            <a:r>
              <a:rPr lang="en-GB" sz="1800" b="0" dirty="0" smtClean="0"/>
              <a:t>system.</a:t>
            </a:r>
          </a:p>
          <a:p>
            <a:endParaRPr lang="en-GB" sz="700" b="0" dirty="0" smtClean="0"/>
          </a:p>
          <a:p>
            <a:r>
              <a:rPr lang="en-GB" sz="1800" b="0" dirty="0" smtClean="0"/>
              <a:t>It must be structured, robust and capable of being refined.</a:t>
            </a:r>
          </a:p>
          <a:p>
            <a:endParaRPr lang="en-GB" sz="700" b="0" dirty="0" smtClean="0"/>
          </a:p>
          <a:p>
            <a:r>
              <a:rPr lang="en-GB" sz="1800" b="0" dirty="0" smtClean="0"/>
              <a:t>Prototypes are functional and may be used by the user until final system is delivered.</a:t>
            </a:r>
          </a:p>
          <a:p>
            <a:endParaRPr lang="en-GB" sz="700" b="0" dirty="0"/>
          </a:p>
          <a:p>
            <a:r>
              <a:rPr lang="en-GB" sz="1800" b="0" dirty="0"/>
              <a:t>G</a:t>
            </a:r>
            <a:r>
              <a:rPr lang="en-GB" sz="1800" b="0" dirty="0" smtClean="0"/>
              <a:t>ives </a:t>
            </a:r>
            <a:r>
              <a:rPr lang="en-GB" sz="1800" b="0" dirty="0"/>
              <a:t>users the opportunity to understand the system little by little </a:t>
            </a:r>
            <a:endParaRPr lang="en-GB" sz="1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9537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Prototyping</a:t>
            </a:r>
            <a:endParaRPr lang="en-GB" dirty="0"/>
          </a:p>
        </p:txBody>
      </p:sp>
      <p:sp>
        <p:nvSpPr>
          <p:cNvPr id="3" name="Content Placeholder 2"/>
          <p:cNvSpPr>
            <a:spLocks noGrp="1"/>
          </p:cNvSpPr>
          <p:nvPr>
            <p:ph idx="1"/>
          </p:nvPr>
        </p:nvSpPr>
        <p:spPr>
          <a:xfrm>
            <a:off x="838200" y="1600200"/>
            <a:ext cx="8305800" cy="5196840"/>
          </a:xfrm>
        </p:spPr>
        <p:txBody>
          <a:bodyPr>
            <a:normAutofit fontScale="92500"/>
          </a:bodyPr>
          <a:lstStyle/>
          <a:p>
            <a:pPr marL="114300" indent="0" algn="ctr">
              <a:lnSpc>
                <a:spcPct val="150000"/>
              </a:lnSpc>
              <a:buNone/>
            </a:pPr>
            <a:r>
              <a:rPr lang="en-GB" sz="1800" dirty="0" smtClean="0"/>
              <a:t>Throw-Away </a:t>
            </a:r>
            <a:r>
              <a:rPr lang="en-GB" sz="1800" dirty="0"/>
              <a:t>Prototypes, should never make it into the final System! </a:t>
            </a:r>
            <a:endParaRPr lang="en-GB" sz="1800" dirty="0" smtClean="0"/>
          </a:p>
          <a:p>
            <a:pPr marL="114300" indent="0">
              <a:lnSpc>
                <a:spcPct val="150000"/>
              </a:lnSpc>
              <a:buNone/>
            </a:pPr>
            <a:endParaRPr lang="en-GB" sz="1800" b="0" dirty="0"/>
          </a:p>
          <a:p>
            <a:pPr marL="114300" indent="0" algn="ctr">
              <a:lnSpc>
                <a:spcPct val="150000"/>
              </a:lnSpc>
              <a:buNone/>
            </a:pPr>
            <a:r>
              <a:rPr lang="en-GB" sz="1800" b="0" dirty="0" smtClean="0"/>
              <a:t>Once </a:t>
            </a:r>
            <a:r>
              <a:rPr lang="en-GB" sz="1800" b="0" dirty="0"/>
              <a:t>they have served their purpose </a:t>
            </a:r>
            <a:r>
              <a:rPr lang="en-GB" sz="1800" b="0" dirty="0" smtClean="0"/>
              <a:t>they </a:t>
            </a:r>
            <a:r>
              <a:rPr lang="en-GB" sz="1800" b="0" dirty="0"/>
              <a:t>should be immediately discarded and a new system component is built using the information they provided. </a:t>
            </a:r>
            <a:endParaRPr lang="en-GB" sz="1800" b="0" dirty="0" smtClean="0"/>
          </a:p>
          <a:p>
            <a:pPr marL="114300" indent="0">
              <a:lnSpc>
                <a:spcPct val="150000"/>
              </a:lnSpc>
              <a:buNone/>
            </a:pPr>
            <a:endParaRPr lang="en-GB" sz="1800" b="0" dirty="0"/>
          </a:p>
          <a:p>
            <a:pPr marL="114300" indent="0" algn="ctr">
              <a:lnSpc>
                <a:spcPct val="150000"/>
              </a:lnSpc>
              <a:buNone/>
            </a:pPr>
            <a:r>
              <a:rPr lang="en-GB" sz="1800" dirty="0" smtClean="0">
                <a:solidFill>
                  <a:srgbClr val="CC6600"/>
                </a:solidFill>
              </a:rPr>
              <a:t>Why?</a:t>
            </a:r>
            <a:endParaRPr lang="en-GB" sz="1800" dirty="0">
              <a:solidFill>
                <a:srgbClr val="CC6600"/>
              </a:solidFill>
            </a:endParaRPr>
          </a:p>
          <a:p>
            <a:pPr>
              <a:lnSpc>
                <a:spcPct val="150000"/>
              </a:lnSpc>
            </a:pPr>
            <a:r>
              <a:rPr lang="en-GB" sz="1800" b="0" dirty="0" smtClean="0"/>
              <a:t>Requirements </a:t>
            </a:r>
            <a:r>
              <a:rPr lang="en-GB" sz="1800" b="0" dirty="0"/>
              <a:t>related to performance, load and security may not be met as the prototype may not have been built with the best-practice architecture to support these. </a:t>
            </a:r>
          </a:p>
          <a:p>
            <a:pPr>
              <a:lnSpc>
                <a:spcPct val="150000"/>
              </a:lnSpc>
            </a:pPr>
            <a:r>
              <a:rPr lang="en-GB" sz="1800" b="0" dirty="0" smtClean="0"/>
              <a:t>Often </a:t>
            </a:r>
            <a:r>
              <a:rPr lang="en-GB" sz="1800" b="0" dirty="0"/>
              <a:t>the prototype is undocumented and this is problematic in the future </a:t>
            </a:r>
          </a:p>
          <a:p>
            <a:pPr>
              <a:lnSpc>
                <a:spcPct val="150000"/>
              </a:lnSpc>
            </a:pPr>
            <a:r>
              <a:rPr lang="en-GB" sz="1800" b="0" dirty="0" smtClean="0"/>
              <a:t>Quick </a:t>
            </a:r>
            <a:r>
              <a:rPr lang="en-GB" sz="1800" b="0" dirty="0"/>
              <a:t>changes and coding degrade the prototype structure making it less stable and more prone to bugs and crashes. </a:t>
            </a:r>
          </a:p>
          <a:p>
            <a:pPr>
              <a:lnSpc>
                <a:spcPct val="150000"/>
              </a:lnSpc>
            </a:pPr>
            <a:r>
              <a:rPr lang="en-GB" sz="1800" b="0" dirty="0" smtClean="0"/>
              <a:t>Quality </a:t>
            </a:r>
            <a:r>
              <a:rPr lang="en-GB" sz="1800" b="0" dirty="0"/>
              <a:t>standards are often not enforced. </a:t>
            </a:r>
          </a:p>
          <a:p>
            <a:pPr marL="114300" indent="0">
              <a:lnSpc>
                <a:spcPct val="150000"/>
              </a:lnSpc>
              <a:buNone/>
            </a:pPr>
            <a:endParaRPr lang="en-GB"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3545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858000" cy="1143000"/>
          </a:xfrm>
        </p:spPr>
        <p:txBody>
          <a:bodyPr/>
          <a:lstStyle/>
          <a:p>
            <a:r>
              <a:rPr lang="en-GB" dirty="0" smtClean="0"/>
              <a:t>Prototyping</a:t>
            </a:r>
            <a:endParaRPr lang="en-GB" dirty="0"/>
          </a:p>
        </p:txBody>
      </p:sp>
      <p:sp>
        <p:nvSpPr>
          <p:cNvPr id="3" name="Content Placeholder 2"/>
          <p:cNvSpPr>
            <a:spLocks noGrp="1"/>
          </p:cNvSpPr>
          <p:nvPr>
            <p:ph idx="1"/>
          </p:nvPr>
        </p:nvSpPr>
        <p:spPr>
          <a:xfrm>
            <a:off x="838200" y="1066800"/>
            <a:ext cx="8305800" cy="5654040"/>
          </a:xfrm>
        </p:spPr>
        <p:txBody>
          <a:bodyPr>
            <a:noAutofit/>
          </a:bodyPr>
          <a:lstStyle/>
          <a:p>
            <a:pPr marL="114300" indent="0">
              <a:lnSpc>
                <a:spcPct val="150000"/>
              </a:lnSpc>
              <a:buNone/>
            </a:pPr>
            <a:r>
              <a:rPr lang="en-GB" sz="1800" dirty="0" smtClean="0"/>
              <a:t>Advantages </a:t>
            </a:r>
            <a:r>
              <a:rPr lang="en-GB" sz="1800" dirty="0"/>
              <a:t>of using Prototypes: </a:t>
            </a:r>
            <a:endParaRPr lang="en-GB" sz="1800" b="0" dirty="0"/>
          </a:p>
          <a:p>
            <a:pPr>
              <a:lnSpc>
                <a:spcPct val="150000"/>
              </a:lnSpc>
            </a:pPr>
            <a:r>
              <a:rPr lang="en-GB" sz="1800" b="0" dirty="0" smtClean="0"/>
              <a:t>Encourages </a:t>
            </a:r>
            <a:r>
              <a:rPr lang="en-GB" sz="1800" b="0" dirty="0"/>
              <a:t>users to be actively involved in the development </a:t>
            </a:r>
          </a:p>
          <a:p>
            <a:pPr>
              <a:lnSpc>
                <a:spcPct val="150000"/>
              </a:lnSpc>
            </a:pPr>
            <a:r>
              <a:rPr lang="en-GB" sz="1800" b="0" dirty="0" smtClean="0"/>
              <a:t>Errors </a:t>
            </a:r>
            <a:r>
              <a:rPr lang="en-GB" sz="1800" b="0" dirty="0"/>
              <a:t>and Missing Functionality can be detected much earlier. </a:t>
            </a:r>
          </a:p>
          <a:p>
            <a:pPr>
              <a:lnSpc>
                <a:spcPct val="150000"/>
              </a:lnSpc>
            </a:pPr>
            <a:r>
              <a:rPr lang="en-GB" sz="1800" b="0" dirty="0" smtClean="0"/>
              <a:t>Quicker </a:t>
            </a:r>
            <a:r>
              <a:rPr lang="en-GB" sz="1800" b="0" dirty="0"/>
              <a:t>user feedback is available leading to better solutions. </a:t>
            </a:r>
          </a:p>
          <a:p>
            <a:pPr>
              <a:lnSpc>
                <a:spcPct val="150000"/>
              </a:lnSpc>
            </a:pPr>
            <a:r>
              <a:rPr lang="en-GB" sz="1800" b="0" dirty="0" smtClean="0"/>
              <a:t>Confusing </a:t>
            </a:r>
            <a:r>
              <a:rPr lang="en-GB" sz="1800" b="0" dirty="0"/>
              <a:t>or difficult functions can be identified </a:t>
            </a:r>
          </a:p>
          <a:p>
            <a:pPr>
              <a:lnSpc>
                <a:spcPct val="150000"/>
              </a:lnSpc>
            </a:pPr>
            <a:r>
              <a:rPr lang="en-GB" sz="1800" b="0" dirty="0" smtClean="0"/>
              <a:t>Working </a:t>
            </a:r>
            <a:r>
              <a:rPr lang="en-GB" sz="1800" b="0" dirty="0"/>
              <a:t>models help </a:t>
            </a:r>
            <a:r>
              <a:rPr lang="en-GB" sz="1800" b="0" dirty="0" smtClean="0"/>
              <a:t>users </a:t>
            </a:r>
            <a:r>
              <a:rPr lang="en-GB" sz="1800" b="0" dirty="0"/>
              <a:t>get a better understanding of the </a:t>
            </a:r>
            <a:r>
              <a:rPr lang="en-GB" sz="1800" b="0" dirty="0" smtClean="0"/>
              <a:t>system.</a:t>
            </a:r>
          </a:p>
          <a:p>
            <a:endParaRPr lang="en-GB" sz="700" b="0" dirty="0" smtClean="0"/>
          </a:p>
          <a:p>
            <a:endParaRPr lang="en-GB" sz="1800" b="0" dirty="0"/>
          </a:p>
          <a:p>
            <a:pPr marL="114300" indent="0">
              <a:buNone/>
            </a:pPr>
            <a:r>
              <a:rPr lang="en-GB" sz="1800" dirty="0"/>
              <a:t>Drawbacks of using Prototypes: </a:t>
            </a:r>
            <a:endParaRPr lang="en-GB" sz="1800" b="0" dirty="0"/>
          </a:p>
          <a:p>
            <a:pPr>
              <a:lnSpc>
                <a:spcPct val="170000"/>
              </a:lnSpc>
            </a:pPr>
            <a:r>
              <a:rPr lang="en-GB" sz="1800" b="0" dirty="0" smtClean="0"/>
              <a:t>It </a:t>
            </a:r>
            <a:r>
              <a:rPr lang="en-GB" sz="1800" b="0" dirty="0"/>
              <a:t>may lead to </a:t>
            </a:r>
            <a:r>
              <a:rPr lang="en-GB" sz="1800" b="0" dirty="0" smtClean="0"/>
              <a:t>implement now – fix later </a:t>
            </a:r>
            <a:r>
              <a:rPr lang="en-GB" sz="1800" b="0" dirty="0"/>
              <a:t>way of building systems. </a:t>
            </a:r>
          </a:p>
          <a:p>
            <a:pPr>
              <a:lnSpc>
                <a:spcPct val="170000"/>
              </a:lnSpc>
            </a:pPr>
            <a:r>
              <a:rPr lang="en-GB" sz="1800" b="0" dirty="0"/>
              <a:t>C</a:t>
            </a:r>
            <a:r>
              <a:rPr lang="en-GB" sz="1800" b="0" dirty="0" smtClean="0"/>
              <a:t>omplexity </a:t>
            </a:r>
            <a:r>
              <a:rPr lang="en-GB" sz="1800" b="0" dirty="0"/>
              <a:t>of the system is increased and </a:t>
            </a:r>
            <a:r>
              <a:rPr lang="en-GB" sz="1800" b="0" dirty="0" smtClean="0"/>
              <a:t>scope expands </a:t>
            </a:r>
            <a:r>
              <a:rPr lang="en-GB" sz="1800" b="0" dirty="0"/>
              <a:t>beyond original plans. </a:t>
            </a:r>
          </a:p>
          <a:p>
            <a:pPr>
              <a:lnSpc>
                <a:spcPct val="170000"/>
              </a:lnSpc>
            </a:pPr>
            <a:r>
              <a:rPr lang="en-GB" sz="1800" b="0" dirty="0" smtClean="0"/>
              <a:t>Incomplete </a:t>
            </a:r>
            <a:r>
              <a:rPr lang="en-GB" sz="1800" b="0" dirty="0"/>
              <a:t>application may </a:t>
            </a:r>
            <a:r>
              <a:rPr lang="en-GB" sz="1800" b="0" dirty="0" smtClean="0"/>
              <a:t>not </a:t>
            </a:r>
            <a:r>
              <a:rPr lang="en-GB" sz="1800" b="0" dirty="0"/>
              <a:t>to be used as the full system was designed </a:t>
            </a:r>
            <a:r>
              <a:rPr lang="en-GB" sz="1800" b="0" dirty="0" smtClean="0"/>
              <a:t> </a:t>
            </a:r>
            <a:endParaRPr lang="en-GB" sz="1800" b="0" dirty="0"/>
          </a:p>
          <a:p>
            <a:pPr>
              <a:lnSpc>
                <a:spcPct val="170000"/>
              </a:lnSpc>
            </a:pPr>
            <a:r>
              <a:rPr lang="en-GB" sz="1800" b="0" dirty="0" smtClean="0"/>
              <a:t>Can be </a:t>
            </a:r>
            <a:r>
              <a:rPr lang="en-GB" sz="1800" b="0" dirty="0"/>
              <a:t>costly if too much time is spent on their </a:t>
            </a:r>
            <a:r>
              <a:rPr lang="en-GB" sz="1800" b="0" dirty="0" smtClean="0"/>
              <a:t>development</a:t>
            </a:r>
            <a:endParaRPr lang="en-GB"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23099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Observations</a:t>
            </a:r>
            <a:endParaRPr lang="en-GB" dirty="0"/>
          </a:p>
        </p:txBody>
      </p:sp>
      <p:sp>
        <p:nvSpPr>
          <p:cNvPr id="3" name="Content Placeholder 2"/>
          <p:cNvSpPr>
            <a:spLocks noGrp="1"/>
          </p:cNvSpPr>
          <p:nvPr>
            <p:ph idx="1"/>
          </p:nvPr>
        </p:nvSpPr>
        <p:spPr>
          <a:xfrm>
            <a:off x="838200" y="1600200"/>
            <a:ext cx="8305800" cy="5196840"/>
          </a:xfrm>
        </p:spPr>
        <p:txBody>
          <a:bodyPr>
            <a:normAutofit lnSpcReduction="10000"/>
          </a:bodyPr>
          <a:lstStyle/>
          <a:p>
            <a:pPr marL="114300" indent="0">
              <a:lnSpc>
                <a:spcPct val="150000"/>
              </a:lnSpc>
              <a:buNone/>
            </a:pPr>
            <a:r>
              <a:rPr lang="en-GB" sz="1800" b="0" dirty="0" smtClean="0"/>
              <a:t>This </a:t>
            </a:r>
            <a:r>
              <a:rPr lang="en-GB" sz="1800" b="0" dirty="0"/>
              <a:t>method involves </a:t>
            </a:r>
            <a:r>
              <a:rPr lang="en-GB" sz="1800" dirty="0"/>
              <a:t>examining procedures as they are carried </a:t>
            </a:r>
            <a:r>
              <a:rPr lang="en-GB" sz="1800" dirty="0" smtClean="0"/>
              <a:t>out i.e. observer witnesses </a:t>
            </a:r>
            <a:r>
              <a:rPr lang="en-GB" sz="1800" dirty="0"/>
              <a:t>first hand </a:t>
            </a:r>
            <a:r>
              <a:rPr lang="en-GB" sz="1800" b="0" dirty="0"/>
              <a:t>how the work is actually done and what it involves. </a:t>
            </a:r>
            <a:endParaRPr lang="en-GB" sz="1800" b="0" dirty="0" smtClean="0"/>
          </a:p>
          <a:p>
            <a:pPr marL="114300" indent="0">
              <a:lnSpc>
                <a:spcPct val="150000"/>
              </a:lnSpc>
              <a:buNone/>
            </a:pPr>
            <a:endParaRPr lang="en-GB" sz="700" b="0" dirty="0"/>
          </a:p>
          <a:p>
            <a:pPr marL="114300" indent="0">
              <a:lnSpc>
                <a:spcPct val="150000"/>
              </a:lnSpc>
              <a:buNone/>
            </a:pPr>
            <a:r>
              <a:rPr lang="en-GB" sz="1800" b="0" dirty="0" smtClean="0"/>
              <a:t>The observer takes a passive role and takes note of what he is seeing, this </a:t>
            </a:r>
            <a:r>
              <a:rPr lang="en-GB" sz="1800" dirty="0" smtClean="0"/>
              <a:t>uncovers </a:t>
            </a:r>
            <a:r>
              <a:rPr lang="en-GB" sz="1800" dirty="0"/>
              <a:t>how tasks are actually being performed </a:t>
            </a:r>
            <a:r>
              <a:rPr lang="en-GB" sz="1800" b="0" dirty="0"/>
              <a:t>and which methods and tools are being used to carry these tasks </a:t>
            </a:r>
            <a:r>
              <a:rPr lang="en-GB" sz="1800" b="0" dirty="0" smtClean="0"/>
              <a:t>out.</a:t>
            </a:r>
          </a:p>
          <a:p>
            <a:pPr marL="114300" indent="0">
              <a:lnSpc>
                <a:spcPct val="150000"/>
              </a:lnSpc>
              <a:buNone/>
            </a:pPr>
            <a:endParaRPr lang="en-GB" sz="700" b="0" dirty="0"/>
          </a:p>
          <a:p>
            <a:pPr marL="114300" indent="0">
              <a:lnSpc>
                <a:spcPct val="150000"/>
              </a:lnSpc>
              <a:buNone/>
            </a:pPr>
            <a:r>
              <a:rPr lang="en-GB" sz="1800" b="0" dirty="0" smtClean="0"/>
              <a:t>Information obtained from other investigation</a:t>
            </a:r>
          </a:p>
          <a:p>
            <a:pPr marL="114300" indent="0">
              <a:lnSpc>
                <a:spcPct val="150000"/>
              </a:lnSpc>
              <a:buNone/>
            </a:pPr>
            <a:r>
              <a:rPr lang="en-GB" sz="1800" b="0" dirty="0" smtClean="0"/>
              <a:t>techniques can be verified and discrepancies </a:t>
            </a:r>
          </a:p>
          <a:p>
            <a:pPr marL="114300" indent="0">
              <a:lnSpc>
                <a:spcPct val="150000"/>
              </a:lnSpc>
              <a:buNone/>
            </a:pPr>
            <a:r>
              <a:rPr lang="en-GB" sz="1800" b="0" dirty="0" smtClean="0"/>
              <a:t>between what should happen and what really </a:t>
            </a:r>
          </a:p>
          <a:p>
            <a:pPr marL="114300" indent="0">
              <a:lnSpc>
                <a:spcPct val="150000"/>
              </a:lnSpc>
              <a:buNone/>
            </a:pPr>
            <a:r>
              <a:rPr lang="en-GB" sz="1800" b="0" dirty="0" smtClean="0"/>
              <a:t>happens are brought to light. </a:t>
            </a:r>
            <a:endParaRPr lang="en-GB" sz="1800" b="0" dirty="0"/>
          </a:p>
          <a:p>
            <a:pPr marL="114300" indent="0">
              <a:lnSpc>
                <a:spcPct val="150000"/>
              </a:lnSpc>
              <a:buNone/>
            </a:pPr>
            <a:endParaRPr lang="en-GB" sz="1800" b="0" dirty="0"/>
          </a:p>
          <a:p>
            <a:pPr marL="114300" indent="0">
              <a:lnSpc>
                <a:spcPct val="150000"/>
              </a:lnSpc>
              <a:buNone/>
            </a:pPr>
            <a:r>
              <a:rPr lang="en-GB" sz="1800" dirty="0" smtClean="0"/>
              <a:t> </a:t>
            </a:r>
            <a:endParaRPr lang="en-GB" sz="1800" b="0" dirty="0"/>
          </a:p>
          <a:p>
            <a:pPr marL="114300" indent="0">
              <a:lnSpc>
                <a:spcPct val="150000"/>
              </a:lnSpc>
              <a:buNone/>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4"/>
          <p:cNvPicPr>
            <a:picLocks noChangeAspect="1"/>
          </p:cNvPicPr>
          <p:nvPr/>
        </p:nvPicPr>
        <p:blipFill>
          <a:blip r:embed="rId2"/>
          <a:stretch>
            <a:fillRect/>
          </a:stretch>
        </p:blipFill>
        <p:spPr>
          <a:xfrm>
            <a:off x="5410200" y="3849691"/>
            <a:ext cx="3413760" cy="2560320"/>
          </a:xfrm>
          <a:prstGeom prst="rect">
            <a:avLst/>
          </a:prstGeom>
        </p:spPr>
      </p:pic>
    </p:spTree>
    <p:extLst>
      <p:ext uri="{BB962C8B-B14F-4D97-AF65-F5344CB8AC3E}">
        <p14:creationId xmlns:p14="http://schemas.microsoft.com/office/powerpoint/2010/main" val="70634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086600" cy="1143000"/>
          </a:xfrm>
        </p:spPr>
        <p:txBody>
          <a:bodyPr/>
          <a:lstStyle/>
          <a:p>
            <a:r>
              <a:rPr lang="en-GB" dirty="0" smtClean="0"/>
              <a:t>The Importance of a Process</a:t>
            </a:r>
            <a:endParaRPr lang="en-GB" dirty="0"/>
          </a:p>
        </p:txBody>
      </p:sp>
      <p:sp>
        <p:nvSpPr>
          <p:cNvPr id="3" name="Content Placeholder 2"/>
          <p:cNvSpPr>
            <a:spLocks noGrp="1"/>
          </p:cNvSpPr>
          <p:nvPr>
            <p:ph idx="1"/>
          </p:nvPr>
        </p:nvSpPr>
        <p:spPr>
          <a:xfrm>
            <a:off x="838200" y="1600200"/>
            <a:ext cx="8077200" cy="4800600"/>
          </a:xfrm>
        </p:spPr>
        <p:txBody>
          <a:bodyPr>
            <a:noAutofit/>
          </a:bodyPr>
          <a:lstStyle/>
          <a:p>
            <a:pPr marL="68580" indent="0" algn="ctr">
              <a:lnSpc>
                <a:spcPct val="150000"/>
              </a:lnSpc>
              <a:buNone/>
            </a:pPr>
            <a:r>
              <a:rPr lang="en-GB" sz="1800" dirty="0"/>
              <a:t>Specifying the Requirements may seem simple </a:t>
            </a:r>
          </a:p>
          <a:p>
            <a:pPr marL="68580" indent="0" algn="ctr">
              <a:lnSpc>
                <a:spcPct val="150000"/>
              </a:lnSpc>
              <a:buNone/>
            </a:pPr>
            <a:r>
              <a:rPr lang="en-GB" sz="1800" dirty="0">
                <a:solidFill>
                  <a:srgbClr val="CC6600"/>
                </a:solidFill>
              </a:rPr>
              <a:t>However...</a:t>
            </a:r>
          </a:p>
          <a:p>
            <a:pPr marL="68580" indent="0" algn="ctr">
              <a:lnSpc>
                <a:spcPct val="150000"/>
              </a:lnSpc>
              <a:buNone/>
            </a:pPr>
            <a:r>
              <a:rPr lang="en-US" sz="1800" dirty="0"/>
              <a:t>Many systems do not meet their users’ need because requirements were not accurately specified</a:t>
            </a:r>
            <a:r>
              <a:rPr lang="en-US" sz="1800" b="0" dirty="0"/>
              <a:t>.</a:t>
            </a:r>
          </a:p>
          <a:p>
            <a:pPr>
              <a:lnSpc>
                <a:spcPct val="150000"/>
              </a:lnSpc>
            </a:pPr>
            <a:endParaRPr lang="en-GB" sz="1800" b="0" dirty="0"/>
          </a:p>
          <a:p>
            <a:pPr marL="68580" indent="0" algn="ctr">
              <a:lnSpc>
                <a:spcPct val="150000"/>
              </a:lnSpc>
              <a:buNone/>
            </a:pPr>
            <a:r>
              <a:rPr lang="en-GB" sz="1800" b="0" dirty="0"/>
              <a:t>The reason for this is that a lot of Communication takes place at this stage, therefore there is more chance of misinterpreting what is being said or being misinformed about what is needed.</a:t>
            </a:r>
          </a:p>
          <a:p>
            <a:pPr>
              <a:lnSpc>
                <a:spcPct val="150000"/>
              </a:lnSpc>
            </a:pPr>
            <a:endParaRPr lang="en-GB" sz="1800" b="0" dirty="0"/>
          </a:p>
          <a:p>
            <a:pPr>
              <a:lnSpc>
                <a:spcPct val="150000"/>
              </a:lnSpc>
            </a:pPr>
            <a:endParaRPr lang="en-US" sz="1800" b="0" dirty="0"/>
          </a:p>
          <a:p>
            <a:pPr marL="6858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70564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858000" cy="1143000"/>
          </a:xfrm>
        </p:spPr>
        <p:txBody>
          <a:bodyPr/>
          <a:lstStyle/>
          <a:p>
            <a:r>
              <a:rPr lang="en-GB" dirty="0" smtClean="0"/>
              <a:t>Observations</a:t>
            </a:r>
            <a:endParaRPr lang="en-GB" dirty="0"/>
          </a:p>
        </p:txBody>
      </p:sp>
      <p:sp>
        <p:nvSpPr>
          <p:cNvPr id="3" name="Content Placeholder 2"/>
          <p:cNvSpPr>
            <a:spLocks noGrp="1"/>
          </p:cNvSpPr>
          <p:nvPr>
            <p:ph idx="1"/>
          </p:nvPr>
        </p:nvSpPr>
        <p:spPr>
          <a:xfrm>
            <a:off x="838200" y="990600"/>
            <a:ext cx="8305800" cy="5867400"/>
          </a:xfrm>
        </p:spPr>
        <p:txBody>
          <a:bodyPr>
            <a:normAutofit/>
          </a:bodyPr>
          <a:lstStyle/>
          <a:p>
            <a:pPr marL="114300" indent="0">
              <a:lnSpc>
                <a:spcPct val="150000"/>
              </a:lnSpc>
              <a:buNone/>
            </a:pPr>
            <a:r>
              <a:rPr lang="en-GB" sz="1800" dirty="0" smtClean="0"/>
              <a:t>Advantages </a:t>
            </a:r>
            <a:r>
              <a:rPr lang="en-GB" sz="1800" dirty="0"/>
              <a:t>of using Observations : </a:t>
            </a:r>
            <a:endParaRPr lang="en-GB" sz="1800" dirty="0" smtClean="0"/>
          </a:p>
          <a:p>
            <a:pPr marL="114300" indent="0">
              <a:lnSpc>
                <a:spcPct val="150000"/>
              </a:lnSpc>
              <a:buNone/>
            </a:pPr>
            <a:endParaRPr lang="en-GB" sz="800" b="0" dirty="0"/>
          </a:p>
          <a:p>
            <a:pPr>
              <a:lnSpc>
                <a:spcPct val="150000"/>
              </a:lnSpc>
            </a:pPr>
            <a:r>
              <a:rPr lang="en-GB" sz="1800" b="0" dirty="0" smtClean="0"/>
              <a:t>Users/managers </a:t>
            </a:r>
            <a:r>
              <a:rPr lang="en-GB" sz="1800" b="0" dirty="0"/>
              <a:t>often don’t remember everything they do so observations yield better information regarding work processes then </a:t>
            </a:r>
            <a:r>
              <a:rPr lang="en-GB" sz="1800" b="0" dirty="0" smtClean="0"/>
              <a:t>descriptions.</a:t>
            </a:r>
          </a:p>
          <a:p>
            <a:pPr>
              <a:lnSpc>
                <a:spcPct val="150000"/>
              </a:lnSpc>
            </a:pPr>
            <a:endParaRPr lang="en-GB" sz="800" b="0" dirty="0"/>
          </a:p>
          <a:p>
            <a:pPr>
              <a:lnSpc>
                <a:spcPct val="150000"/>
              </a:lnSpc>
            </a:pPr>
            <a:r>
              <a:rPr lang="en-GB" sz="1800" b="0" dirty="0" smtClean="0"/>
              <a:t>Documentation </a:t>
            </a:r>
            <a:r>
              <a:rPr lang="en-GB" sz="1800" b="0" dirty="0"/>
              <a:t>may not specify well what </a:t>
            </a:r>
            <a:r>
              <a:rPr lang="en-GB" sz="1800" b="0" i="1" dirty="0"/>
              <a:t>really </a:t>
            </a:r>
            <a:r>
              <a:rPr lang="en-GB" sz="1800" b="0" dirty="0"/>
              <a:t>happens as this might not have been updated with the latest workflow processes. </a:t>
            </a:r>
            <a:endParaRPr lang="en-GB" sz="1800" b="0" dirty="0"/>
          </a:p>
          <a:p>
            <a:pPr>
              <a:lnSpc>
                <a:spcPct val="150000"/>
              </a:lnSpc>
            </a:pPr>
            <a:endParaRPr lang="en-GB" sz="800" b="0" dirty="0"/>
          </a:p>
          <a:p>
            <a:pPr>
              <a:lnSpc>
                <a:spcPct val="150000"/>
              </a:lnSpc>
            </a:pPr>
            <a:r>
              <a:rPr lang="en-GB" sz="1800" b="0" dirty="0" smtClean="0"/>
              <a:t>Combined </a:t>
            </a:r>
            <a:r>
              <a:rPr lang="en-GB" sz="1800" b="0" dirty="0"/>
              <a:t>with prototyping, it may reduce the number of refinement cycles </a:t>
            </a:r>
          </a:p>
          <a:p>
            <a:pPr>
              <a:lnSpc>
                <a:spcPct val="150000"/>
              </a:lnSpc>
            </a:pPr>
            <a:endParaRPr lang="en-GB" sz="800" b="0" dirty="0" smtClean="0"/>
          </a:p>
          <a:p>
            <a:pPr>
              <a:lnSpc>
                <a:spcPct val="150000"/>
              </a:lnSpc>
            </a:pPr>
            <a:r>
              <a:rPr lang="en-GB" sz="1800" b="0" dirty="0" smtClean="0"/>
              <a:t>Useful </a:t>
            </a:r>
            <a:r>
              <a:rPr lang="en-GB" sz="1800" b="0" dirty="0"/>
              <a:t>if no proper documentation of work flow processes exists. </a:t>
            </a:r>
          </a:p>
          <a:p>
            <a:pPr>
              <a:lnSpc>
                <a:spcPct val="150000"/>
              </a:lnSpc>
            </a:pPr>
            <a:endParaRPr lang="en-GB" sz="800" b="0" dirty="0" smtClean="0"/>
          </a:p>
          <a:p>
            <a:pPr>
              <a:lnSpc>
                <a:spcPct val="150000"/>
              </a:lnSpc>
            </a:pPr>
            <a:r>
              <a:rPr lang="en-GB" sz="1800" b="0" dirty="0" smtClean="0"/>
              <a:t>Helps </a:t>
            </a:r>
            <a:r>
              <a:rPr lang="en-GB" sz="1800" b="0" dirty="0"/>
              <a:t>to identify inefficiencies and persistent problems which </a:t>
            </a:r>
            <a:r>
              <a:rPr lang="en-GB" sz="1800" b="0" dirty="0" smtClean="0"/>
              <a:t>must </a:t>
            </a:r>
            <a:r>
              <a:rPr lang="en-GB" sz="1800" b="0" dirty="0"/>
              <a:t>be eliminated. </a:t>
            </a:r>
          </a:p>
          <a:p>
            <a:pPr>
              <a:lnSpc>
                <a:spcPct val="150000"/>
              </a:lnSpc>
            </a:pPr>
            <a:endParaRPr lang="en-GB" sz="800" b="0" dirty="0" smtClean="0"/>
          </a:p>
          <a:p>
            <a:pPr>
              <a:lnSpc>
                <a:spcPct val="150000"/>
              </a:lnSpc>
            </a:pPr>
            <a:r>
              <a:rPr lang="en-GB" sz="1800" b="0" dirty="0" smtClean="0"/>
              <a:t>It </a:t>
            </a:r>
            <a:r>
              <a:rPr lang="en-GB" sz="1800" b="0" dirty="0"/>
              <a:t>is useful in timing how long activities take, so that the new system can shorten the time taken to carry out the process.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12924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Observations</a:t>
            </a:r>
            <a:endParaRPr lang="en-GB" dirty="0"/>
          </a:p>
        </p:txBody>
      </p:sp>
      <p:sp>
        <p:nvSpPr>
          <p:cNvPr id="3" name="Content Placeholder 2"/>
          <p:cNvSpPr>
            <a:spLocks noGrp="1"/>
          </p:cNvSpPr>
          <p:nvPr>
            <p:ph idx="1"/>
          </p:nvPr>
        </p:nvSpPr>
        <p:spPr/>
        <p:txBody>
          <a:bodyPr>
            <a:normAutofit/>
          </a:bodyPr>
          <a:lstStyle/>
          <a:p>
            <a:pPr marL="114300" indent="0">
              <a:lnSpc>
                <a:spcPct val="150000"/>
              </a:lnSpc>
              <a:buNone/>
            </a:pPr>
            <a:r>
              <a:rPr lang="en-GB" sz="1800" dirty="0" smtClean="0"/>
              <a:t>Drawbacks </a:t>
            </a:r>
            <a:r>
              <a:rPr lang="en-GB" sz="1800" dirty="0"/>
              <a:t>of using Observations : </a:t>
            </a:r>
            <a:endParaRPr lang="en-GB" sz="1800" dirty="0" smtClean="0"/>
          </a:p>
          <a:p>
            <a:pPr marL="114300" indent="0">
              <a:lnSpc>
                <a:spcPct val="150000"/>
              </a:lnSpc>
              <a:buNone/>
            </a:pPr>
            <a:endParaRPr lang="en-GB" sz="800" b="0" dirty="0"/>
          </a:p>
          <a:p>
            <a:pPr>
              <a:lnSpc>
                <a:spcPct val="150000"/>
              </a:lnSpc>
            </a:pPr>
            <a:r>
              <a:rPr lang="en-GB" sz="1800" b="0" dirty="0" smtClean="0"/>
              <a:t>Can </a:t>
            </a:r>
            <a:r>
              <a:rPr lang="en-GB" sz="1800" b="0" dirty="0"/>
              <a:t>be time consuming as a whole day has to be spent watching and taking notes. </a:t>
            </a:r>
          </a:p>
          <a:p>
            <a:pPr>
              <a:lnSpc>
                <a:spcPct val="150000"/>
              </a:lnSpc>
            </a:pPr>
            <a:endParaRPr lang="en-GB" sz="700" b="0" dirty="0" smtClean="0"/>
          </a:p>
          <a:p>
            <a:pPr>
              <a:lnSpc>
                <a:spcPct val="150000"/>
              </a:lnSpc>
            </a:pPr>
            <a:r>
              <a:rPr lang="en-GB" sz="1800" b="0" dirty="0" smtClean="0"/>
              <a:t>Establishing </a:t>
            </a:r>
            <a:r>
              <a:rPr lang="en-GB" sz="1800" b="0" dirty="0"/>
              <a:t>when to observe a job / area may not be easy. </a:t>
            </a:r>
          </a:p>
          <a:p>
            <a:pPr>
              <a:lnSpc>
                <a:spcPct val="150000"/>
              </a:lnSpc>
            </a:pPr>
            <a:endParaRPr lang="en-GB" sz="700" b="0" dirty="0" smtClean="0"/>
          </a:p>
          <a:p>
            <a:pPr>
              <a:lnSpc>
                <a:spcPct val="150000"/>
              </a:lnSpc>
            </a:pPr>
            <a:r>
              <a:rPr lang="en-GB" sz="1800" b="0" dirty="0" smtClean="0"/>
              <a:t>Behaviours </a:t>
            </a:r>
            <a:r>
              <a:rPr lang="en-GB" sz="1800" b="0" dirty="0"/>
              <a:t>can change when people are watched </a:t>
            </a:r>
          </a:p>
          <a:p>
            <a:pPr>
              <a:lnSpc>
                <a:spcPct val="150000"/>
              </a:lnSpc>
            </a:pPr>
            <a:endParaRPr lang="en-GB" sz="700" b="0" dirty="0" smtClean="0"/>
          </a:p>
          <a:p>
            <a:pPr>
              <a:lnSpc>
                <a:spcPct val="150000"/>
              </a:lnSpc>
            </a:pPr>
            <a:r>
              <a:rPr lang="en-GB" sz="1800" b="0" dirty="0" smtClean="0"/>
              <a:t>Periodic </a:t>
            </a:r>
            <a:r>
              <a:rPr lang="en-GB" sz="1800" b="0" dirty="0"/>
              <a:t>activities such as end of month stock take may not be observed. </a:t>
            </a:r>
          </a:p>
          <a:p>
            <a:pPr>
              <a:lnSpc>
                <a:spcPct val="150000"/>
              </a:lnSpc>
            </a:pPr>
            <a:endParaRPr lang="en-GB" sz="700" b="0" dirty="0" smtClean="0"/>
          </a:p>
          <a:p>
            <a:pPr>
              <a:lnSpc>
                <a:spcPct val="150000"/>
              </a:lnSpc>
            </a:pPr>
            <a:r>
              <a:rPr lang="en-GB" sz="1800" b="0" dirty="0" smtClean="0"/>
              <a:t>Observations </a:t>
            </a:r>
            <a:r>
              <a:rPr lang="en-GB" sz="1800" b="0" dirty="0"/>
              <a:t>focus on the end-user and my miss other organisational requirements </a:t>
            </a:r>
          </a:p>
          <a:p>
            <a:pPr>
              <a:lnSpc>
                <a:spcPct val="150000"/>
              </a:lnSpc>
            </a:pPr>
            <a:endParaRPr lang="en-GB"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073075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Lesson 2</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7348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086600" cy="1143000"/>
          </a:xfrm>
        </p:spPr>
        <p:txBody>
          <a:bodyPr/>
          <a:lstStyle/>
          <a:p>
            <a:r>
              <a:rPr lang="en-GB" dirty="0" smtClean="0"/>
              <a:t>The Importance of a Process</a:t>
            </a:r>
            <a:endParaRPr lang="en-GB" dirty="0"/>
          </a:p>
        </p:txBody>
      </p:sp>
      <p:sp>
        <p:nvSpPr>
          <p:cNvPr id="3" name="Content Placeholder 2"/>
          <p:cNvSpPr>
            <a:spLocks noGrp="1"/>
          </p:cNvSpPr>
          <p:nvPr>
            <p:ph idx="1"/>
          </p:nvPr>
        </p:nvSpPr>
        <p:spPr>
          <a:xfrm>
            <a:off x="838200" y="1600200"/>
            <a:ext cx="8077200" cy="4800600"/>
          </a:xfrm>
        </p:spPr>
        <p:txBody>
          <a:bodyPr>
            <a:noAutofit/>
          </a:bodyPr>
          <a:lstStyle/>
          <a:p>
            <a:pPr marL="68580" indent="0" algn="ctr">
              <a:lnSpc>
                <a:spcPct val="150000"/>
              </a:lnSpc>
              <a:buNone/>
            </a:pPr>
            <a:r>
              <a:rPr lang="en-GB" sz="1800" dirty="0" smtClean="0"/>
              <a:t>The </a:t>
            </a:r>
            <a:r>
              <a:rPr lang="en-GB" sz="1800" dirty="0"/>
              <a:t>Client may be ambiguous or not know exactly what he wants!</a:t>
            </a:r>
          </a:p>
          <a:p>
            <a:pPr>
              <a:lnSpc>
                <a:spcPct val="150000"/>
              </a:lnSpc>
            </a:pPr>
            <a:endParaRPr lang="en-US" sz="1800" b="0" dirty="0"/>
          </a:p>
          <a:p>
            <a:pPr marL="6858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http://image.slidesharecdn.com/requirementsengineering-141017230256-conversion-gate02/95/requirements-engineering-process-in-software-engineering-3-638.jpg?cb=14135870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1679"/>
            <a:ext cx="5619750" cy="421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564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932781"/>
            <a:ext cx="1524000" cy="1590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TextBox 5"/>
          <p:cNvSpPr txBox="1"/>
          <p:nvPr/>
        </p:nvSpPr>
        <p:spPr>
          <a:xfrm>
            <a:off x="914400" y="4038600"/>
            <a:ext cx="7924800" cy="2123658"/>
          </a:xfrm>
          <a:prstGeom prst="rect">
            <a:avLst/>
          </a:prstGeom>
          <a:noFill/>
        </p:spPr>
        <p:txBody>
          <a:bodyPr wrap="square" rtlCol="0">
            <a:spAutoFit/>
          </a:bodyPr>
          <a:lstStyle/>
          <a:p>
            <a:pPr algn="ctr"/>
            <a:r>
              <a:rPr lang="en-GB" sz="4400" b="1" dirty="0" smtClean="0">
                <a:solidFill>
                  <a:srgbClr val="CC6600"/>
                </a:solidFill>
              </a:rPr>
              <a:t>What are the Repercussions of Gathering the Wrong Requirements?</a:t>
            </a:r>
            <a:endParaRPr lang="en-GB" sz="4400" b="1" dirty="0">
              <a:solidFill>
                <a:srgbClr val="CC6600"/>
              </a:solidFill>
            </a:endParaRPr>
          </a:p>
        </p:txBody>
      </p:sp>
    </p:spTree>
    <p:extLst>
      <p:ext uri="{BB962C8B-B14F-4D97-AF65-F5344CB8AC3E}">
        <p14:creationId xmlns:p14="http://schemas.microsoft.com/office/powerpoint/2010/main" val="1911275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086600" cy="1143000"/>
          </a:xfrm>
        </p:spPr>
        <p:txBody>
          <a:bodyPr/>
          <a:lstStyle/>
          <a:p>
            <a:r>
              <a:rPr lang="en-GB" dirty="0" smtClean="0"/>
              <a:t>The Importance of a Process</a:t>
            </a:r>
            <a:endParaRPr lang="en-GB" dirty="0"/>
          </a:p>
        </p:txBody>
      </p:sp>
      <p:sp>
        <p:nvSpPr>
          <p:cNvPr id="3" name="Content Placeholder 2"/>
          <p:cNvSpPr>
            <a:spLocks noGrp="1"/>
          </p:cNvSpPr>
          <p:nvPr>
            <p:ph idx="1"/>
          </p:nvPr>
        </p:nvSpPr>
        <p:spPr>
          <a:xfrm>
            <a:off x="838200" y="1600200"/>
            <a:ext cx="8077200" cy="4800600"/>
          </a:xfrm>
        </p:spPr>
        <p:txBody>
          <a:bodyPr>
            <a:noAutofit/>
          </a:bodyPr>
          <a:lstStyle/>
          <a:p>
            <a:pPr marL="68580" indent="0" algn="ctr">
              <a:lnSpc>
                <a:spcPct val="150000"/>
              </a:lnSpc>
              <a:buNone/>
            </a:pPr>
            <a:r>
              <a:rPr lang="en-US" sz="1800" b="0" dirty="0"/>
              <a:t>In order to try to minimize the negative impacts of incorrectly specifying requirements, a process is applied </a:t>
            </a:r>
            <a:r>
              <a:rPr lang="en-US" sz="1800" b="0" dirty="0" smtClean="0"/>
              <a:t>in order to carry </a:t>
            </a:r>
            <a:r>
              <a:rPr lang="en-US" sz="1800" b="0" dirty="0"/>
              <a:t>out this important activity as a series of steps.</a:t>
            </a:r>
          </a:p>
          <a:p>
            <a:pPr marL="68580" indent="0">
              <a:lnSpc>
                <a:spcPct val="150000"/>
              </a:lnSpc>
              <a:buNone/>
            </a:pPr>
            <a:endParaRPr lang="en-US" sz="700" b="0" dirty="0"/>
          </a:p>
          <a:p>
            <a:pPr marL="68580" indent="0">
              <a:lnSpc>
                <a:spcPct val="150000"/>
              </a:lnSpc>
              <a:buNone/>
            </a:pPr>
            <a:r>
              <a:rPr lang="en-US" sz="1800" b="0" dirty="0"/>
              <a:t>This process is known as the Requirements Engineering Life Cycle and contains the following activities: </a:t>
            </a:r>
          </a:p>
          <a:p>
            <a:pPr marL="708660" lvl="1" indent="-342900">
              <a:lnSpc>
                <a:spcPct val="150000"/>
              </a:lnSpc>
              <a:buFont typeface="+mj-lt"/>
              <a:buAutoNum type="arabicPeriod"/>
            </a:pPr>
            <a:r>
              <a:rPr lang="en-US" sz="1800" dirty="0"/>
              <a:t>Requirements </a:t>
            </a:r>
            <a:r>
              <a:rPr lang="en-US" sz="1800" b="1" dirty="0"/>
              <a:t>Elicitation</a:t>
            </a:r>
          </a:p>
          <a:p>
            <a:pPr marL="708660" lvl="1" indent="-342900">
              <a:lnSpc>
                <a:spcPct val="150000"/>
              </a:lnSpc>
              <a:buFont typeface="+mj-lt"/>
              <a:buAutoNum type="arabicPeriod"/>
            </a:pPr>
            <a:r>
              <a:rPr lang="en-US" sz="1800" dirty="0"/>
              <a:t>Requirements </a:t>
            </a:r>
            <a:r>
              <a:rPr lang="en-US" sz="1800" b="1" dirty="0" smtClean="0"/>
              <a:t>Analysis</a:t>
            </a:r>
            <a:endParaRPr lang="en-US" sz="1800" b="1" dirty="0"/>
          </a:p>
          <a:p>
            <a:pPr marL="708660" lvl="1" indent="-342900">
              <a:lnSpc>
                <a:spcPct val="150000"/>
              </a:lnSpc>
              <a:buFont typeface="+mj-lt"/>
              <a:buAutoNum type="arabicPeriod"/>
            </a:pPr>
            <a:r>
              <a:rPr lang="en-US" sz="1800" dirty="0"/>
              <a:t>Requirements </a:t>
            </a:r>
            <a:r>
              <a:rPr lang="en-US" sz="1800" b="1" dirty="0" smtClean="0"/>
              <a:t>Specification</a:t>
            </a:r>
            <a:endParaRPr lang="en-US" sz="1800" b="1" dirty="0"/>
          </a:p>
          <a:p>
            <a:pPr marL="708660" lvl="1" indent="-342900">
              <a:lnSpc>
                <a:spcPct val="150000"/>
              </a:lnSpc>
              <a:buFont typeface="+mj-lt"/>
              <a:buAutoNum type="arabicPeriod"/>
            </a:pPr>
            <a:r>
              <a:rPr lang="en-US" sz="1800" dirty="0"/>
              <a:t>Requirements </a:t>
            </a:r>
            <a:r>
              <a:rPr lang="en-US" sz="1800" b="1" dirty="0" smtClean="0"/>
              <a:t>Validation</a:t>
            </a:r>
            <a:endParaRPr lang="en-US" sz="1800" b="1" dirty="0"/>
          </a:p>
          <a:p>
            <a:pPr marL="708660" lvl="1" indent="-342900">
              <a:lnSpc>
                <a:spcPct val="150000"/>
              </a:lnSpc>
              <a:buFont typeface="+mj-lt"/>
              <a:buAutoNum type="arabicPeriod"/>
            </a:pPr>
            <a:endParaRPr lang="en-US" sz="700" dirty="0"/>
          </a:p>
          <a:p>
            <a:pPr marL="68580" indent="0" algn="ctr">
              <a:lnSpc>
                <a:spcPct val="150000"/>
              </a:lnSpc>
              <a:buNone/>
            </a:pPr>
            <a:r>
              <a:rPr lang="en-US" sz="1800" dirty="0"/>
              <a:t>All of the above processes must be managed and documented!</a:t>
            </a:r>
          </a:p>
          <a:p>
            <a:pPr>
              <a:lnSpc>
                <a:spcPct val="150000"/>
              </a:lnSpc>
            </a:pPr>
            <a:endParaRPr lang="en-GB" sz="1800" b="0" dirty="0"/>
          </a:p>
          <a:p>
            <a:pPr>
              <a:lnSpc>
                <a:spcPct val="150000"/>
              </a:lnSpc>
            </a:pPr>
            <a:endParaRPr lang="en-US" sz="1800" b="0" dirty="0"/>
          </a:p>
          <a:p>
            <a:pPr marL="6858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8452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077200" cy="1143000"/>
          </a:xfrm>
        </p:spPr>
        <p:txBody>
          <a:bodyPr/>
          <a:lstStyle/>
          <a:p>
            <a:r>
              <a:rPr lang="en-GB" sz="4000" dirty="0" smtClean="0"/>
              <a:t>Requirements Engineering Life Cycle</a:t>
            </a:r>
            <a:endParaRPr lang="en-GB" sz="4000" dirty="0"/>
          </a:p>
        </p:txBody>
      </p:sp>
      <p:sp>
        <p:nvSpPr>
          <p:cNvPr id="3" name="Content Placeholder 2"/>
          <p:cNvSpPr>
            <a:spLocks noGrp="1"/>
          </p:cNvSpPr>
          <p:nvPr>
            <p:ph idx="1"/>
          </p:nvPr>
        </p:nvSpPr>
        <p:spPr>
          <a:xfrm>
            <a:off x="838200" y="1600200"/>
            <a:ext cx="8077200" cy="4800600"/>
          </a:xfrm>
        </p:spPr>
        <p:txBody>
          <a:bodyPr>
            <a:noAutofit/>
          </a:bodyPr>
          <a:lstStyle/>
          <a:p>
            <a:pPr marL="68580" indent="0">
              <a:lnSpc>
                <a:spcPct val="150000"/>
              </a:lnSpc>
              <a:buNone/>
            </a:pPr>
            <a:endParaRPr lang="en-GB" sz="1800" b="0" dirty="0"/>
          </a:p>
          <a:p>
            <a:pPr>
              <a:lnSpc>
                <a:spcPct val="150000"/>
              </a:lnSpc>
            </a:pPr>
            <a:endParaRPr lang="en-US" sz="1800" b="0" dirty="0"/>
          </a:p>
          <a:p>
            <a:pPr marL="68580" indent="0">
              <a:lnSpc>
                <a:spcPct val="150000"/>
              </a:lnSpc>
              <a:buNone/>
            </a:pPr>
            <a:endParaRPr lang="en-US" sz="18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p:cNvPicPr>
          <p:nvPr/>
        </p:nvPicPr>
        <p:blipFill>
          <a:blip r:embed="rId2"/>
          <a:stretch>
            <a:fillRect/>
          </a:stretch>
        </p:blipFill>
        <p:spPr>
          <a:xfrm>
            <a:off x="1142999" y="1600200"/>
            <a:ext cx="7227587" cy="4648200"/>
          </a:xfrm>
          <a:prstGeom prst="rect">
            <a:avLst/>
          </a:prstGeom>
        </p:spPr>
      </p:pic>
    </p:spTree>
    <p:extLst>
      <p:ext uri="{BB962C8B-B14F-4D97-AF65-F5344CB8AC3E}">
        <p14:creationId xmlns:p14="http://schemas.microsoft.com/office/powerpoint/2010/main" val="1702115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153400" cy="1143000"/>
          </a:xfrm>
        </p:spPr>
        <p:txBody>
          <a:bodyPr/>
          <a:lstStyle/>
          <a:p>
            <a:r>
              <a:rPr lang="en-GB" sz="4000" dirty="0">
                <a:solidFill>
                  <a:srgbClr val="2F2B20"/>
                </a:solidFill>
              </a:rPr>
              <a:t>Requirements Engineering Life Cycle</a:t>
            </a:r>
            <a:endParaRPr lang="en-GB" dirty="0"/>
          </a:p>
        </p:txBody>
      </p:sp>
      <p:sp>
        <p:nvSpPr>
          <p:cNvPr id="3" name="Content Placeholder 2"/>
          <p:cNvSpPr>
            <a:spLocks noGrp="1"/>
          </p:cNvSpPr>
          <p:nvPr>
            <p:ph idx="1"/>
          </p:nvPr>
        </p:nvSpPr>
        <p:spPr/>
        <p:txBody>
          <a:bodyPr>
            <a:normAutofit lnSpcReduction="10000"/>
          </a:bodyPr>
          <a:lstStyle/>
          <a:p>
            <a:pPr marL="114300" indent="0">
              <a:lnSpc>
                <a:spcPct val="150000"/>
              </a:lnSpc>
              <a:buNone/>
            </a:pPr>
            <a:r>
              <a:rPr lang="en-GB" sz="1800" dirty="0"/>
              <a:t>1. Requirements Elicitation</a:t>
            </a:r>
          </a:p>
          <a:p>
            <a:pPr marL="114300" indent="0">
              <a:lnSpc>
                <a:spcPct val="150000"/>
              </a:lnSpc>
              <a:buNone/>
            </a:pPr>
            <a:r>
              <a:rPr lang="en-GB" sz="1800" b="0" dirty="0" smtClean="0"/>
              <a:t>Through </a:t>
            </a:r>
            <a:r>
              <a:rPr lang="en-GB" sz="1800" b="0" dirty="0"/>
              <a:t>interaction with the stakeholders and investigations about the organization and the current system, the analyst builds a model of the domain in which the system will be integrated and understands the given problem. Based on this model, the analyst tries to find out what is required of the new system</a:t>
            </a:r>
            <a:r>
              <a:rPr lang="en-GB" sz="1800" b="0" dirty="0" smtClean="0"/>
              <a:t>.</a:t>
            </a:r>
          </a:p>
          <a:p>
            <a:pPr marL="114300" indent="0">
              <a:lnSpc>
                <a:spcPct val="150000"/>
              </a:lnSpc>
              <a:buNone/>
            </a:pPr>
            <a:endParaRPr lang="en-GB" sz="1800" b="0" dirty="0" smtClean="0"/>
          </a:p>
          <a:p>
            <a:pPr marL="114300" indent="0">
              <a:lnSpc>
                <a:spcPct val="150000"/>
              </a:lnSpc>
              <a:buNone/>
            </a:pPr>
            <a:r>
              <a:rPr lang="en-GB" sz="1800" dirty="0" smtClean="0"/>
              <a:t>2. </a:t>
            </a:r>
            <a:r>
              <a:rPr lang="en-GB" sz="1800" dirty="0"/>
              <a:t>Requirements </a:t>
            </a:r>
            <a:r>
              <a:rPr lang="en-GB" sz="1800" dirty="0" smtClean="0"/>
              <a:t>Analysis</a:t>
            </a:r>
          </a:p>
          <a:p>
            <a:pPr marL="114300" indent="0">
              <a:lnSpc>
                <a:spcPct val="150000"/>
              </a:lnSpc>
              <a:buNone/>
            </a:pPr>
            <a:r>
              <a:rPr lang="en-GB" sz="1800" b="0" dirty="0" smtClean="0"/>
              <a:t>At this stage, the requirements are prioritized and verified with the stakeholders to ensure that there are no misunderstandings and misinterpretations and that everyone is on the same page.  A risk analysis od the [project is also carried out and estimates for effort, time and cost are also calculated.</a:t>
            </a:r>
            <a:endParaRPr lang="en-GB" sz="1800" b="0" dirty="0"/>
          </a:p>
          <a:p>
            <a:pPr marL="114300" indent="0">
              <a:lnSpc>
                <a:spcPct val="150000"/>
              </a:lnSpc>
              <a:buNone/>
            </a:pPr>
            <a:endParaRPr lang="en-GB" sz="1800" b="0"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9333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153400" cy="1143000"/>
          </a:xfrm>
        </p:spPr>
        <p:txBody>
          <a:bodyPr/>
          <a:lstStyle/>
          <a:p>
            <a:r>
              <a:rPr lang="en-GB" sz="4000" dirty="0">
                <a:solidFill>
                  <a:srgbClr val="2F2B20"/>
                </a:solidFill>
              </a:rPr>
              <a:t>Requirements Engineering Life Cycle</a:t>
            </a:r>
            <a:endParaRPr lang="en-GB" dirty="0"/>
          </a:p>
        </p:txBody>
      </p:sp>
      <p:sp>
        <p:nvSpPr>
          <p:cNvPr id="3" name="Content Placeholder 2"/>
          <p:cNvSpPr>
            <a:spLocks noGrp="1"/>
          </p:cNvSpPr>
          <p:nvPr>
            <p:ph idx="1"/>
          </p:nvPr>
        </p:nvSpPr>
        <p:spPr>
          <a:xfrm>
            <a:off x="838200" y="1600200"/>
            <a:ext cx="8305800" cy="5105400"/>
          </a:xfrm>
        </p:spPr>
        <p:txBody>
          <a:bodyPr>
            <a:normAutofit fontScale="92500" lnSpcReduction="10000"/>
          </a:bodyPr>
          <a:lstStyle/>
          <a:p>
            <a:pPr marL="114300" indent="0">
              <a:lnSpc>
                <a:spcPct val="150000"/>
              </a:lnSpc>
              <a:buNone/>
            </a:pPr>
            <a:r>
              <a:rPr lang="en-GB" sz="1800" dirty="0" smtClean="0"/>
              <a:t>3. </a:t>
            </a:r>
            <a:r>
              <a:rPr lang="en-GB" sz="1800" dirty="0"/>
              <a:t>Requirements </a:t>
            </a:r>
            <a:r>
              <a:rPr lang="en-GB" sz="1800" dirty="0" smtClean="0"/>
              <a:t>Specification</a:t>
            </a:r>
            <a:endParaRPr lang="en-GB" sz="1800" dirty="0"/>
          </a:p>
          <a:p>
            <a:pPr marL="68580" indent="0">
              <a:lnSpc>
                <a:spcPct val="150000"/>
              </a:lnSpc>
              <a:buNone/>
            </a:pPr>
            <a:r>
              <a:rPr lang="en-GB" sz="1800" b="0" dirty="0"/>
              <a:t>The requirements are understood and described in more detail using a natural language. Requirements are also described using a well known and industry recognized diagrammatic notation such as </a:t>
            </a:r>
            <a:r>
              <a:rPr lang="en-GB" sz="1800" b="0" dirty="0" smtClean="0"/>
              <a:t>Business Models and UML Use Case Diagrams.  Some prototypes are also created at this stage.  </a:t>
            </a:r>
            <a:r>
              <a:rPr lang="en-GB" sz="1800" b="0" dirty="0"/>
              <a:t>The aim here is to describe what is required of the system in the clearest, least ambiguous way possible to avoid misinterpretation of requirements.</a:t>
            </a:r>
          </a:p>
          <a:p>
            <a:pPr marL="114300" indent="0">
              <a:lnSpc>
                <a:spcPct val="150000"/>
              </a:lnSpc>
              <a:buNone/>
            </a:pPr>
            <a:endParaRPr lang="en-GB" sz="1800" b="0" dirty="0" smtClean="0"/>
          </a:p>
          <a:p>
            <a:pPr marL="114300" indent="0">
              <a:lnSpc>
                <a:spcPct val="150000"/>
              </a:lnSpc>
              <a:buNone/>
            </a:pPr>
            <a:r>
              <a:rPr lang="en-GB" sz="1800" dirty="0"/>
              <a:t>4</a:t>
            </a:r>
            <a:r>
              <a:rPr lang="en-GB" sz="1800" dirty="0" smtClean="0"/>
              <a:t>. </a:t>
            </a:r>
            <a:r>
              <a:rPr lang="en-GB" sz="1800" dirty="0"/>
              <a:t>Requirements </a:t>
            </a:r>
            <a:r>
              <a:rPr lang="en-GB" sz="1800" dirty="0" smtClean="0"/>
              <a:t>Validation</a:t>
            </a:r>
          </a:p>
          <a:p>
            <a:pPr marL="68580" indent="0">
              <a:lnSpc>
                <a:spcPct val="150000"/>
              </a:lnSpc>
              <a:buNone/>
            </a:pPr>
            <a:r>
              <a:rPr lang="en-GB" sz="1800" b="0" dirty="0"/>
              <a:t>The stakeholders must agree on the set of requirements specified; i.e. they must come to a consensus on what the system should do.  </a:t>
            </a:r>
            <a:r>
              <a:rPr lang="en-GB" sz="1800" b="0" dirty="0" smtClean="0"/>
              <a:t>Reviews, prototypes are critical at this stage so that </a:t>
            </a:r>
            <a:r>
              <a:rPr lang="en-GB" sz="1800" b="0" dirty="0"/>
              <a:t>requirements </a:t>
            </a:r>
            <a:r>
              <a:rPr lang="en-GB" sz="1800" b="0" dirty="0" smtClean="0"/>
              <a:t>can be validated by </a:t>
            </a:r>
            <a:r>
              <a:rPr lang="en-GB" sz="1800" b="0" dirty="0"/>
              <a:t>checking that these are correct in terms of the purpose of the system and </a:t>
            </a:r>
            <a:r>
              <a:rPr lang="en-GB" sz="1800" b="0" dirty="0" smtClean="0"/>
              <a:t>verified to </a:t>
            </a:r>
            <a:r>
              <a:rPr lang="en-GB" sz="1800" b="0" dirty="0"/>
              <a:t>make sure that these are stated correctly and clearly understood in the same way by every one involved.</a:t>
            </a:r>
          </a:p>
          <a:p>
            <a:pPr marL="114300" indent="0">
              <a:lnSpc>
                <a:spcPct val="150000"/>
              </a:lnSpc>
              <a:buNone/>
            </a:pPr>
            <a:endParaRPr lang="en-GB" sz="1800" b="0"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97778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1386</TotalTime>
  <Words>2558</Words>
  <Application>Microsoft Office PowerPoint</Application>
  <PresentationFormat>On-screen Show (4:3)</PresentationFormat>
  <Paragraphs>361</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vt:lpstr>
      <vt:lpstr>Adjacency</vt:lpstr>
      <vt:lpstr>Software Engineering</vt:lpstr>
      <vt:lpstr>Lesson Objectives</vt:lpstr>
      <vt:lpstr>The Importance of a Process</vt:lpstr>
      <vt:lpstr>The Importance of a Process</vt:lpstr>
      <vt:lpstr>Discussion</vt:lpstr>
      <vt:lpstr>The Importance of a Process</vt:lpstr>
      <vt:lpstr>Requirements Engineering Life Cycle</vt:lpstr>
      <vt:lpstr>Requirements Engineering Life Cycle</vt:lpstr>
      <vt:lpstr>Requirements Engineering Life Cycle</vt:lpstr>
      <vt:lpstr>Brain Storming</vt:lpstr>
      <vt:lpstr>Group Sessions (JAD)</vt:lpstr>
      <vt:lpstr>Group Sessions (JAD)</vt:lpstr>
      <vt:lpstr>Group Sessions (JAD)</vt:lpstr>
      <vt:lpstr>Group Sessions (JAD)</vt:lpstr>
      <vt:lpstr>Interviews</vt:lpstr>
      <vt:lpstr>Interviews</vt:lpstr>
      <vt:lpstr>Interviews</vt:lpstr>
      <vt:lpstr>Interviews</vt:lpstr>
      <vt:lpstr>Interviews</vt:lpstr>
      <vt:lpstr>Interviews</vt:lpstr>
      <vt:lpstr>Questionnaires</vt:lpstr>
      <vt:lpstr>Questionnaires</vt:lpstr>
      <vt:lpstr>Questionnaires</vt:lpstr>
      <vt:lpstr>Prototyping</vt:lpstr>
      <vt:lpstr>Prototyping</vt:lpstr>
      <vt:lpstr>Prototyping</vt:lpstr>
      <vt:lpstr>Prototyping</vt:lpstr>
      <vt:lpstr>Prototyping</vt:lpstr>
      <vt:lpstr>Observations</vt:lpstr>
      <vt:lpstr>Observations</vt:lpstr>
      <vt:lpstr>Observations</vt:lpstr>
      <vt:lpstr>End of Lesson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Kassandra Calleja</dc:creator>
  <cp:lastModifiedBy>Kassandra Calleja</cp:lastModifiedBy>
  <cp:revision>78</cp:revision>
  <dcterms:created xsi:type="dcterms:W3CDTF">2006-08-16T00:00:00Z</dcterms:created>
  <dcterms:modified xsi:type="dcterms:W3CDTF">2015-10-19T20:53:32Z</dcterms:modified>
</cp:coreProperties>
</file>