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3" r:id="rId18"/>
    <p:sldId id="275" r:id="rId19"/>
    <p:sldId id="276" r:id="rId20"/>
    <p:sldId id="272" r:id="rId21"/>
    <p:sldId id="277" r:id="rId22"/>
    <p:sldId id="278" r:id="rId23"/>
    <p:sldId id="274" r:id="rId24"/>
    <p:sldId id="27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C422-30B8-4778-BFF7-BCE4EBC50644}">
          <p14:sldIdLst>
            <p14:sldId id="256"/>
            <p14:sldId id="262"/>
            <p14:sldId id="266"/>
            <p14:sldId id="267"/>
            <p14:sldId id="268"/>
            <p14:sldId id="269"/>
            <p14:sldId id="27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3"/>
            <p14:sldId id="275"/>
            <p14:sldId id="276"/>
            <p14:sldId id="272"/>
            <p14:sldId id="277"/>
            <p14:sldId id="278"/>
            <p14:sldId id="274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96" autoAdjust="0"/>
  </p:normalViewPr>
  <p:slideViewPr>
    <p:cSldViewPr>
      <p:cViewPr varScale="1">
        <p:scale>
          <a:sx n="93" d="100"/>
          <a:sy n="93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19/09/2016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6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11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1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4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1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3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3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502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429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Lesson 2 – Requirements Management and Validation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4572000"/>
            <a:ext cx="8001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LO2 : </a:t>
            </a:r>
            <a:r>
              <a:rPr lang="en-GB" sz="1600" dirty="0"/>
              <a:t>Carry out a requirements acquisition exercise in order to identify the main functional and non-functional requirements of a proposed software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153400" cy="55626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Estimating Effort for User Stories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How should Effort be Estimated?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A better way of estimating the Effort required to complete a user story is to use </a:t>
            </a:r>
            <a:r>
              <a:rPr lang="en-US" sz="1800" dirty="0" smtClean="0">
                <a:solidFill>
                  <a:srgbClr val="0070C0"/>
                </a:solidFill>
              </a:rPr>
              <a:t>Story Points</a:t>
            </a:r>
            <a:r>
              <a:rPr lang="en-US" sz="1800" b="0" dirty="0" smtClean="0"/>
              <a:t>. Rather then committing a number of hours/days to a particular user story, we </a:t>
            </a:r>
            <a:r>
              <a:rPr lang="en-US" sz="1800" dirty="0" smtClean="0">
                <a:solidFill>
                  <a:srgbClr val="0070C0"/>
                </a:solidFill>
              </a:rPr>
              <a:t>commit a number of points to each Sprint</a:t>
            </a:r>
            <a:r>
              <a:rPr lang="en-US" sz="1800" b="0" dirty="0" smtClean="0"/>
              <a:t>!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200" b="0" dirty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What are Story Points?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/>
              <a:t>Story </a:t>
            </a:r>
            <a:r>
              <a:rPr lang="en-US" sz="1800" b="0" dirty="0" smtClean="0"/>
              <a:t>Points </a:t>
            </a:r>
            <a:r>
              <a:rPr lang="en-US" sz="1800" dirty="0" smtClean="0">
                <a:solidFill>
                  <a:srgbClr val="0070C0"/>
                </a:solidFill>
              </a:rPr>
              <a:t>represent the Effort </a:t>
            </a:r>
            <a:r>
              <a:rPr lang="en-US" sz="1800" b="0" dirty="0" smtClean="0"/>
              <a:t>involved in delivering a 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Product Backlog Item. They are </a:t>
            </a:r>
            <a:r>
              <a:rPr lang="en-US" sz="1800" dirty="0">
                <a:solidFill>
                  <a:srgbClr val="0070C0"/>
                </a:solidFill>
              </a:rPr>
              <a:t>simply points </a:t>
            </a:r>
            <a:r>
              <a:rPr lang="en-US" sz="1800" b="0" dirty="0" smtClean="0"/>
              <a:t>that </a:t>
            </a:r>
            <a:r>
              <a:rPr lang="en-US" sz="1800" dirty="0">
                <a:solidFill>
                  <a:srgbClr val="0070C0"/>
                </a:solidFill>
              </a:rPr>
              <a:t>indicate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to </a:t>
            </a:r>
            <a:r>
              <a:rPr lang="en-US" sz="1800" dirty="0">
                <a:solidFill>
                  <a:srgbClr val="0070C0"/>
                </a:solidFill>
              </a:rPr>
              <a:t>the </a:t>
            </a:r>
            <a:r>
              <a:rPr lang="en-US" sz="1800" dirty="0" smtClean="0">
                <a:solidFill>
                  <a:srgbClr val="0070C0"/>
                </a:solidFill>
              </a:rPr>
              <a:t>SCRUM team </a:t>
            </a:r>
            <a:r>
              <a:rPr lang="en-US" sz="1800" dirty="0">
                <a:solidFill>
                  <a:srgbClr val="0070C0"/>
                </a:solidFill>
              </a:rPr>
              <a:t>how difficult the story is to develop</a:t>
            </a:r>
            <a:r>
              <a:rPr lang="en-US" sz="1800" b="0" dirty="0" smtClean="0"/>
              <a:t>. 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The higher the number of points the more difficult the 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story is to develop.</a:t>
            </a: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GB" sz="7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Image result for scrum story poi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580048"/>
            <a:ext cx="2590800" cy="203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0010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Estimating Effort for User Stories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Why Story Points?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/>
              <a:t>They </a:t>
            </a:r>
            <a:r>
              <a:rPr lang="en-US" sz="1800" dirty="0">
                <a:solidFill>
                  <a:srgbClr val="0070C0"/>
                </a:solidFill>
              </a:rPr>
              <a:t>allow individuals with differing skill sets and speeds of working to </a:t>
            </a:r>
            <a:r>
              <a:rPr lang="en-US" sz="1800" dirty="0" smtClean="0">
                <a:solidFill>
                  <a:srgbClr val="0070C0"/>
                </a:solidFill>
              </a:rPr>
              <a:t>agree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0" dirty="0" smtClean="0"/>
              <a:t>on how difficult it is to develop a user story.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200" b="0" dirty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Example : 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Two programmers might agree that a particular user story might require an Effort of 2 story points to be developed but whilst Programmer A might require 2 hours to complete a story of that effort, Programmer B might require 3hours!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200" b="0" dirty="0"/>
          </a:p>
          <a:p>
            <a:pPr marL="114300" indent="0" algn="ctr" fontAlgn="base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Although programmers work at different speeds (or velocity), story points allow them to agree on the difficulty of the story rather than the time!</a:t>
            </a:r>
            <a:endParaRPr lang="en-US" sz="1800" dirty="0">
              <a:solidFill>
                <a:srgbClr val="0070C0"/>
              </a:solidFill>
            </a:endParaRPr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GB" sz="7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0010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Estimating Effort for User Stories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How are Story Points Assigned?</a:t>
            </a:r>
          </a:p>
          <a:p>
            <a:pPr fontAlgn="base">
              <a:lnSpc>
                <a:spcPct val="150000"/>
              </a:lnSpc>
            </a:pPr>
            <a:r>
              <a:rPr lang="en-US" sz="1800" b="0" dirty="0" smtClean="0"/>
              <a:t>Planning Poker (or SCRUM Poker)</a:t>
            </a:r>
          </a:p>
          <a:p>
            <a:pPr fontAlgn="base">
              <a:lnSpc>
                <a:spcPct val="150000"/>
              </a:lnSpc>
            </a:pPr>
            <a:r>
              <a:rPr lang="en-US" sz="1800" b="0" dirty="0" smtClean="0"/>
              <a:t>Relative </a:t>
            </a:r>
            <a:r>
              <a:rPr lang="en-US" sz="1800" b="0" dirty="0" smtClean="0"/>
              <a:t>Estimation</a:t>
            </a:r>
          </a:p>
          <a:p>
            <a:pPr fontAlgn="base">
              <a:lnSpc>
                <a:spcPct val="150000"/>
              </a:lnSpc>
            </a:pPr>
            <a:r>
              <a:rPr lang="en-US" sz="1800" b="0" dirty="0" smtClean="0"/>
              <a:t>Bucket Backlog</a:t>
            </a:r>
            <a:endParaRPr lang="en-US" sz="1800" b="0" dirty="0" smtClean="0"/>
          </a:p>
          <a:p>
            <a:pPr fontAlgn="base">
              <a:lnSpc>
                <a:spcPct val="150000"/>
              </a:lnSpc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  <a:p>
            <a:pPr marL="114300" indent="0" fontAlgn="base">
              <a:lnSpc>
                <a:spcPct val="150000"/>
              </a:lnSpc>
              <a:buNone/>
            </a:pPr>
            <a:endParaRPr lang="en-GB" sz="7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89" y="1859280"/>
            <a:ext cx="3594484" cy="1798320"/>
          </a:xfrm>
          <a:prstGeom prst="rect">
            <a:avLst/>
          </a:prstGeom>
        </p:spPr>
      </p:pic>
      <p:pic>
        <p:nvPicPr>
          <p:cNvPr id="3074" name="Picture 2" descr="Image result for relative esti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62424"/>
            <a:ext cx="60960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038600" cy="5486400"/>
          </a:xfrm>
        </p:spPr>
        <p:txBody>
          <a:bodyPr>
            <a:normAutofit fontScale="92500" lnSpcReduction="20000"/>
          </a:bodyPr>
          <a:lstStyle/>
          <a:p>
            <a:pPr marL="6858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dirty="0">
                <a:solidFill>
                  <a:srgbClr val="CC6600"/>
                </a:solidFill>
              </a:rPr>
              <a:t>Estimating Effort </a:t>
            </a:r>
            <a:r>
              <a:rPr lang="en-US" sz="1800" dirty="0" smtClean="0">
                <a:solidFill>
                  <a:srgbClr val="CC6600"/>
                </a:solidFill>
              </a:rPr>
              <a:t>using Planning Poker</a:t>
            </a:r>
          </a:p>
          <a:p>
            <a:pPr marL="68580" indent="0" algn="ctr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dirty="0">
              <a:solidFill>
                <a:srgbClr val="CC6600"/>
              </a:solidFill>
            </a:endParaRPr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Each </a:t>
            </a:r>
            <a:r>
              <a:rPr lang="en-US" sz="1800" dirty="0">
                <a:solidFill>
                  <a:srgbClr val="0070C0"/>
                </a:solidFill>
              </a:rPr>
              <a:t>estimator holds a deck of Planning Poker </a:t>
            </a:r>
            <a:r>
              <a:rPr lang="en-US" sz="1800" dirty="0" smtClean="0">
                <a:solidFill>
                  <a:srgbClr val="0070C0"/>
                </a:solidFill>
              </a:rPr>
              <a:t>cards. </a:t>
            </a:r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200" b="0" dirty="0" smtClean="0"/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b="0" dirty="0" smtClean="0"/>
              <a:t>The </a:t>
            </a:r>
            <a:r>
              <a:rPr lang="en-US" sz="1800" b="0" dirty="0"/>
              <a:t>values represent the number of story points, ideal days, or other units in which the team </a:t>
            </a:r>
            <a:r>
              <a:rPr lang="en-US" sz="1800" b="0" dirty="0" smtClean="0"/>
              <a:t>estimates.</a:t>
            </a:r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endParaRPr lang="en-US" sz="1200" b="0" dirty="0"/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b="0" dirty="0" smtClean="0"/>
              <a:t>Estimators discuss the feature </a:t>
            </a:r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b="0" dirty="0" smtClean="0"/>
              <a:t>and privately select a card to represent their own estimate of the story.</a:t>
            </a:r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b="0" dirty="0" smtClean="0"/>
          </a:p>
          <a:p>
            <a:pPr marL="68580" lvl="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All Estimates are revealed at the same time</a:t>
            </a:r>
            <a:endParaRPr lang="en-US" sz="1800" dirty="0">
              <a:solidFill>
                <a:srgbClr val="0070C0"/>
              </a:solidFill>
            </a:endParaRPr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b="0" dirty="0" smtClean="0"/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dirty="0">
              <a:solidFill>
                <a:srgbClr val="CC660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Image result for planning po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16" y="1338637"/>
            <a:ext cx="371980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lanning po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00500"/>
            <a:ext cx="3778899" cy="25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1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4419600" cy="4800600"/>
          </a:xfrm>
        </p:spPr>
        <p:txBody>
          <a:bodyPr>
            <a:normAutofit lnSpcReduction="10000"/>
          </a:bodyPr>
          <a:lstStyle/>
          <a:p>
            <a:pPr marL="68580" indent="0" algn="ctr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600" dirty="0">
                <a:solidFill>
                  <a:srgbClr val="CC6600"/>
                </a:solidFill>
              </a:rPr>
              <a:t>Estimating Effort using Planning Poker</a:t>
            </a:r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endParaRPr lang="en-US" sz="1600" dirty="0">
              <a:solidFill>
                <a:srgbClr val="CC6600"/>
              </a:solidFill>
            </a:endParaRPr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r>
              <a:rPr lang="en-US" sz="1700" b="0" dirty="0" smtClean="0"/>
              <a:t>If </a:t>
            </a:r>
            <a:r>
              <a:rPr lang="en-US" sz="1700" b="0" dirty="0"/>
              <a:t>all estimators selected the same value, that becomes the estimate. </a:t>
            </a:r>
            <a:endParaRPr lang="en-US" sz="1700" b="0" dirty="0" smtClean="0"/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endParaRPr lang="en-US" sz="1700" b="0" dirty="0" smtClean="0"/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r>
              <a:rPr lang="en-US" sz="1700" b="0" dirty="0" smtClean="0"/>
              <a:t>If </a:t>
            </a:r>
            <a:r>
              <a:rPr lang="en-US" sz="1700" b="0" dirty="0"/>
              <a:t>not, the estimators discuss their estimates. </a:t>
            </a:r>
            <a:endParaRPr lang="en-US" sz="1700" b="0" dirty="0" smtClean="0"/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endParaRPr lang="en-US" sz="1700" b="0" dirty="0"/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r>
              <a:rPr lang="en-US" sz="1700" dirty="0" smtClean="0">
                <a:solidFill>
                  <a:srgbClr val="0070C0"/>
                </a:solidFill>
              </a:rPr>
              <a:t>The </a:t>
            </a:r>
            <a:r>
              <a:rPr lang="en-US" sz="1700" dirty="0">
                <a:solidFill>
                  <a:srgbClr val="0070C0"/>
                </a:solidFill>
              </a:rPr>
              <a:t>high and low estimators should especially share their reasons. </a:t>
            </a:r>
            <a:endParaRPr lang="en-US" sz="1700" dirty="0" smtClean="0">
              <a:solidFill>
                <a:srgbClr val="0070C0"/>
              </a:solidFill>
            </a:endParaRPr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endParaRPr lang="en-US" sz="1700" b="0" dirty="0"/>
          </a:p>
          <a:p>
            <a:pPr marL="68580" indent="0" algn="ctr">
              <a:lnSpc>
                <a:spcPct val="140000"/>
              </a:lnSpc>
              <a:buClr>
                <a:srgbClr val="A9A57C"/>
              </a:buClr>
              <a:buNone/>
            </a:pPr>
            <a:r>
              <a:rPr lang="en-US" sz="1700" b="0" dirty="0" smtClean="0"/>
              <a:t>The </a:t>
            </a:r>
            <a:r>
              <a:rPr lang="en-US" sz="1700" b="0" dirty="0"/>
              <a:t>poker planning process is repeated until consensus is </a:t>
            </a:r>
            <a:r>
              <a:rPr lang="en-US" sz="1700" b="0" dirty="0" smtClean="0"/>
              <a:t>achieved.</a:t>
            </a:r>
            <a:endParaRPr lang="en-US" sz="1700" b="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09800"/>
            <a:ext cx="30544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5486400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dirty="0">
                <a:solidFill>
                  <a:srgbClr val="CC6600"/>
                </a:solidFill>
              </a:rPr>
              <a:t>Estimating Effort </a:t>
            </a:r>
            <a:r>
              <a:rPr lang="en-US" sz="1800" dirty="0" smtClean="0">
                <a:solidFill>
                  <a:srgbClr val="CC6600"/>
                </a:solidFill>
              </a:rPr>
              <a:t>using Relative Estimation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Estimators establish a baseline to be a able to categorize user stories</a:t>
            </a:r>
            <a:endParaRPr lang="en-US" sz="1800" b="0" dirty="0"/>
          </a:p>
          <a:p>
            <a:pPr fontAlgn="base"/>
            <a:r>
              <a:rPr lang="en-US" sz="1800" b="0" dirty="0" smtClean="0"/>
              <a:t>They agree on a point system:</a:t>
            </a:r>
            <a:endParaRPr lang="en-US" sz="1800" b="0" dirty="0"/>
          </a:p>
          <a:p>
            <a:pPr lvl="1" fontAlgn="base"/>
            <a:r>
              <a:rPr lang="en-US" sz="1800" b="1" dirty="0">
                <a:solidFill>
                  <a:srgbClr val="0070C0"/>
                </a:solidFill>
              </a:rPr>
              <a:t>1 </a:t>
            </a:r>
            <a:r>
              <a:rPr lang="en-US" sz="1800" b="1" dirty="0" smtClean="0">
                <a:solidFill>
                  <a:srgbClr val="0070C0"/>
                </a:solidFill>
              </a:rPr>
              <a:t>points </a:t>
            </a:r>
            <a:r>
              <a:rPr lang="en-US" sz="1800" b="1" dirty="0">
                <a:solidFill>
                  <a:srgbClr val="0070C0"/>
                </a:solidFill>
              </a:rPr>
              <a:t>= </a:t>
            </a:r>
            <a:r>
              <a:rPr lang="en-US" sz="1800" b="1" dirty="0" smtClean="0">
                <a:solidFill>
                  <a:srgbClr val="0070C0"/>
                </a:solidFill>
              </a:rPr>
              <a:t>Small task</a:t>
            </a:r>
            <a:endParaRPr lang="en-US" sz="1800" b="1" dirty="0">
              <a:solidFill>
                <a:srgbClr val="0070C0"/>
              </a:solidFill>
            </a:endParaRPr>
          </a:p>
          <a:p>
            <a:pPr lvl="1" fontAlgn="base"/>
            <a:r>
              <a:rPr lang="en-US" sz="1800" b="1" dirty="0">
                <a:solidFill>
                  <a:srgbClr val="0070C0"/>
                </a:solidFill>
              </a:rPr>
              <a:t>3 </a:t>
            </a:r>
            <a:r>
              <a:rPr lang="en-US" sz="1800" b="1" dirty="0" smtClean="0">
                <a:solidFill>
                  <a:srgbClr val="0070C0"/>
                </a:solidFill>
              </a:rPr>
              <a:t>points = </a:t>
            </a:r>
            <a:r>
              <a:rPr lang="en-US" sz="1800" b="1" dirty="0">
                <a:solidFill>
                  <a:srgbClr val="0070C0"/>
                </a:solidFill>
              </a:rPr>
              <a:t>M</a:t>
            </a:r>
            <a:r>
              <a:rPr lang="en-US" sz="1800" b="1" dirty="0" smtClean="0">
                <a:solidFill>
                  <a:srgbClr val="0070C0"/>
                </a:solidFill>
              </a:rPr>
              <a:t>edium task</a:t>
            </a:r>
            <a:endParaRPr lang="en-US" sz="1800" b="1" dirty="0">
              <a:solidFill>
                <a:srgbClr val="0070C0"/>
              </a:solidFill>
            </a:endParaRPr>
          </a:p>
          <a:p>
            <a:pPr lvl="1" fontAlgn="base"/>
            <a:r>
              <a:rPr lang="en-US" sz="1800" b="1" dirty="0">
                <a:solidFill>
                  <a:srgbClr val="0070C0"/>
                </a:solidFill>
              </a:rPr>
              <a:t>5 </a:t>
            </a:r>
            <a:r>
              <a:rPr lang="en-US" sz="1800" b="1" dirty="0" smtClean="0">
                <a:solidFill>
                  <a:srgbClr val="0070C0"/>
                </a:solidFill>
              </a:rPr>
              <a:t>points = </a:t>
            </a:r>
            <a:r>
              <a:rPr lang="en-US" sz="1800" b="1" dirty="0">
                <a:solidFill>
                  <a:srgbClr val="0070C0"/>
                </a:solidFill>
              </a:rPr>
              <a:t>L</a:t>
            </a:r>
            <a:r>
              <a:rPr lang="en-US" sz="1800" b="1" dirty="0" smtClean="0">
                <a:solidFill>
                  <a:srgbClr val="0070C0"/>
                </a:solidFill>
              </a:rPr>
              <a:t>arge task</a:t>
            </a:r>
          </a:p>
          <a:p>
            <a:pPr lvl="1" fontAlgn="base"/>
            <a:r>
              <a:rPr lang="en-US" sz="1800" b="1" dirty="0" smtClean="0">
                <a:solidFill>
                  <a:srgbClr val="0070C0"/>
                </a:solidFill>
              </a:rPr>
              <a:t>8 points = Extra </a:t>
            </a:r>
            <a:r>
              <a:rPr lang="en-US" sz="1800" b="1" dirty="0">
                <a:solidFill>
                  <a:srgbClr val="0070C0"/>
                </a:solidFill>
              </a:rPr>
              <a:t>L</a:t>
            </a:r>
            <a:r>
              <a:rPr lang="en-US" sz="1800" b="1" dirty="0" smtClean="0">
                <a:solidFill>
                  <a:srgbClr val="0070C0"/>
                </a:solidFill>
              </a:rPr>
              <a:t>arge task</a:t>
            </a:r>
            <a:endParaRPr lang="en-US" sz="1800" b="1" dirty="0">
              <a:solidFill>
                <a:srgbClr val="0070C0"/>
              </a:solidFill>
            </a:endParaRPr>
          </a:p>
          <a:p>
            <a:pPr marL="114300" indent="0" fontAlgn="base">
              <a:buNone/>
            </a:pPr>
            <a:endParaRPr lang="en-US" sz="1800" b="0" dirty="0"/>
          </a:p>
          <a:p>
            <a:pPr fontAlgn="base"/>
            <a:r>
              <a:rPr lang="en-US" sz="1800" b="0" dirty="0" smtClean="0"/>
              <a:t>They agree on 1 user story for each size and use these user stories to compare the effort required for other user stories.</a:t>
            </a:r>
          </a:p>
          <a:p>
            <a:pPr fontAlgn="base"/>
            <a:endParaRPr lang="en-US" sz="1800" b="0" dirty="0">
              <a:solidFill>
                <a:srgbClr val="CC6600"/>
              </a:solidFill>
            </a:endParaRPr>
          </a:p>
          <a:p>
            <a:pPr fontAlgn="base"/>
            <a:r>
              <a:rPr lang="en-US" sz="1800" b="0" dirty="0" smtClean="0">
                <a:solidFill>
                  <a:srgbClr val="CC6600"/>
                </a:solidFill>
              </a:rPr>
              <a:t>Example </a:t>
            </a:r>
          </a:p>
          <a:p>
            <a:pPr marL="339725" indent="0" fontAlgn="base">
              <a:buNone/>
            </a:pPr>
            <a:r>
              <a:rPr lang="en-US" sz="1800" b="0" dirty="0" smtClean="0"/>
              <a:t> If we all agreed that user </a:t>
            </a:r>
            <a:r>
              <a:rPr lang="en-US" sz="1800" dirty="0" smtClean="0">
                <a:solidFill>
                  <a:srgbClr val="0070C0"/>
                </a:solidFill>
              </a:rPr>
              <a:t>story 1 is a small task worth of 1 story point </a:t>
            </a:r>
            <a:r>
              <a:rPr lang="en-US" sz="1800" b="0" dirty="0" smtClean="0"/>
              <a:t>and user </a:t>
            </a:r>
            <a:r>
              <a:rPr lang="en-US" sz="1800" dirty="0" smtClean="0">
                <a:solidFill>
                  <a:srgbClr val="0070C0"/>
                </a:solidFill>
              </a:rPr>
              <a:t>story 2 is a medium sized task worth 3 points</a:t>
            </a:r>
            <a:r>
              <a:rPr lang="en-US" sz="1800" b="0" dirty="0" smtClean="0"/>
              <a:t>, if I think </a:t>
            </a:r>
            <a:r>
              <a:rPr lang="en-US" sz="1800" b="0" dirty="0" smtClean="0">
                <a:solidFill>
                  <a:srgbClr val="0070C0"/>
                </a:solidFill>
              </a:rPr>
              <a:t>that </a:t>
            </a:r>
            <a:r>
              <a:rPr lang="en-US" sz="1800" dirty="0" smtClean="0">
                <a:solidFill>
                  <a:srgbClr val="0070C0"/>
                </a:solidFill>
              </a:rPr>
              <a:t>user story 3 is slightly harder then user story 1 but not as complex as user story 2</a:t>
            </a:r>
            <a:r>
              <a:rPr lang="en-US" sz="1800" b="0" dirty="0" smtClean="0"/>
              <a:t>, then it is worth, in my opinion, </a:t>
            </a:r>
            <a:r>
              <a:rPr lang="en-US" sz="1800" dirty="0" smtClean="0">
                <a:solidFill>
                  <a:srgbClr val="0070C0"/>
                </a:solidFill>
              </a:rPr>
              <a:t>2 story points</a:t>
            </a:r>
            <a:r>
              <a:rPr lang="en-US" sz="1800" b="0" dirty="0" smtClean="0"/>
              <a:t>!  </a:t>
            </a:r>
            <a:endParaRPr lang="en-US" sz="1800" b="0" dirty="0"/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dirty="0">
              <a:solidFill>
                <a:srgbClr val="CC660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98" y="2338227"/>
            <a:ext cx="3939493" cy="13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5486400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Clr>
                <a:srgbClr val="A9A57C"/>
              </a:buClr>
              <a:buNone/>
            </a:pPr>
            <a:r>
              <a:rPr lang="en-US" sz="1800" dirty="0">
                <a:solidFill>
                  <a:srgbClr val="CC6600"/>
                </a:solidFill>
              </a:rPr>
              <a:t>Estimating Effort </a:t>
            </a:r>
            <a:r>
              <a:rPr lang="en-US" sz="1800" dirty="0" smtClean="0">
                <a:solidFill>
                  <a:srgbClr val="CC6600"/>
                </a:solidFill>
              </a:rPr>
              <a:t>using Relative Estimation</a:t>
            </a:r>
          </a:p>
          <a:p>
            <a:pPr marL="68580" lvl="0" indent="0">
              <a:lnSpc>
                <a:spcPct val="150000"/>
              </a:lnSpc>
              <a:buClr>
                <a:srgbClr val="A9A57C"/>
              </a:buClr>
              <a:buNone/>
            </a:pPr>
            <a:endParaRPr lang="en-US" sz="1800" dirty="0">
              <a:solidFill>
                <a:srgbClr val="CC660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Image result for relative esti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81200"/>
            <a:ext cx="712782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dirty="0" smtClean="0"/>
              <a:t>What is A Time –Box?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A </a:t>
            </a:r>
            <a:r>
              <a:rPr lang="en-GB" sz="1800" b="0" dirty="0"/>
              <a:t>previously agreed period of time during which </a:t>
            </a:r>
            <a:endParaRPr lang="en-GB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a </a:t>
            </a:r>
            <a:r>
              <a:rPr lang="en-GB" sz="1800" b="0" dirty="0"/>
              <a:t>person or a team works steadily towards completion </a:t>
            </a:r>
            <a:endParaRPr lang="en-GB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of a goal i.e. towards the completion of a system/set of requirements.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GB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In Agile Development, </a:t>
            </a:r>
            <a:r>
              <a:rPr lang="en-GB" sz="1800" dirty="0" smtClean="0">
                <a:solidFill>
                  <a:srgbClr val="CC6600"/>
                </a:solidFill>
              </a:rPr>
              <a:t>an Iteration/Sprint is assigned a fixed start date and a fixed end date</a:t>
            </a:r>
            <a:r>
              <a:rPr lang="en-GB" sz="1800" b="0" dirty="0" smtClean="0"/>
              <a:t>, in between these dates an agreed subset of the requirements/user stories identified for the system has to be developed.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GB" sz="12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The agreed subset of user stories to be completed in each Sprint should depend on the number of story points the team is capable of delivering in a given time i.e. the team’s velocity.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89" y="1524000"/>
            <a:ext cx="311921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305800" cy="580644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7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i="1" dirty="0" smtClean="0"/>
              <a:t>The Process….</a:t>
            </a:r>
          </a:p>
          <a:p>
            <a:pPr marL="411480" indent="-342900">
              <a:lnSpc>
                <a:spcPct val="150000"/>
              </a:lnSpc>
              <a:buAutoNum type="arabicPeriod"/>
            </a:pPr>
            <a:r>
              <a:rPr lang="en-GB" sz="1800" b="0" dirty="0" smtClean="0"/>
              <a:t>The </a:t>
            </a:r>
            <a:r>
              <a:rPr lang="en-GB" sz="1800" dirty="0" smtClean="0">
                <a:solidFill>
                  <a:srgbClr val="CC6600"/>
                </a:solidFill>
              </a:rPr>
              <a:t>duration of the time-box is decided</a:t>
            </a:r>
            <a:r>
              <a:rPr lang="en-GB" sz="1800" b="0" dirty="0" smtClean="0"/>
              <a:t>.  This is usually only a few weeks.</a:t>
            </a:r>
          </a:p>
          <a:p>
            <a:pPr marL="411480" indent="-342900">
              <a:lnSpc>
                <a:spcPct val="150000"/>
              </a:lnSpc>
              <a:buAutoNum type="arabicPeriod"/>
            </a:pPr>
            <a:endParaRPr lang="en-GB" sz="700" b="0" dirty="0" smtClean="0"/>
          </a:p>
          <a:p>
            <a:pPr marL="411480" indent="-342900">
              <a:lnSpc>
                <a:spcPct val="150000"/>
              </a:lnSpc>
              <a:buAutoNum type="arabicPeriod"/>
            </a:pPr>
            <a:r>
              <a:rPr lang="en-GB" sz="1800" b="0" dirty="0" smtClean="0"/>
              <a:t>At the start of the time-box planning takes place to allow:</a:t>
            </a:r>
          </a:p>
          <a:p>
            <a:pPr marL="70866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GB" sz="1800" b="1" dirty="0" smtClean="0">
                <a:solidFill>
                  <a:srgbClr val="CC6600"/>
                </a:solidFill>
              </a:rPr>
              <a:t>Stakeholders to decide what features to include </a:t>
            </a:r>
            <a:r>
              <a:rPr lang="en-GB" sz="1800" dirty="0" smtClean="0"/>
              <a:t>in the time-box</a:t>
            </a:r>
          </a:p>
          <a:p>
            <a:pPr marL="708660" lvl="1" indent="-342900">
              <a:lnSpc>
                <a:spcPct val="150000"/>
              </a:lnSpc>
              <a:buAutoNum type="alphaLcPeriod"/>
            </a:pPr>
            <a:r>
              <a:rPr lang="en-GB" sz="1800" b="1" dirty="0" smtClean="0">
                <a:solidFill>
                  <a:srgbClr val="CC6600"/>
                </a:solidFill>
              </a:rPr>
              <a:t>Developers to estimate the effort </a:t>
            </a:r>
            <a:r>
              <a:rPr lang="en-GB" sz="1800" dirty="0" smtClean="0"/>
              <a:t>of the selected features</a:t>
            </a:r>
          </a:p>
          <a:p>
            <a:pPr marL="708660" lvl="1" indent="-342900">
              <a:lnSpc>
                <a:spcPct val="150000"/>
              </a:lnSpc>
              <a:buAutoNum type="alphaLcPeriod"/>
            </a:pPr>
            <a:endParaRPr lang="en-US" sz="700" dirty="0" smtClean="0"/>
          </a:p>
          <a:p>
            <a:pPr marL="411480" indent="-342900">
              <a:lnSpc>
                <a:spcPct val="150000"/>
              </a:lnSpc>
              <a:buAutoNum type="arabicPeriod"/>
            </a:pPr>
            <a:r>
              <a:rPr lang="en-US" sz="1800" b="0" dirty="0" smtClean="0"/>
              <a:t>If the </a:t>
            </a:r>
            <a:r>
              <a:rPr lang="en-US" sz="1800" dirty="0" smtClean="0">
                <a:solidFill>
                  <a:srgbClr val="CC6600"/>
                </a:solidFill>
              </a:rPr>
              <a:t>developers estimate that more effort is required </a:t>
            </a:r>
            <a:r>
              <a:rPr lang="en-US" sz="1800" b="0" dirty="0" smtClean="0"/>
              <a:t>to complete the selected features than what the time-box allows, </a:t>
            </a:r>
            <a:r>
              <a:rPr lang="en-US" sz="1800" dirty="0" smtClean="0">
                <a:solidFill>
                  <a:srgbClr val="CC6600"/>
                </a:solidFill>
              </a:rPr>
              <a:t>the least important ones are taken out</a:t>
            </a:r>
            <a:r>
              <a:rPr lang="en-US" sz="1800" b="0" dirty="0" smtClean="0"/>
              <a:t>.</a:t>
            </a:r>
          </a:p>
          <a:p>
            <a:pPr marL="411480" indent="-342900">
              <a:lnSpc>
                <a:spcPct val="150000"/>
              </a:lnSpc>
              <a:buAutoNum type="arabicPeriod"/>
            </a:pPr>
            <a:endParaRPr lang="en-US" sz="7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6" name="Picture 4" descr="http://www.telerik.com/sfimages/default-source/blogs/iteration-png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48192"/>
            <a:ext cx="3457470" cy="15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0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960"/>
            <a:ext cx="8305800" cy="580644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7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i="1" dirty="0" smtClean="0"/>
              <a:t>The Process….</a:t>
            </a:r>
          </a:p>
          <a:p>
            <a:pPr marL="411480" indent="-342900">
              <a:lnSpc>
                <a:spcPct val="150000"/>
              </a:lnSpc>
              <a:buAutoNum type="arabicPeriod"/>
            </a:pPr>
            <a:endParaRPr lang="en-US" sz="700" b="0" dirty="0" smtClean="0"/>
          </a:p>
          <a:p>
            <a:pPr marL="41148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b="0" dirty="0" smtClean="0"/>
              <a:t>Developers </a:t>
            </a:r>
            <a:r>
              <a:rPr lang="en-US" sz="1800" dirty="0" smtClean="0">
                <a:solidFill>
                  <a:srgbClr val="CC6600"/>
                </a:solidFill>
              </a:rPr>
              <a:t>start working on the selected features </a:t>
            </a:r>
            <a:r>
              <a:rPr lang="en-US" sz="1800" b="0" dirty="0" smtClean="0"/>
              <a:t>for the time-box, at the end of the time-box they stop to </a:t>
            </a:r>
            <a:r>
              <a:rPr lang="en-US" sz="1800" dirty="0" smtClean="0">
                <a:solidFill>
                  <a:srgbClr val="CC6600"/>
                </a:solidFill>
              </a:rPr>
              <a:t>evaluate their work with their clients</a:t>
            </a:r>
            <a:r>
              <a:rPr lang="en-US" sz="1800" b="0" dirty="0" smtClean="0"/>
              <a:t>.</a:t>
            </a:r>
          </a:p>
          <a:p>
            <a:pPr marL="411480" indent="-342900">
              <a:lnSpc>
                <a:spcPct val="150000"/>
              </a:lnSpc>
              <a:buAutoNum type="arabicPeriod" startAt="4"/>
            </a:pPr>
            <a:endParaRPr lang="en-US" sz="700" b="0" dirty="0" smtClean="0"/>
          </a:p>
          <a:p>
            <a:pPr marL="411480" indent="-342900">
              <a:lnSpc>
                <a:spcPct val="150000"/>
              </a:lnSpc>
              <a:buAutoNum type="arabicPeriod" startAt="4"/>
            </a:pPr>
            <a:r>
              <a:rPr lang="en-US" sz="1800" b="0" dirty="0" smtClean="0"/>
              <a:t>Based on their client’s feedback, they plan the next time-box.</a:t>
            </a:r>
          </a:p>
          <a:p>
            <a:pPr marL="411480" indent="-342900">
              <a:lnSpc>
                <a:spcPct val="150000"/>
              </a:lnSpc>
              <a:buAutoNum type="arabicPeriod" startAt="4"/>
            </a:pPr>
            <a:endParaRPr lang="en-US" sz="700" b="0" dirty="0" smtClean="0"/>
          </a:p>
          <a:p>
            <a:pPr marL="411480" indent="-342900">
              <a:lnSpc>
                <a:spcPct val="150000"/>
              </a:lnSpc>
              <a:buAutoNum type="arabicPeriod" startAt="4"/>
            </a:pPr>
            <a:r>
              <a:rPr lang="en-US" sz="1800" b="0" dirty="0" smtClean="0"/>
              <a:t>The </a:t>
            </a:r>
            <a:r>
              <a:rPr lang="en-US" sz="1800" dirty="0" smtClean="0">
                <a:solidFill>
                  <a:srgbClr val="CC6600"/>
                </a:solidFill>
              </a:rPr>
              <a:t>process repeats itself </a:t>
            </a:r>
            <a:r>
              <a:rPr lang="en-US" sz="1800" b="0" dirty="0" smtClean="0"/>
              <a:t>until all requirements have been completed or until time/money run out.</a:t>
            </a:r>
            <a:endParaRPr lang="en-GB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724400"/>
            <a:ext cx="3990975" cy="1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Managing Requirements</a:t>
            </a:r>
          </a:p>
          <a:p>
            <a:pPr lvl="1"/>
            <a:r>
              <a:rPr lang="en-US" sz="1600" dirty="0" smtClean="0"/>
              <a:t>Prioritization of Requirements using </a:t>
            </a:r>
            <a:r>
              <a:rPr lang="en-US" sz="1600" dirty="0" err="1" smtClean="0"/>
              <a:t>MoSCoW</a:t>
            </a:r>
            <a:r>
              <a:rPr lang="en-US" sz="1600" dirty="0" smtClean="0"/>
              <a:t> and Ranking</a:t>
            </a:r>
          </a:p>
          <a:p>
            <a:pPr lvl="1"/>
            <a:r>
              <a:rPr lang="en-US" sz="1600" dirty="0" smtClean="0"/>
              <a:t>Effort Estimation of Requirements</a:t>
            </a:r>
          </a:p>
          <a:p>
            <a:pPr lvl="1"/>
            <a:r>
              <a:rPr lang="en-US" sz="1600" dirty="0" smtClean="0"/>
              <a:t>Planning Iterations (Time-Boxing)</a:t>
            </a:r>
          </a:p>
          <a:p>
            <a:pPr marL="411480" lvl="1" indent="0">
              <a:buNone/>
            </a:pPr>
            <a:endParaRPr lang="en-US" sz="1600" dirty="0"/>
          </a:p>
          <a:p>
            <a:r>
              <a:rPr lang="en-US" sz="1800" dirty="0" smtClean="0"/>
              <a:t>Requirements Validation</a:t>
            </a:r>
          </a:p>
          <a:p>
            <a:pPr lvl="1"/>
            <a:r>
              <a:rPr lang="en-US" sz="1600" dirty="0" smtClean="0"/>
              <a:t>The 6 Principles of Requirements Validation</a:t>
            </a:r>
          </a:p>
          <a:p>
            <a:pPr lvl="1"/>
            <a:endParaRPr lang="en-US" sz="1800" dirty="0"/>
          </a:p>
          <a:p>
            <a:pPr marL="411480" lvl="1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181600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700" dirty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i="1" dirty="0" smtClean="0"/>
              <a:t>An Example….assume the team’s velocity is 1 story point per day…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GB" sz="1800" b="0" i="1" dirty="0" smtClean="0"/>
              <a:t>The Product Backlog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7324"/>
              </p:ext>
            </p:extLst>
          </p:nvPr>
        </p:nvGraphicFramePr>
        <p:xfrm>
          <a:off x="990600" y="2661920"/>
          <a:ext cx="7924800" cy="411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2600"/>
                <a:gridCol w="9144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User Stories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Priority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Effort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 I can create</a:t>
                      </a:r>
                      <a:r>
                        <a:rPr lang="en-GB" baseline="0" dirty="0" smtClean="0"/>
                        <a:t> a game character by selecting a predefined avatar and specifying the character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</a:t>
                      </a:r>
                      <a:r>
                        <a:rPr lang="en-GB" baseline="0" dirty="0" smtClean="0"/>
                        <a:t> I can manage the weaponry inventory for my character by adding new weapons to the inventory, deleting weapons from the inventory and equipping my character with selected weapons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</a:t>
                      </a:r>
                      <a:r>
                        <a:rPr lang="en-GB" baseline="0" dirty="0" smtClean="0"/>
                        <a:t> I can save my game’s progress at any time during game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 I can</a:t>
                      </a:r>
                      <a:r>
                        <a:rPr lang="en-GB" baseline="0" dirty="0" smtClean="0"/>
                        <a:t> battle other characters during game play to earn points and new weapons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</a:t>
                      </a:r>
                      <a:r>
                        <a:rPr lang="en-GB" baseline="0" dirty="0" smtClean="0"/>
                        <a:t> a user, I can fully customize my character avatar by selecting different physical and facial features.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181600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700" dirty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i="1" dirty="0" smtClean="0"/>
              <a:t>An Example….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GB" sz="1800" b="0" i="1" dirty="0" smtClean="0"/>
              <a:t>Time-Box 1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97407"/>
              </p:ext>
            </p:extLst>
          </p:nvPr>
        </p:nvGraphicFramePr>
        <p:xfrm>
          <a:off x="990600" y="2661920"/>
          <a:ext cx="7924800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2600"/>
                <a:gridCol w="9144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Time-Box 1   From : 1/11/2015  To: 16/11/2015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Duration : 16days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User Stories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Priority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Effort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 I can create</a:t>
                      </a:r>
                      <a:r>
                        <a:rPr lang="en-GB" baseline="0" dirty="0" smtClean="0"/>
                        <a:t> a game character by selecting a predefined avatar and specifying the character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</a:t>
                      </a:r>
                      <a:r>
                        <a:rPr lang="en-GB" baseline="0" dirty="0" smtClean="0"/>
                        <a:t> I can save my game’s progress at any time during game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 I can</a:t>
                      </a:r>
                      <a:r>
                        <a:rPr lang="en-GB" baseline="0" dirty="0" smtClean="0"/>
                        <a:t> battle other characters during game play to earn points and new weapons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6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6858000" cy="1143000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181600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700" dirty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i="1" dirty="0" smtClean="0"/>
              <a:t>An Example….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GB" sz="1800" b="0" i="1" dirty="0" smtClean="0"/>
              <a:t>Time-Box 2</a:t>
            </a:r>
          </a:p>
          <a:p>
            <a:pPr marL="68580" indent="0">
              <a:lnSpc>
                <a:spcPct val="150000"/>
              </a:lnSpc>
              <a:buNone/>
            </a:pP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4010"/>
              </p:ext>
            </p:extLst>
          </p:nvPr>
        </p:nvGraphicFramePr>
        <p:xfrm>
          <a:off x="990600" y="2661920"/>
          <a:ext cx="7924800" cy="257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2600"/>
                <a:gridCol w="9144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Time-Box 2   From : 20/11/2015  To: 10/12/2015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Duration : 20days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User Stories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Priority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Effort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 a user,</a:t>
                      </a:r>
                      <a:r>
                        <a:rPr lang="en-GB" baseline="0" dirty="0" smtClean="0"/>
                        <a:t> I can manage the weaponry inventory for my character by adding new weapons to the inventory, deleting weapons from the inventory and equipping my character with selected weapons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</a:t>
                      </a:r>
                      <a:r>
                        <a:rPr lang="en-GB" baseline="0" dirty="0" smtClean="0"/>
                        <a:t> a user, I can fully customize my character avatar by selecting different physical and facial features.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Would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Planning Iterations through Time-Boxing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b="0" dirty="0" smtClean="0"/>
              <a:t>In Agile Development,  Time-Boxing allows</a:t>
            </a:r>
          </a:p>
          <a:p>
            <a:pPr marL="457200" indent="-342900" fontAlgn="base">
              <a:lnSpc>
                <a:spcPct val="150000"/>
              </a:lnSpc>
              <a:buAutoNum type="arabicPeriod"/>
            </a:pPr>
            <a:r>
              <a:rPr lang="en-GB" sz="1800" b="0" dirty="0" smtClean="0"/>
              <a:t>The development team to focus on the most important things first so that they are finished before the end date for the iteration.</a:t>
            </a:r>
          </a:p>
          <a:p>
            <a:pPr marL="457200" indent="-342900" fontAlgn="base">
              <a:lnSpc>
                <a:spcPct val="150000"/>
              </a:lnSpc>
              <a:buAutoNum type="arabicPeriod"/>
            </a:pPr>
            <a:r>
              <a:rPr lang="en-GB" sz="1800" b="0" dirty="0" smtClean="0"/>
              <a:t>Evaluate what has been accomplished at specific intervals of the project life cycle.</a:t>
            </a:r>
          </a:p>
          <a:p>
            <a:pPr marL="457200" indent="-342900" fontAlgn="base">
              <a:lnSpc>
                <a:spcPct val="150000"/>
              </a:lnSpc>
              <a:buAutoNum type="arabicPeriod"/>
            </a:pPr>
            <a:r>
              <a:rPr lang="en-GB" sz="1800" b="0" dirty="0" smtClean="0"/>
              <a:t>Reduce Risk thanks to short feedback loops between clients and developers.</a:t>
            </a:r>
          </a:p>
          <a:p>
            <a:pPr marL="457200" indent="-342900" fontAlgn="base">
              <a:lnSpc>
                <a:spcPct val="150000"/>
              </a:lnSpc>
              <a:buAutoNum type="arabicPeriod"/>
            </a:pPr>
            <a:endParaRPr lang="en-GB" sz="700" b="0" dirty="0"/>
          </a:p>
          <a:p>
            <a:pPr marL="114300" indent="0" algn="ctr" fontAlgn="base">
              <a:lnSpc>
                <a:spcPct val="150000"/>
              </a:lnSpc>
              <a:buNone/>
            </a:pPr>
            <a:r>
              <a:rPr lang="en-GB" sz="1800" dirty="0" smtClean="0">
                <a:solidFill>
                  <a:srgbClr val="CC6600"/>
                </a:solidFill>
              </a:rPr>
              <a:t>The </a:t>
            </a:r>
            <a:r>
              <a:rPr lang="en-GB" sz="1800" dirty="0">
                <a:solidFill>
                  <a:srgbClr val="CC6600"/>
                </a:solidFill>
              </a:rPr>
              <a:t>critical rule of </a:t>
            </a:r>
            <a:r>
              <a:rPr lang="en-GB" sz="1800" dirty="0" smtClean="0">
                <a:solidFill>
                  <a:srgbClr val="CC6600"/>
                </a:solidFill>
              </a:rPr>
              <a:t>time- boxed </a:t>
            </a:r>
            <a:r>
              <a:rPr lang="en-GB" sz="1800" dirty="0">
                <a:solidFill>
                  <a:srgbClr val="CC6600"/>
                </a:solidFill>
              </a:rPr>
              <a:t>work is that work should stop at the end of the </a:t>
            </a:r>
            <a:r>
              <a:rPr lang="en-GB" sz="1800" dirty="0" smtClean="0">
                <a:solidFill>
                  <a:srgbClr val="CC6600"/>
                </a:solidFill>
              </a:rPr>
              <a:t>time-box</a:t>
            </a:r>
            <a:r>
              <a:rPr lang="en-GB" sz="1800" dirty="0">
                <a:solidFill>
                  <a:srgbClr val="CC6600"/>
                </a:solidFill>
              </a:rPr>
              <a:t>, and review </a:t>
            </a:r>
            <a:r>
              <a:rPr lang="en-GB" sz="1800" dirty="0" smtClean="0">
                <a:solidFill>
                  <a:srgbClr val="CC6600"/>
                </a:solidFill>
              </a:rPr>
              <a:t>progress. </a:t>
            </a:r>
          </a:p>
          <a:p>
            <a:pPr marL="114300" indent="0" algn="ctr" fontAlgn="base">
              <a:lnSpc>
                <a:spcPct val="150000"/>
              </a:lnSpc>
              <a:buNone/>
            </a:pPr>
            <a:endParaRPr lang="en-GB" sz="700" dirty="0">
              <a:solidFill>
                <a:srgbClr val="CC6600"/>
              </a:solidFill>
            </a:endParaRPr>
          </a:p>
          <a:p>
            <a:pPr marL="114300" indent="0" algn="ctr" fontAlgn="base">
              <a:lnSpc>
                <a:spcPct val="150000"/>
              </a:lnSpc>
              <a:buNone/>
            </a:pPr>
            <a:r>
              <a:rPr lang="en-GB" sz="1800" b="0" dirty="0" smtClean="0"/>
              <a:t>Time-boxed </a:t>
            </a:r>
            <a:r>
              <a:rPr lang="en-GB" sz="1800" b="0" dirty="0"/>
              <a:t>iterations are a distinctive feature of </a:t>
            </a:r>
            <a:r>
              <a:rPr lang="en-GB" sz="1800" b="0" dirty="0" smtClean="0"/>
              <a:t>Agile approaches </a:t>
            </a:r>
          </a:p>
          <a:p>
            <a:pPr marL="114300" indent="0" algn="ctr" fontAlgn="base">
              <a:lnSpc>
                <a:spcPct val="150000"/>
              </a:lnSpc>
              <a:buNone/>
            </a:pPr>
            <a:r>
              <a:rPr lang="en-GB" sz="1800" b="0" dirty="0" smtClean="0"/>
              <a:t>such as Scrum </a:t>
            </a:r>
            <a:r>
              <a:rPr lang="en-GB" sz="1800" b="0" dirty="0"/>
              <a:t>and Extreme </a:t>
            </a:r>
            <a:r>
              <a:rPr lang="en-GB" sz="1800" b="0" dirty="0" smtClean="0"/>
              <a:t>Programming.</a:t>
            </a:r>
            <a:endParaRPr lang="en-US" sz="1800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858000" cy="1143000"/>
          </a:xfrm>
        </p:spPr>
        <p:txBody>
          <a:bodyPr/>
          <a:lstStyle/>
          <a:p>
            <a:r>
              <a:rPr lang="en-GB" dirty="0" smtClean="0"/>
              <a:t>Requirements Validation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95400"/>
            <a:ext cx="8458200" cy="6096000"/>
          </a:xfrm>
        </p:spPr>
        <p:txBody>
          <a:bodyPr>
            <a:noAutofit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sz="1800" dirty="0"/>
              <a:t>In addition to checking whether </a:t>
            </a:r>
            <a:r>
              <a:rPr lang="en-US" sz="1800" dirty="0">
                <a:solidFill>
                  <a:srgbClr val="CC6600"/>
                </a:solidFill>
              </a:rPr>
              <a:t>“the requirements have been specified correctly</a:t>
            </a:r>
            <a:r>
              <a:rPr lang="en-US" sz="1800" dirty="0" smtClean="0">
                <a:solidFill>
                  <a:srgbClr val="CC6600"/>
                </a:solidFill>
              </a:rPr>
              <a:t>”,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800" dirty="0" smtClean="0"/>
              <a:t>it is also important to check </a:t>
            </a:r>
            <a:r>
              <a:rPr lang="en-US" sz="1800" dirty="0"/>
              <a:t>whether </a:t>
            </a:r>
            <a:r>
              <a:rPr lang="en-US" sz="1800" dirty="0">
                <a:solidFill>
                  <a:srgbClr val="CC6600"/>
                </a:solidFill>
              </a:rPr>
              <a:t>“the correct requirements have been specified</a:t>
            </a:r>
            <a:r>
              <a:rPr lang="en-US" sz="1800" dirty="0" smtClean="0">
                <a:solidFill>
                  <a:srgbClr val="CC6600"/>
                </a:solidFill>
              </a:rPr>
              <a:t>”.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sz="700" b="0" dirty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800" dirty="0" smtClean="0"/>
              <a:t>We need to </a:t>
            </a:r>
            <a:r>
              <a:rPr lang="en-US" sz="1800" u="sng" dirty="0" smtClean="0">
                <a:solidFill>
                  <a:srgbClr val="CC6600"/>
                </a:solidFill>
              </a:rPr>
              <a:t>Verify</a:t>
            </a:r>
            <a:r>
              <a:rPr lang="en-US" sz="1800" dirty="0" smtClean="0">
                <a:solidFill>
                  <a:srgbClr val="CC6600"/>
                </a:solidFill>
              </a:rPr>
              <a:t>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CC6600"/>
                </a:solidFill>
              </a:rPr>
              <a:t> </a:t>
            </a:r>
            <a:r>
              <a:rPr lang="en-US" sz="1800" u="sng" dirty="0" smtClean="0">
                <a:solidFill>
                  <a:srgbClr val="CC6600"/>
                </a:solidFill>
              </a:rPr>
              <a:t>Validate</a:t>
            </a:r>
            <a:r>
              <a:rPr lang="en-US" sz="1800" dirty="0" smtClean="0">
                <a:solidFill>
                  <a:srgbClr val="CC6600"/>
                </a:solidFill>
              </a:rPr>
              <a:t> </a:t>
            </a:r>
            <a:r>
              <a:rPr lang="en-US" sz="1800" dirty="0" smtClean="0"/>
              <a:t>our Requirements </a:t>
            </a:r>
            <a:endParaRPr lang="en-GB" sz="1800" dirty="0"/>
          </a:p>
          <a:p>
            <a:pPr marL="114300" indent="0" algn="ctr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700" b="0" dirty="0"/>
              <a:t> </a:t>
            </a:r>
            <a:endParaRPr lang="en-US" sz="700" b="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/>
              <a:t>The </a:t>
            </a:r>
            <a:r>
              <a:rPr lang="en-US" sz="1800" dirty="0"/>
              <a:t>six principles of requirements validation </a:t>
            </a:r>
            <a:r>
              <a:rPr lang="en-US" sz="1800" dirty="0" smtClean="0"/>
              <a:t>:</a:t>
            </a:r>
          </a:p>
          <a:p>
            <a:pPr marL="4572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smtClean="0"/>
              <a:t>Involvement </a:t>
            </a:r>
            <a:r>
              <a:rPr lang="en-US" sz="1800" b="0" dirty="0"/>
              <a:t>of the correct stakeholders</a:t>
            </a:r>
            <a:endParaRPr lang="en-GB" sz="1800" b="0" dirty="0"/>
          </a:p>
          <a:p>
            <a:pPr marL="4572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/>
              <a:t>Separating the identification from the correction of errors</a:t>
            </a:r>
            <a:endParaRPr lang="en-GB" sz="1800" b="0" dirty="0"/>
          </a:p>
          <a:p>
            <a:pPr marL="4572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/>
              <a:t>Validate requirements from different viewpoints</a:t>
            </a:r>
            <a:endParaRPr lang="en-GB" sz="1800" b="0" dirty="0"/>
          </a:p>
          <a:p>
            <a:pPr marL="4572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/>
              <a:t>Adequate change of documentation type </a:t>
            </a:r>
            <a:r>
              <a:rPr lang="en-US" sz="1800" b="0" dirty="0" smtClean="0"/>
              <a:t>(vary </a:t>
            </a:r>
            <a:r>
              <a:rPr lang="en-US" sz="1800" b="0" dirty="0"/>
              <a:t>between </a:t>
            </a:r>
            <a:r>
              <a:rPr lang="en-US" sz="1800" b="0" dirty="0" smtClean="0"/>
              <a:t>text, diagrams, etc</a:t>
            </a:r>
            <a:r>
              <a:rPr lang="en-US" sz="1800" b="0" dirty="0"/>
              <a:t>.)</a:t>
            </a:r>
            <a:endParaRPr lang="en-GB" sz="1800" b="0" dirty="0"/>
          </a:p>
          <a:p>
            <a:pPr marL="457200" lvl="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1800" b="0" dirty="0"/>
              <a:t>Construction of development </a:t>
            </a:r>
            <a:r>
              <a:rPr lang="en-US" sz="1800" b="0" dirty="0" smtClean="0"/>
              <a:t>artifacts   (e.g. create test </a:t>
            </a:r>
            <a:r>
              <a:rPr lang="en-US" sz="1800" b="0" dirty="0"/>
              <a:t>cases </a:t>
            </a:r>
            <a:r>
              <a:rPr lang="en-US" sz="1800" b="0" dirty="0" smtClean="0"/>
              <a:t>before </a:t>
            </a:r>
            <a:r>
              <a:rPr lang="en-US" sz="1800" b="0" dirty="0"/>
              <a:t>development)</a:t>
            </a:r>
            <a:endParaRPr lang="en-GB" sz="1800" b="0" dirty="0"/>
          </a:p>
          <a:p>
            <a:pPr marL="4572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800" b="0" dirty="0"/>
              <a:t>Repeated validation</a:t>
            </a: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As software engineers we must understand that:</a:t>
            </a:r>
          </a:p>
          <a:p>
            <a:pPr marL="354330" indent="-285750">
              <a:lnSpc>
                <a:spcPct val="150000"/>
              </a:lnSpc>
            </a:pPr>
            <a:r>
              <a:rPr lang="en-US" sz="1800" dirty="0" smtClean="0">
                <a:solidFill>
                  <a:srgbClr val="CC6600"/>
                </a:solidFill>
              </a:rPr>
              <a:t>Our resources are limited </a:t>
            </a:r>
          </a:p>
          <a:p>
            <a:pPr marL="354330" indent="-285750">
              <a:lnSpc>
                <a:spcPct val="150000"/>
              </a:lnSpc>
            </a:pPr>
            <a:r>
              <a:rPr lang="en-US" sz="1800" b="0" dirty="0"/>
              <a:t>W</a:t>
            </a:r>
            <a:r>
              <a:rPr lang="en-US" sz="1800" b="0" dirty="0" smtClean="0"/>
              <a:t>e may not be able to deliver a system with all the requirements identified.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We must </a:t>
            </a:r>
            <a:r>
              <a:rPr lang="en-US" sz="1800" dirty="0" smtClean="0">
                <a:solidFill>
                  <a:srgbClr val="CC6600"/>
                </a:solidFill>
              </a:rPr>
              <a:t>make the most of the time and money available</a:t>
            </a:r>
            <a:r>
              <a:rPr lang="en-US" sz="1800" dirty="0">
                <a:solidFill>
                  <a:srgbClr val="CC6600"/>
                </a:solidFill>
              </a:rPr>
              <a:t> </a:t>
            </a:r>
            <a:r>
              <a:rPr lang="en-US" sz="1800" b="0" dirty="0" smtClean="0"/>
              <a:t>to deliver the best system possible!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In order to do so, </a:t>
            </a:r>
            <a:r>
              <a:rPr lang="en-US" sz="1800" b="0" dirty="0"/>
              <a:t>o</a:t>
            </a:r>
            <a:r>
              <a:rPr lang="en-US" sz="1800" b="0" dirty="0" smtClean="0"/>
              <a:t>ur </a:t>
            </a:r>
            <a:r>
              <a:rPr lang="en-US" sz="1800" dirty="0" smtClean="0">
                <a:solidFill>
                  <a:srgbClr val="CC6600"/>
                </a:solidFill>
              </a:rPr>
              <a:t>Requirements Must be Managed Effectively </a:t>
            </a:r>
            <a:r>
              <a:rPr lang="en-US" sz="1800" b="0" dirty="0" smtClean="0"/>
              <a:t>through techniques such as </a:t>
            </a:r>
            <a:r>
              <a:rPr lang="en-US" sz="1800" dirty="0" smtClean="0">
                <a:solidFill>
                  <a:srgbClr val="CC6600"/>
                </a:solidFill>
              </a:rPr>
              <a:t>Prioritization</a:t>
            </a:r>
            <a:r>
              <a:rPr lang="en-US" sz="1800" b="0" dirty="0" smtClean="0">
                <a:solidFill>
                  <a:srgbClr val="CC6600"/>
                </a:solidFill>
              </a:rPr>
              <a:t> </a:t>
            </a:r>
            <a:r>
              <a:rPr lang="en-US" sz="1800" b="0" dirty="0" smtClean="0"/>
              <a:t>and Proper </a:t>
            </a:r>
            <a:r>
              <a:rPr lang="en-US" sz="1800" dirty="0" smtClean="0">
                <a:solidFill>
                  <a:srgbClr val="CC6600"/>
                </a:solidFill>
              </a:rPr>
              <a:t>Iteration Planning</a:t>
            </a:r>
            <a:endParaRPr lang="en-US" sz="1800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221702"/>
            <a:ext cx="4876800" cy="14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Prioritization of Requirements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>
              <a:lnSpc>
                <a:spcPct val="150000"/>
              </a:lnSpc>
            </a:pPr>
            <a:r>
              <a:rPr lang="en-US" sz="1800" b="0" dirty="0" smtClean="0"/>
              <a:t>The process </a:t>
            </a:r>
            <a:r>
              <a:rPr lang="en-US" sz="1800" b="0" dirty="0"/>
              <a:t>of </a:t>
            </a:r>
            <a:r>
              <a:rPr lang="en-US" sz="1800" dirty="0">
                <a:solidFill>
                  <a:srgbClr val="CC6600"/>
                </a:solidFill>
              </a:rPr>
              <a:t>managing the relative importance </a:t>
            </a:r>
            <a:r>
              <a:rPr lang="en-US" sz="1800" b="0" dirty="0"/>
              <a:t>of different requirements in order to be able to implement </a:t>
            </a:r>
            <a:r>
              <a:rPr lang="en-US" sz="1800" b="0" dirty="0" smtClean="0"/>
              <a:t>a system </a:t>
            </a:r>
            <a:r>
              <a:rPr lang="en-US" sz="1800" b="0" dirty="0"/>
              <a:t>with the limited resources </a:t>
            </a:r>
            <a:r>
              <a:rPr lang="en-US" sz="1800" b="0" dirty="0" smtClean="0"/>
              <a:t>available. </a:t>
            </a:r>
          </a:p>
          <a:p>
            <a:pPr>
              <a:lnSpc>
                <a:spcPct val="150000"/>
              </a:lnSpc>
            </a:pPr>
            <a:endParaRPr lang="en-US" sz="700" b="0" dirty="0"/>
          </a:p>
          <a:p>
            <a:pPr>
              <a:lnSpc>
                <a:spcPct val="150000"/>
              </a:lnSpc>
            </a:pPr>
            <a:r>
              <a:rPr lang="en-US" sz="1800" b="0" dirty="0" smtClean="0"/>
              <a:t>Important questions to ask when Prioritizing Requirements</a:t>
            </a:r>
            <a:endParaRPr lang="en-US" sz="1800" b="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Which are the </a:t>
            </a:r>
            <a:r>
              <a:rPr lang="en-US" sz="1800" b="1" dirty="0">
                <a:solidFill>
                  <a:srgbClr val="CC6600"/>
                </a:solidFill>
              </a:rPr>
              <a:t>core functions </a:t>
            </a:r>
            <a:r>
              <a:rPr lang="en-US" sz="1800" dirty="0"/>
              <a:t>required from the system?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Which requirements are </a:t>
            </a:r>
            <a:r>
              <a:rPr lang="en-US" sz="1800" b="1" dirty="0">
                <a:solidFill>
                  <a:srgbClr val="CC6600"/>
                </a:solidFill>
              </a:rPr>
              <a:t>just ‘nice to have’</a:t>
            </a:r>
            <a:r>
              <a:rPr lang="en-US" sz="1800" dirty="0"/>
              <a:t> but could be put on </a:t>
            </a:r>
            <a:r>
              <a:rPr lang="en-US" sz="1800" dirty="0" smtClean="0"/>
              <a:t>hold?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What are the project </a:t>
            </a:r>
            <a:r>
              <a:rPr lang="en-US" sz="1800" b="1" dirty="0">
                <a:solidFill>
                  <a:srgbClr val="CC6600"/>
                </a:solidFill>
              </a:rPr>
              <a:t>deadlines</a:t>
            </a:r>
            <a:r>
              <a:rPr lang="en-US" sz="1800" dirty="0"/>
              <a:t>?</a:t>
            </a:r>
            <a:endParaRPr lang="en-GB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What </a:t>
            </a:r>
            <a:r>
              <a:rPr lang="en-US" sz="1800" b="1" dirty="0">
                <a:solidFill>
                  <a:srgbClr val="CC6600"/>
                </a:solidFill>
              </a:rPr>
              <a:t>funds and resources are </a:t>
            </a:r>
            <a:r>
              <a:rPr lang="en-US" sz="1800" b="1" dirty="0" smtClean="0">
                <a:solidFill>
                  <a:srgbClr val="CC6600"/>
                </a:solidFill>
              </a:rPr>
              <a:t>available</a:t>
            </a:r>
            <a:r>
              <a:rPr lang="en-US" sz="1800" dirty="0"/>
              <a:t> ?</a:t>
            </a:r>
            <a:r>
              <a:rPr lang="en-US" sz="1800" b="1" dirty="0" smtClean="0">
                <a:solidFill>
                  <a:srgbClr val="CC66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>
                <a:solidFill>
                  <a:srgbClr val="CC6600"/>
                </a:solidFill>
              </a:rPr>
              <a:t>Are </a:t>
            </a:r>
            <a:r>
              <a:rPr lang="en-US" sz="1800" b="1" dirty="0">
                <a:solidFill>
                  <a:srgbClr val="CC6600"/>
                </a:solidFill>
              </a:rPr>
              <a:t>these enough </a:t>
            </a:r>
            <a:r>
              <a:rPr lang="en-US" sz="1800" dirty="0"/>
              <a:t>to </a:t>
            </a:r>
            <a:r>
              <a:rPr lang="en-US" sz="1800" dirty="0" smtClean="0"/>
              <a:t>implement of </a:t>
            </a:r>
            <a:r>
              <a:rPr lang="en-US" sz="1800" dirty="0"/>
              <a:t>all </a:t>
            </a:r>
            <a:endParaRPr lang="en-US" sz="1800" dirty="0" smtClean="0"/>
          </a:p>
          <a:p>
            <a:pPr marL="411480" lvl="1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client </a:t>
            </a:r>
            <a:r>
              <a:rPr lang="en-US" sz="1800" dirty="0"/>
              <a:t>requirements?</a:t>
            </a:r>
            <a:endParaRPr lang="en-GB" sz="1800" dirty="0"/>
          </a:p>
          <a:p>
            <a:pPr>
              <a:lnSpc>
                <a:spcPct val="150000"/>
              </a:lnSpc>
            </a:pPr>
            <a:endParaRPr lang="en-US" sz="1800" b="0" dirty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 smtClean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43399"/>
            <a:ext cx="2590800" cy="23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534400" cy="66294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Prioritization of Requirements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700" b="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0" dirty="0" smtClean="0"/>
              <a:t>Thanks to adequate </a:t>
            </a:r>
            <a:r>
              <a:rPr lang="en-US" sz="1800" b="0" dirty="0"/>
              <a:t>prioritization </a:t>
            </a:r>
            <a:r>
              <a:rPr lang="en-US" sz="1800" b="0" dirty="0" smtClean="0"/>
              <a:t>we can ensure that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/>
              <a:t>The </a:t>
            </a:r>
            <a:r>
              <a:rPr lang="en-US" sz="1800" dirty="0">
                <a:solidFill>
                  <a:srgbClr val="CC6600"/>
                </a:solidFill>
              </a:rPr>
              <a:t>most critical </a:t>
            </a:r>
            <a:r>
              <a:rPr lang="en-US" sz="1800" b="0" dirty="0"/>
              <a:t>requirements are addressed immediately </a:t>
            </a:r>
            <a:endParaRPr lang="en-US" sz="1800" b="0" dirty="0" smtClean="0"/>
          </a:p>
          <a:p>
            <a:pPr>
              <a:lnSpc>
                <a:spcPct val="150000"/>
              </a:lnSpc>
            </a:pPr>
            <a:r>
              <a:rPr lang="en-US" sz="1800" b="0" dirty="0" smtClean="0"/>
              <a:t>Requirements which </a:t>
            </a:r>
            <a:r>
              <a:rPr lang="en-US" sz="1800" dirty="0" smtClean="0">
                <a:solidFill>
                  <a:srgbClr val="CC6600"/>
                </a:solidFill>
              </a:rPr>
              <a:t>can </a:t>
            </a:r>
            <a:r>
              <a:rPr lang="en-US" sz="1800" dirty="0">
                <a:solidFill>
                  <a:srgbClr val="CC6600"/>
                </a:solidFill>
              </a:rPr>
              <a:t>be left </a:t>
            </a:r>
            <a:r>
              <a:rPr lang="en-US" sz="1800" dirty="0" smtClean="0">
                <a:solidFill>
                  <a:srgbClr val="CC6600"/>
                </a:solidFill>
              </a:rPr>
              <a:t>out</a:t>
            </a:r>
            <a:r>
              <a:rPr lang="en-US" sz="1800" b="0" dirty="0" smtClean="0"/>
              <a:t>/implemented </a:t>
            </a:r>
            <a:r>
              <a:rPr lang="en-US" sz="1800" b="0" dirty="0"/>
              <a:t>in future </a:t>
            </a:r>
            <a:r>
              <a:rPr lang="en-US" sz="1800" b="0" dirty="0" smtClean="0"/>
              <a:t>iterations are identified.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800" b="0" dirty="0" smtClean="0"/>
              <a:t>Prioritization </a:t>
            </a:r>
            <a:r>
              <a:rPr lang="en-US" sz="1800" b="0" dirty="0"/>
              <a:t>is usually </a:t>
            </a:r>
            <a:r>
              <a:rPr lang="en-US" sz="1800" dirty="0">
                <a:solidFill>
                  <a:srgbClr val="CC6600"/>
                </a:solidFill>
              </a:rPr>
              <a:t>carried out with direct input from the clients / </a:t>
            </a:r>
            <a:r>
              <a:rPr lang="en-US" sz="1800" dirty="0" smtClean="0">
                <a:solidFill>
                  <a:srgbClr val="CC6600"/>
                </a:solidFill>
              </a:rPr>
              <a:t>stakeholders</a:t>
            </a:r>
            <a:r>
              <a:rPr lang="en-US" sz="1800" b="0" dirty="0"/>
              <a:t> </a:t>
            </a:r>
            <a:r>
              <a:rPr lang="en-US" sz="1800" b="0" dirty="0" smtClean="0"/>
              <a:t>as </a:t>
            </a:r>
            <a:r>
              <a:rPr lang="en-US" sz="1800" dirty="0" smtClean="0">
                <a:solidFill>
                  <a:srgbClr val="CC6600"/>
                </a:solidFill>
              </a:rPr>
              <a:t>they are </a:t>
            </a:r>
            <a:r>
              <a:rPr lang="en-US" sz="1800" dirty="0">
                <a:solidFill>
                  <a:srgbClr val="CC6600"/>
                </a:solidFill>
              </a:rPr>
              <a:t>in a best position to decide </a:t>
            </a:r>
            <a:r>
              <a:rPr lang="en-US" sz="1800" b="0" dirty="0"/>
              <a:t>what </a:t>
            </a:r>
            <a:r>
              <a:rPr lang="en-US" sz="1800" b="0" dirty="0" smtClean="0"/>
              <a:t>are </a:t>
            </a:r>
            <a:r>
              <a:rPr lang="en-US" sz="1800" b="0" dirty="0"/>
              <a:t>the most urgent aspects of </a:t>
            </a:r>
            <a:r>
              <a:rPr lang="en-US" sz="1800" b="0" dirty="0" smtClean="0"/>
              <a:t>the required </a:t>
            </a:r>
            <a:r>
              <a:rPr lang="en-US" sz="1800" b="0" dirty="0"/>
              <a:t>functionality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pPr marL="114300" indent="0" algn="ctr">
              <a:lnSpc>
                <a:spcPct val="150000"/>
              </a:lnSpc>
              <a:buNone/>
            </a:pPr>
            <a:endParaRPr lang="en-US" sz="1800" b="0" dirty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 smtClean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4420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Prioritization of </a:t>
            </a:r>
            <a:r>
              <a:rPr lang="en-US" sz="1800" dirty="0" smtClean="0">
                <a:solidFill>
                  <a:srgbClr val="CC6600"/>
                </a:solidFill>
              </a:rPr>
              <a:t>Requirements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dirty="0">
              <a:solidFill>
                <a:srgbClr val="CC66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dirty="0" err="1" smtClean="0"/>
              <a:t>MoSCoW</a:t>
            </a:r>
            <a:endParaRPr lang="en-GB" sz="1800" dirty="0" smtClean="0"/>
          </a:p>
          <a:p>
            <a:pPr marL="114300" indent="0">
              <a:lnSpc>
                <a:spcPct val="150000"/>
              </a:lnSpc>
              <a:buNone/>
            </a:pPr>
            <a:endParaRPr lang="en-GB" sz="700" dirty="0" smtClean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rgbClr val="CC6600"/>
                </a:solidFill>
              </a:rPr>
              <a:t>Must</a:t>
            </a:r>
            <a:r>
              <a:rPr lang="en-US" altLang="en-US" sz="1800" b="0" dirty="0" smtClean="0">
                <a:solidFill>
                  <a:srgbClr val="CC6600"/>
                </a:solidFill>
              </a:rPr>
              <a:t> </a:t>
            </a:r>
            <a:r>
              <a:rPr lang="en-US" altLang="en-US" sz="1800" b="0" dirty="0" smtClean="0"/>
              <a:t>Have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sz="1800" b="0" dirty="0" smtClean="0"/>
              <a:t>    Mandatory </a:t>
            </a:r>
            <a:r>
              <a:rPr lang="en-US" altLang="en-US" sz="1800" b="0" dirty="0"/>
              <a:t>requirements that are </a:t>
            </a:r>
            <a:r>
              <a:rPr lang="en-US" altLang="en-US" sz="1800" b="0" dirty="0" smtClean="0"/>
              <a:t>fundamental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700" b="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rgbClr val="CC6600"/>
                </a:solidFill>
              </a:rPr>
              <a:t>Should</a:t>
            </a:r>
            <a:r>
              <a:rPr lang="en-US" altLang="en-US" sz="1800" b="0" dirty="0" smtClean="0">
                <a:solidFill>
                  <a:srgbClr val="CC6600"/>
                </a:solidFill>
              </a:rPr>
              <a:t> </a:t>
            </a:r>
            <a:r>
              <a:rPr lang="en-US" altLang="en-US" sz="1800" b="0" dirty="0" smtClean="0"/>
              <a:t>Have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sz="1800" b="0" dirty="0"/>
              <a:t> </a:t>
            </a:r>
            <a:r>
              <a:rPr lang="en-US" altLang="en-US" sz="1800" b="0" dirty="0" smtClean="0"/>
              <a:t>   Important requirements that could be omitted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700" b="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700" dirty="0"/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CC6600"/>
                </a:solidFill>
              </a:rPr>
              <a:t>Could</a:t>
            </a:r>
            <a:r>
              <a:rPr lang="en-US" altLang="en-US" sz="1800" b="0" dirty="0">
                <a:solidFill>
                  <a:srgbClr val="CC6600"/>
                </a:solidFill>
              </a:rPr>
              <a:t> </a:t>
            </a:r>
            <a:r>
              <a:rPr lang="en-US" altLang="en-US" sz="1800" b="0" dirty="0" smtClean="0"/>
              <a:t>Have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sz="1800" b="0" dirty="0"/>
              <a:t> </a:t>
            </a:r>
            <a:r>
              <a:rPr lang="en-US" altLang="en-US" sz="1800" b="0" dirty="0" smtClean="0"/>
              <a:t>   Optional requirements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sz="700" b="0" dirty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700" dirty="0"/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CC6600"/>
                </a:solidFill>
              </a:rPr>
              <a:t>Want</a:t>
            </a:r>
            <a:r>
              <a:rPr lang="en-US" altLang="en-US" sz="1800" b="0" dirty="0">
                <a:solidFill>
                  <a:srgbClr val="CC6600"/>
                </a:solidFill>
              </a:rPr>
              <a:t> </a:t>
            </a:r>
            <a:r>
              <a:rPr lang="en-US" altLang="en-US" sz="1800" b="0" dirty="0"/>
              <a:t>to </a:t>
            </a:r>
            <a:r>
              <a:rPr lang="en-US" altLang="en-US" sz="1800" b="0" dirty="0" smtClean="0"/>
              <a:t>Have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sz="1800" b="0" dirty="0"/>
              <a:t> </a:t>
            </a:r>
            <a:r>
              <a:rPr lang="en-US" altLang="en-US" sz="1800" b="0" dirty="0" smtClean="0"/>
              <a:t>   The </a:t>
            </a:r>
            <a:r>
              <a:rPr lang="en-US" altLang="en-US" sz="1800" b="0" dirty="0"/>
              <a:t>requirements really can wait</a:t>
            </a:r>
            <a:endParaRPr lang="fr-FR" altLang="en-US" sz="1800" b="0" dirty="0"/>
          </a:p>
          <a:p>
            <a:pPr marL="114300" indent="0">
              <a:lnSpc>
                <a:spcPct val="150000"/>
              </a:lnSpc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64" y="2667000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18" y="1219200"/>
            <a:ext cx="3828143" cy="2009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71628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Prioritization of </a:t>
            </a:r>
            <a:r>
              <a:rPr lang="en-US" sz="1800" dirty="0" smtClean="0">
                <a:solidFill>
                  <a:srgbClr val="CC6600"/>
                </a:solidFill>
              </a:rPr>
              <a:t>Requirements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dirty="0" smtClean="0">
              <a:solidFill>
                <a:srgbClr val="CC6600"/>
              </a:solidFill>
            </a:endParaRPr>
          </a:p>
          <a:p>
            <a:pPr marL="68580" indent="0">
              <a:lnSpc>
                <a:spcPct val="150000"/>
              </a:lnSpc>
              <a:buNone/>
            </a:pPr>
            <a:endParaRPr lang="en-US" sz="700" dirty="0">
              <a:solidFill>
                <a:srgbClr val="CC66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dirty="0" smtClean="0"/>
              <a:t>Ranking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sz="700" b="0" dirty="0" smtClean="0">
              <a:solidFill>
                <a:srgbClr val="CC66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800" b="0" dirty="0" smtClean="0"/>
              <a:t>Each </a:t>
            </a:r>
            <a:r>
              <a:rPr lang="en-GB" sz="1800" b="0" dirty="0"/>
              <a:t>requirement is ranked </a:t>
            </a:r>
            <a:r>
              <a:rPr lang="en-GB" sz="1800" b="0" dirty="0" smtClean="0"/>
              <a:t>according to its relative importance.</a:t>
            </a:r>
          </a:p>
          <a:p>
            <a:pPr>
              <a:lnSpc>
                <a:spcPct val="150000"/>
              </a:lnSpc>
            </a:pPr>
            <a:r>
              <a:rPr lang="en-GB" sz="1800" b="0" dirty="0" smtClean="0"/>
              <a:t>No  </a:t>
            </a:r>
            <a:r>
              <a:rPr lang="en-GB" sz="1800" b="0" dirty="0"/>
              <a:t>2 requirements can be given the same rank</a:t>
            </a:r>
            <a:r>
              <a:rPr lang="en-GB" sz="1800" b="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GB" sz="1800" b="0" dirty="0" smtClean="0"/>
              <a:t>Often used </a:t>
            </a:r>
            <a:r>
              <a:rPr lang="en-GB" sz="1800" b="0" dirty="0"/>
              <a:t>when there is only one </a:t>
            </a:r>
            <a:r>
              <a:rPr lang="en-GB" sz="1800" b="0" dirty="0" smtClean="0"/>
              <a:t>stakeholder</a:t>
            </a:r>
            <a:endParaRPr lang="en-US" sz="1800" b="0" dirty="0"/>
          </a:p>
          <a:p>
            <a:pPr marL="114300" indent="0">
              <a:lnSpc>
                <a:spcPct val="150000"/>
              </a:lnSpc>
              <a:buNone/>
            </a:pPr>
            <a:endParaRPr lang="en-GB" sz="700" b="0" dirty="0" smtClean="0"/>
          </a:p>
          <a:p>
            <a:pPr marL="114300" indent="0">
              <a:lnSpc>
                <a:spcPct val="150000"/>
              </a:lnSpc>
              <a:buNone/>
            </a:pPr>
            <a:endParaRPr lang="en-GB" sz="1800" i="1" dirty="0" smtClean="0">
              <a:solidFill>
                <a:srgbClr val="CC66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i="1" dirty="0" smtClean="0">
                <a:solidFill>
                  <a:srgbClr val="CC6600"/>
                </a:solidFill>
              </a:rPr>
              <a:t>Example </a:t>
            </a:r>
            <a:r>
              <a:rPr lang="en-GB" sz="1800" i="1" dirty="0">
                <a:solidFill>
                  <a:srgbClr val="CC6600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GB" sz="1800" b="0" dirty="0" smtClean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648200"/>
            <a:ext cx="4971554" cy="1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867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Estimating Effort for User Stories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GB" sz="1800" dirty="0" smtClean="0"/>
              <a:t>What is Effort Estimation?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The process </a:t>
            </a:r>
            <a:r>
              <a:rPr lang="en-US" sz="1800" b="0" dirty="0"/>
              <a:t>of predicting the </a:t>
            </a:r>
            <a:r>
              <a:rPr lang="en-US" sz="1800" b="0" dirty="0" smtClean="0"/>
              <a:t>work </a:t>
            </a:r>
            <a:r>
              <a:rPr lang="en-US" sz="1800" b="0" dirty="0"/>
              <a:t>required </a:t>
            </a:r>
            <a:endParaRPr lang="en-US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to create software.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Why Estimate Effort?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Such predictions can give an idea of </a:t>
            </a:r>
            <a:r>
              <a:rPr lang="en-US" sz="1800" b="0" dirty="0"/>
              <a:t>how </a:t>
            </a:r>
            <a:r>
              <a:rPr lang="en-US" sz="1800" b="0" dirty="0" smtClean="0"/>
              <a:t>much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 </a:t>
            </a:r>
            <a:r>
              <a:rPr lang="en-US" sz="1800" b="0" dirty="0"/>
              <a:t>functionality can be delivered by what date</a:t>
            </a:r>
            <a:r>
              <a:rPr lang="en-US" sz="1800" b="0" dirty="0" smtClean="0"/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05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8382000" cy="1143000"/>
          </a:xfrm>
        </p:spPr>
        <p:txBody>
          <a:bodyPr/>
          <a:lstStyle/>
          <a:p>
            <a:r>
              <a:rPr lang="en-GB" dirty="0" smtClean="0"/>
              <a:t>Requirements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886700" cy="50292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Estimating Effort for User Stories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How is Effort Estimated?</a:t>
            </a:r>
            <a:endParaRPr lang="en-US" sz="1800" dirty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/>
              <a:t>E</a:t>
            </a:r>
            <a:r>
              <a:rPr lang="en-US" sz="1800" b="0" dirty="0" smtClean="0"/>
              <a:t>ffort</a:t>
            </a:r>
            <a:r>
              <a:rPr lang="en-US" sz="1800" b="0" dirty="0"/>
              <a:t>, </a:t>
            </a:r>
            <a:r>
              <a:rPr lang="en-US" sz="1800" b="0" dirty="0" smtClean="0"/>
              <a:t>is </a:t>
            </a:r>
            <a:r>
              <a:rPr lang="en-US" sz="1800" b="0" dirty="0"/>
              <a:t>essentially the </a:t>
            </a:r>
            <a:r>
              <a:rPr lang="en-US" sz="1800" dirty="0">
                <a:solidFill>
                  <a:srgbClr val="0070C0"/>
                </a:solidFill>
              </a:rPr>
              <a:t>person-days (or hours) </a:t>
            </a:r>
            <a:r>
              <a:rPr lang="en-US" sz="1800" b="0" dirty="0"/>
              <a:t>required to do </a:t>
            </a:r>
            <a:r>
              <a:rPr lang="en-US" sz="1800" b="0" dirty="0" smtClean="0"/>
              <a:t>something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b="0" dirty="0" smtClean="0"/>
              <a:t>This is known as </a:t>
            </a:r>
            <a:r>
              <a:rPr lang="en-US" sz="1800" dirty="0" smtClean="0">
                <a:solidFill>
                  <a:srgbClr val="0070C0"/>
                </a:solidFill>
              </a:rPr>
              <a:t>Task Hours</a:t>
            </a:r>
          </a:p>
          <a:p>
            <a:pPr marL="114300" indent="0" fontAlgn="base">
              <a:lnSpc>
                <a:spcPct val="150000"/>
              </a:lnSpc>
              <a:buNone/>
            </a:pPr>
            <a:endParaRPr lang="en-US" sz="1200" dirty="0" smtClean="0"/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However, this is not always </a:t>
            </a:r>
            <a:r>
              <a:rPr lang="en-US" sz="1800" dirty="0" smtClean="0"/>
              <a:t>easy to 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determine or accurate!….</a:t>
            </a:r>
            <a:endParaRPr lang="en-US" sz="1800" dirty="0" smtClean="0"/>
          </a:p>
          <a:p>
            <a:pPr marL="114300" indent="0" fontAlgn="base">
              <a:lnSpc>
                <a:spcPct val="150000"/>
              </a:lnSpc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Why</a:t>
            </a:r>
            <a:r>
              <a:rPr lang="en-US" sz="1800" dirty="0" smtClean="0">
                <a:solidFill>
                  <a:srgbClr val="0070C0"/>
                </a:solidFill>
              </a:rPr>
              <a:t>?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Different people work at different speeds!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US" sz="1800" dirty="0" smtClean="0"/>
              <a:t>You cannot factor for the unknown!</a:t>
            </a:r>
          </a:p>
          <a:p>
            <a:pPr marL="114300" indent="0" algn="ctr" fontAlgn="base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Committing </a:t>
            </a:r>
            <a:r>
              <a:rPr lang="en-US" sz="1800" dirty="0" smtClean="0">
                <a:solidFill>
                  <a:srgbClr val="0070C0"/>
                </a:solidFill>
              </a:rPr>
              <a:t>your team to finish a set of requirements in a fixed amount of time may be dangerous!</a:t>
            </a:r>
            <a:endParaRPr lang="en-US" sz="1800" dirty="0">
              <a:solidFill>
                <a:srgbClr val="0070C0"/>
              </a:solidFill>
            </a:endParaRPr>
          </a:p>
          <a:p>
            <a:pPr marL="114300" indent="0" fontAlgn="base">
              <a:lnSpc>
                <a:spcPct val="150000"/>
              </a:lnSpc>
              <a:buNone/>
            </a:pPr>
            <a:endParaRPr lang="en-GB" sz="7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43600" y="2743200"/>
            <a:ext cx="2265337" cy="3292467"/>
            <a:chOff x="6705600" y="2788444"/>
            <a:chExt cx="1579537" cy="32924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48154"/>
            <a:stretch/>
          </p:blipFill>
          <p:spPr>
            <a:xfrm>
              <a:off x="6705600" y="2788444"/>
              <a:ext cx="1579537" cy="17383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52495"/>
            <a:stretch/>
          </p:blipFill>
          <p:spPr>
            <a:xfrm>
              <a:off x="6826799" y="4343400"/>
              <a:ext cx="1448064" cy="173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1486</TotalTime>
  <Words>1733</Words>
  <Application>Microsoft Office PowerPoint</Application>
  <PresentationFormat>On-screen Show (4:3)</PresentationFormat>
  <Paragraphs>332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</vt:lpstr>
      <vt:lpstr>Adjacency</vt:lpstr>
      <vt:lpstr>Software Engineering</vt:lpstr>
      <vt:lpstr>Lesson Objectives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Requirements Validation</vt:lpstr>
      <vt:lpstr>End of Lesson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99</cp:revision>
  <dcterms:created xsi:type="dcterms:W3CDTF">2006-08-16T00:00:00Z</dcterms:created>
  <dcterms:modified xsi:type="dcterms:W3CDTF">2016-09-19T08:04:33Z</dcterms:modified>
</cp:coreProperties>
</file>