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64" r:id="rId3"/>
    <p:sldId id="265" r:id="rId4"/>
    <p:sldId id="266" r:id="rId5"/>
    <p:sldId id="273" r:id="rId6"/>
    <p:sldId id="274" r:id="rId7"/>
    <p:sldId id="275" r:id="rId8"/>
    <p:sldId id="276" r:id="rId9"/>
    <p:sldId id="277" r:id="rId10"/>
    <p:sldId id="278" r:id="rId11"/>
    <p:sldId id="292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sammut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42" autoAdjust="0"/>
  </p:normalViewPr>
  <p:slideViewPr>
    <p:cSldViewPr>
      <p:cViewPr>
        <p:scale>
          <a:sx n="73" d="100"/>
          <a:sy n="73" d="100"/>
        </p:scale>
        <p:origin x="-107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08-07-24T16:02:29.208" idx="1">
    <p:pos x="569" y="2219"/>
    <p:text>Modeling a system ensures that it becomes readable and, most importantly, easy to document. Depicting a system to make it readable involves capturing the structure of a system and the behavior of the system.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7C419-1DBB-405B-8CC2-AF1BE3D689C4}" type="datetimeFigureOut">
              <a:rPr lang="en-GB" smtClean="0"/>
              <a:pPr/>
              <a:t>02/09/2015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26F68-C18C-45C4-B03C-281DBF245C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8580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48006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11225"/>
            <a:ext cx="7543800" cy="2593975"/>
          </a:xfr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35052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160" y="6385560"/>
            <a:ext cx="548640" cy="39624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88"/>
            <a:ext cx="4038600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3337B-DA18-4FFE-A6A6-509F6ACE6170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D65D0-FF02-4DD9-AC37-794B5AD2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7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2249488"/>
            <a:ext cx="8229600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A506E-015E-45DC-8250-E1730329D39A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CF6CF-CFCE-4D9F-9697-572073798D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3002B-B7B2-4223-8826-2EE7B84B2F8F}" type="datetime1">
              <a:rPr lang="en-US"/>
              <a:pPr>
                <a:defRPr/>
              </a:pPr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3D640-71AF-4795-8159-C4863E19C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9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640080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arxsystems.com/resources/uml2_tutoria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505200"/>
            <a:ext cx="6995160" cy="1066800"/>
          </a:xfrm>
        </p:spPr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System Modelling through 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UML as a programming language</a:t>
            </a:r>
          </a:p>
        </p:txBody>
      </p:sp>
      <p:sp>
        <p:nvSpPr>
          <p:cNvPr id="20484" name="Rectangle 3"/>
          <p:cNvSpPr>
            <a:spLocks noGrp="1"/>
          </p:cNvSpPr>
          <p:nvPr>
            <p:ph idx="1"/>
          </p:nvPr>
        </p:nvSpPr>
        <p:spPr>
          <a:xfrm>
            <a:off x="838200" y="1600200"/>
            <a:ext cx="5029200" cy="4800600"/>
          </a:xfrm>
        </p:spPr>
        <p:txBody>
          <a:bodyPr/>
          <a:lstStyle/>
          <a:p>
            <a:pPr eaLnBrk="1" hangingPunct="1"/>
            <a:r>
              <a:rPr lang="en-GB" altLang="en-US" sz="2400" b="0" dirty="0" smtClean="0"/>
              <a:t>For UML to be considered as a programming language, developers draw UML diagrams that are </a:t>
            </a:r>
            <a:r>
              <a:rPr lang="en-GB" altLang="en-US" sz="2400" dirty="0" smtClean="0">
                <a:solidFill>
                  <a:srgbClr val="0070C0"/>
                </a:solidFill>
              </a:rPr>
              <a:t>compiled directly to executable </a:t>
            </a:r>
            <a:r>
              <a:rPr lang="en-GB" altLang="en-US" sz="2400" b="0" dirty="0" smtClean="0"/>
              <a:t>code.</a:t>
            </a:r>
          </a:p>
          <a:p>
            <a:pPr eaLnBrk="1" hangingPunct="1"/>
            <a:endParaRPr lang="en-GB" altLang="en-US" sz="2400" b="0" dirty="0" smtClean="0"/>
          </a:p>
          <a:p>
            <a:pPr eaLnBrk="1" hangingPunct="1"/>
            <a:r>
              <a:rPr lang="en-GB" altLang="en-US" sz="2400" b="0" dirty="0" smtClean="0"/>
              <a:t>If UML is the source code, therefore the concepts of forward/reverse engineering do not apply any more.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9FCD0-7589-4142-87A5-4EF4695E798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0485" name="Picture 5" descr="assembl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565400"/>
            <a:ext cx="2906712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05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Three primary aspects of a system</a:t>
            </a:r>
            <a:br>
              <a:rPr lang="en-US" altLang="en-US" sz="3600" smtClean="0"/>
            </a:br>
            <a:endParaRPr lang="en-US" altLang="en-US" sz="3600" smtClean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1AE871-56B3-4F4F-A3F5-CA15D40C4C54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altLang="en-US" sz="2000" dirty="0">
                <a:solidFill>
                  <a:srgbClr val="0070C0"/>
                </a:solidFill>
              </a:rPr>
              <a:t>Data</a:t>
            </a:r>
            <a:r>
              <a:rPr lang="en-US" altLang="en-US" sz="2000" dirty="0"/>
              <a:t>, objects or concepts and their structure; </a:t>
            </a:r>
          </a:p>
          <a:p>
            <a:pPr marL="457200" indent="-457200"/>
            <a:endParaRPr lang="en-US" altLang="en-US" sz="2000" dirty="0"/>
          </a:p>
          <a:p>
            <a:pPr marL="457200" indent="-457200"/>
            <a:r>
              <a:rPr lang="en-US" altLang="en-US" sz="2000" dirty="0"/>
              <a:t>Business </a:t>
            </a:r>
            <a:r>
              <a:rPr lang="en-US" altLang="en-US" sz="2000" dirty="0">
                <a:solidFill>
                  <a:srgbClr val="0070C0"/>
                </a:solidFill>
              </a:rPr>
              <a:t>processes</a:t>
            </a:r>
            <a:r>
              <a:rPr lang="en-US" altLang="en-US" sz="2000" dirty="0"/>
              <a:t> (Use Cases);  </a:t>
            </a:r>
          </a:p>
          <a:p>
            <a:pPr marL="457200" indent="-457200"/>
            <a:endParaRPr lang="en-US" altLang="en-US" sz="2000" dirty="0"/>
          </a:p>
          <a:p>
            <a:pPr marL="457200" indent="-457200"/>
            <a:r>
              <a:rPr lang="en-US" altLang="en-US" sz="2000" dirty="0">
                <a:solidFill>
                  <a:srgbClr val="0070C0"/>
                </a:solidFill>
              </a:rPr>
              <a:t>Dynamics</a:t>
            </a:r>
            <a:r>
              <a:rPr lang="en-US" altLang="en-US" sz="2000" dirty="0"/>
              <a:t> or system behavior.</a:t>
            </a:r>
          </a:p>
          <a:p>
            <a:pPr marL="457200" indent="-457200"/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UML Diagrams</a:t>
            </a:r>
          </a:p>
        </p:txBody>
      </p:sp>
      <p:pic>
        <p:nvPicPr>
          <p:cNvPr id="2150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14" y="2600500"/>
            <a:ext cx="5628572" cy="2800000"/>
          </a:xfrm>
        </p:spPr>
      </p:pic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D7523E-C316-42BD-92F2-C97FD0F1646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13 UML Diagrams</a:t>
            </a:r>
          </a:p>
        </p:txBody>
      </p:sp>
      <p:graphicFrame>
        <p:nvGraphicFramePr>
          <p:cNvPr id="233524" name="Group 5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413108"/>
              </p:ext>
            </p:extLst>
          </p:nvPr>
        </p:nvGraphicFramePr>
        <p:xfrm>
          <a:off x="1219200" y="1600200"/>
          <a:ext cx="7543800" cy="3475038"/>
        </p:xfrm>
        <a:graphic>
          <a:graphicData uri="http://schemas.openxmlformats.org/drawingml/2006/table">
            <a:tbl>
              <a:tblPr/>
              <a:tblGrid>
                <a:gridCol w="1905000"/>
                <a:gridCol w="5638800"/>
              </a:tblGrid>
              <a:tr h="457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Diagram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Purpose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eorgia" pitchFamily="18" charset="0"/>
                        </a:rPr>
                        <a:t>Use Case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Used to model user/system interactions. They define behaviour, requirements and constraints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eorgia" pitchFamily="18" charset="0"/>
                        </a:rPr>
                        <a:t>Class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Displays basic building blocks of a model: the classes and relationships between them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eorgia" pitchFamily="18" charset="0"/>
                        </a:rPr>
                        <a:t>Sequence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Show the sequence of messages passed between objects using a vertical timeline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eorgia" pitchFamily="18" charset="0"/>
                        </a:rPr>
                        <a:t>State Chart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How events change an object’s state throughout its life cycle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eorgia" pitchFamily="18" charset="0"/>
                        </a:rPr>
                        <a:t>Activity</a:t>
                      </a:r>
                    </a:p>
                  </a:txBody>
                  <a:tcPr marL="92287" marR="92287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Shows basic program flow, captures the decision points and actions within the process</a:t>
                      </a: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.</a:t>
                      </a:r>
                    </a:p>
                  </a:txBody>
                  <a:tcPr marL="92287" marR="92287"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26C7A-5B4E-40D6-9EAF-B034C4B063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2555" name="Rectangle 44"/>
          <p:cNvSpPr>
            <a:spLocks noChangeArrowheads="1"/>
          </p:cNvSpPr>
          <p:nvPr/>
        </p:nvSpPr>
        <p:spPr bwMode="auto">
          <a:xfrm>
            <a:off x="1403350" y="5876925"/>
            <a:ext cx="577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 altLang="en-US">
                <a:hlinkClick r:id="rId2"/>
              </a:rPr>
              <a:t>http://www.sparxsystems.com/resources/uml2_tutorial/</a:t>
            </a:r>
            <a:r>
              <a:rPr lang="en-GB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97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13 UML Diagrams</a:t>
            </a:r>
          </a:p>
        </p:txBody>
      </p:sp>
      <p:graphicFrame>
        <p:nvGraphicFramePr>
          <p:cNvPr id="229409" name="Group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216310"/>
              </p:ext>
            </p:extLst>
          </p:nvPr>
        </p:nvGraphicFramePr>
        <p:xfrm>
          <a:off x="1066799" y="1600200"/>
          <a:ext cx="7620001" cy="2964140"/>
        </p:xfrm>
        <a:graphic>
          <a:graphicData uri="http://schemas.openxmlformats.org/drawingml/2006/table">
            <a:tbl>
              <a:tblPr/>
              <a:tblGrid>
                <a:gridCol w="3078339"/>
                <a:gridCol w="4541662"/>
              </a:tblGrid>
              <a:tr h="457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Diagram</a:t>
                      </a:r>
                    </a:p>
                  </a:txBody>
                  <a:tcPr marL="92287" marR="9228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Purpose</a:t>
                      </a:r>
                    </a:p>
                  </a:txBody>
                  <a:tcPr marL="92287" marR="9228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9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Communication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(ex-collaboration)</a:t>
                      </a:r>
                    </a:p>
                  </a:txBody>
                  <a:tcPr marL="92287" marR="9228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Interaction between objects: emphasis on links</a:t>
                      </a:r>
                    </a:p>
                  </a:txBody>
                  <a:tcPr marL="92287" marR="9228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Component</a:t>
                      </a:r>
                    </a:p>
                  </a:txBody>
                  <a:tcPr marL="92287" marR="9228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Structure &amp; connections of components</a:t>
                      </a:r>
                    </a:p>
                  </a:txBody>
                  <a:tcPr marL="92287" marR="9228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Composite Structure (new)</a:t>
                      </a:r>
                    </a:p>
                  </a:txBody>
                  <a:tcPr marL="92287" marR="92287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Runtime decomposition of a class</a:t>
                      </a:r>
                    </a:p>
                  </a:txBody>
                  <a:tcPr marL="92287" marR="92287"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FBB2D-1733-4BA0-897C-53CA5B047D1A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5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13 UML Diagrams</a:t>
            </a:r>
          </a:p>
        </p:txBody>
      </p:sp>
      <p:graphicFrame>
        <p:nvGraphicFramePr>
          <p:cNvPr id="230432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691444"/>
              </p:ext>
            </p:extLst>
          </p:nvPr>
        </p:nvGraphicFramePr>
        <p:xfrm>
          <a:off x="1143000" y="1600200"/>
          <a:ext cx="7315200" cy="4571952"/>
        </p:xfrm>
        <a:graphic>
          <a:graphicData uri="http://schemas.openxmlformats.org/drawingml/2006/table">
            <a:tbl>
              <a:tblPr/>
              <a:tblGrid>
                <a:gridCol w="3079044"/>
                <a:gridCol w="4236156"/>
              </a:tblGrid>
              <a:tr h="45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Diagram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Purpose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Deployment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Deployment of artifacts to nodes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Interaction overview (new)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Mix of sequence &amp; activity diagram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Object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Example configurations of instances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Package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Compile time hierarchic structure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Timing (new)</a:t>
                      </a:r>
                    </a:p>
                  </a:txBody>
                  <a:tcPr marL="92287" marR="92287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A04DA3"/>
                        </a:buClr>
                        <a:buSzTx/>
                        <a:buFont typeface="Georgia" pitchFamily="18" charset="0"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Interaction between objects: emphasis on timing</a:t>
                      </a:r>
                    </a:p>
                  </a:txBody>
                  <a:tcPr marL="92287" marR="92287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31A03-CBE5-48C7-9A72-887713457289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UML</a:t>
            </a:r>
          </a:p>
        </p:txBody>
      </p:sp>
      <p:pic>
        <p:nvPicPr>
          <p:cNvPr id="2560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6400"/>
            <a:ext cx="3371429" cy="1848108"/>
          </a:xfrm>
          <a:noFill/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54C33-0797-48D6-B17E-60F4C88F929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2560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90600" y="1447800"/>
            <a:ext cx="4113213" cy="3997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Defines a set of </a:t>
            </a:r>
            <a:r>
              <a:rPr lang="en-US" altLang="en-US" sz="2000" dirty="0" smtClean="0">
                <a:solidFill>
                  <a:schemeClr val="hlink"/>
                </a:solidFill>
              </a:rPr>
              <a:t>diagramming techniques </a:t>
            </a:r>
            <a:r>
              <a:rPr lang="en-US" altLang="en-US" sz="2000" dirty="0" smtClean="0"/>
              <a:t>representing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chemeClr val="hlink"/>
                </a:solidFill>
              </a:rPr>
              <a:t>Static, Dynamic and Functional View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key building block is a </a:t>
            </a:r>
            <a:r>
              <a:rPr lang="en-US" altLang="en-US" sz="2000" dirty="0" smtClean="0">
                <a:solidFill>
                  <a:schemeClr val="hlink"/>
                </a:solidFill>
              </a:rPr>
              <a:t>use case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Diagrams are tightly integrated syntactically and conceptually to represent an integrated whole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Application of UML can vary among organizations</a:t>
            </a:r>
          </a:p>
        </p:txBody>
      </p:sp>
    </p:spTree>
    <p:extLst>
      <p:ext uri="{BB962C8B-B14F-4D97-AF65-F5344CB8AC3E}">
        <p14:creationId xmlns:p14="http://schemas.microsoft.com/office/powerpoint/2010/main" val="123799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Functional View</a:t>
            </a:r>
          </a:p>
        </p:txBody>
      </p:sp>
      <p:pic>
        <p:nvPicPr>
          <p:cNvPr id="2662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209800"/>
            <a:ext cx="3685715" cy="1971950"/>
          </a:xfrm>
          <a:noFill/>
        </p:spPr>
      </p:pic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A0AD7-83B9-4F44-8A08-7C8FABD5BA5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838200" y="1371599"/>
            <a:ext cx="4572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105000"/>
            </a:pPr>
            <a:r>
              <a:rPr lang="en-US" altLang="en-US" dirty="0"/>
              <a:t>  Includes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folHlink"/>
              </a:buClr>
              <a:buSzPct val="105000"/>
              <a:buFont typeface="+mj-lt"/>
              <a:buAutoNum type="arabicPeriod"/>
            </a:pPr>
            <a:r>
              <a:rPr lang="en-US" altLang="en-US" sz="2000" dirty="0"/>
              <a:t>  The </a:t>
            </a:r>
            <a:r>
              <a:rPr lang="en-US" altLang="en-US" sz="2000" b="1" dirty="0">
                <a:solidFill>
                  <a:srgbClr val="0070C0"/>
                </a:solidFill>
              </a:rPr>
              <a:t>Use Case diagram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which describes the features that the users expect the system to provide</a:t>
            </a:r>
            <a:r>
              <a:rPr lang="en-US" altLang="en-US" sz="2000" dirty="0" smtClean="0"/>
              <a:t>.</a:t>
            </a:r>
          </a:p>
          <a:p>
            <a:pPr marL="914400" lvl="1" indent="-457200" eaLnBrk="1" hangingPunct="1">
              <a:spcBef>
                <a:spcPct val="20000"/>
              </a:spcBef>
              <a:buClr>
                <a:schemeClr val="folHlink"/>
              </a:buClr>
              <a:buSzPct val="105000"/>
              <a:buFont typeface="+mj-lt"/>
              <a:buAutoNum type="arabicPeriod"/>
            </a:pPr>
            <a:endParaRPr lang="en-US" altLang="en-US" sz="2000" dirty="0"/>
          </a:p>
          <a:p>
            <a:pPr marL="914400" lvl="1" indent="-457200" eaLnBrk="1" hangingPunct="1">
              <a:spcBef>
                <a:spcPct val="20000"/>
              </a:spcBef>
              <a:buClr>
                <a:schemeClr val="folHlink"/>
              </a:buClr>
              <a:buSzPct val="105000"/>
              <a:buFont typeface="+mj-lt"/>
              <a:buAutoNum type="arabicPeriod"/>
            </a:pPr>
            <a:r>
              <a:rPr lang="en-US" altLang="en-US" sz="2000" dirty="0"/>
              <a:t>  The </a:t>
            </a:r>
            <a:r>
              <a:rPr lang="en-US" altLang="en-US" sz="2000" b="1" dirty="0">
                <a:solidFill>
                  <a:srgbClr val="0070C0"/>
                </a:solidFill>
              </a:rPr>
              <a:t>Activity diagram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describes processes including sequential tasks, conditional logic, and concurrency. This diagram is like a flowchart, but it has been enhanced for use with object modeling.</a:t>
            </a:r>
          </a:p>
        </p:txBody>
      </p:sp>
    </p:spTree>
    <p:extLst>
      <p:ext uri="{BB962C8B-B14F-4D97-AF65-F5344CB8AC3E}">
        <p14:creationId xmlns:p14="http://schemas.microsoft.com/office/powerpoint/2010/main" val="77157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Static View</a:t>
            </a:r>
          </a:p>
        </p:txBody>
      </p:sp>
      <p:pic>
        <p:nvPicPr>
          <p:cNvPr id="2765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81200"/>
            <a:ext cx="3638095" cy="2314898"/>
          </a:xfrm>
          <a:noFill/>
        </p:spPr>
      </p:pic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CBFE0-CCC2-424B-B7D3-A4483047EEC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827088" y="1557338"/>
            <a:ext cx="4506912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70C0"/>
                </a:solidFill>
              </a:rPr>
              <a:t>Class diagram </a:t>
            </a:r>
            <a:r>
              <a:rPr lang="en-US" altLang="en-US" dirty="0"/>
              <a:t>is the primary static diagram. It is the foundation for modeling the rules about types of objects (classes), the source for code generation, and the target for reverse engineering.</a:t>
            </a:r>
          </a:p>
          <a:p>
            <a:pPr>
              <a:buFont typeface="+mj-lt"/>
              <a:buAutoNum type="arabicPeriod"/>
            </a:pP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US" altLang="en-US" dirty="0"/>
              <a:t> The </a:t>
            </a:r>
            <a:r>
              <a:rPr lang="en-US" altLang="en-US" b="1" dirty="0">
                <a:solidFill>
                  <a:srgbClr val="0070C0"/>
                </a:solidFill>
              </a:rPr>
              <a:t>Object diagram </a:t>
            </a:r>
            <a:r>
              <a:rPr lang="en-US" altLang="en-US" dirty="0"/>
              <a:t>illustrates facts in the form of objects to model examples and test data. The Object diagram can be used to test or simply to understand a Class diagram.</a:t>
            </a:r>
          </a:p>
          <a:p>
            <a:pPr>
              <a:buFontTx/>
              <a:buAutoNum type="arabicPeriod"/>
            </a:pPr>
            <a:endParaRPr lang="en-US" altLang="en-US" dirty="0"/>
          </a:p>
          <a:p>
            <a:r>
              <a:rPr lang="en-US" altLang="en-US" sz="1600" i="1" dirty="0"/>
              <a:t>Static View was like a blueprint. In the blueprint you can see elements of the structure, but not how they work together</a:t>
            </a:r>
          </a:p>
          <a:p>
            <a:pPr>
              <a:buFontTx/>
              <a:buAutoNum type="arabicPeriod" startAt="2"/>
            </a:pPr>
            <a:endParaRPr lang="en-US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324207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View</a:t>
            </a:r>
          </a:p>
        </p:txBody>
      </p:sp>
      <p:pic>
        <p:nvPicPr>
          <p:cNvPr id="2867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86000"/>
            <a:ext cx="3523810" cy="1771897"/>
          </a:xfrm>
        </p:spPr>
      </p:pic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08949D-50F4-4783-91F1-1B208F040549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914400" y="1447800"/>
            <a:ext cx="3313112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dirty="0"/>
              <a:t>For modeling object interactions, the Dynamic View includes the </a:t>
            </a:r>
            <a:r>
              <a:rPr lang="en-US" altLang="en-US" b="1" dirty="0">
                <a:solidFill>
                  <a:srgbClr val="0070C0"/>
                </a:solidFill>
              </a:rPr>
              <a:t>Sequence and Collaboration diagrams</a:t>
            </a:r>
            <a:r>
              <a:rPr lang="en-US" altLang="en-US" dirty="0"/>
              <a:t>.</a:t>
            </a:r>
          </a:p>
          <a:p>
            <a:pPr>
              <a:buFontTx/>
              <a:buAutoNum type="arabicPeriod"/>
            </a:pPr>
            <a:endParaRPr lang="en-US" altLang="en-US" dirty="0"/>
          </a:p>
          <a:p>
            <a:pPr>
              <a:buFontTx/>
              <a:buAutoNum type="arabicPeriod"/>
            </a:pPr>
            <a:r>
              <a:rPr lang="en-US" altLang="en-US" dirty="0"/>
              <a:t> The </a:t>
            </a:r>
            <a:r>
              <a:rPr lang="en-US" altLang="en-US" b="1" dirty="0">
                <a:solidFill>
                  <a:srgbClr val="0070C0"/>
                </a:solidFill>
              </a:rPr>
              <a:t>State transition diagram </a:t>
            </a:r>
            <a:r>
              <a:rPr lang="en-US" altLang="en-US" dirty="0"/>
              <a:t>provides a look at how an object reacts to external stimuli and manages internal changes.</a:t>
            </a:r>
          </a:p>
        </p:txBody>
      </p:sp>
    </p:spTree>
    <p:extLst>
      <p:ext uri="{BB962C8B-B14F-4D97-AF65-F5344CB8AC3E}">
        <p14:creationId xmlns:p14="http://schemas.microsoft.com/office/powerpoint/2010/main" val="401493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What is a model?</a:t>
            </a:r>
          </a:p>
          <a:p>
            <a:r>
              <a:rPr lang="en-GB" altLang="en-US" dirty="0"/>
              <a:t>Different Models/Software Views</a:t>
            </a:r>
          </a:p>
          <a:p>
            <a:r>
              <a:rPr lang="en-GB" altLang="en-US" dirty="0"/>
              <a:t>Object Oriented Modelling</a:t>
            </a:r>
          </a:p>
          <a:p>
            <a:r>
              <a:rPr lang="en-GB" altLang="en-US" dirty="0"/>
              <a:t>Unified Modelling Language UML</a:t>
            </a:r>
          </a:p>
          <a:p>
            <a:r>
              <a:rPr lang="en-GB" altLang="en-US" dirty="0"/>
              <a:t>Fitting UML into a process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Fitting the UML into a Process: 1</a:t>
            </a:r>
            <a:r>
              <a:rPr lang="en-GB" altLang="en-US" sz="3600" b="1" smtClean="0"/>
              <a:t>Requirements Analysis</a:t>
            </a:r>
            <a:r>
              <a:rPr lang="en-GB" altLang="en-US" sz="3600" smtClean="0"/>
              <a:t/>
            </a:r>
            <a:br>
              <a:rPr lang="en-GB" altLang="en-US" sz="3600" smtClean="0"/>
            </a:br>
            <a:endParaRPr lang="en-GB" altLang="en-US" sz="3600" smtClean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“The activity of requirements analysis involves trying to figure out  </a:t>
            </a:r>
            <a:r>
              <a:rPr lang="en-GB" altLang="en-US" b="1" smtClean="0"/>
              <a:t>what the users</a:t>
            </a:r>
            <a:r>
              <a:rPr lang="en-GB" altLang="en-US" smtClean="0"/>
              <a:t> and customers of a software effort </a:t>
            </a:r>
            <a:r>
              <a:rPr lang="en-GB" altLang="en-US" b="1" smtClean="0"/>
              <a:t>want</a:t>
            </a:r>
            <a:r>
              <a:rPr lang="en-GB" altLang="en-US" smtClean="0"/>
              <a:t> the system to do” [2, p. 29]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600" smtClean="0"/>
              <a:t>The most important thing when gathering requirements, is understanding your users/customers.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600" smtClean="0"/>
              <a:t>Use non-technical language, avoid complex UML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600" smtClean="0"/>
              <a:t>Interviews, Meetings, Reading existing documentation would help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1600" smtClean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AFB57-E9BA-4DC5-9271-331B48A45CA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9701" name="Picture 5" descr="Easy-to-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733800"/>
            <a:ext cx="504031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01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838200" y="152400"/>
            <a:ext cx="6858000" cy="1143000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Fitting the UML into a Process: </a:t>
            </a:r>
            <a:r>
              <a:rPr lang="en-GB" altLang="en-US" sz="3600" b="1" dirty="0" smtClean="0"/>
              <a:t>1Requirements Analysis</a:t>
            </a: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400" dirty="0" smtClean="0"/>
              <a:t>	Applicable </a:t>
            </a:r>
            <a:r>
              <a:rPr lang="en-GB" altLang="en-US" sz="2400" b="1" dirty="0" smtClean="0"/>
              <a:t>UML</a:t>
            </a:r>
            <a:r>
              <a:rPr lang="en-GB" altLang="en-US" sz="2400" dirty="0" smtClean="0"/>
              <a:t> techniques[2]:</a:t>
            </a:r>
          </a:p>
          <a:p>
            <a:pPr eaLnBrk="1" hangingPunct="1">
              <a:lnSpc>
                <a:spcPct val="80000"/>
              </a:lnSpc>
              <a:buFont typeface="Georgia" pitchFamily="18" charset="0"/>
              <a:buNone/>
            </a:pPr>
            <a:endParaRPr lang="en-GB" altLang="en-US" sz="2400" dirty="0" smtClean="0"/>
          </a:p>
          <a:p>
            <a:pPr lvl="1">
              <a:lnSpc>
                <a:spcPct val="80000"/>
              </a:lnSpc>
            </a:pPr>
            <a:r>
              <a:rPr lang="en-GB" altLang="en-US" sz="2200" b="1" dirty="0" smtClean="0">
                <a:solidFill>
                  <a:srgbClr val="0070C0"/>
                </a:solidFill>
              </a:rPr>
              <a:t>Use Cases</a:t>
            </a:r>
            <a:r>
              <a:rPr lang="en-GB" altLang="en-US" sz="2200" dirty="0" smtClean="0">
                <a:solidFill>
                  <a:srgbClr val="0070C0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– describe how people interact with the system</a:t>
            </a:r>
          </a:p>
          <a:p>
            <a:pPr lvl="1">
              <a:lnSpc>
                <a:spcPct val="80000"/>
              </a:lnSpc>
            </a:pPr>
            <a:r>
              <a:rPr lang="en-GB" altLang="en-US" sz="2200" b="1" dirty="0" smtClean="0">
                <a:solidFill>
                  <a:srgbClr val="0070C0"/>
                </a:solidFill>
              </a:rPr>
              <a:t>Activity Diagram</a:t>
            </a:r>
            <a:r>
              <a:rPr lang="en-GB" altLang="en-US" sz="2200" dirty="0" smtClean="0">
                <a:solidFill>
                  <a:srgbClr val="0070C0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– show how software and human activities interact (business process)</a:t>
            </a:r>
          </a:p>
          <a:p>
            <a:pPr lvl="1">
              <a:lnSpc>
                <a:spcPct val="80000"/>
              </a:lnSpc>
            </a:pPr>
            <a:r>
              <a:rPr lang="en-GB" altLang="en-US" sz="2200" b="1" dirty="0" smtClean="0">
                <a:solidFill>
                  <a:srgbClr val="0070C0"/>
                </a:solidFill>
              </a:rPr>
              <a:t>Class diagram</a:t>
            </a:r>
            <a:r>
              <a:rPr lang="en-GB" altLang="en-US" sz="2200" dirty="0" smtClean="0">
                <a:solidFill>
                  <a:srgbClr val="0070C0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– used from a conceptual perspective can be a good way of building up a rigorous vocabulary of the domain</a:t>
            </a:r>
          </a:p>
          <a:p>
            <a:pPr lvl="1">
              <a:lnSpc>
                <a:spcPct val="80000"/>
              </a:lnSpc>
            </a:pPr>
            <a:r>
              <a:rPr lang="en-GB" altLang="en-US" sz="2200" b="1" dirty="0" smtClean="0">
                <a:solidFill>
                  <a:srgbClr val="0070C0"/>
                </a:solidFill>
              </a:rPr>
              <a:t>State Diagram</a:t>
            </a:r>
            <a:r>
              <a:rPr lang="en-GB" altLang="en-US" sz="2200" dirty="0" smtClean="0">
                <a:solidFill>
                  <a:srgbClr val="0070C0"/>
                </a:solidFill>
              </a:rPr>
              <a:t> </a:t>
            </a:r>
            <a:r>
              <a:rPr lang="en-GB" altLang="en-US" sz="2200" dirty="0" smtClean="0">
                <a:solidFill>
                  <a:schemeClr val="tx1"/>
                </a:solidFill>
              </a:rPr>
              <a:t>– useful if an object has an interesting lifecycle, with various states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D5307-71F3-4A51-A703-16E0207B54D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0725" name="Picture 4" descr="useCaseRelationsh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495800"/>
            <a:ext cx="3492500" cy="1666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06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dirty="0" smtClean="0"/>
              <a:t>Fitting the UML into a Process: </a:t>
            </a:r>
            <a:r>
              <a:rPr lang="en-GB" altLang="en-US" sz="3600" b="1" dirty="0" smtClean="0"/>
              <a:t>2Design</a:t>
            </a:r>
            <a:endParaRPr lang="en-GB" altLang="en-US" sz="3600" b="1" dirty="0" smtClean="0"/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b="0" dirty="0" smtClean="0"/>
              <a:t>The design stage focuses on how to deliver what the users and customers want. 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b="0" dirty="0" smtClean="0"/>
              <a:t>Get into technical details, more notation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b="0" dirty="0" smtClean="0"/>
              <a:t>Design several alternatives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 smtClean="0"/>
              <a:t>Applicable </a:t>
            </a:r>
            <a:r>
              <a:rPr lang="en-GB" altLang="en-US" sz="1800" b="1" dirty="0" smtClean="0"/>
              <a:t>UML</a:t>
            </a:r>
            <a:r>
              <a:rPr lang="en-GB" altLang="en-US" sz="1800" dirty="0" smtClean="0"/>
              <a:t> techniques[2]: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b="1" dirty="0" smtClean="0"/>
              <a:t>Class diagrams</a:t>
            </a:r>
            <a:r>
              <a:rPr lang="en-GB" altLang="en-US" sz="1700" dirty="0" smtClean="0"/>
              <a:t> – show the classes in the software as well as their interrelations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b="1" dirty="0" smtClean="0"/>
              <a:t>Sequence Diagrams</a:t>
            </a:r>
            <a:r>
              <a:rPr lang="en-GB" altLang="en-US" sz="1700" dirty="0" smtClean="0"/>
              <a:t> – use to figure out what happens in the most important scenarios (use cases)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b="1" dirty="0" smtClean="0"/>
              <a:t>Package Diagrams</a:t>
            </a:r>
            <a:r>
              <a:rPr lang="en-GB" altLang="en-US" sz="1700" dirty="0" smtClean="0"/>
              <a:t> – show the large scale organisation of the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b="1" dirty="0" smtClean="0"/>
              <a:t>State Diagrams</a:t>
            </a:r>
            <a:r>
              <a:rPr lang="en-GB" altLang="en-US" sz="1700" dirty="0" smtClean="0"/>
              <a:t> – use to explain classes with complex life histories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b="1" dirty="0" smtClean="0"/>
              <a:t>Deployment diagrams</a:t>
            </a:r>
            <a:r>
              <a:rPr lang="en-GB" altLang="en-US" sz="1700" dirty="0" smtClean="0"/>
              <a:t> – show the physical layout of the software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1700" dirty="0" smtClean="0">
              <a:solidFill>
                <a:schemeClr val="tx1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E003E-4251-4FB1-9D2C-849F4542A76B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2" t="6541" r="18179" b="1663"/>
          <a:stretch>
            <a:fillRect/>
          </a:stretch>
        </p:blipFill>
        <p:spPr bwMode="auto">
          <a:xfrm>
            <a:off x="5715000" y="4648200"/>
            <a:ext cx="2698750" cy="191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53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Fitting the UML into a Process: </a:t>
            </a:r>
            <a:r>
              <a:rPr lang="en-GB" altLang="en-US" sz="3600" b="1" smtClean="0"/>
              <a:t>3Documentation</a:t>
            </a: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400" b="0" dirty="0" smtClean="0"/>
              <a:t>UML can be a useful addition to written documents. </a:t>
            </a:r>
          </a:p>
          <a:p>
            <a:pPr eaLnBrk="1" hangingPunct="1"/>
            <a:r>
              <a:rPr lang="en-GB" altLang="en-US" sz="2400" b="0" dirty="0" smtClean="0"/>
              <a:t>Detailed documentation </a:t>
            </a:r>
            <a:r>
              <a:rPr lang="en-GB" altLang="en-US" sz="2400" b="0" dirty="0" smtClean="0"/>
              <a:t>can be </a:t>
            </a:r>
            <a:r>
              <a:rPr lang="en-GB" altLang="en-US" sz="2400" b="0" dirty="0" smtClean="0"/>
              <a:t>generated from the code itself (</a:t>
            </a:r>
            <a:r>
              <a:rPr lang="en-GB" altLang="en-US" sz="2400" b="0" dirty="0" err="1" smtClean="0"/>
              <a:t>JavaDoc</a:t>
            </a:r>
            <a:r>
              <a:rPr lang="en-GB" altLang="en-US" sz="2400" b="0" dirty="0" smtClean="0"/>
              <a:t>)[2]</a:t>
            </a:r>
          </a:p>
          <a:p>
            <a:pPr eaLnBrk="1" hangingPunct="1"/>
            <a:r>
              <a:rPr lang="en-GB" altLang="en-US" sz="2400" b="0" dirty="0" smtClean="0"/>
              <a:t>UML diagrams can help to make these textual documents more visual.</a:t>
            </a:r>
          </a:p>
          <a:p>
            <a:pPr eaLnBrk="1" hangingPunct="1"/>
            <a:r>
              <a:rPr lang="en-GB" altLang="en-US" sz="2400" b="0" dirty="0" smtClean="0"/>
              <a:t>Document design alternatives which were NOT chosen and WHY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5F8C4-FD9D-45CD-8F8C-322370A9497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32773" name="Picture 5" descr="jmx-javad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3348038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025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Reference List</a:t>
            </a:r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1400" smtClean="0"/>
              <a:t>[1] Blackwell, T, 2006, </a:t>
            </a:r>
            <a:r>
              <a:rPr lang="en-GB" altLang="en-US" sz="1400" b="1" i="1" smtClean="0"/>
              <a:t>Software engineering, algorithm design and analysis: volume 1</a:t>
            </a:r>
            <a:r>
              <a:rPr lang="en-GB" altLang="en-US" sz="1400" smtClean="0"/>
              <a:t>, p 3, Goldsmiths College, University of London</a:t>
            </a:r>
          </a:p>
          <a:p>
            <a:pPr eaLnBrk="1" hangingPunct="1"/>
            <a:r>
              <a:rPr lang="en-US" altLang="en-US" sz="1400" smtClean="0"/>
              <a:t>[2] </a:t>
            </a:r>
            <a:r>
              <a:rPr lang="en-GB" altLang="en-US" sz="1400" smtClean="0"/>
              <a:t>Fowler M, 2003</a:t>
            </a:r>
            <a:r>
              <a:rPr lang="en-GB" altLang="en-US" sz="1400" b="1" i="1" smtClean="0"/>
              <a:t>, UML Distilled. A Brief Guide to Standard Object Modelling Language, </a:t>
            </a:r>
            <a:r>
              <a:rPr lang="en-GB" altLang="en-US" sz="1400" smtClean="0"/>
              <a:t>Addison Wesley, 3rd edition</a:t>
            </a:r>
            <a:r>
              <a:rPr lang="en-GB" altLang="en-US" sz="1400" b="1" i="1" smtClean="0"/>
              <a:t> </a:t>
            </a:r>
          </a:p>
          <a:p>
            <a:pPr eaLnBrk="1" hangingPunct="1"/>
            <a:endParaRPr lang="en-US" altLang="en-US" sz="1400" b="1" i="1" smtClean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06FFEE-82AB-4A99-A4B4-CA139F69D300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Lesson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 descr="http://www.acct.org/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712" y="1676400"/>
            <a:ext cx="36972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4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5DA17-95B5-4773-9E27-E362D92C1CD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 and Modeling</a:t>
            </a:r>
          </a:p>
        </p:txBody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xfrm>
            <a:off x="990600" y="1371600"/>
            <a:ext cx="5554663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 smtClean="0">
                <a:solidFill>
                  <a:schemeClr val="hlink"/>
                </a:solidFill>
                <a:cs typeface="Times New Roman" pitchFamily="18" charset="0"/>
              </a:rPr>
              <a:t>Model-driven design</a:t>
            </a:r>
            <a:r>
              <a:rPr lang="en-US" altLang="en-US" sz="2600" dirty="0" smtClean="0">
                <a:cs typeface="Times New Roman" pitchFamily="18" charset="0"/>
              </a:rPr>
              <a:t> emphasizes the drawing of pictorial system models to document and validate both existing and/or proposed systems.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 smtClean="0">
              <a:cs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cs typeface="Times New Roman" pitchFamily="18" charset="0"/>
              </a:rPr>
              <a:t>Just as “a picture is worth a thousand words,” most models use pictures to represent the reality or vision.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>
                <a:cs typeface="Times New Roman" pitchFamily="18" charset="0"/>
              </a:rPr>
              <a:t>Interior Design Plan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>
                <a:cs typeface="Times New Roman" pitchFamily="18" charset="0"/>
              </a:rPr>
              <a:t>Architectural Plan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dirty="0" smtClean="0">
                <a:cs typeface="Times New Roman" pitchFamily="18" charset="0"/>
              </a:rPr>
              <a:t>Wiring Diagram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22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600" dirty="0" smtClean="0">
              <a:cs typeface="Times New Roman" pitchFamily="18" charset="0"/>
            </a:endParaRPr>
          </a:p>
        </p:txBody>
      </p:sp>
      <p:pic>
        <p:nvPicPr>
          <p:cNvPr id="7173" name="Picture 5" descr="228853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23812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80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60552-C97D-4093-88B3-705E64B918A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to use Modeling?</a:t>
            </a:r>
          </a:p>
        </p:txBody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xfrm>
            <a:off x="1017202" y="1295400"/>
            <a:ext cx="5759450" cy="39258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Enhance Communication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People usually want to communicate in the </a:t>
            </a:r>
            <a:r>
              <a:rPr lang="en-US" altLang="en-US" sz="2000" b="1" dirty="0" smtClean="0"/>
              <a:t>simplest form possible</a:t>
            </a:r>
            <a:r>
              <a:rPr lang="en-US" altLang="en-US" sz="2000" dirty="0" smtClean="0"/>
              <a:t>. The same thing with software </a:t>
            </a:r>
            <a:r>
              <a:rPr lang="en-US" altLang="en-US" sz="2000" dirty="0" smtClean="0"/>
              <a:t>developers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Visual Communication is also important from a </a:t>
            </a:r>
            <a:r>
              <a:rPr lang="en-US" altLang="en-US" sz="2000" b="1" dirty="0" smtClean="0"/>
              <a:t>management or user perspective</a:t>
            </a:r>
            <a:r>
              <a:rPr lang="en-US" altLang="en-US" sz="2000" dirty="0" smtClean="0"/>
              <a:t>. They don’t understand code</a:t>
            </a:r>
            <a:r>
              <a:rPr lang="en-US" altLang="en-US" sz="20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smtClean="0"/>
              <a:t>Solve communication difficulties common for current IT Business trends: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Aggregation of smaller companies into larger ones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 dirty="0" smtClean="0"/>
              <a:t>Overseas IT outsourcing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 smtClean="0"/>
              <a:t>As a result of improved communication: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Reduce </a:t>
            </a:r>
            <a:r>
              <a:rPr lang="en-US" altLang="en-US" dirty="0" smtClean="0"/>
              <a:t>Risks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Save Time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Improve Design Quality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 smtClean="0"/>
          </a:p>
        </p:txBody>
      </p:sp>
      <p:pic>
        <p:nvPicPr>
          <p:cNvPr id="8197" name="Picture 7" descr="Communication Skil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33600"/>
            <a:ext cx="2071688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066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UML </a:t>
            </a:r>
          </a:p>
        </p:txBody>
      </p:sp>
      <p:pic>
        <p:nvPicPr>
          <p:cNvPr id="1536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2771429" cy="3142857"/>
          </a:xfrm>
          <a:ln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A1CEA-4A2D-4C15-9741-0526462487B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536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14400" y="1371600"/>
            <a:ext cx="4824413" cy="4070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>
                <a:solidFill>
                  <a:schemeClr val="hlink"/>
                </a:solidFill>
              </a:rPr>
              <a:t>Unified Modeling Language</a:t>
            </a:r>
            <a:r>
              <a:rPr lang="en-US" altLang="en-US" sz="2000" dirty="0" smtClean="0"/>
              <a:t> -  </a:t>
            </a:r>
            <a:r>
              <a:rPr lang="en-US" altLang="en-US" sz="1800" dirty="0" smtClean="0"/>
              <a:t>standard language for  specifying, visualizing, constructing and documenting all the artifacts of the software system.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 smtClean="0"/>
              <a:t>History</a:t>
            </a:r>
            <a:r>
              <a:rPr lang="en-US" altLang="en-US" sz="20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Many different methodologies with different notations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 smtClean="0"/>
              <a:t>Synthesis of several notations: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Grady </a:t>
            </a:r>
            <a:r>
              <a:rPr lang="en-US" altLang="en-US" sz="1800" dirty="0" err="1" smtClean="0"/>
              <a:t>Booch</a:t>
            </a:r>
            <a:r>
              <a:rPr lang="en-US" altLang="en-US" sz="1800" dirty="0" smtClean="0"/>
              <a:t> (Rational </a:t>
            </a:r>
            <a:r>
              <a:rPr lang="en-US" altLang="en-US" sz="1800" dirty="0" err="1" smtClean="0"/>
              <a:t>Inc</a:t>
            </a:r>
            <a:r>
              <a:rPr lang="en-US" altLang="en-US" sz="1800" dirty="0" smtClean="0"/>
              <a:t>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James </a:t>
            </a:r>
            <a:r>
              <a:rPr lang="en-US" altLang="en-US" sz="1800" dirty="0" err="1" smtClean="0"/>
              <a:t>Rumbaugh</a:t>
            </a:r>
            <a:r>
              <a:rPr lang="en-US" altLang="en-US" sz="1800" dirty="0" smtClean="0"/>
              <a:t> (OMT – Object Modeling Technique)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 smtClean="0"/>
              <a:t>Ivar </a:t>
            </a:r>
            <a:r>
              <a:rPr lang="en-US" altLang="en-US" sz="1800" dirty="0" err="1" smtClean="0"/>
              <a:t>Jackobson</a:t>
            </a:r>
            <a:r>
              <a:rPr lang="en-US" altLang="en-US" sz="1800" dirty="0" smtClean="0"/>
              <a:t> (OOSE – Object Oriented Software Engineering)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 smtClean="0"/>
              <a:t>Standardized by OMG in 1997</a:t>
            </a:r>
          </a:p>
        </p:txBody>
      </p:sp>
    </p:spTree>
    <p:extLst>
      <p:ext uri="{BB962C8B-B14F-4D97-AF65-F5344CB8AC3E}">
        <p14:creationId xmlns:p14="http://schemas.microsoft.com/office/powerpoint/2010/main" val="828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to Use UML?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Provides a </a:t>
            </a:r>
            <a:r>
              <a:rPr lang="en-US" altLang="en-US" smtClean="0">
                <a:solidFill>
                  <a:schemeClr val="hlink"/>
                </a:solidFill>
              </a:rPr>
              <a:t>standardized set of tools</a:t>
            </a:r>
            <a:r>
              <a:rPr lang="en-US" altLang="en-US" smtClean="0"/>
              <a:t> to document the analysis and design of a software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Allow people to </a:t>
            </a:r>
            <a:r>
              <a:rPr lang="en-US" altLang="en-US" smtClean="0">
                <a:solidFill>
                  <a:schemeClr val="hlink"/>
                </a:solidFill>
              </a:rPr>
              <a:t>visualize the construction</a:t>
            </a:r>
            <a:r>
              <a:rPr lang="en-US" altLang="en-US" smtClean="0"/>
              <a:t> of an OO system, similar to the way blueprints allows people to visualize the construction of a building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Provides </a:t>
            </a:r>
            <a:r>
              <a:rPr lang="en-US" altLang="en-US" smtClean="0">
                <a:solidFill>
                  <a:schemeClr val="hlink"/>
                </a:solidFill>
              </a:rPr>
              <a:t>means of communication</a:t>
            </a:r>
            <a:r>
              <a:rPr lang="en-US" altLang="en-US" smtClean="0"/>
              <a:t> between the development team and business persons of the project.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BE29B-EEA5-4D1F-BD1A-901AA554835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Ways of using UML</a:t>
            </a:r>
          </a:p>
        </p:txBody>
      </p:sp>
      <p:sp>
        <p:nvSpPr>
          <p:cNvPr id="17412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smtClean="0"/>
              <a:t>Sketching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The most common way, informal, quick and collaborative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Using whiteboard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To help developers communicate some aspects of the system[2]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17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1800" smtClean="0"/>
              <a:t>Blueprinting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Like engineers handing over their blueprints to construction companies to build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Using CASE tools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Complete system design is produced and should be followed by a programmer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17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1800" smtClean="0"/>
              <a:t>Programming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If all the system can be specified in UML, it becomes a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700" smtClean="0"/>
              <a:t>Compiled directly to executable code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7DFB1-2DAF-4321-9BB0-041DC3305A56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UML as a sketch</a:t>
            </a: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The essence of sketching is </a:t>
            </a:r>
            <a:r>
              <a:rPr lang="en-GB" altLang="en-US" sz="2000" b="1" dirty="0" smtClean="0">
                <a:solidFill>
                  <a:srgbClr val="0070C0"/>
                </a:solidFill>
              </a:rPr>
              <a:t>selectivity[2]</a:t>
            </a:r>
            <a:r>
              <a:rPr lang="en-GB" altLang="en-US" sz="2000" dirty="0" smtClean="0">
                <a:solidFill>
                  <a:srgbClr val="0070C0"/>
                </a:solidFill>
              </a:rPr>
              <a:t>.</a:t>
            </a:r>
            <a:r>
              <a:rPr lang="en-GB" altLang="en-US" sz="20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Forward engineering - You use sketched to rough out some issues in the code you are about to write.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Reverse engineering – You use sketches to explain how some part of a system works.</a:t>
            </a:r>
          </a:p>
          <a:p>
            <a:pPr eaLnBrk="1" hangingPunct="1">
              <a:lnSpc>
                <a:spcPct val="80000"/>
              </a:lnSpc>
              <a:buFont typeface="Georgia" pitchFamily="18" charset="0"/>
              <a:buNone/>
            </a:pPr>
            <a:r>
              <a:rPr lang="en-GB" altLang="en-US" sz="2000" dirty="0" smtClean="0"/>
              <a:t>	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 dirty="0" smtClean="0"/>
              <a:t>Sketches are </a:t>
            </a:r>
            <a:r>
              <a:rPr lang="en-GB" altLang="en-US" sz="2000" b="1" dirty="0" smtClean="0">
                <a:solidFill>
                  <a:srgbClr val="0070C0"/>
                </a:solidFill>
              </a:rPr>
              <a:t>intentionally incomplete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dirty="0" smtClean="0"/>
              <a:t>Only important issues, ideas and alternative solutions that you want to discuss before you start coding are sketched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54A712-33D3-435D-A6D6-C5CD93E89C1C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8437" name="Picture 5" descr="whiteBoardSketchVeryCle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141663"/>
            <a:ext cx="34988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841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UML as a blueprint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A blueprint is focused on </a:t>
            </a:r>
            <a:r>
              <a:rPr lang="en-GB" altLang="en-US" sz="2000" b="1" smtClean="0">
                <a:solidFill>
                  <a:srgbClr val="0000FF"/>
                </a:solidFill>
              </a:rPr>
              <a:t>completeness</a:t>
            </a:r>
            <a:r>
              <a:rPr lang="en-GB" altLang="en-US" sz="2000" smtClean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Forward engineering – designer/system architect builds a detailed and sufficiently complete design for a programmer to code with little thought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2000" smtClean="0"/>
              <a:t>Reverse Engineering – you use a blueprint to show every detail of a system in a graphical form that is easier to understand</a:t>
            </a:r>
          </a:p>
          <a:p>
            <a:pPr lvl="1" eaLnBrk="1" hangingPunct="1">
              <a:lnSpc>
                <a:spcPct val="80000"/>
              </a:lnSpc>
            </a:pPr>
            <a:endParaRPr lang="en-GB" altLang="en-US" sz="2000" smtClean="0"/>
          </a:p>
          <a:p>
            <a:pPr eaLnBrk="1" hangingPunct="1">
              <a:lnSpc>
                <a:spcPct val="80000"/>
              </a:lnSpc>
            </a:pPr>
            <a:r>
              <a:rPr lang="en-GB" altLang="en-US" sz="2000" smtClean="0"/>
              <a:t>Blueprints are </a:t>
            </a:r>
            <a:r>
              <a:rPr lang="en-GB" altLang="en-US" sz="2000" b="1" smtClean="0">
                <a:solidFill>
                  <a:srgbClr val="0000FF"/>
                </a:solidFill>
              </a:rPr>
              <a:t>comprehensive</a:t>
            </a:r>
            <a:r>
              <a:rPr lang="en-GB" altLang="en-US" sz="2000" smtClean="0"/>
              <a:t> with the aim of reducing programming to a simple and fairly mechanical activity[2].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A2348-5E08-46E0-97C9-A4BBCC40A790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781300"/>
            <a:ext cx="3529012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69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3273</TotalTime>
  <Words>1261</Words>
  <Application>Microsoft Office PowerPoint</Application>
  <PresentationFormat>On-screen Show (4:3)</PresentationFormat>
  <Paragraphs>196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Adjacency</vt:lpstr>
      <vt:lpstr>Software Engineering</vt:lpstr>
      <vt:lpstr>Lesson Content</vt:lpstr>
      <vt:lpstr>Design and Modeling</vt:lpstr>
      <vt:lpstr>Why to use Modeling?</vt:lpstr>
      <vt:lpstr>What is UML </vt:lpstr>
      <vt:lpstr>Why to Use UML?</vt:lpstr>
      <vt:lpstr>Ways of using UML</vt:lpstr>
      <vt:lpstr>UML as a sketch</vt:lpstr>
      <vt:lpstr>UML as a blueprint</vt:lpstr>
      <vt:lpstr>UML as a programming language</vt:lpstr>
      <vt:lpstr>Three primary aspects of a system </vt:lpstr>
      <vt:lpstr>UML Diagrams</vt:lpstr>
      <vt:lpstr>13 UML Diagrams</vt:lpstr>
      <vt:lpstr>13 UML Diagrams</vt:lpstr>
      <vt:lpstr>13 UML Diagrams</vt:lpstr>
      <vt:lpstr>UML</vt:lpstr>
      <vt:lpstr>Functional View</vt:lpstr>
      <vt:lpstr>Static View</vt:lpstr>
      <vt:lpstr>Dynamic View</vt:lpstr>
      <vt:lpstr>Fitting the UML into a Process: 1Requirements Analysis </vt:lpstr>
      <vt:lpstr>Fitting the UML into a Process: 1Requirements Analysis</vt:lpstr>
      <vt:lpstr>Fitting the UML into a Process: 2Design</vt:lpstr>
      <vt:lpstr>Fitting the UML into a Process: 3Documentation</vt:lpstr>
      <vt:lpstr>Reference List</vt:lpstr>
      <vt:lpstr>End of Lesson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Kassandra Calleja</dc:creator>
  <cp:lastModifiedBy>Olena Sammut</cp:lastModifiedBy>
  <cp:revision>24</cp:revision>
  <dcterms:created xsi:type="dcterms:W3CDTF">2006-08-16T00:00:00Z</dcterms:created>
  <dcterms:modified xsi:type="dcterms:W3CDTF">2015-09-04T08:52:37Z</dcterms:modified>
</cp:coreProperties>
</file>