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64" r:id="rId3"/>
    <p:sldId id="283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4" r:id="rId21"/>
    <p:sldId id="282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sammut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3" autoAdjust="0"/>
  </p:normalViewPr>
  <p:slideViewPr>
    <p:cSldViewPr>
      <p:cViewPr>
        <p:scale>
          <a:sx n="64" d="100"/>
          <a:sy n="64" d="100"/>
        </p:scale>
        <p:origin x="-1344" y="-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02/09/2015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49488"/>
            <a:ext cx="4038600" cy="208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249488"/>
            <a:ext cx="4038600" cy="208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487863"/>
            <a:ext cx="8229600" cy="208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FC029-C40C-4D22-9266-6E37EBC45739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B8508-1C86-4657-AF7A-A35B43919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3337B-DA18-4FFE-A6A6-509F6ACE6170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D65D0-FF02-4DD9-AC37-794B5AD2B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7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A506E-015E-45DC-8250-E1730329D39A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CF6CF-CFCE-4D9F-9697-572073798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3002B-B7B2-4223-8826-2EE7B84B2F8F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3D640-71AF-4795-8159-C4863E19C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B9ECB-1853-450A-AFA2-07423E0938EE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4154A-1A55-44DE-98CD-0093DB742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0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49488"/>
            <a:ext cx="8229600" cy="208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487863"/>
            <a:ext cx="8229600" cy="208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37BEE-56CB-4E17-AC84-2D3EC94F8246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22EC0-C50B-4043-B11D-EAD0E8DD1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2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Olena Sammut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7E222-AB2F-4C2B-9823-6A393DEEF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6604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listair.cockburn.us/index.php/Use_case_fundamental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995160" cy="1066800"/>
          </a:xfrm>
        </p:spPr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UML:  1 Use Case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Cases guidelines:</a:t>
            </a: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algn="ctr">
              <a:lnSpc>
                <a:spcPct val="90000"/>
              </a:lnSpc>
              <a:buFont typeface="Georgia" pitchFamily="18" charset="0"/>
              <a:buNone/>
            </a:pPr>
            <a:r>
              <a:rPr lang="en-US" altLang="en-US" b="0" dirty="0" smtClean="0">
                <a:solidFill>
                  <a:srgbClr val="0070C0"/>
                </a:solidFill>
              </a:rPr>
              <a:t>A use case </a:t>
            </a:r>
            <a:r>
              <a:rPr lang="en-US" altLang="en-US" b="0" dirty="0" smtClean="0"/>
              <a:t>describes a sequence of actions that provide a measurable value to an actor </a:t>
            </a:r>
          </a:p>
          <a:p>
            <a:pPr marL="533400" indent="-533400">
              <a:lnSpc>
                <a:spcPct val="90000"/>
              </a:lnSpc>
              <a:buFont typeface="Georgia" pitchFamily="18" charset="0"/>
              <a:buNone/>
            </a:pPr>
            <a:endParaRPr lang="en-US" altLang="en-US" b="0" dirty="0" smtClean="0"/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b="0" dirty="0" smtClean="0"/>
              <a:t>Use Case Names Begin With a </a:t>
            </a:r>
            <a:r>
              <a:rPr lang="en-US" altLang="en-US" b="0" dirty="0" smtClean="0">
                <a:solidFill>
                  <a:srgbClr val="0070C0"/>
                </a:solidFill>
              </a:rPr>
              <a:t>Strong Verb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b="0" dirty="0" smtClean="0"/>
              <a:t>Name Use Cases Using Domain Terminology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b="0" dirty="0" smtClean="0"/>
              <a:t>Place Your Primary Use Cases In The Top-Left Corner Of The Diagram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b="0" dirty="0" smtClean="0"/>
              <a:t>Imply Timing Considerations By Stacking Use Cases 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4080DC-ABDC-4BC1-920E-01B0D6FEA3A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Actor guidelines</a:t>
            </a:r>
          </a:p>
        </p:txBody>
      </p:sp>
      <p:pic>
        <p:nvPicPr>
          <p:cNvPr id="20485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6800" y="4800600"/>
            <a:ext cx="4120895" cy="1219200"/>
          </a:xfrm>
          <a:noFill/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6F04F-19D7-4077-9C55-8F7A2DD5514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0484" name="Rectangle 3"/>
          <p:cNvSpPr>
            <a:spLocks noGrp="1"/>
          </p:cNvSpPr>
          <p:nvPr>
            <p:ph type="body" sz="half" idx="4294967295"/>
          </p:nvPr>
        </p:nvSpPr>
        <p:spPr>
          <a:xfrm>
            <a:off x="990600" y="1371600"/>
            <a:ext cx="7315200" cy="4810125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Georgia" pitchFamily="18" charset="0"/>
              <a:buNone/>
            </a:pPr>
            <a:r>
              <a:rPr lang="en-US" altLang="en-US" sz="2000" b="1" dirty="0" smtClean="0">
                <a:solidFill>
                  <a:srgbClr val="0070C0"/>
                </a:solidFill>
              </a:rPr>
              <a:t>An actor</a:t>
            </a:r>
            <a:r>
              <a:rPr lang="en-US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en-US" sz="2000" dirty="0" smtClean="0"/>
              <a:t>is a person, organization, or external system that plays a role in one or more interactions with your system</a:t>
            </a:r>
          </a:p>
          <a:p>
            <a:pPr marL="457200" indent="-457200">
              <a:lnSpc>
                <a:spcPct val="80000"/>
              </a:lnSpc>
              <a:buFont typeface="Georgia" pitchFamily="18" charset="0"/>
              <a:buNone/>
            </a:pPr>
            <a:endParaRPr lang="en-US" altLang="en-US" sz="1800" dirty="0" smtClean="0"/>
          </a:p>
          <a:p>
            <a:pPr marL="457200" indent="-457200">
              <a:lnSpc>
                <a:spcPct val="80000"/>
              </a:lnSpc>
              <a:buFont typeface="Georgia" pitchFamily="18" charset="0"/>
              <a:buNone/>
            </a:pPr>
            <a:r>
              <a:rPr lang="en-US" altLang="en-US" sz="1800" dirty="0" smtClean="0"/>
              <a:t>An actor is a </a:t>
            </a:r>
            <a:r>
              <a:rPr lang="en-US" altLang="en-US" sz="1800" i="1" dirty="0" smtClean="0"/>
              <a:t>role, </a:t>
            </a:r>
            <a:r>
              <a:rPr lang="en-US" altLang="en-US" sz="1800" dirty="0" smtClean="0"/>
              <a:t>not necessarily a particular person or a specific system.</a:t>
            </a:r>
          </a:p>
          <a:p>
            <a:pPr marL="876300" lvl="1" indent="-419100">
              <a:lnSpc>
                <a:spcPct val="80000"/>
              </a:lnSpc>
            </a:pPr>
            <a:r>
              <a:rPr lang="en-US" altLang="en-US" sz="1800" dirty="0" smtClean="0"/>
              <a:t>Same person can have many roles</a:t>
            </a:r>
          </a:p>
          <a:p>
            <a:pPr marL="876300" lvl="1" indent="-419100">
              <a:lnSpc>
                <a:spcPct val="80000"/>
              </a:lnSpc>
            </a:pPr>
            <a:r>
              <a:rPr lang="en-US" altLang="en-US" sz="1800" dirty="0" smtClean="0"/>
              <a:t>Many people can have same role</a:t>
            </a:r>
          </a:p>
          <a:p>
            <a:pPr marL="457200" indent="-457200">
              <a:lnSpc>
                <a:spcPct val="80000"/>
              </a:lnSpc>
              <a:buFont typeface="Georgia" pitchFamily="18" charset="0"/>
              <a:buNone/>
            </a:pPr>
            <a:endParaRPr lang="en-US" altLang="en-US" sz="2000" dirty="0" smtClean="0"/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dirty="0" smtClean="0"/>
              <a:t>Draw Actors To The Outside Of A Use Case Diagram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dirty="0" smtClean="0"/>
              <a:t>Name Actors With Singular, Business-Relevant Nouns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dirty="0" smtClean="0"/>
              <a:t>Associate Each Actor With One Or More Use Cases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dirty="0" smtClean="0"/>
              <a:t>Actors Model Roles, Not Positions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dirty="0" smtClean="0"/>
              <a:t>Actors Don’t Interact With One Another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dirty="0" smtClean="0"/>
              <a:t>Introduce an Actor Called “Time” to Initiate Scheduled Events </a:t>
            </a:r>
          </a:p>
        </p:txBody>
      </p:sp>
    </p:spTree>
    <p:extLst>
      <p:ext uri="{BB962C8B-B14F-4D97-AF65-F5344CB8AC3E}">
        <p14:creationId xmlns:p14="http://schemas.microsoft.com/office/powerpoint/2010/main" val="348672314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Relationships </a:t>
            </a: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Georgia" pitchFamily="18" charset="0"/>
              <a:buNone/>
            </a:pPr>
            <a:r>
              <a:rPr lang="en-US" altLang="en-US" dirty="0" smtClean="0"/>
              <a:t>There are 2 </a:t>
            </a:r>
            <a:r>
              <a:rPr lang="en-US" altLang="en-US" dirty="0" smtClean="0">
                <a:solidFill>
                  <a:srgbClr val="0070C0"/>
                </a:solidFill>
              </a:rPr>
              <a:t>types of relationships </a:t>
            </a:r>
            <a:r>
              <a:rPr lang="en-US" altLang="en-US" dirty="0" smtClean="0"/>
              <a:t>that may appear on a use case diagram:</a:t>
            </a:r>
          </a:p>
          <a:p>
            <a:pPr>
              <a:buFont typeface="Georgia" pitchFamily="18" charset="0"/>
              <a:buNone/>
            </a:pPr>
            <a:endParaRPr lang="en-US" altLang="en-US" dirty="0" smtClean="0"/>
          </a:p>
          <a:p>
            <a:pPr lvl="1"/>
            <a:r>
              <a:rPr lang="en-US" altLang="en-US" dirty="0" smtClean="0"/>
              <a:t>An association </a:t>
            </a:r>
            <a:r>
              <a:rPr lang="en-US" altLang="en-US" b="1" dirty="0" smtClean="0"/>
              <a:t>between an actor and a use case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An association </a:t>
            </a:r>
            <a:r>
              <a:rPr lang="en-US" altLang="en-US" b="1" dirty="0" smtClean="0"/>
              <a:t>between two use cases </a:t>
            </a:r>
          </a:p>
          <a:p>
            <a:endParaRPr lang="en-US" altLang="en-US" dirty="0" smtClean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F1573-71B2-41DC-A31E-1BBE92B4CA1A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Relationships guidelines</a:t>
            </a: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b="0" dirty="0" smtClean="0"/>
              <a:t>Indicate </a:t>
            </a:r>
            <a:r>
              <a:rPr lang="en-US" altLang="en-US" sz="2000" b="0" dirty="0" smtClean="0">
                <a:solidFill>
                  <a:srgbClr val="0070C0"/>
                </a:solidFill>
              </a:rPr>
              <a:t>An Association Between An Actor And A Use Case </a:t>
            </a:r>
            <a:r>
              <a:rPr lang="en-US" altLang="en-US" sz="2000" b="0" dirty="0" smtClean="0"/>
              <a:t>If The Actor Appears Within The Use Case Logic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Avoid Arrowheads On Actor-Use Case Relationships </a:t>
            </a:r>
            <a:endParaRPr lang="en-US" altLang="en-US" sz="1600" dirty="0" smtClean="0"/>
          </a:p>
          <a:p>
            <a:pPr lvl="1">
              <a:lnSpc>
                <a:spcPct val="80000"/>
              </a:lnSpc>
            </a:pP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2000" b="0" dirty="0" smtClean="0"/>
              <a:t>Apply </a:t>
            </a:r>
            <a:r>
              <a:rPr lang="en-US" altLang="en-US" sz="2000" b="0" dirty="0" smtClean="0">
                <a:solidFill>
                  <a:srgbClr val="0070C0"/>
                </a:solidFill>
              </a:rPr>
              <a:t>&lt;&lt;includes&gt;&gt; </a:t>
            </a:r>
            <a:r>
              <a:rPr lang="en-US" altLang="en-US" sz="2000" b="0" dirty="0" smtClean="0"/>
              <a:t>When You Know Exactly When To Invoke The Use Case </a:t>
            </a:r>
            <a:endParaRPr lang="en-US" altLang="en-US" sz="2000" b="0" dirty="0" smtClean="0"/>
          </a:p>
          <a:p>
            <a:pPr>
              <a:lnSpc>
                <a:spcPct val="80000"/>
              </a:lnSpc>
            </a:pPr>
            <a:endParaRPr lang="en-US" altLang="en-US" sz="2000" b="0" dirty="0" smtClean="0"/>
          </a:p>
          <a:p>
            <a:pPr>
              <a:lnSpc>
                <a:spcPct val="80000"/>
              </a:lnSpc>
            </a:pPr>
            <a:r>
              <a:rPr lang="en-US" altLang="en-US" sz="2000" b="0" dirty="0" smtClean="0"/>
              <a:t>Apply </a:t>
            </a:r>
            <a:r>
              <a:rPr lang="en-US" altLang="en-US" sz="2000" b="0" dirty="0" smtClean="0">
                <a:solidFill>
                  <a:srgbClr val="0070C0"/>
                </a:solidFill>
              </a:rPr>
              <a:t>&lt;&lt;extends&gt;&gt; </a:t>
            </a:r>
            <a:r>
              <a:rPr lang="en-US" altLang="en-US" sz="2000" b="0" dirty="0" smtClean="0"/>
              <a:t>When A Use Case May Be Invoked Across Several Use Case Steps 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74FC3-76F9-4399-AD87-D54D74F0410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2334" y="3962400"/>
            <a:ext cx="4138613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537523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Extra Relationships guidelines</a:t>
            </a: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838200" y="1600200"/>
            <a:ext cx="4495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0" dirty="0" smtClean="0"/>
              <a:t>Avoid More Than Two Levels Of Use Case Associations </a:t>
            </a:r>
          </a:p>
          <a:p>
            <a:pPr>
              <a:lnSpc>
                <a:spcPct val="90000"/>
              </a:lnSpc>
            </a:pPr>
            <a:endParaRPr lang="en-US" altLang="en-US" sz="2400" b="0" dirty="0" smtClean="0"/>
          </a:p>
          <a:p>
            <a:pPr>
              <a:lnSpc>
                <a:spcPct val="90000"/>
              </a:lnSpc>
            </a:pPr>
            <a:r>
              <a:rPr lang="en-US" altLang="en-US" sz="2400" b="0" dirty="0" smtClean="0"/>
              <a:t>Place An Included Use Case </a:t>
            </a:r>
            <a:r>
              <a:rPr lang="en-US" altLang="en-US" sz="2400" dirty="0" smtClean="0"/>
              <a:t>To The Right Of The Invoking </a:t>
            </a:r>
            <a:r>
              <a:rPr lang="en-US" altLang="en-US" sz="2400" b="0" dirty="0" smtClean="0"/>
              <a:t>Use Case </a:t>
            </a:r>
          </a:p>
          <a:p>
            <a:pPr>
              <a:lnSpc>
                <a:spcPct val="90000"/>
              </a:lnSpc>
            </a:pPr>
            <a:endParaRPr lang="en-US" altLang="en-US" sz="2400" b="0" dirty="0" smtClean="0"/>
          </a:p>
          <a:p>
            <a:pPr>
              <a:lnSpc>
                <a:spcPct val="90000"/>
              </a:lnSpc>
            </a:pPr>
            <a:r>
              <a:rPr lang="en-US" altLang="en-US" sz="2400" b="0" dirty="0" smtClean="0"/>
              <a:t>Place An </a:t>
            </a:r>
            <a:r>
              <a:rPr lang="en-US" altLang="en-US" sz="2400" dirty="0" smtClean="0"/>
              <a:t>Extending Use Case Below </a:t>
            </a:r>
            <a:r>
              <a:rPr lang="en-US" altLang="en-US" sz="2400" b="0" dirty="0" smtClean="0"/>
              <a:t>The Parent Use Case </a:t>
            </a:r>
          </a:p>
          <a:p>
            <a:pPr>
              <a:lnSpc>
                <a:spcPct val="90000"/>
              </a:lnSpc>
              <a:buFont typeface="Georgia" pitchFamily="18" charset="0"/>
              <a:buNone/>
            </a:pPr>
            <a:endParaRPr lang="en-US" altLang="en-US" sz="2400" b="0" dirty="0" smtClean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59164-4CE5-4ECF-9286-82BC17132C1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6370" y="2438400"/>
            <a:ext cx="389763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44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System Boundary Boxes </a:t>
            </a:r>
          </a:p>
        </p:txBody>
      </p:sp>
      <p:pic>
        <p:nvPicPr>
          <p:cNvPr id="24581" name="Picture 4" descr="useCaseOnlineShopp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3962400"/>
            <a:ext cx="4572000" cy="2447925"/>
          </a:xfrm>
          <a:noFill/>
          <a:ln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49A65-EEFC-43B9-A5E1-BB0CBB6ACD4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458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914400" y="1219200"/>
            <a:ext cx="7086600" cy="2667000"/>
          </a:xfrm>
        </p:spPr>
        <p:txBody>
          <a:bodyPr/>
          <a:lstStyle/>
          <a:p>
            <a:r>
              <a:rPr lang="en-US" altLang="en-US" sz="2400" dirty="0" smtClean="0"/>
              <a:t>the </a:t>
            </a:r>
            <a:r>
              <a:rPr lang="en-US" altLang="en-US" sz="2400" dirty="0" smtClean="0">
                <a:solidFill>
                  <a:srgbClr val="0070C0"/>
                </a:solidFill>
              </a:rPr>
              <a:t>system boundary box </a:t>
            </a:r>
            <a:r>
              <a:rPr lang="en-US" altLang="en-US" sz="2400" dirty="0" smtClean="0"/>
              <a:t>indicates the scope of your system</a:t>
            </a:r>
          </a:p>
          <a:p>
            <a:pPr lvl="1"/>
            <a:r>
              <a:rPr lang="en-US" altLang="en-US" sz="2000" dirty="0" smtClean="0"/>
              <a:t>use cases inside the rectangle represent the functionality that you intend to implement. </a:t>
            </a:r>
          </a:p>
          <a:p>
            <a:r>
              <a:rPr lang="en-US" altLang="en-US" sz="2400" dirty="0" smtClean="0"/>
              <a:t>Indicate </a:t>
            </a:r>
            <a:r>
              <a:rPr lang="en-US" altLang="en-US" sz="2400" dirty="0" smtClean="0">
                <a:solidFill>
                  <a:srgbClr val="0070C0"/>
                </a:solidFill>
              </a:rPr>
              <a:t>Release Scope </a:t>
            </a:r>
            <a:r>
              <a:rPr lang="en-US" altLang="en-US" sz="2400" dirty="0" smtClean="0"/>
              <a:t>with a System Boundary Box </a:t>
            </a:r>
          </a:p>
          <a:p>
            <a:r>
              <a:rPr lang="en-US" altLang="en-US" sz="2400" dirty="0" smtClean="0"/>
              <a:t>Avoid Meaningless System Boundary Boxes 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60073449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Case Description</a:t>
            </a: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/>
              <a:t>Most Use Case descriptions include the </a:t>
            </a:r>
            <a:r>
              <a:rPr lang="en-US" altLang="en-US" sz="2000" b="1" smtClean="0"/>
              <a:t>following elements:</a:t>
            </a:r>
            <a:endParaRPr lang="en-US" altLang="en-US" sz="2000" smtClean="0"/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Use Case ID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Description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Actor involved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Pre-conditions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Process 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Post-conditions</a:t>
            </a:r>
          </a:p>
          <a:p>
            <a:pPr lvl="1">
              <a:lnSpc>
                <a:spcPct val="80000"/>
              </a:lnSpc>
            </a:pPr>
            <a:endParaRPr lang="en-US" altLang="en-US" sz="1400" smtClean="0"/>
          </a:p>
          <a:p>
            <a:pPr>
              <a:lnSpc>
                <a:spcPct val="80000"/>
              </a:lnSpc>
            </a:pPr>
            <a:r>
              <a:rPr lang="en-US" altLang="en-US" sz="1800" smtClean="0"/>
              <a:t>Can also include </a:t>
            </a:r>
          </a:p>
          <a:p>
            <a:pPr lvl="1">
              <a:lnSpc>
                <a:spcPct val="80000"/>
              </a:lnSpc>
            </a:pPr>
            <a:r>
              <a:rPr lang="en-US" altLang="en-US" sz="1900" smtClean="0"/>
              <a:t>Alternative flow</a:t>
            </a:r>
          </a:p>
          <a:p>
            <a:pPr lvl="1">
              <a:lnSpc>
                <a:spcPct val="80000"/>
              </a:lnSpc>
            </a:pPr>
            <a:r>
              <a:rPr lang="en-US" altLang="en-US" sz="1900" smtClean="0"/>
              <a:t>Non-functional requirements</a:t>
            </a:r>
          </a:p>
          <a:p>
            <a:pPr lvl="1">
              <a:lnSpc>
                <a:spcPct val="80000"/>
              </a:lnSpc>
            </a:pPr>
            <a:r>
              <a:rPr lang="en-US" altLang="en-US" sz="1900" smtClean="0"/>
              <a:t>Author</a:t>
            </a:r>
          </a:p>
          <a:p>
            <a:pPr lvl="1">
              <a:lnSpc>
                <a:spcPct val="80000"/>
              </a:lnSpc>
            </a:pPr>
            <a:r>
              <a:rPr lang="en-US" altLang="en-US" sz="1900" smtClean="0"/>
              <a:t>Last Updated Date</a:t>
            </a:r>
          </a:p>
          <a:p>
            <a:pPr lvl="1">
              <a:lnSpc>
                <a:spcPct val="80000"/>
              </a:lnSpc>
            </a:pPr>
            <a:endParaRPr lang="en-US" altLang="en-US" sz="1900" smtClean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89A76-3C78-4CF3-8629-2CD02951D84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25605" name="Picture 4" descr="new_image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8600" y="2362200"/>
            <a:ext cx="4984265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18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Case Description Example</a:t>
            </a:r>
          </a:p>
        </p:txBody>
      </p:sp>
      <p:pic>
        <p:nvPicPr>
          <p:cNvPr id="26628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2600" y="1752600"/>
            <a:ext cx="5715000" cy="4699643"/>
          </a:xfrm>
        </p:spPr>
      </p:pic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6055A-84A9-40BD-B8E3-D73E1827EE3B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Case Diagram: How to do it:</a:t>
            </a: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en-US" dirty="0" smtClean="0"/>
              <a:t>Identify the </a:t>
            </a:r>
            <a:r>
              <a:rPr lang="en-US" altLang="en-US" dirty="0" smtClean="0">
                <a:solidFill>
                  <a:srgbClr val="0070C0"/>
                </a:solidFill>
              </a:rPr>
              <a:t>actors </a:t>
            </a:r>
            <a:r>
              <a:rPr lang="en-US" altLang="en-US" dirty="0" smtClean="0"/>
              <a:t>and their goals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en-US" dirty="0" smtClean="0"/>
              <a:t>Write the </a:t>
            </a:r>
            <a:r>
              <a:rPr lang="en-US" altLang="en-US" dirty="0" smtClean="0">
                <a:solidFill>
                  <a:srgbClr val="0070C0"/>
                </a:solidFill>
              </a:rPr>
              <a:t>simple case</a:t>
            </a:r>
            <a:r>
              <a:rPr lang="en-US" altLang="en-US" dirty="0" smtClean="0"/>
              <a:t>: goal delivers</a:t>
            </a:r>
          </a:p>
          <a:p>
            <a:pPr marL="952500" lvl="1" indent="-495300"/>
            <a:r>
              <a:rPr lang="en-US" altLang="en-US" sz="2400" dirty="0" smtClean="0"/>
              <a:t>The main success scenario, the happy day case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en-US" dirty="0" smtClean="0"/>
              <a:t>Write </a:t>
            </a:r>
            <a:r>
              <a:rPr lang="en-US" altLang="en-US" dirty="0" smtClean="0">
                <a:solidFill>
                  <a:srgbClr val="0070C0"/>
                </a:solidFill>
              </a:rPr>
              <a:t>failure conditions as extensions</a:t>
            </a:r>
          </a:p>
          <a:p>
            <a:pPr marL="952500" lvl="1" indent="-495300"/>
            <a:r>
              <a:rPr lang="en-US" altLang="en-US" sz="2300" dirty="0" smtClean="0"/>
              <a:t>Usually each step can fail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en-US" dirty="0" smtClean="0"/>
              <a:t>Follow the failure till it ends or rejoins</a:t>
            </a:r>
          </a:p>
          <a:p>
            <a:pPr marL="952500" lvl="1" indent="-495300"/>
            <a:r>
              <a:rPr lang="en-US" altLang="en-US" sz="2000" dirty="0" smtClean="0"/>
              <a:t>Recoverable extensions rejoin main course</a:t>
            </a:r>
          </a:p>
          <a:p>
            <a:pPr marL="952500" lvl="1" indent="-495300"/>
            <a:r>
              <a:rPr lang="en-US" altLang="en-US" sz="2000" dirty="0" smtClean="0"/>
              <a:t>Non-recoverable  extensions fail directly</a:t>
            </a:r>
            <a:endParaRPr lang="en-US" altLang="en-US" sz="2800" dirty="0" smtClean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en-US" dirty="0" smtClean="0"/>
              <a:t>Note the deferred variations</a:t>
            </a:r>
          </a:p>
          <a:p>
            <a:pPr marL="533400" indent="-533400">
              <a:buFont typeface="Wingdings" pitchFamily="2" charset="2"/>
              <a:buAutoNum type="arabicPeriod"/>
            </a:pPr>
            <a:endParaRPr lang="en-US" altLang="en-US" dirty="0" smtClean="0"/>
          </a:p>
          <a:p>
            <a:pPr marL="533400" indent="-533400">
              <a:buFont typeface="Wingdings" pitchFamily="2" charset="2"/>
              <a:buAutoNum type="arabicPeriod"/>
            </a:pPr>
            <a:endParaRPr lang="en-US" altLang="en-US" sz="2400" dirty="0" smtClean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1525E6-7C38-4353-8D9D-BA00C114F24D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4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smtClean="0"/>
              <a:t>UML and non-functional requirements</a:t>
            </a: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000" smtClean="0"/>
              <a:t>During analysis stage system analyst should collect both </a:t>
            </a:r>
            <a:r>
              <a:rPr lang="en-GB" altLang="en-US" sz="2000" b="1" smtClean="0"/>
              <a:t>FUNCTIONAL</a:t>
            </a:r>
            <a:r>
              <a:rPr lang="en-GB" altLang="en-US" sz="2000" smtClean="0"/>
              <a:t> and </a:t>
            </a:r>
            <a:r>
              <a:rPr lang="en-GB" altLang="en-US" sz="2000" b="1" smtClean="0"/>
              <a:t>NON_FUNCTIONAL</a:t>
            </a:r>
            <a:r>
              <a:rPr lang="en-GB" altLang="en-US" sz="2000" smtClean="0"/>
              <a:t> requirements</a:t>
            </a:r>
          </a:p>
          <a:p>
            <a:pPr>
              <a:lnSpc>
                <a:spcPct val="80000"/>
              </a:lnSpc>
            </a:pPr>
            <a:endParaRPr lang="en-GB" altLang="en-US" sz="2000" smtClean="0"/>
          </a:p>
          <a:p>
            <a:pPr>
              <a:lnSpc>
                <a:spcPct val="80000"/>
              </a:lnSpc>
            </a:pPr>
            <a:r>
              <a:rPr lang="en-GB" altLang="en-US" sz="2000" smtClean="0"/>
              <a:t>Use cases which are good for collecting functional requirements</a:t>
            </a:r>
          </a:p>
          <a:p>
            <a:pPr>
              <a:lnSpc>
                <a:spcPct val="80000"/>
              </a:lnSpc>
            </a:pPr>
            <a:endParaRPr lang="en-GB" altLang="en-US" sz="2000" smtClean="0"/>
          </a:p>
          <a:p>
            <a:pPr>
              <a:lnSpc>
                <a:spcPct val="80000"/>
              </a:lnSpc>
            </a:pPr>
            <a:r>
              <a:rPr lang="en-GB" altLang="en-US" sz="2000" smtClean="0"/>
              <a:t>Traditionally non-functional requirements are NOT captured by use cases or any other UML diagram. These include:</a:t>
            </a:r>
          </a:p>
          <a:p>
            <a:pPr lvl="1">
              <a:lnSpc>
                <a:spcPct val="80000"/>
              </a:lnSpc>
            </a:pPr>
            <a:r>
              <a:rPr lang="en-GB" altLang="en-US" sz="1500" b="1" smtClean="0"/>
              <a:t>Security</a:t>
            </a:r>
            <a:r>
              <a:rPr lang="en-GB" altLang="en-US" sz="150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GB" altLang="en-US" sz="1500" b="1" smtClean="0"/>
              <a:t>Performance</a:t>
            </a:r>
          </a:p>
          <a:p>
            <a:pPr lvl="1">
              <a:lnSpc>
                <a:spcPct val="80000"/>
              </a:lnSpc>
            </a:pPr>
            <a:r>
              <a:rPr lang="en-GB" altLang="en-US" sz="1500" b="1" smtClean="0"/>
              <a:t>Portability</a:t>
            </a:r>
          </a:p>
          <a:p>
            <a:pPr lvl="1">
              <a:lnSpc>
                <a:spcPct val="80000"/>
              </a:lnSpc>
            </a:pPr>
            <a:r>
              <a:rPr lang="en-GB" altLang="en-US" sz="1500" b="1" smtClean="0"/>
              <a:t>Reliability</a:t>
            </a:r>
          </a:p>
          <a:p>
            <a:pPr lvl="1">
              <a:lnSpc>
                <a:spcPct val="80000"/>
              </a:lnSpc>
            </a:pPr>
            <a:r>
              <a:rPr lang="en-GB" altLang="en-US" sz="1500" b="1" smtClean="0"/>
              <a:t>Usability</a:t>
            </a:r>
          </a:p>
          <a:p>
            <a:pPr lvl="1">
              <a:lnSpc>
                <a:spcPct val="80000"/>
              </a:lnSpc>
            </a:pPr>
            <a:r>
              <a:rPr lang="en-GB" altLang="en-US" sz="1500" b="1" smtClean="0"/>
              <a:t>Accessibility</a:t>
            </a:r>
          </a:p>
          <a:p>
            <a:pPr lvl="1">
              <a:lnSpc>
                <a:spcPct val="80000"/>
              </a:lnSpc>
            </a:pPr>
            <a:endParaRPr lang="en-GB" altLang="en-US" sz="1500" b="1" smtClean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E0B20-38A7-4CE5-928A-C075CD9211BF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8677" name="Picture 5" descr="Desktop_security_spl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4525" y="4292600"/>
            <a:ext cx="205581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70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391400" cy="1143000"/>
          </a:xfrm>
        </p:spPr>
        <p:txBody>
          <a:bodyPr/>
          <a:lstStyle/>
          <a:p>
            <a:r>
              <a:rPr lang="en-GB" altLang="en-US" dirty="0" smtClean="0"/>
              <a:t>Importance of Requirements</a:t>
            </a: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rgbClr val="0070C0"/>
                </a:solidFill>
              </a:rPr>
              <a:t>Requirements </a:t>
            </a:r>
            <a:r>
              <a:rPr lang="en-GB" altLang="en-US" dirty="0" smtClean="0"/>
              <a:t>Gathering is the </a:t>
            </a:r>
            <a:r>
              <a:rPr lang="en-GB" altLang="en-US" dirty="0" smtClean="0">
                <a:solidFill>
                  <a:srgbClr val="0070C0"/>
                </a:solidFill>
              </a:rPr>
              <a:t>MOST critical stage </a:t>
            </a:r>
            <a:r>
              <a:rPr lang="en-GB" altLang="en-US" dirty="0" smtClean="0"/>
              <a:t>of the whole SDLC</a:t>
            </a:r>
          </a:p>
          <a:p>
            <a:r>
              <a:rPr lang="en-GB" altLang="en-US" dirty="0" smtClean="0"/>
              <a:t>If done wrong, </a:t>
            </a:r>
            <a:r>
              <a:rPr lang="en-GB" altLang="en-US" b="1" dirty="0" smtClean="0"/>
              <a:t>can lead to a project failure</a:t>
            </a:r>
            <a:r>
              <a:rPr lang="en-GB" altLang="en-US" dirty="0" smtClean="0"/>
              <a:t> at a later stage</a:t>
            </a:r>
          </a:p>
          <a:p>
            <a:endParaRPr lang="en-GB" altLang="en-US" dirty="0" smtClean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F3A2D-73AD-4BEC-8E43-60349D8C1479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12293" name="Picture 7" descr="http://www.gridshore.nl/wp-content/uploads/costofdefec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0400" y="2895600"/>
            <a:ext cx="42862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18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case model </a:t>
            </a: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838200" y="1600200"/>
            <a:ext cx="3886200" cy="48006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solidFill>
                  <a:srgbClr val="0070C0"/>
                </a:solidFill>
              </a:rPr>
              <a:t>Use Case Model </a:t>
            </a:r>
            <a:r>
              <a:rPr lang="en-US" altLang="en-US" dirty="0" smtClean="0"/>
              <a:t>consists of</a:t>
            </a:r>
          </a:p>
          <a:p>
            <a:pPr lvl="1"/>
            <a:r>
              <a:rPr lang="en-US" altLang="en-US" b="1" dirty="0" smtClean="0"/>
              <a:t>One or more use case diagrams </a:t>
            </a:r>
            <a:r>
              <a:rPr lang="en-US" altLang="en-US" dirty="0" smtClean="0"/>
              <a:t>and </a:t>
            </a:r>
          </a:p>
          <a:p>
            <a:pPr lvl="1"/>
            <a:r>
              <a:rPr lang="en-US" altLang="en-US" b="1" dirty="0" smtClean="0"/>
              <a:t>Supporting documentation </a:t>
            </a:r>
            <a:r>
              <a:rPr lang="en-US" altLang="en-US" dirty="0" smtClean="0"/>
              <a:t>such as use case specifications and actor definitions. </a:t>
            </a:r>
          </a:p>
          <a:p>
            <a:endParaRPr lang="en-US" altLang="en-US" dirty="0" smtClean="0"/>
          </a:p>
          <a:p>
            <a:r>
              <a:rPr lang="en-US" altLang="en-US" b="0" dirty="0" smtClean="0"/>
              <a:t>Use case models should be developed from the point of view of your </a:t>
            </a:r>
            <a:r>
              <a:rPr lang="en-US" altLang="en-US" b="0" dirty="0" smtClean="0">
                <a:solidFill>
                  <a:srgbClr val="0070C0"/>
                </a:solidFill>
              </a:rPr>
              <a:t>project user </a:t>
            </a:r>
            <a:r>
              <a:rPr lang="en-US" altLang="en-US" b="0" dirty="0" smtClean="0"/>
              <a:t>and not from the (often technical) point of view of developers. 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BC04C-0D17-46E6-B29C-99E89C44FA5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20484" name="Picture 4" descr="http://uwe.pst.ifi.lmu.de/examples/SecureAddressBook/diagrams/Use_Case_Diagram__Requirements__Requirements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3574826" cy="50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2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smtClean="0"/>
              <a:t>Reference List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1400" smtClean="0"/>
              <a:t>[1] Venters W, 2008, </a:t>
            </a:r>
            <a:r>
              <a:rPr lang="en-GB" altLang="en-US" sz="1400" b="1" i="1" smtClean="0"/>
              <a:t>Software engineering: theory and application: chapter 7</a:t>
            </a:r>
            <a:r>
              <a:rPr lang="en-GB" altLang="en-US" sz="1400" smtClean="0"/>
              <a:t>, pp 56-58, LSE, University of London</a:t>
            </a:r>
          </a:p>
          <a:p>
            <a:r>
              <a:rPr lang="en-US" altLang="en-US" sz="1400" smtClean="0"/>
              <a:t>[2] </a:t>
            </a:r>
            <a:r>
              <a:rPr lang="en-GB" altLang="en-US" sz="1400" smtClean="0"/>
              <a:t>Fowler M, 2003</a:t>
            </a:r>
            <a:r>
              <a:rPr lang="en-GB" altLang="en-US" sz="1400" b="1" i="1" smtClean="0"/>
              <a:t>, UML Distilled. A Brief Guide to Standard Object Modelling Language, </a:t>
            </a:r>
            <a:r>
              <a:rPr lang="en-GB" altLang="en-US" sz="1400" smtClean="0"/>
              <a:t>Addison Wesley, 3rd edition</a:t>
            </a:r>
            <a:r>
              <a:rPr lang="en-GB" altLang="en-US" sz="1400" b="1" i="1" smtClean="0"/>
              <a:t> </a:t>
            </a:r>
          </a:p>
          <a:p>
            <a:r>
              <a:rPr lang="en-US" altLang="en-US" sz="1400" smtClean="0"/>
              <a:t>[3] </a:t>
            </a:r>
            <a:r>
              <a:rPr lang="en-GB" altLang="en-US" sz="1400" smtClean="0"/>
              <a:t>Alister Cockburn</a:t>
            </a:r>
            <a:r>
              <a:rPr lang="en-GB" altLang="en-US" sz="1400" b="1" i="1" smtClean="0"/>
              <a:t>, Use case fundamentals. </a:t>
            </a:r>
            <a:r>
              <a:rPr lang="en-GB" altLang="en-US" sz="1400" smtClean="0"/>
              <a:t>Available from Online: </a:t>
            </a:r>
            <a:r>
              <a:rPr lang="en-US" altLang="en-US" sz="1400" b="1" smtClean="0">
                <a:hlinkClick r:id="rId2"/>
              </a:rPr>
              <a:t>http://alistair.cockburn.us/index.php/Use_case_fundamentals</a:t>
            </a:r>
            <a:r>
              <a:rPr lang="en-US" altLang="en-US" sz="1400" b="1" smtClean="0"/>
              <a:t> 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A1C5E0-C795-4CC4-B065-0A2F0414838D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9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Lesson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http://www.acct.org/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6712" y="1676400"/>
            <a:ext cx="3697288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5" descr="software_engineering_explain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100" y="17145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17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086600" cy="1143000"/>
          </a:xfrm>
        </p:spPr>
        <p:txBody>
          <a:bodyPr/>
          <a:lstStyle/>
          <a:p>
            <a:r>
              <a:rPr lang="en-GB" altLang="en-US" sz="3600" dirty="0" smtClean="0"/>
              <a:t>Reasons for gathering incorrect requirements</a:t>
            </a: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838200" y="1600200"/>
            <a:ext cx="5562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altLang="en-US" sz="2800" b="0" dirty="0" smtClean="0"/>
              <a:t>Client </a:t>
            </a:r>
            <a:r>
              <a:rPr lang="en-GB" altLang="en-US" sz="2800" b="0" dirty="0" smtClean="0">
                <a:solidFill>
                  <a:srgbClr val="0070C0"/>
                </a:solidFill>
              </a:rPr>
              <a:t>does not know exactly what he wants </a:t>
            </a:r>
            <a:r>
              <a:rPr lang="en-GB" altLang="en-US" sz="2800" b="0" dirty="0" smtClean="0"/>
              <a:t>or how to express </a:t>
            </a:r>
            <a:r>
              <a:rPr lang="en-GB" altLang="en-US" sz="2800" b="0" dirty="0" smtClean="0"/>
              <a:t>himself</a:t>
            </a:r>
          </a:p>
          <a:p>
            <a:pPr>
              <a:lnSpc>
                <a:spcPct val="80000"/>
              </a:lnSpc>
            </a:pPr>
            <a:endParaRPr lang="en-GB" altLang="en-US" sz="2800" b="0" dirty="0" smtClean="0"/>
          </a:p>
          <a:p>
            <a:pPr>
              <a:lnSpc>
                <a:spcPct val="80000"/>
              </a:lnSpc>
            </a:pPr>
            <a:r>
              <a:rPr lang="en-GB" altLang="en-US" sz="2800" b="0" dirty="0" smtClean="0"/>
              <a:t>Client </a:t>
            </a:r>
            <a:r>
              <a:rPr lang="en-GB" altLang="en-US" sz="2800" b="0" dirty="0" smtClean="0">
                <a:solidFill>
                  <a:srgbClr val="0070C0"/>
                </a:solidFill>
              </a:rPr>
              <a:t>constantly changing his mind </a:t>
            </a:r>
            <a:r>
              <a:rPr lang="en-GB" altLang="en-US" sz="2800" b="0" dirty="0" smtClean="0"/>
              <a:t>during the whole </a:t>
            </a:r>
            <a:r>
              <a:rPr lang="en-GB" altLang="en-US" sz="2800" b="0" dirty="0" smtClean="0"/>
              <a:t>project</a:t>
            </a:r>
          </a:p>
          <a:p>
            <a:pPr>
              <a:lnSpc>
                <a:spcPct val="80000"/>
              </a:lnSpc>
            </a:pPr>
            <a:endParaRPr lang="en-GB" altLang="en-US" sz="2800" b="0" dirty="0" smtClean="0"/>
          </a:p>
          <a:p>
            <a:pPr>
              <a:lnSpc>
                <a:spcPct val="80000"/>
              </a:lnSpc>
            </a:pPr>
            <a:r>
              <a:rPr lang="en-GB" altLang="en-US" sz="2800" b="0" dirty="0" smtClean="0"/>
              <a:t>System Analyst has </a:t>
            </a:r>
            <a:r>
              <a:rPr lang="en-GB" altLang="en-US" sz="2800" b="0" dirty="0" smtClean="0">
                <a:solidFill>
                  <a:srgbClr val="0070C0"/>
                </a:solidFill>
              </a:rPr>
              <a:t>week communication skills</a:t>
            </a:r>
          </a:p>
          <a:p>
            <a:pPr lvl="1">
              <a:lnSpc>
                <a:spcPct val="80000"/>
              </a:lnSpc>
            </a:pPr>
            <a:r>
              <a:rPr lang="en-GB" altLang="en-US" sz="2800" dirty="0" smtClean="0"/>
              <a:t>Using technical jargon</a:t>
            </a:r>
          </a:p>
          <a:p>
            <a:pPr lvl="1">
              <a:lnSpc>
                <a:spcPct val="80000"/>
              </a:lnSpc>
            </a:pPr>
            <a:r>
              <a:rPr lang="en-GB" altLang="en-US" sz="2800" dirty="0" smtClean="0"/>
              <a:t>Not having enough knowledge of the problem domain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F71886-99F3-405F-8CAD-4322CBE91782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7410" name="Picture 2" descr="http://www.pointit.com/wp-content/uploads/2015/03/Client-5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35783" y="1752600"/>
            <a:ext cx="240492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48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Use Case Diagram?</a:t>
            </a: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838200" y="1600200"/>
            <a:ext cx="5486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 smtClean="0"/>
              <a:t>A diagram that shows the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relationships among actors and use cases</a:t>
            </a:r>
            <a:r>
              <a:rPr lang="en-US" altLang="en-US" sz="2400" b="1" dirty="0" smtClean="0"/>
              <a:t> within a system.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70C0"/>
                </a:solidFill>
              </a:rPr>
              <a:t>Use case</a:t>
            </a:r>
            <a:r>
              <a:rPr lang="en-US" altLang="en-US" sz="2400" dirty="0" smtClean="0">
                <a:solidFill>
                  <a:srgbClr val="0070C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holds functional requirement in an easy-to-read, easy-to-track text format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Use case is a goal statement plus scenarios (use case succeeds or fails). Use cases nest inside each other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Use case diagrams are often </a:t>
            </a:r>
            <a:r>
              <a:rPr lang="en-US" altLang="en-US" sz="2400" b="1" u="sng" dirty="0" smtClean="0">
                <a:solidFill>
                  <a:srgbClr val="0070C0"/>
                </a:solidFill>
              </a:rPr>
              <a:t>used </a:t>
            </a:r>
            <a:r>
              <a:rPr lang="en-US" altLang="en-US" sz="2400" u="sng" dirty="0" smtClean="0"/>
              <a:t>to</a:t>
            </a:r>
            <a:r>
              <a:rPr lang="en-US" altLang="en-US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Provide an overview of all or part of the usage requirements for a system or organization in the form of an essential model or a business model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Communicate the scope of a development project </a:t>
            </a:r>
          </a:p>
          <a:p>
            <a:pPr>
              <a:lnSpc>
                <a:spcPct val="90000"/>
              </a:lnSpc>
              <a:buFont typeface="Georgia" pitchFamily="18" charset="0"/>
              <a:buNone/>
            </a:pPr>
            <a:endParaRPr lang="en-US" altLang="en-US" sz="2000" dirty="0" smtClean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FCCE6-8B1E-44DB-A11A-89C58EF9590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AutoShape 4" descr="https://i-msdn.sec.s-msft.com/dynimg/IC29484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3" descr="useCaseStackedUseC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63259" y="2438400"/>
            <a:ext cx="2543331" cy="1800501"/>
          </a:xfrm>
          <a:prstGeom prst="rect">
            <a:avLst/>
          </a:prstGeom>
          <a:noFill/>
          <a:ln>
            <a:solidFill>
              <a:schemeClr val="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1815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Cases – WHY to use?</a:t>
            </a: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0" dirty="0" smtClean="0"/>
              <a:t>The users are usually </a:t>
            </a:r>
            <a:r>
              <a:rPr lang="en-US" altLang="en-US" sz="2400" b="0" dirty="0" smtClean="0">
                <a:solidFill>
                  <a:srgbClr val="0070C0"/>
                </a:solidFill>
              </a:rPr>
              <a:t>not able to produce </a:t>
            </a:r>
            <a:r>
              <a:rPr lang="en-US" altLang="en-US" sz="2400" b="0" dirty="0" smtClean="0"/>
              <a:t>sufficient </a:t>
            </a:r>
            <a:r>
              <a:rPr lang="en-US" altLang="en-US" sz="2400" b="0" dirty="0" smtClean="0">
                <a:solidFill>
                  <a:srgbClr val="0070C0"/>
                </a:solidFill>
              </a:rPr>
              <a:t>formal descriptions </a:t>
            </a:r>
            <a:r>
              <a:rPr lang="en-US" altLang="en-US" sz="2400" b="0" dirty="0" smtClean="0"/>
              <a:t>of the functionalities. </a:t>
            </a:r>
            <a:endParaRPr lang="en-US" altLang="en-US" sz="2400" b="0" dirty="0" smtClean="0"/>
          </a:p>
          <a:p>
            <a:pPr>
              <a:lnSpc>
                <a:spcPct val="90000"/>
              </a:lnSpc>
            </a:pPr>
            <a:endParaRPr lang="en-US" altLang="en-US" sz="2400" b="0" dirty="0" smtClean="0"/>
          </a:p>
          <a:p>
            <a:pPr>
              <a:lnSpc>
                <a:spcPct val="90000"/>
              </a:lnSpc>
            </a:pPr>
            <a:r>
              <a:rPr lang="en-US" altLang="en-US" sz="2400" b="0" dirty="0" smtClean="0"/>
              <a:t>A simple list of the required functionalities is not good enough. </a:t>
            </a:r>
            <a:endParaRPr lang="en-US" altLang="en-US" sz="2400" b="0" dirty="0" smtClean="0"/>
          </a:p>
          <a:p>
            <a:pPr>
              <a:lnSpc>
                <a:spcPct val="90000"/>
              </a:lnSpc>
            </a:pPr>
            <a:endParaRPr lang="en-US" altLang="en-US" sz="2400" b="0" dirty="0" smtClean="0"/>
          </a:p>
          <a:p>
            <a:pPr>
              <a:lnSpc>
                <a:spcPct val="90000"/>
              </a:lnSpc>
            </a:pPr>
            <a:r>
              <a:rPr lang="en-US" altLang="en-US" sz="2400" b="0" dirty="0" smtClean="0"/>
              <a:t>The informal general description by the users hardly does the job, either. </a:t>
            </a:r>
            <a:endParaRPr lang="en-US" altLang="en-US" sz="2400" b="0" dirty="0" smtClean="0"/>
          </a:p>
          <a:p>
            <a:pPr>
              <a:lnSpc>
                <a:spcPct val="90000"/>
              </a:lnSpc>
            </a:pPr>
            <a:endParaRPr lang="en-US" altLang="en-US" sz="2400" b="0" dirty="0" smtClean="0"/>
          </a:p>
          <a:p>
            <a:pPr>
              <a:lnSpc>
                <a:spcPct val="90000"/>
              </a:lnSpc>
            </a:pPr>
            <a:r>
              <a:rPr lang="en-US" altLang="en-US" sz="2400" b="0" dirty="0" smtClean="0"/>
              <a:t>The users may be able to </a:t>
            </a:r>
            <a:r>
              <a:rPr lang="en-US" altLang="en-US" sz="2400" b="0" dirty="0" smtClean="0">
                <a:solidFill>
                  <a:srgbClr val="0070C0"/>
                </a:solidFill>
              </a:rPr>
              <a:t>describe by examples </a:t>
            </a:r>
            <a:r>
              <a:rPr lang="en-US" altLang="en-US" sz="2400" b="0" dirty="0" smtClean="0"/>
              <a:t>how they would want to use the system or how they perform certain tasks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CB67B-F5C1-4BF3-AE1A-099A0BCDC6A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222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467600" cy="1143000"/>
          </a:xfrm>
        </p:spPr>
        <p:txBody>
          <a:bodyPr/>
          <a:lstStyle/>
          <a:p>
            <a:r>
              <a:rPr lang="en-US" altLang="en-US" dirty="0" smtClean="0"/>
              <a:t>Use Case Diagram Notations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500975"/>
              </p:ext>
            </p:extLst>
          </p:nvPr>
        </p:nvGraphicFramePr>
        <p:xfrm>
          <a:off x="2057400" y="1447800"/>
          <a:ext cx="4800600" cy="4765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Bitmap Image" r:id="rId3" imgW="2600000" imgH="2580952" progId="Paint.Picture">
                  <p:embed/>
                </p:oleObj>
              </mc:Choice>
              <mc:Fallback>
                <p:oleObj name="Bitmap Image" r:id="rId3" imgW="2600000" imgH="25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47800"/>
                        <a:ext cx="4800600" cy="476543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DE6E9-4326-4430-B942-FA64F76C015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CASE Diagram</a:t>
            </a:r>
          </a:p>
        </p:txBody>
      </p:sp>
      <p:pic>
        <p:nvPicPr>
          <p:cNvPr id="174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095" y="2024309"/>
            <a:ext cx="6516010" cy="3952381"/>
          </a:xfrm>
        </p:spPr>
      </p:pic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00C90-D615-4CD8-8251-5F236FE30624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Case Diagram Notation</a:t>
            </a: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0" dirty="0" smtClean="0">
                <a:solidFill>
                  <a:srgbClr val="0070C0"/>
                </a:solidFill>
              </a:rPr>
              <a:t>System Boundary</a:t>
            </a:r>
            <a:r>
              <a:rPr lang="en-US" altLang="en-US" sz="1800" b="0" dirty="0" smtClean="0"/>
              <a:t>: Sets the boundary of the system in relation to the actors who use it (outside the system) and the features it must provide (inside the system).</a:t>
            </a:r>
          </a:p>
          <a:p>
            <a:pPr>
              <a:lnSpc>
                <a:spcPct val="80000"/>
              </a:lnSpc>
            </a:pPr>
            <a:endParaRPr lang="en-US" altLang="en-US" sz="1800" b="0" dirty="0" smtClean="0"/>
          </a:p>
          <a:p>
            <a:pPr>
              <a:lnSpc>
                <a:spcPct val="80000"/>
              </a:lnSpc>
            </a:pPr>
            <a:r>
              <a:rPr lang="en-US" altLang="en-US" sz="1800" b="0" dirty="0" smtClean="0">
                <a:solidFill>
                  <a:srgbClr val="0070C0"/>
                </a:solidFill>
              </a:rPr>
              <a:t>Actor</a:t>
            </a:r>
            <a:r>
              <a:rPr lang="en-US" altLang="en-US" sz="1800" b="0" dirty="0" smtClean="0"/>
              <a:t>: A role played by a person, system, or device that has a stake in the successful operation of the system.</a:t>
            </a:r>
          </a:p>
          <a:p>
            <a:pPr>
              <a:lnSpc>
                <a:spcPct val="80000"/>
              </a:lnSpc>
            </a:pPr>
            <a:endParaRPr lang="en-US" altLang="en-US" sz="1800" b="0" dirty="0" smtClean="0"/>
          </a:p>
          <a:p>
            <a:pPr>
              <a:lnSpc>
                <a:spcPct val="80000"/>
              </a:lnSpc>
            </a:pPr>
            <a:r>
              <a:rPr lang="en-US" altLang="en-US" sz="1800" b="0" dirty="0" smtClean="0">
                <a:solidFill>
                  <a:srgbClr val="0070C0"/>
                </a:solidFill>
              </a:rPr>
              <a:t>Use</a:t>
            </a:r>
            <a:r>
              <a:rPr lang="en-US" altLang="en-US" sz="1800" b="0" dirty="0" smtClean="0">
                <a:solidFill>
                  <a:srgbClr val="FFFF00"/>
                </a:solidFill>
              </a:rPr>
              <a:t> </a:t>
            </a:r>
            <a:r>
              <a:rPr lang="en-US" altLang="en-US" sz="1800" b="0" dirty="0" smtClean="0">
                <a:solidFill>
                  <a:srgbClr val="0070C0"/>
                </a:solidFill>
              </a:rPr>
              <a:t>Case</a:t>
            </a:r>
            <a:r>
              <a:rPr lang="en-US" altLang="en-US" sz="1800" b="0" dirty="0" smtClean="0"/>
              <a:t>: Identifies a key feature of the system. Without these features, the system will not fulfill the user/actor requirements. Each Use Case expresses a goal that the system must achieve.</a:t>
            </a:r>
          </a:p>
          <a:p>
            <a:pPr>
              <a:lnSpc>
                <a:spcPct val="80000"/>
              </a:lnSpc>
            </a:pPr>
            <a:endParaRPr lang="en-US" altLang="en-US" sz="1800" b="0" dirty="0" smtClean="0"/>
          </a:p>
          <a:p>
            <a:pPr>
              <a:lnSpc>
                <a:spcPct val="80000"/>
              </a:lnSpc>
            </a:pPr>
            <a:r>
              <a:rPr lang="en-US" altLang="en-US" sz="1800" b="0" dirty="0" smtClean="0">
                <a:solidFill>
                  <a:srgbClr val="0070C0"/>
                </a:solidFill>
              </a:rPr>
              <a:t>Association</a:t>
            </a:r>
            <a:r>
              <a:rPr lang="en-US" altLang="en-US" sz="1800" b="0" dirty="0" smtClean="0"/>
              <a:t>: Identifies an interaction between actors and Use Cases. Each association becomes a dialog that must be explained in a Use Case narrative. Each narrative in turn provides a set of scenarios that function as test cases when evaluating the analysis, design, and implementation of the Use Case.</a:t>
            </a:r>
          </a:p>
          <a:p>
            <a:pPr>
              <a:lnSpc>
                <a:spcPct val="80000"/>
              </a:lnSpc>
            </a:pPr>
            <a:endParaRPr lang="en-US" altLang="en-US" sz="1800" b="0" dirty="0" smtClean="0"/>
          </a:p>
          <a:p>
            <a:pPr>
              <a:lnSpc>
                <a:spcPct val="80000"/>
              </a:lnSpc>
            </a:pPr>
            <a:r>
              <a:rPr lang="en-US" altLang="en-US" sz="1800" b="0" dirty="0" smtClean="0">
                <a:solidFill>
                  <a:srgbClr val="0070C0"/>
                </a:solidFill>
              </a:rPr>
              <a:t>Dependency</a:t>
            </a:r>
            <a:r>
              <a:rPr lang="en-US" altLang="en-US" sz="1800" b="0" dirty="0" smtClean="0"/>
              <a:t>: Identifies a communication relationship between two Use Cases</a:t>
            </a:r>
            <a:r>
              <a:rPr lang="en-US" altLang="en-US" sz="1600" b="0" dirty="0" smtClean="0"/>
              <a:t>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en-US" sz="1600" b="0" dirty="0" smtClean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50C5D-F12F-495E-B778-EF8FDCD352D8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6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3301</TotalTime>
  <Words>1039</Words>
  <Application>Microsoft Office PowerPoint</Application>
  <PresentationFormat>On-screen Show (4:3)</PresentationFormat>
  <Paragraphs>157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Adjacency</vt:lpstr>
      <vt:lpstr>Bitmap Image</vt:lpstr>
      <vt:lpstr>Software Engineering</vt:lpstr>
      <vt:lpstr>Importance of Requirements</vt:lpstr>
      <vt:lpstr>The Mismatch</vt:lpstr>
      <vt:lpstr>Reasons for gathering incorrect requirements</vt:lpstr>
      <vt:lpstr>What is Use Case Diagram?</vt:lpstr>
      <vt:lpstr>Use Cases – WHY to use?</vt:lpstr>
      <vt:lpstr>Use Case Diagram Notations</vt:lpstr>
      <vt:lpstr>USE CASE Diagram</vt:lpstr>
      <vt:lpstr>Use Case Diagram Notation</vt:lpstr>
      <vt:lpstr>Use Cases guidelines:</vt:lpstr>
      <vt:lpstr>Actor guidelines</vt:lpstr>
      <vt:lpstr>Relationships </vt:lpstr>
      <vt:lpstr>Relationships guidelines</vt:lpstr>
      <vt:lpstr>Extra Relationships guidelines</vt:lpstr>
      <vt:lpstr>System Boundary Boxes </vt:lpstr>
      <vt:lpstr>Use Case Description</vt:lpstr>
      <vt:lpstr>Use Case Description Example</vt:lpstr>
      <vt:lpstr>Use Case Diagram: How to do it:</vt:lpstr>
      <vt:lpstr>UML and non-functional requirements</vt:lpstr>
      <vt:lpstr>Use case model </vt:lpstr>
      <vt:lpstr>Reference List</vt:lpstr>
      <vt:lpstr>End of Lesson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Kassandra Calleja</dc:creator>
  <cp:lastModifiedBy>Olena Sammut</cp:lastModifiedBy>
  <cp:revision>28</cp:revision>
  <dcterms:created xsi:type="dcterms:W3CDTF">2006-08-16T00:00:00Z</dcterms:created>
  <dcterms:modified xsi:type="dcterms:W3CDTF">2015-09-04T09:20:08Z</dcterms:modified>
</cp:coreProperties>
</file>