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mut" initials="o" lastIdx="5" clrIdx="0"/>
  <p:cmAuthor id="1" name="Olena Sammut" initials="OS" lastIdx="2" clrIdx="1"/>
  <p:cmAuthor id="2" name="OlenaS" initials="OS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42" autoAdjust="0"/>
  </p:normalViewPr>
  <p:slideViewPr>
    <p:cSldViewPr>
      <p:cViewPr>
        <p:scale>
          <a:sx n="73" d="100"/>
          <a:sy n="73" d="100"/>
        </p:scale>
        <p:origin x="-107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4T13:03:19.606" idx="1">
    <p:pos x="3315" y="958"/>
    <p:text>The exact sequence of the interactions between the objects is represented step by step. 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4T13:04:12.738" idx="2">
    <p:pos x="4810" y="1244"/>
    <p:text>The timing of an asynchronous message is independent of the timing of the intervening messages.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03-07-11T14:26:36.710" idx="4">
    <p:pos x="386" y="1361"/>
    <p:text>The primary advantage of the direct approach is that it visually communicates that the object doesn’t exist until part way through the logic being modeled. 
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04/09/2015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A506E-015E-45DC-8250-E1730329D39A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F6CF-CFCE-4D9F-9697-572073798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249488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487863"/>
            <a:ext cx="4038600" cy="2085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062F0-A185-41C8-9AAE-DE65096E39B6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FD3FB-9860-4B18-A833-2FE199BF6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0A34F-4FFB-4DBF-BE08-C6101A1CBCC8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5DBE7-0A67-4CBD-82EA-5289394DE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A678-433A-4345-9719-4F54F421D608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038" y="1588"/>
            <a:ext cx="762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4C35-7B88-4976-8435-1FB66F4E1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by Olena Sammut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0A54A-616D-4580-A815-82024584A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669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995160" cy="1066800"/>
          </a:xfrm>
        </p:spPr>
        <p:txBody>
          <a:bodyPr/>
          <a:lstStyle/>
          <a:p>
            <a:r>
              <a:rPr lang="en-US" dirty="0" smtClean="0"/>
              <a:t>Lesson  – </a:t>
            </a:r>
            <a:r>
              <a:rPr lang="en-US" dirty="0" smtClean="0"/>
              <a:t>UML Sequence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F8CEA2-87B2-4875-85B2-CE0C1F728C9A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GB" altLang="en-US" sz="4200" smtClean="0"/>
              <a:t>Loops and conditionals</a:t>
            </a:r>
          </a:p>
        </p:txBody>
      </p:sp>
      <p:sp>
        <p:nvSpPr>
          <p:cNvPr id="74756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4056063" cy="4800600"/>
          </a:xfrm>
        </p:spPr>
        <p:txBody>
          <a:bodyPr/>
          <a:lstStyle/>
          <a:p>
            <a:pPr marL="365125" indent="-255588" eaLnBrk="1" hangingPunct="1"/>
            <a:r>
              <a:rPr lang="en-GB" altLang="en-US" dirty="0" smtClean="0"/>
              <a:t>Loops and conditionals use </a:t>
            </a:r>
            <a:r>
              <a:rPr lang="en-GB" altLang="en-US" dirty="0" smtClean="0">
                <a:solidFill>
                  <a:srgbClr val="0070C0"/>
                </a:solidFill>
              </a:rPr>
              <a:t>i</a:t>
            </a:r>
            <a:r>
              <a:rPr lang="en-GB" altLang="en-US" b="1" dirty="0" smtClean="0">
                <a:solidFill>
                  <a:srgbClr val="0070C0"/>
                </a:solidFill>
              </a:rPr>
              <a:t>nteraction frames</a:t>
            </a:r>
            <a:r>
              <a:rPr lang="en-GB" altLang="en-US" dirty="0" smtClean="0">
                <a:solidFill>
                  <a:srgbClr val="0070C0"/>
                </a:solidFill>
              </a:rPr>
              <a:t> </a:t>
            </a:r>
            <a:r>
              <a:rPr lang="en-GB" altLang="en-US" dirty="0" smtClean="0"/>
              <a:t>(separating or marking off a piece of sequence diagram)</a:t>
            </a:r>
          </a:p>
          <a:p>
            <a:pPr marL="657225" lvl="1" indent="-246063" eaLnBrk="1" hangingPunct="1"/>
            <a:r>
              <a:rPr lang="en-GB" altLang="en-US" sz="1600" dirty="0" smtClean="0"/>
              <a:t>have been introduced in UML 2. </a:t>
            </a:r>
          </a:p>
          <a:p>
            <a:pPr marL="657225" lvl="1" indent="-246063" eaLnBrk="1" hangingPunct="1"/>
            <a:r>
              <a:rPr lang="en-GB" altLang="en-US" sz="1600" dirty="0" smtClean="0"/>
              <a:t>frames consist of some region of a sequence diagram that is divided into one or more 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fragments</a:t>
            </a:r>
            <a:r>
              <a:rPr lang="en-GB" altLang="en-US" sz="1600" dirty="0" smtClean="0"/>
              <a:t>.</a:t>
            </a:r>
          </a:p>
          <a:p>
            <a:pPr marL="657225" lvl="1" indent="-246063" eaLnBrk="1" hangingPunct="1"/>
            <a:r>
              <a:rPr lang="en-GB" altLang="en-US" sz="1600" dirty="0" smtClean="0"/>
              <a:t>Each frame has an 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operator</a:t>
            </a:r>
            <a:r>
              <a:rPr lang="en-GB" altLang="en-US" sz="1600" dirty="0" smtClean="0">
                <a:solidFill>
                  <a:srgbClr val="0070C0"/>
                </a:solidFill>
              </a:rPr>
              <a:t> </a:t>
            </a:r>
            <a:r>
              <a:rPr lang="en-GB" altLang="en-US" sz="1600" dirty="0" smtClean="0"/>
              <a:t>and each fragment may have a </a:t>
            </a:r>
            <a:r>
              <a:rPr lang="en-GB" altLang="en-US" sz="1600" b="1" dirty="0" smtClean="0">
                <a:solidFill>
                  <a:srgbClr val="0070C0"/>
                </a:solidFill>
              </a:rPr>
              <a:t>guard</a:t>
            </a:r>
            <a:r>
              <a:rPr lang="en-GB" altLang="en-US" sz="1600" dirty="0" smtClean="0"/>
              <a:t>.</a:t>
            </a:r>
          </a:p>
        </p:txBody>
      </p:sp>
      <p:pic>
        <p:nvPicPr>
          <p:cNvPr id="747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3284538"/>
            <a:ext cx="4249737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8" name="Rectangle 6"/>
          <p:cNvSpPr>
            <a:spLocks/>
          </p:cNvSpPr>
          <p:nvPr/>
        </p:nvSpPr>
        <p:spPr bwMode="auto">
          <a:xfrm>
            <a:off x="5206637" y="1143000"/>
            <a:ext cx="38163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65125" indent="-2555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en-US" sz="1000" dirty="0">
                <a:latin typeface="Courier New" pitchFamily="49" charset="0"/>
              </a:rPr>
              <a:t>procedure dispatch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en-US" sz="1000" dirty="0" err="1">
                <a:latin typeface="Courier New" pitchFamily="49" charset="0"/>
              </a:rPr>
              <a:t>foreach</a:t>
            </a:r>
            <a:r>
              <a:rPr lang="en-US" altLang="en-US" sz="1000" dirty="0">
                <a:latin typeface="Courier New" pitchFamily="49" charset="0"/>
              </a:rPr>
              <a:t> (</a:t>
            </a:r>
            <a:r>
              <a:rPr lang="en-US" altLang="en-US" sz="1000" dirty="0" err="1">
                <a:latin typeface="Courier New" pitchFamily="49" charset="0"/>
              </a:rPr>
              <a:t>lineitem</a:t>
            </a:r>
            <a:r>
              <a:rPr lang="en-US" altLang="en-US" sz="1000" dirty="0">
                <a:latin typeface="Courier New" pitchFamily="49" charset="0"/>
              </a:rPr>
              <a:t>)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en-US" sz="1000" dirty="0">
                <a:latin typeface="Courier New" pitchFamily="49" charset="0"/>
              </a:rPr>
              <a:t>	if (</a:t>
            </a:r>
            <a:r>
              <a:rPr lang="en-US" altLang="en-US" sz="1000" dirty="0" err="1">
                <a:latin typeface="Courier New" pitchFamily="49" charset="0"/>
              </a:rPr>
              <a:t>product.value</a:t>
            </a:r>
            <a:r>
              <a:rPr lang="en-US" altLang="en-US" sz="1000" dirty="0">
                <a:latin typeface="Courier New" pitchFamily="49" charset="0"/>
              </a:rPr>
              <a:t> &gt; $10K) 	</a:t>
            </a:r>
            <a:r>
              <a:rPr lang="en-US" altLang="en-US" sz="1000" dirty="0" err="1">
                <a:latin typeface="Courier New" pitchFamily="49" charset="0"/>
              </a:rPr>
              <a:t>careful.dispatch</a:t>
            </a:r>
            <a:r>
              <a:rPr lang="en-US" altLang="en-US" sz="1000" dirty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en-US" sz="1000" dirty="0">
                <a:latin typeface="Courier New" pitchFamily="49" charset="0"/>
              </a:rPr>
              <a:t>	else </a:t>
            </a:r>
            <a:r>
              <a:rPr lang="en-US" altLang="en-US" sz="1000" dirty="0" err="1">
                <a:latin typeface="Courier New" pitchFamily="49" charset="0"/>
              </a:rPr>
              <a:t>regular.dispatch</a:t>
            </a:r>
            <a:r>
              <a:rPr lang="en-US" altLang="en-US" sz="1000" dirty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en-US" sz="1000" dirty="0">
                <a:latin typeface="Courier New" pitchFamily="49" charset="0"/>
              </a:rPr>
              <a:t>	end if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en-US" sz="1000" dirty="0">
                <a:latin typeface="Courier New" pitchFamily="49" charset="0"/>
              </a:rPr>
              <a:t>end for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en-US" sz="1000" dirty="0">
                <a:latin typeface="Courier New" pitchFamily="49" charset="0"/>
              </a:rPr>
              <a:t>if (</a:t>
            </a:r>
            <a:r>
              <a:rPr lang="en-US" altLang="en-US" sz="1000" dirty="0" err="1">
                <a:latin typeface="Courier New" pitchFamily="49" charset="0"/>
              </a:rPr>
              <a:t>needsConfirmation</a:t>
            </a:r>
            <a:r>
              <a:rPr lang="en-US" altLang="en-US" sz="1000" dirty="0">
                <a:latin typeface="Courier New" pitchFamily="49" charset="0"/>
              </a:rPr>
              <a:t>) </a:t>
            </a:r>
            <a:r>
              <a:rPr lang="en-US" altLang="en-US" sz="1000" dirty="0" err="1">
                <a:latin typeface="Courier New" pitchFamily="49" charset="0"/>
              </a:rPr>
              <a:t>messenger.confirm</a:t>
            </a:r>
            <a:r>
              <a:rPr lang="en-US" altLang="en-US" sz="1000" dirty="0">
                <a:latin typeface="Courier New" pitchFamily="49" charset="0"/>
              </a:rPr>
              <a:t> </a:t>
            </a:r>
          </a:p>
          <a:p>
            <a:pPr eaLnBrk="1" hangingPunct="1">
              <a:spcBef>
                <a:spcPts val="300"/>
              </a:spcBef>
              <a:buClr>
                <a:srgbClr val="A04DA3"/>
              </a:buClr>
              <a:buFont typeface="Georgia" pitchFamily="18" charset="0"/>
              <a:buNone/>
            </a:pPr>
            <a:r>
              <a:rPr lang="en-US" altLang="en-US" sz="1000" dirty="0">
                <a:latin typeface="Courier New" pitchFamily="49" charset="0"/>
              </a:rPr>
              <a:t>end procedure</a:t>
            </a:r>
            <a:r>
              <a:rPr lang="en-US" altLang="en-US" sz="2800" dirty="0">
                <a:latin typeface="Georgia" pitchFamily="18" charset="0"/>
              </a:rPr>
              <a:t> </a:t>
            </a:r>
            <a:endParaRPr lang="en-GB" altLang="en-US" sz="28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8458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E7C4292-4D12-472B-8619-B4DA0440E796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GB" altLang="en-US" sz="4200" smtClean="0"/>
              <a:t>Common operators for interaction frames</a:t>
            </a:r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900" dirty="0" smtClean="0"/>
              <a:t>	Interaction frames can have a number of </a:t>
            </a:r>
            <a:r>
              <a:rPr lang="en-GB" altLang="en-US" sz="1900" b="1" dirty="0" smtClean="0">
                <a:solidFill>
                  <a:srgbClr val="0070C0"/>
                </a:solidFill>
              </a:rPr>
              <a:t>operators</a:t>
            </a:r>
            <a:r>
              <a:rPr lang="en-GB" altLang="en-US" sz="1900" dirty="0" smtClean="0"/>
              <a:t>. For example</a:t>
            </a:r>
            <a:r>
              <a:rPr lang="en-GB" altLang="en-US" sz="1900" dirty="0" smtClean="0"/>
              <a:t>:</a:t>
            </a:r>
          </a:p>
          <a:p>
            <a:pPr marL="365125" indent="-255588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1900" dirty="0" smtClean="0"/>
          </a:p>
          <a:p>
            <a:pPr marL="657225" lvl="1" indent="-246063" eaLnBrk="1" hangingPunct="1">
              <a:lnSpc>
                <a:spcPct val="80000"/>
              </a:lnSpc>
            </a:pPr>
            <a:r>
              <a:rPr lang="en-GB" altLang="en-US" sz="1700" b="1" dirty="0" smtClean="0">
                <a:solidFill>
                  <a:srgbClr val="0070C0"/>
                </a:solidFill>
              </a:rPr>
              <a:t>alt</a:t>
            </a:r>
            <a:r>
              <a:rPr lang="en-GB" altLang="en-US" sz="1700" dirty="0" smtClean="0">
                <a:solidFill>
                  <a:srgbClr val="0070C0"/>
                </a:solidFill>
              </a:rPr>
              <a:t> </a:t>
            </a:r>
            <a:r>
              <a:rPr lang="en-GB" altLang="en-US" sz="1700" dirty="0" smtClean="0"/>
              <a:t>– </a:t>
            </a:r>
            <a:r>
              <a:rPr lang="en-US" altLang="en-US" sz="1700" dirty="0" smtClean="0"/>
              <a:t>Alternative multiple fragments; only the one whose condition is true will execute</a:t>
            </a:r>
          </a:p>
          <a:p>
            <a:pPr marL="657225" lvl="1" indent="-246063" eaLnBrk="1" hangingPunct="1">
              <a:lnSpc>
                <a:spcPct val="80000"/>
              </a:lnSpc>
            </a:pPr>
            <a:endParaRPr lang="en-US" altLang="en-US" sz="1700" dirty="0" smtClean="0"/>
          </a:p>
          <a:p>
            <a:pPr marL="657225" lvl="1" indent="-246063" eaLnBrk="1" hangingPunct="1">
              <a:lnSpc>
                <a:spcPct val="80000"/>
              </a:lnSpc>
            </a:pPr>
            <a:r>
              <a:rPr lang="en-US" altLang="en-US" sz="1700" b="1" dirty="0" smtClean="0">
                <a:solidFill>
                  <a:srgbClr val="0070C0"/>
                </a:solidFill>
              </a:rPr>
              <a:t>opt</a:t>
            </a:r>
            <a:r>
              <a:rPr lang="en-US" altLang="en-US" sz="1700" dirty="0" smtClean="0">
                <a:solidFill>
                  <a:srgbClr val="0070C0"/>
                </a:solidFill>
              </a:rPr>
              <a:t> </a:t>
            </a:r>
            <a:r>
              <a:rPr lang="en-US" altLang="en-US" sz="1700" dirty="0" smtClean="0"/>
              <a:t>- Optional; the fragment executes only if the supplied condition is true. Equivalent to an alt with only one trace </a:t>
            </a:r>
          </a:p>
          <a:p>
            <a:pPr marL="657225" lvl="1" indent="-246063" eaLnBrk="1" hangingPunct="1">
              <a:lnSpc>
                <a:spcPct val="80000"/>
              </a:lnSpc>
            </a:pPr>
            <a:endParaRPr lang="en-US" altLang="en-US" sz="1700" dirty="0" smtClean="0"/>
          </a:p>
          <a:p>
            <a:pPr marL="657225" lvl="1" indent="-246063" eaLnBrk="1" hangingPunct="1">
              <a:lnSpc>
                <a:spcPct val="80000"/>
              </a:lnSpc>
            </a:pPr>
            <a:r>
              <a:rPr lang="en-US" altLang="en-US" sz="1700" b="1" dirty="0" smtClean="0">
                <a:solidFill>
                  <a:srgbClr val="0070C0"/>
                </a:solidFill>
              </a:rPr>
              <a:t>loop</a:t>
            </a:r>
            <a:r>
              <a:rPr lang="en-US" altLang="en-US" sz="1700" dirty="0" smtClean="0">
                <a:solidFill>
                  <a:srgbClr val="0070C0"/>
                </a:solidFill>
              </a:rPr>
              <a:t> </a:t>
            </a:r>
            <a:r>
              <a:rPr lang="en-US" altLang="en-US" sz="1700" dirty="0" smtClean="0"/>
              <a:t>- Loop; the fragment may execute multiple times, and the guard indicates the basis of iteration</a:t>
            </a:r>
          </a:p>
          <a:p>
            <a:pPr marL="657225" lvl="1" indent="-246063" eaLnBrk="1" hangingPunct="1">
              <a:lnSpc>
                <a:spcPct val="80000"/>
              </a:lnSpc>
            </a:pPr>
            <a:endParaRPr lang="en-GB" altLang="en-US" sz="1700" dirty="0" smtClean="0"/>
          </a:p>
          <a:p>
            <a:pPr marL="657225" lvl="1" indent="-246063" eaLnBrk="1" hangingPunct="1">
              <a:lnSpc>
                <a:spcPct val="80000"/>
              </a:lnSpc>
            </a:pPr>
            <a:r>
              <a:rPr lang="en-GB" altLang="en-US" sz="1700" b="1" dirty="0" smtClean="0">
                <a:solidFill>
                  <a:srgbClr val="0070C0"/>
                </a:solidFill>
              </a:rPr>
              <a:t>par</a:t>
            </a:r>
            <a:r>
              <a:rPr lang="en-GB" altLang="en-US" sz="1700" dirty="0" smtClean="0">
                <a:solidFill>
                  <a:srgbClr val="0070C0"/>
                </a:solidFill>
              </a:rPr>
              <a:t> </a:t>
            </a:r>
            <a:r>
              <a:rPr lang="en-GB" altLang="en-US" sz="1700" dirty="0" smtClean="0"/>
              <a:t>– Parallel; each fragment is run in parallel</a:t>
            </a:r>
          </a:p>
          <a:p>
            <a:pPr marL="657225" lvl="1" indent="-246063" eaLnBrk="1" hangingPunct="1">
              <a:lnSpc>
                <a:spcPct val="80000"/>
              </a:lnSpc>
            </a:pPr>
            <a:endParaRPr lang="en-GB" altLang="en-US" sz="1700" dirty="0" smtClean="0"/>
          </a:p>
          <a:p>
            <a:pPr marL="657225" lvl="1" indent="-246063" eaLnBrk="1" hangingPunct="1">
              <a:lnSpc>
                <a:spcPct val="80000"/>
              </a:lnSpc>
            </a:pPr>
            <a:r>
              <a:rPr lang="en-GB" altLang="en-US" sz="1700" b="1" dirty="0" smtClean="0">
                <a:solidFill>
                  <a:srgbClr val="0070C0"/>
                </a:solidFill>
              </a:rPr>
              <a:t>region</a:t>
            </a:r>
            <a:r>
              <a:rPr lang="en-GB" altLang="en-US" sz="1700" dirty="0" smtClean="0">
                <a:solidFill>
                  <a:srgbClr val="0070C0"/>
                </a:solidFill>
              </a:rPr>
              <a:t> </a:t>
            </a:r>
            <a:r>
              <a:rPr lang="en-GB" altLang="en-US" sz="1700" dirty="0" smtClean="0"/>
              <a:t>– Critical region; the fragment can have only one thread executing at once</a:t>
            </a:r>
          </a:p>
          <a:p>
            <a:pPr marL="657225" lvl="1" indent="-246063" eaLnBrk="1" hangingPunct="1">
              <a:lnSpc>
                <a:spcPct val="80000"/>
              </a:lnSpc>
            </a:pPr>
            <a:endParaRPr lang="en-GB" altLang="en-US" sz="1700" dirty="0" smtClean="0"/>
          </a:p>
          <a:p>
            <a:pPr marL="657225" lvl="1" indent="-246063" eaLnBrk="1" hangingPunct="1">
              <a:lnSpc>
                <a:spcPct val="80000"/>
              </a:lnSpc>
            </a:pPr>
            <a:r>
              <a:rPr lang="en-GB" altLang="en-US" sz="1700" b="1" dirty="0" err="1" smtClean="0">
                <a:solidFill>
                  <a:srgbClr val="0070C0"/>
                </a:solidFill>
              </a:rPr>
              <a:t>sd</a:t>
            </a:r>
            <a:r>
              <a:rPr lang="en-GB" altLang="en-US" sz="1700" dirty="0" smtClean="0">
                <a:solidFill>
                  <a:srgbClr val="0070C0"/>
                </a:solidFill>
              </a:rPr>
              <a:t> </a:t>
            </a:r>
            <a:r>
              <a:rPr lang="en-GB" altLang="en-US" sz="1700" dirty="0" smtClean="0"/>
              <a:t>– sequence diagram; used to surround an entire sequence diagram, if you wish</a:t>
            </a:r>
          </a:p>
        </p:txBody>
      </p:sp>
    </p:spTree>
    <p:extLst>
      <p:ext uri="{BB962C8B-B14F-4D97-AF65-F5344CB8AC3E}">
        <p14:creationId xmlns:p14="http://schemas.microsoft.com/office/powerpoint/2010/main" val="61309235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4EA9B8D-8575-4B73-97D3-2267604B8B94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6803" name="Rectangle 4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GB" altLang="en-US" sz="4200" smtClean="0"/>
              <a:t>Synchronous and Asynchronous calls</a:t>
            </a:r>
          </a:p>
        </p:txBody>
      </p:sp>
      <p:sp>
        <p:nvSpPr>
          <p:cNvPr id="76804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 eaLnBrk="1" hangingPunct="1">
              <a:lnSpc>
                <a:spcPct val="90000"/>
              </a:lnSpc>
            </a:pPr>
            <a:r>
              <a:rPr lang="en-GB" altLang="en-US" sz="2000" dirty="0" smtClean="0"/>
              <a:t>UML 2 introduced new notation </a:t>
            </a:r>
          </a:p>
          <a:p>
            <a:pPr marL="365125" indent="-255588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GB" altLang="en-US" sz="2000" dirty="0" smtClean="0"/>
          </a:p>
          <a:p>
            <a:pPr marL="365125" indent="-255588" eaLnBrk="1" hangingPunct="1">
              <a:lnSpc>
                <a:spcPct val="90000"/>
              </a:lnSpc>
            </a:pPr>
            <a:r>
              <a:rPr lang="en-US" altLang="en-US" sz="2000" b="0" dirty="0" smtClean="0"/>
              <a:t>if a caller sends a </a:t>
            </a:r>
            <a:r>
              <a:rPr lang="en-US" altLang="en-US" sz="2000" b="0" dirty="0" smtClean="0">
                <a:solidFill>
                  <a:srgbClr val="0070C0"/>
                </a:solidFill>
              </a:rPr>
              <a:t>synchronous message </a:t>
            </a:r>
            <a:r>
              <a:rPr lang="en-US" altLang="en-US" sz="2000" b="0" dirty="0" smtClean="0"/>
              <a:t>(shown with </a:t>
            </a:r>
            <a:r>
              <a:rPr lang="en-US" altLang="en-US" sz="2000" b="0" dirty="0" smtClean="0">
                <a:solidFill>
                  <a:srgbClr val="0070C0"/>
                </a:solidFill>
              </a:rPr>
              <a:t>a filled arrowhead</a:t>
            </a:r>
            <a:r>
              <a:rPr lang="en-US" altLang="en-US" sz="2000" b="0" dirty="0" smtClean="0"/>
              <a:t>), it </a:t>
            </a:r>
            <a:r>
              <a:rPr lang="en-US" altLang="en-US" sz="2000" b="0" i="1" dirty="0" smtClean="0"/>
              <a:t>must wait until the message call is finalized</a:t>
            </a:r>
            <a:r>
              <a:rPr lang="en-US" altLang="en-US" sz="2000" b="0" dirty="0" smtClean="0"/>
              <a:t>, before it continues processing. </a:t>
            </a:r>
          </a:p>
          <a:p>
            <a:pPr marL="365125" indent="-255588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en-US" sz="2000" b="0" dirty="0" smtClean="0"/>
          </a:p>
          <a:p>
            <a:pPr marL="365125" indent="-255588" eaLnBrk="1" hangingPunct="1">
              <a:lnSpc>
                <a:spcPct val="90000"/>
              </a:lnSpc>
            </a:pPr>
            <a:endParaRPr lang="en-US" altLang="en-US" sz="2000" b="0" dirty="0" smtClean="0"/>
          </a:p>
          <a:p>
            <a:pPr marL="365125" indent="-255588" eaLnBrk="1" hangingPunct="1">
              <a:lnSpc>
                <a:spcPct val="90000"/>
              </a:lnSpc>
            </a:pPr>
            <a:endParaRPr lang="en-US" altLang="en-US" sz="2000" b="0" dirty="0"/>
          </a:p>
          <a:p>
            <a:pPr marL="365125" indent="-255588" eaLnBrk="1" hangingPunct="1">
              <a:lnSpc>
                <a:spcPct val="90000"/>
              </a:lnSpc>
            </a:pPr>
            <a:r>
              <a:rPr lang="en-US" altLang="en-US" sz="2000" b="0" dirty="0" smtClean="0"/>
              <a:t>if </a:t>
            </a:r>
            <a:r>
              <a:rPr lang="en-US" altLang="en-US" sz="2000" b="0" dirty="0" smtClean="0"/>
              <a:t>a caller sends an </a:t>
            </a:r>
            <a:r>
              <a:rPr lang="en-US" altLang="en-US" sz="2000" b="0" dirty="0" smtClean="0">
                <a:solidFill>
                  <a:srgbClr val="0070C0"/>
                </a:solidFill>
              </a:rPr>
              <a:t>asynchronous message </a:t>
            </a:r>
            <a:r>
              <a:rPr lang="en-US" altLang="en-US" sz="2000" b="0" dirty="0" smtClean="0"/>
              <a:t>(</a:t>
            </a:r>
            <a:r>
              <a:rPr lang="en-US" altLang="en-US" sz="2000" b="0" dirty="0" smtClean="0">
                <a:solidFill>
                  <a:srgbClr val="0070C0"/>
                </a:solidFill>
              </a:rPr>
              <a:t>stick arrowheads</a:t>
            </a:r>
            <a:r>
              <a:rPr lang="en-US" altLang="en-US" sz="2000" b="0" dirty="0" smtClean="0"/>
              <a:t>)</a:t>
            </a:r>
            <a:r>
              <a:rPr lang="en-US" altLang="en-US" sz="2000" b="0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0" dirty="0" smtClean="0"/>
              <a:t>, it </a:t>
            </a:r>
            <a:r>
              <a:rPr lang="en-US" altLang="en-US" sz="2000" b="0" i="1" dirty="0" smtClean="0"/>
              <a:t>can continue processing</a:t>
            </a:r>
            <a:r>
              <a:rPr lang="en-US" altLang="en-US" sz="2000" b="0" dirty="0" smtClean="0"/>
              <a:t> and doesn't have to wait for a response (used to be </a:t>
            </a:r>
            <a:r>
              <a:rPr lang="en-US" altLang="en-US" sz="2000" b="0" dirty="0" smtClean="0">
                <a:solidFill>
                  <a:srgbClr val="0070C0"/>
                </a:solidFill>
              </a:rPr>
              <a:t>half stick arrowhead</a:t>
            </a:r>
            <a:r>
              <a:rPr lang="en-US" altLang="en-US" sz="2000" b="0" dirty="0" smtClean="0"/>
              <a:t>). </a:t>
            </a:r>
            <a:endParaRPr lang="en-GB" altLang="en-US" sz="2000" b="0" dirty="0" smtClean="0"/>
          </a:p>
        </p:txBody>
      </p:sp>
      <p:sp>
        <p:nvSpPr>
          <p:cNvPr id="76805" name="Line 6"/>
          <p:cNvSpPr>
            <a:spLocks noChangeShapeType="1"/>
          </p:cNvSpPr>
          <p:nvPr/>
        </p:nvSpPr>
        <p:spPr bwMode="auto">
          <a:xfrm>
            <a:off x="6877050" y="3429000"/>
            <a:ext cx="1524000" cy="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Line 7"/>
          <p:cNvSpPr>
            <a:spLocks noChangeShapeType="1"/>
          </p:cNvSpPr>
          <p:nvPr/>
        </p:nvSpPr>
        <p:spPr bwMode="auto">
          <a:xfrm>
            <a:off x="6837317" y="51816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58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C572F27-027D-48E9-BB39-EC36F22BA474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US" altLang="en-US" sz="4200" smtClean="0"/>
              <a:t>Another example of sequence diagram</a:t>
            </a:r>
            <a:br>
              <a:rPr lang="en-US" altLang="en-US" sz="4200" smtClean="0"/>
            </a:br>
            <a:endParaRPr lang="en-US" altLang="en-US" sz="4200" smtClean="0"/>
          </a:p>
        </p:txBody>
      </p:sp>
      <p:pic>
        <p:nvPicPr>
          <p:cNvPr id="78852" name="Picture 5" descr="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875"/>
            <a:ext cx="6243638" cy="48133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379428831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14A6094-79EC-45BB-9D80-F579E67457F0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GB" altLang="en-US" smtClean="0"/>
              <a:t>When to use Sequence Diagrams</a:t>
            </a:r>
          </a:p>
        </p:txBody>
      </p:sp>
      <p:sp>
        <p:nvSpPr>
          <p:cNvPr id="8090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 eaLnBrk="1" hangingPunct="1"/>
            <a:r>
              <a:rPr lang="en-US" altLang="en-US" sz="2600" dirty="0" smtClean="0"/>
              <a:t>Use sequence diagrams when you want to look at the </a:t>
            </a:r>
            <a:r>
              <a:rPr lang="en-US" altLang="en-US" sz="2600" b="1" dirty="0" smtClean="0">
                <a:solidFill>
                  <a:srgbClr val="0070C0"/>
                </a:solidFill>
              </a:rPr>
              <a:t>behavior of several objects within a single use case</a:t>
            </a:r>
            <a:r>
              <a:rPr lang="en-US" altLang="en-US" sz="2600" dirty="0" smtClean="0"/>
              <a:t>. </a:t>
            </a:r>
          </a:p>
          <a:p>
            <a:pPr marL="365125" indent="-255588" eaLnBrk="1" hangingPunct="1"/>
            <a:endParaRPr lang="en-US" altLang="en-US" sz="2600" dirty="0" smtClean="0"/>
          </a:p>
          <a:p>
            <a:pPr marL="365125" indent="-255588" eaLnBrk="1" hangingPunct="1"/>
            <a:r>
              <a:rPr lang="en-US" altLang="en-US" sz="2600" dirty="0" smtClean="0"/>
              <a:t>Sequence diagrams are </a:t>
            </a:r>
          </a:p>
          <a:p>
            <a:pPr marL="657225" lvl="1" indent="-246063" eaLnBrk="1" hangingPunct="1"/>
            <a:r>
              <a:rPr lang="en-US" altLang="en-US" sz="2200" b="1" dirty="0" smtClean="0">
                <a:solidFill>
                  <a:srgbClr val="0070C0"/>
                </a:solidFill>
              </a:rPr>
              <a:t>good</a:t>
            </a:r>
            <a:r>
              <a:rPr lang="en-US" altLang="en-US" sz="2200" dirty="0" smtClean="0">
                <a:solidFill>
                  <a:srgbClr val="0070C0"/>
                </a:solidFill>
              </a:rPr>
              <a:t> </a:t>
            </a:r>
            <a:r>
              <a:rPr lang="en-US" altLang="en-US" sz="2200" dirty="0" smtClean="0"/>
              <a:t>at showing collaborations among the objects;</a:t>
            </a:r>
          </a:p>
          <a:p>
            <a:pPr marL="657225" lvl="1" indent="-246063" eaLnBrk="1" hangingPunct="1"/>
            <a:r>
              <a:rPr lang="en-US" altLang="en-US" sz="2200" b="1" dirty="0" smtClean="0">
                <a:solidFill>
                  <a:srgbClr val="0070C0"/>
                </a:solidFill>
              </a:rPr>
              <a:t>not so good</a:t>
            </a:r>
            <a:r>
              <a:rPr lang="en-US" altLang="en-US" sz="2200" dirty="0" smtClean="0">
                <a:solidFill>
                  <a:srgbClr val="0070C0"/>
                </a:solidFill>
              </a:rPr>
              <a:t> </a:t>
            </a:r>
            <a:r>
              <a:rPr lang="en-US" altLang="en-US" sz="2200" dirty="0" smtClean="0"/>
              <a:t>for showing the behavior of one object (</a:t>
            </a:r>
            <a:r>
              <a:rPr lang="en-US" altLang="en-US" sz="2200" i="1" dirty="0" smtClean="0"/>
              <a:t>use state transition diagram</a:t>
            </a:r>
            <a:r>
              <a:rPr lang="en-US" altLang="en-US" sz="2200" dirty="0" smtClean="0"/>
              <a:t>) </a:t>
            </a:r>
          </a:p>
          <a:p>
            <a:pPr marL="657225" lvl="1" indent="-246063" eaLnBrk="1" hangingPunct="1"/>
            <a:r>
              <a:rPr lang="en-US" altLang="en-US" sz="2200" b="1" dirty="0" smtClean="0">
                <a:solidFill>
                  <a:srgbClr val="0070C0"/>
                </a:solidFill>
              </a:rPr>
              <a:t>not so good</a:t>
            </a:r>
            <a:r>
              <a:rPr lang="en-US" altLang="en-US" sz="2200" dirty="0" smtClean="0">
                <a:solidFill>
                  <a:srgbClr val="0070C0"/>
                </a:solidFill>
              </a:rPr>
              <a:t> </a:t>
            </a:r>
            <a:r>
              <a:rPr lang="en-US" altLang="en-US" sz="2200" dirty="0" smtClean="0"/>
              <a:t>at precise definition of the behavior (</a:t>
            </a:r>
            <a:r>
              <a:rPr lang="en-US" altLang="en-US" sz="2200" i="1" dirty="0" smtClean="0"/>
              <a:t>use activity diagram</a:t>
            </a:r>
            <a:r>
              <a:rPr lang="en-US" altLang="en-US" sz="2200" dirty="0" smtClean="0"/>
              <a:t>)</a:t>
            </a:r>
          </a:p>
          <a:p>
            <a:pPr marL="365125" indent="-255588" eaLnBrk="1" hangingPunct="1">
              <a:buFont typeface="Wingdings 2" pitchFamily="18" charset="2"/>
              <a:buNone/>
            </a:pPr>
            <a:endParaRPr lang="en-US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23263221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smtClean="0"/>
              <a:t>Reference List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1400" smtClean="0"/>
              <a:t>[1] Venters W, 2008, </a:t>
            </a:r>
            <a:r>
              <a:rPr lang="en-GB" altLang="en-US" sz="1400" b="1" i="1" smtClean="0"/>
              <a:t>Software engineering: theory and application: chapter 7</a:t>
            </a:r>
            <a:r>
              <a:rPr lang="en-GB" altLang="en-US" sz="1400" smtClean="0"/>
              <a:t>, pp 56-58, LSE, University of London</a:t>
            </a:r>
          </a:p>
          <a:p>
            <a:r>
              <a:rPr lang="en-US" altLang="en-US" sz="1400" smtClean="0"/>
              <a:t>[2] </a:t>
            </a:r>
            <a:r>
              <a:rPr lang="en-GB" altLang="en-US" sz="1400" smtClean="0"/>
              <a:t>Fowler M, 2003</a:t>
            </a:r>
            <a:r>
              <a:rPr lang="en-GB" altLang="en-US" sz="1400" b="1" i="1" smtClean="0"/>
              <a:t>, UML Distilled. A Brief Guide to Standard Object Modelling Language, </a:t>
            </a:r>
            <a:r>
              <a:rPr lang="en-GB" altLang="en-US" sz="1400" smtClean="0"/>
              <a:t>Addison Wesley, 3rd edition</a:t>
            </a:r>
            <a:r>
              <a:rPr lang="en-GB" altLang="en-US" sz="1400" b="1" i="1" smtClean="0"/>
              <a:t> 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4279C-AD75-463C-96F7-775B55C09AD0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http://www.acct.org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1676400"/>
            <a:ext cx="36972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 Sequence Diagram</a:t>
            </a:r>
          </a:p>
          <a:p>
            <a:r>
              <a:rPr lang="en-GB" dirty="0" smtClean="0"/>
              <a:t>General Notation</a:t>
            </a:r>
          </a:p>
          <a:p>
            <a:r>
              <a:rPr lang="en-GB" dirty="0" smtClean="0"/>
              <a:t>Components of a Sequence Diagram</a:t>
            </a:r>
          </a:p>
          <a:p>
            <a:r>
              <a:rPr lang="en-GB" dirty="0" smtClean="0"/>
              <a:t>Guidelines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FA9E090-D33A-4BBB-B85B-EC1EF77F5101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US" altLang="en-US" sz="4200" smtClean="0"/>
              <a:t>Interaction Diagrams</a:t>
            </a:r>
          </a:p>
        </p:txBody>
      </p:sp>
      <p:sp>
        <p:nvSpPr>
          <p:cNvPr id="64516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3886200" cy="48006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900" dirty="0" smtClean="0"/>
              <a:t>Use Case and Class Diagrams are </a:t>
            </a:r>
            <a:r>
              <a:rPr lang="en-US" altLang="en-US" sz="1900" u="sng" dirty="0" smtClean="0">
                <a:solidFill>
                  <a:srgbClr val="0070C0"/>
                </a:solidFill>
              </a:rPr>
              <a:t>static representation</a:t>
            </a:r>
            <a:r>
              <a:rPr lang="en-US" altLang="en-US" sz="1900" dirty="0" smtClean="0">
                <a:solidFill>
                  <a:srgbClr val="0070C0"/>
                </a:solidFill>
              </a:rPr>
              <a:t> </a:t>
            </a:r>
            <a:r>
              <a:rPr lang="en-US" altLang="en-US" sz="1900" dirty="0" smtClean="0"/>
              <a:t>of the system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1900" dirty="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1900" b="1" dirty="0" smtClean="0">
                <a:solidFill>
                  <a:srgbClr val="0070C0"/>
                </a:solidFill>
              </a:rPr>
              <a:t>Sequence diagrams</a:t>
            </a:r>
            <a:r>
              <a:rPr lang="en-US" altLang="en-US" sz="1900" dirty="0" smtClean="0">
                <a:solidFill>
                  <a:srgbClr val="0070C0"/>
                </a:solidFill>
              </a:rPr>
              <a:t> </a:t>
            </a:r>
            <a:r>
              <a:rPr lang="en-US" altLang="en-US" sz="1900" dirty="0" smtClean="0"/>
              <a:t>are used 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altLang="en-US" sz="1700" dirty="0" smtClean="0"/>
              <a:t>to explore the </a:t>
            </a:r>
            <a:r>
              <a:rPr lang="en-US" altLang="en-US" sz="1700" u="sng" dirty="0" smtClean="0">
                <a:solidFill>
                  <a:srgbClr val="0070C0"/>
                </a:solidFill>
              </a:rPr>
              <a:t>dynamic</a:t>
            </a:r>
            <a:r>
              <a:rPr lang="en-US" altLang="en-US" sz="1700" dirty="0" smtClean="0">
                <a:solidFill>
                  <a:srgbClr val="0070C0"/>
                </a:solidFill>
              </a:rPr>
              <a:t> </a:t>
            </a:r>
            <a:r>
              <a:rPr lang="en-US" altLang="en-US" sz="1700" dirty="0" smtClean="0"/>
              <a:t>nature of your system. </a:t>
            </a:r>
          </a:p>
          <a:p>
            <a:pPr marL="952500" lvl="1" indent="-495300" eaLnBrk="1" hangingPunct="1">
              <a:lnSpc>
                <a:spcPct val="90000"/>
              </a:lnSpc>
            </a:pPr>
            <a:r>
              <a:rPr lang="en-US" altLang="en-US" sz="1700" dirty="0" smtClean="0"/>
              <a:t>to model the behavior of  use cases by describing the way groups of objects interact over time to complete a specific task. 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1900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900" dirty="0" smtClean="0"/>
              <a:t>Sequence Diagram captures the </a:t>
            </a:r>
            <a:r>
              <a:rPr lang="en-US" altLang="en-US" sz="1900" i="1" dirty="0" smtClean="0"/>
              <a:t>behavior of a single scenario</a:t>
            </a:r>
            <a:r>
              <a:rPr lang="en-US" altLang="en-US" sz="1900" dirty="0" smtClean="0"/>
              <a:t> [2]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400" dirty="0" smtClean="0"/>
              <a:t>Shows number of objects and </a:t>
            </a:r>
            <a:r>
              <a:rPr lang="en-US" altLang="en-US" sz="1400" b="1" dirty="0" smtClean="0">
                <a:solidFill>
                  <a:srgbClr val="0070C0"/>
                </a:solidFill>
              </a:rPr>
              <a:t>messages</a:t>
            </a:r>
            <a:r>
              <a:rPr lang="en-US" altLang="en-US" sz="1400" b="1" dirty="0" smtClean="0">
                <a:solidFill>
                  <a:srgbClr val="FFFF00"/>
                </a:solidFill>
              </a:rPr>
              <a:t> </a:t>
            </a:r>
            <a:r>
              <a:rPr lang="en-US" altLang="en-US" sz="1400" b="1" dirty="0" smtClean="0">
                <a:solidFill>
                  <a:srgbClr val="0070C0"/>
                </a:solidFill>
              </a:rPr>
              <a:t>that are passed between these objects</a:t>
            </a:r>
            <a:r>
              <a:rPr lang="en-US" altLang="en-US" sz="1400" dirty="0" smtClean="0">
                <a:solidFill>
                  <a:srgbClr val="0070C0"/>
                </a:solidFill>
              </a:rPr>
              <a:t> </a:t>
            </a:r>
            <a:r>
              <a:rPr lang="en-US" altLang="en-US" sz="1400" dirty="0" smtClean="0"/>
              <a:t>within the use case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1900" dirty="0" smtClean="0"/>
          </a:p>
        </p:txBody>
      </p:sp>
      <p:pic>
        <p:nvPicPr>
          <p:cNvPr id="64517" name="Picture 5" descr="appendi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4" y="1676400"/>
            <a:ext cx="4524375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97476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5F4E9F8-B632-46FC-AAC3-B3119EAB344B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US" altLang="en-US" smtClean="0"/>
              <a:t>What is Sequence Diagram?</a:t>
            </a:r>
          </a:p>
        </p:txBody>
      </p:sp>
      <p:pic>
        <p:nvPicPr>
          <p:cNvPr id="66565" name="Picture 4" descr="uml_inter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733800"/>
            <a:ext cx="4886325" cy="2877775"/>
          </a:xfrm>
          <a:noFill/>
          <a:ln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6656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14400" y="1295401"/>
            <a:ext cx="7848600" cy="2514600"/>
          </a:xfrm>
        </p:spPr>
        <p:txBody>
          <a:bodyPr>
            <a:normAutofit fontScale="92500" lnSpcReduction="20000"/>
          </a:bodyPr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600" dirty="0" smtClean="0"/>
              <a:t> </a:t>
            </a:r>
            <a:r>
              <a:rPr lang="en-US" altLang="en-US" sz="2000" b="1" dirty="0" smtClean="0"/>
              <a:t>A sequence diagram represents the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interaction between different objects (participants) </a:t>
            </a:r>
            <a:r>
              <a:rPr lang="en-US" altLang="en-US" sz="2000" b="1" dirty="0" smtClean="0"/>
              <a:t>that occurs for one use case arranged in a time sequence. 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 b="1" dirty="0" smtClean="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 dirty="0" smtClean="0"/>
              <a:t>Sequence diagram captures the invocation of methods in each object, and the order in which the invocation occurs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000" dirty="0" smtClean="0"/>
              <a:t>Diagram has </a:t>
            </a:r>
            <a:r>
              <a:rPr lang="en-US" altLang="en-US" sz="2000" u="sng" dirty="0" smtClean="0"/>
              <a:t>two dimensions</a:t>
            </a:r>
            <a:r>
              <a:rPr lang="en-US" altLang="en-US" sz="2000" dirty="0" smtClean="0"/>
              <a:t>: 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800" dirty="0" smtClean="0"/>
              <a:t>A </a:t>
            </a:r>
            <a:r>
              <a:rPr lang="en-US" altLang="en-US" sz="1800" dirty="0" smtClean="0">
                <a:solidFill>
                  <a:srgbClr val="0070C0"/>
                </a:solidFill>
              </a:rPr>
              <a:t>time dimension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800" dirty="0" smtClean="0"/>
              <a:t>Dimension that represents the </a:t>
            </a:r>
            <a:r>
              <a:rPr lang="en-US" altLang="en-US" sz="1800" dirty="0" smtClean="0">
                <a:solidFill>
                  <a:srgbClr val="0070C0"/>
                </a:solidFill>
              </a:rPr>
              <a:t>participants </a:t>
            </a:r>
            <a:r>
              <a:rPr lang="en-US" altLang="en-US" sz="1800" dirty="0" smtClean="0"/>
              <a:t>in a </a:t>
            </a:r>
            <a:r>
              <a:rPr lang="en-US" altLang="en-US" sz="1800" b="1" dirty="0" smtClean="0"/>
              <a:t>sequence</a:t>
            </a:r>
            <a:r>
              <a:rPr lang="en-US" altLang="en-US" sz="1800" dirty="0" smtClean="0"/>
              <a:t> of events required to achieve a purpose.</a:t>
            </a:r>
            <a:r>
              <a:rPr lang="en-US" altLang="en-US" sz="2200" dirty="0" smtClean="0"/>
              <a:t> 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132431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ECE3D90-A653-4DE6-B5F9-D0143512E6B1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US" altLang="en-US" sz="4200" smtClean="0"/>
              <a:t>Sequence Diagram: General Notations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8" name="Picture 3" descr="Sequen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7273925" cy="43021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7788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0996258-38DD-4602-9C39-2C2E776C656D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US" altLang="en-US" smtClean="0"/>
              <a:t>Components of Sequence Diagram</a:t>
            </a: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ln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100" dirty="0" smtClean="0">
                <a:solidFill>
                  <a:srgbClr val="0070C0"/>
                </a:solidFill>
              </a:rPr>
              <a:t>Participants </a:t>
            </a:r>
            <a:r>
              <a:rPr lang="en-US" altLang="en-US" sz="2100" dirty="0" smtClean="0"/>
              <a:t>which are playing roles in a use case sequence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600" dirty="0" smtClean="0"/>
              <a:t>In UML 1 these were objects and their names were underlined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600" dirty="0" smtClean="0"/>
              <a:t>In UML 2 participants are named using syntax </a:t>
            </a:r>
            <a:r>
              <a:rPr lang="en-US" altLang="en-US" sz="1600" b="1" dirty="0" smtClean="0"/>
              <a:t>name: Class </a:t>
            </a:r>
            <a:r>
              <a:rPr lang="en-US" altLang="en-US" sz="1600" dirty="0" smtClean="0"/>
              <a:t>or</a:t>
            </a:r>
            <a:r>
              <a:rPr lang="en-US" altLang="en-US" sz="1600" b="1" dirty="0" smtClean="0"/>
              <a:t> : Class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Char char="▫"/>
            </a:pPr>
            <a:endParaRPr lang="en-US" altLang="en-US" sz="1600" b="1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100" dirty="0" smtClean="0"/>
              <a:t>Each vertical dotted line is a </a:t>
            </a:r>
            <a:r>
              <a:rPr lang="en-US" altLang="en-US" sz="2100" b="1" dirty="0" smtClean="0">
                <a:solidFill>
                  <a:srgbClr val="0070C0"/>
                </a:solidFill>
              </a:rPr>
              <a:t>lifeline</a:t>
            </a:r>
            <a:r>
              <a:rPr lang="en-US" altLang="en-US" sz="2100" dirty="0" smtClean="0"/>
              <a:t>, representing the time that an object exists. 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2100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100" dirty="0" smtClean="0"/>
              <a:t>Each arrow is a </a:t>
            </a:r>
            <a:r>
              <a:rPr lang="en-US" altLang="en-US" sz="2100" dirty="0" smtClean="0">
                <a:solidFill>
                  <a:srgbClr val="0070C0"/>
                </a:solidFill>
              </a:rPr>
              <a:t>message call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600" dirty="0" smtClean="0"/>
              <a:t>Message is a name of an operation belonging to the object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600" dirty="0" smtClean="0"/>
              <a:t>Messages often carry parameters which are then used (evaluated) by the objects relevant operations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en-US" sz="2100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2100" dirty="0" smtClean="0"/>
              <a:t>The </a:t>
            </a:r>
            <a:r>
              <a:rPr lang="en-US" altLang="en-US" sz="2100" dirty="0" smtClean="0">
                <a:solidFill>
                  <a:srgbClr val="0070C0"/>
                </a:solidFill>
              </a:rPr>
              <a:t>activation bar </a:t>
            </a:r>
            <a:r>
              <a:rPr lang="en-US" altLang="en-US" sz="2100" dirty="0" smtClean="0"/>
              <a:t>represents the time that an participant is performing an action (participant’s methods being on stack).</a:t>
            </a:r>
          </a:p>
        </p:txBody>
      </p:sp>
    </p:spTree>
    <p:extLst>
      <p:ext uri="{BB962C8B-B14F-4D97-AF65-F5344CB8AC3E}">
        <p14:creationId xmlns:p14="http://schemas.microsoft.com/office/powerpoint/2010/main" val="203552194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7A3586-1A34-46B3-BA8C-16CFA3D79F9F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US" altLang="en-US" smtClean="0"/>
              <a:t>Notations and guidelines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9651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53766"/>
              </p:ext>
            </p:extLst>
          </p:nvPr>
        </p:nvGraphicFramePr>
        <p:xfrm>
          <a:off x="900113" y="1628775"/>
          <a:ext cx="7632700" cy="4724400"/>
        </p:xfrm>
        <a:graphic>
          <a:graphicData uri="http://schemas.openxmlformats.org/drawingml/2006/table">
            <a:tbl>
              <a:tblPr/>
              <a:tblGrid>
                <a:gridCol w="6192837"/>
                <a:gridCol w="1439863"/>
              </a:tblGrid>
              <a:tr h="382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Element and its description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Symbol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Object: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The primary element involved in a sequence diagram is an Object—an instance of a class. A Sequence diagram consists of sequences of interaction among different objects over a period of time. An object is represented by a named rectangle. The name to the left of the ":" is the object name and to its right is the class name.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r>
                        <a:rPr kumimoji="0" lang="en-US" altLang="en-US" sz="2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 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                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Message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: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The interaction between different objects in a sequence diagram is represented as messages. A message is </a:t>
                      </a:r>
                      <a:r>
                        <a:rPr kumimoji="0" lang="en-US" alt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denoted by a directed arrow.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In a Sequence diagram, you can represent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simple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messages, special messages to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create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or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destroy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objects, and message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responses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First message doesn’t have a participant that sent it as it comes from an undetermined source. It’s called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found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message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Note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: The general idea is that the receiver of the message will implement the corresponding operation, so it makes sense that the </a:t>
                      </a: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message name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 be close to that object.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6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969696"/>
                        </a:buClr>
                        <a:buSzPct val="9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100000"/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  <a:r>
                        <a:rPr kumimoji="0" lang="en-US" altLang="en-US" sz="8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 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                   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9646" name="Group 17"/>
          <p:cNvGrpSpPr>
            <a:grpSpLocks/>
          </p:cNvGrpSpPr>
          <p:nvPr/>
        </p:nvGrpSpPr>
        <p:grpSpPr bwMode="auto">
          <a:xfrm>
            <a:off x="7380288" y="2708275"/>
            <a:ext cx="1371600" cy="2486025"/>
            <a:chOff x="5340" y="1425"/>
            <a:chExt cx="864" cy="1566"/>
          </a:xfrm>
        </p:grpSpPr>
        <p:pic>
          <p:nvPicPr>
            <p:cNvPr id="69647" name="Picture 18" descr="UML08T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" y="1425"/>
              <a:ext cx="744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8" name="Picture 19" descr="UML08T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0" y="2175"/>
              <a:ext cx="864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79180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CC97694-6842-435B-AFE6-DCE796CAF8FA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US" altLang="en-US" smtClean="0"/>
              <a:t>Participants Creation and Deletion</a:t>
            </a:r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4094163" cy="48006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1900" dirty="0" smtClean="0"/>
              <a:t>To </a:t>
            </a:r>
            <a:r>
              <a:rPr lang="en-US" altLang="en-US" sz="1900" b="1" dirty="0" smtClean="0">
                <a:solidFill>
                  <a:schemeClr val="hlink"/>
                </a:solidFill>
              </a:rPr>
              <a:t>indicate </a:t>
            </a:r>
            <a:r>
              <a:rPr lang="en-US" altLang="en-US" sz="1900" b="1" dirty="0" smtClean="0">
                <a:solidFill>
                  <a:srgbClr val="0070C0"/>
                </a:solidFill>
              </a:rPr>
              <a:t>Object Creation</a:t>
            </a:r>
            <a:r>
              <a:rPr lang="en-US" altLang="en-US" sz="1900" dirty="0" smtClean="0">
                <a:solidFill>
                  <a:srgbClr val="0070C0"/>
                </a:solidFill>
              </a:rPr>
              <a:t> </a:t>
            </a:r>
            <a:r>
              <a:rPr lang="en-US" altLang="en-US" sz="1900" dirty="0" smtClean="0"/>
              <a:t>on a sequence diagram.</a:t>
            </a:r>
          </a:p>
          <a:p>
            <a:pPr marL="952500" lvl="1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500" dirty="0" smtClean="0"/>
              <a:t>Show directly creation by dropping the object down in your diagram and invoking a message into its side.</a:t>
            </a:r>
          </a:p>
          <a:p>
            <a:pPr marL="952500" lvl="1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1500" dirty="0" smtClean="0"/>
              <a:t>Send a message with the name </a:t>
            </a:r>
            <a:r>
              <a:rPr lang="en-US" altLang="en-US" sz="1500" dirty="0" smtClean="0">
                <a:solidFill>
                  <a:srgbClr val="0070C0"/>
                </a:solidFill>
              </a:rPr>
              <a:t>“new”  </a:t>
            </a:r>
            <a:r>
              <a:rPr lang="en-US" altLang="en-US" sz="1500" dirty="0" smtClean="0"/>
              <a:t>(optional)</a:t>
            </a:r>
          </a:p>
          <a:p>
            <a:pPr marL="952500" lvl="1" indent="-4953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endParaRPr lang="en-US" altLang="en-US" sz="1500" dirty="0" smtClean="0"/>
          </a:p>
          <a:p>
            <a:pPr marL="533400" indent="-533400" eaLnBrk="1" hangingPunct="1">
              <a:lnSpc>
                <a:spcPct val="80000"/>
              </a:lnSpc>
            </a:pPr>
            <a:endParaRPr lang="en-US" altLang="en-US" sz="1500" dirty="0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1900" b="1" dirty="0" smtClean="0">
                <a:solidFill>
                  <a:srgbClr val="0070C0"/>
                </a:solidFill>
              </a:rPr>
              <a:t>Object Deletion</a:t>
            </a:r>
            <a:r>
              <a:rPr lang="en-US" altLang="en-US" sz="1900" dirty="0" smtClean="0">
                <a:solidFill>
                  <a:srgbClr val="0070C0"/>
                </a:solidFill>
              </a:rPr>
              <a:t> </a:t>
            </a:r>
            <a:r>
              <a:rPr lang="en-US" altLang="en-US" sz="1900" dirty="0" smtClean="0"/>
              <a:t>is likewise denoted by a message arrow that terminates on </a:t>
            </a:r>
            <a:r>
              <a:rPr lang="en-US" altLang="en-US" sz="1900" dirty="0" smtClean="0">
                <a:solidFill>
                  <a:srgbClr val="0070C0"/>
                </a:solidFill>
              </a:rPr>
              <a:t>an </a:t>
            </a:r>
            <a:r>
              <a:rPr lang="en-US" altLang="en-US" sz="1900" b="1" dirty="0" smtClean="0">
                <a:solidFill>
                  <a:srgbClr val="0070C0"/>
                </a:solidFill>
              </a:rPr>
              <a:t>X</a:t>
            </a:r>
            <a:r>
              <a:rPr lang="en-US" altLang="en-US" sz="1900" dirty="0" smtClean="0"/>
              <a:t> at the end of the object’s lifeline.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en-US" sz="1900" dirty="0" smtClean="0">
                <a:solidFill>
                  <a:srgbClr val="0070C0"/>
                </a:solidFill>
              </a:rPr>
              <a:t>X</a:t>
            </a:r>
            <a:r>
              <a:rPr lang="en-US" altLang="en-US" sz="1900" dirty="0" smtClean="0">
                <a:solidFill>
                  <a:srgbClr val="FFFF00"/>
                </a:solidFill>
              </a:rPr>
              <a:t> </a:t>
            </a:r>
            <a:r>
              <a:rPr lang="en-US" altLang="en-US" sz="1900" dirty="0" smtClean="0"/>
              <a:t>at the end of a lifeline shows a participant deleting itself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en-US" sz="1900" dirty="0" smtClean="0"/>
          </a:p>
        </p:txBody>
      </p:sp>
      <p:pic>
        <p:nvPicPr>
          <p:cNvPr id="72709" name="Picture 5" descr="04fig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390525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66935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 txBox="1">
            <a:spLocks noGrp="1"/>
          </p:cNvSpPr>
          <p:nvPr/>
        </p:nvSpPr>
        <p:spPr>
          <a:xfrm>
            <a:off x="8174038" y="1588"/>
            <a:ext cx="762000" cy="366712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34F2AD-B6C7-45BB-8171-73684B8F4892}" type="slidenum">
              <a:rPr lang="en-US">
                <a:solidFill>
                  <a:srgbClr val="FFFFFF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lIns="91440" rIns="91440"/>
          <a:lstStyle/>
          <a:p>
            <a:pPr eaLnBrk="1" hangingPunct="1"/>
            <a:r>
              <a:rPr lang="en-US" altLang="en-US" sz="4200" smtClean="0"/>
              <a:t>Sequence Diagrams: Advantages and Disadvantages</a:t>
            </a: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 eaLnBrk="1" hangingPunct="1"/>
            <a:r>
              <a:rPr lang="en-US" altLang="en-US" b="1" dirty="0" smtClean="0">
                <a:solidFill>
                  <a:srgbClr val="0070C0"/>
                </a:solidFill>
              </a:rPr>
              <a:t>Advantages</a:t>
            </a:r>
          </a:p>
          <a:p>
            <a:pPr marL="657225" lvl="1" indent="-246063" eaLnBrk="1" hangingPunct="1"/>
            <a:r>
              <a:rPr lang="en-US" altLang="en-US" dirty="0" smtClean="0"/>
              <a:t>Good for visualization of how objects interact</a:t>
            </a:r>
          </a:p>
          <a:p>
            <a:pPr marL="657225" lvl="1" indent="-246063" eaLnBrk="1" hangingPunct="1"/>
            <a:r>
              <a:rPr lang="en-US" altLang="en-US" dirty="0" smtClean="0"/>
              <a:t>Make sequence of calls clear</a:t>
            </a:r>
          </a:p>
          <a:p>
            <a:pPr marL="657225" lvl="1" indent="-246063" eaLnBrk="1" hangingPunct="1"/>
            <a:r>
              <a:rPr lang="en-US" altLang="en-US" dirty="0" smtClean="0"/>
              <a:t>Give good picture on who is doing which processing</a:t>
            </a:r>
          </a:p>
          <a:p>
            <a:pPr marL="365125" indent="-255588" eaLnBrk="1" hangingPunct="1"/>
            <a:r>
              <a:rPr lang="en-US" altLang="en-US" b="1" dirty="0" smtClean="0">
                <a:solidFill>
                  <a:srgbClr val="0070C0"/>
                </a:solidFill>
              </a:rPr>
              <a:t>Disadvantages</a:t>
            </a:r>
          </a:p>
          <a:p>
            <a:pPr marL="657225" lvl="1" indent="-246063" eaLnBrk="1" hangingPunct="1"/>
            <a:r>
              <a:rPr lang="en-US" altLang="en-US" dirty="0" smtClean="0"/>
              <a:t>Not good in showing details of algorithms: loops, conditions,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 (although possible)</a:t>
            </a:r>
          </a:p>
        </p:txBody>
      </p:sp>
    </p:spTree>
    <p:extLst>
      <p:ext uri="{BB962C8B-B14F-4D97-AF65-F5344CB8AC3E}">
        <p14:creationId xmlns:p14="http://schemas.microsoft.com/office/powerpoint/2010/main" val="1092378513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3379</TotalTime>
  <Words>756</Words>
  <Application>Microsoft Office PowerPoint</Application>
  <PresentationFormat>On-screen Show (4:3)</PresentationFormat>
  <Paragraphs>126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Software Engineering</vt:lpstr>
      <vt:lpstr>Lesson Content</vt:lpstr>
      <vt:lpstr>Interaction Diagrams</vt:lpstr>
      <vt:lpstr>What is Sequence Diagram?</vt:lpstr>
      <vt:lpstr>Sequence Diagram: General Notations</vt:lpstr>
      <vt:lpstr>Components of Sequence Diagram</vt:lpstr>
      <vt:lpstr>Notations and guidelines</vt:lpstr>
      <vt:lpstr>Participants Creation and Deletion</vt:lpstr>
      <vt:lpstr>Sequence Diagrams: Advantages and Disadvantages</vt:lpstr>
      <vt:lpstr>Loops and conditionals</vt:lpstr>
      <vt:lpstr>Common operators for interaction frames</vt:lpstr>
      <vt:lpstr>Synchronous and Asynchronous calls</vt:lpstr>
      <vt:lpstr>Another example of sequence diagram </vt:lpstr>
      <vt:lpstr>When to use Sequence Diagrams</vt:lpstr>
      <vt:lpstr>Reference List</vt:lpstr>
      <vt:lpstr>End of Lesson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Olena Sammut</cp:lastModifiedBy>
  <cp:revision>29</cp:revision>
  <dcterms:created xsi:type="dcterms:W3CDTF">2006-08-16T00:00:00Z</dcterms:created>
  <dcterms:modified xsi:type="dcterms:W3CDTF">2015-09-04T11:07:08Z</dcterms:modified>
</cp:coreProperties>
</file>