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969" autoAdjust="0"/>
  </p:normalViewPr>
  <p:slideViewPr>
    <p:cSldViewPr snapToGrid="0">
      <p:cViewPr varScale="1">
        <p:scale>
          <a:sx n="76" d="100"/>
          <a:sy n="76" d="100"/>
        </p:scale>
        <p:origin x="24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92B8A-D08F-42D2-89A3-C6B2D870CF9F}"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89814-34AF-4B96-81BC-D67357F1B3E1}" type="slidenum">
              <a:rPr lang="en-US" smtClean="0"/>
              <a:t>‹#›</a:t>
            </a:fld>
            <a:endParaRPr lang="en-US"/>
          </a:p>
        </p:txBody>
      </p:sp>
    </p:spTree>
    <p:extLst>
      <p:ext uri="{BB962C8B-B14F-4D97-AF65-F5344CB8AC3E}">
        <p14:creationId xmlns:p14="http://schemas.microsoft.com/office/powerpoint/2010/main" val="412721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89814-34AF-4B96-81BC-D67357F1B3E1}" type="slidenum">
              <a:rPr lang="en-US" smtClean="0"/>
              <a:t>16</a:t>
            </a:fld>
            <a:endParaRPr lang="en-US"/>
          </a:p>
        </p:txBody>
      </p:sp>
    </p:spTree>
    <p:extLst>
      <p:ext uri="{BB962C8B-B14F-4D97-AF65-F5344CB8AC3E}">
        <p14:creationId xmlns:p14="http://schemas.microsoft.com/office/powerpoint/2010/main" val="4637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79273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79113-9A6C-4DC6-B396-0161F0027C4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76899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68039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703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2635483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05666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412742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85849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39067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121152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03910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79113-9A6C-4DC6-B396-0161F0027C4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66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79113-9A6C-4DC6-B396-0161F0027C4F}"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96655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132375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371912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179113-9A6C-4DC6-B396-0161F0027C4F}" type="datetimeFigureOut">
              <a:rPr lang="en-US" smtClean="0"/>
              <a:t>2/23/2023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29037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79113-9A6C-4DC6-B396-0161F0027C4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9B841-B8B7-4E9A-9EB1-0739DA35D4CB}" type="slidenum">
              <a:rPr lang="en-US" smtClean="0"/>
              <a:t>‹#›</a:t>
            </a:fld>
            <a:endParaRPr lang="en-US"/>
          </a:p>
        </p:txBody>
      </p:sp>
    </p:spTree>
    <p:extLst>
      <p:ext uri="{BB962C8B-B14F-4D97-AF65-F5344CB8AC3E}">
        <p14:creationId xmlns:p14="http://schemas.microsoft.com/office/powerpoint/2010/main" val="167378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179113-9A6C-4DC6-B396-0161F0027C4F}" type="datetimeFigureOut">
              <a:rPr lang="en-US" smtClean="0"/>
              <a:t>2/23/2023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99B841-B8B7-4E9A-9EB1-0739DA35D4CB}" type="slidenum">
              <a:rPr lang="en-US" smtClean="0"/>
              <a:t>‹#›</a:t>
            </a:fld>
            <a:endParaRPr lang="en-US"/>
          </a:p>
        </p:txBody>
      </p:sp>
    </p:spTree>
    <p:extLst>
      <p:ext uri="{BB962C8B-B14F-4D97-AF65-F5344CB8AC3E}">
        <p14:creationId xmlns:p14="http://schemas.microsoft.com/office/powerpoint/2010/main" val="15194728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uchi798/shopping-cart-databas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E942-17FE-48B3-3EEE-40A23124E4A6}"/>
              </a:ext>
            </a:extLst>
          </p:cNvPr>
          <p:cNvSpPr>
            <a:spLocks noGrp="1"/>
          </p:cNvSpPr>
          <p:nvPr>
            <p:ph type="ctrTitle"/>
          </p:nvPr>
        </p:nvSpPr>
        <p:spPr>
          <a:xfrm>
            <a:off x="2384301" y="1519527"/>
            <a:ext cx="8104909" cy="2133599"/>
          </a:xfrm>
        </p:spPr>
        <p:txBody>
          <a:bodyPr/>
          <a:lstStyle/>
          <a:p>
            <a:r>
              <a:rPr lang="en-US" b="1" dirty="0">
                <a:solidFill>
                  <a:srgbClr val="FF0000"/>
                </a:solidFill>
                <a:latin typeface="Cambria" panose="02040503050406030204" pitchFamily="18" charset="0"/>
                <a:ea typeface="Cambria" panose="02040503050406030204" pitchFamily="18" charset="0"/>
              </a:rPr>
              <a:t>SHOPPING CART </a:t>
            </a:r>
          </a:p>
        </p:txBody>
      </p:sp>
      <p:sp>
        <p:nvSpPr>
          <p:cNvPr id="3" name="Subtitle 2">
            <a:extLst>
              <a:ext uri="{FF2B5EF4-FFF2-40B4-BE49-F238E27FC236}">
                <a16:creationId xmlns:a16="http://schemas.microsoft.com/office/drawing/2014/main" id="{BA35BBF4-597D-3EB3-8515-5940151E38CD}"/>
              </a:ext>
            </a:extLst>
          </p:cNvPr>
          <p:cNvSpPr>
            <a:spLocks noGrp="1"/>
          </p:cNvSpPr>
          <p:nvPr>
            <p:ph type="subTitle" idx="1"/>
          </p:nvPr>
        </p:nvSpPr>
        <p:spPr>
          <a:xfrm>
            <a:off x="7365089" y="3576983"/>
            <a:ext cx="8825658" cy="722875"/>
          </a:xfrm>
        </p:spPr>
        <p:txBody>
          <a:bodyPr/>
          <a:lstStyle/>
          <a:p>
            <a:r>
              <a:rPr lang="en-US" dirty="0"/>
              <a:t>SALES INSIGHT</a:t>
            </a:r>
          </a:p>
        </p:txBody>
      </p:sp>
      <p:sp>
        <p:nvSpPr>
          <p:cNvPr id="4" name="TextBox 3">
            <a:extLst>
              <a:ext uri="{FF2B5EF4-FFF2-40B4-BE49-F238E27FC236}">
                <a16:creationId xmlns:a16="http://schemas.microsoft.com/office/drawing/2014/main" id="{C535708F-C77A-3451-30D4-3A940090E538}"/>
              </a:ext>
            </a:extLst>
          </p:cNvPr>
          <p:cNvSpPr txBox="1"/>
          <p:nvPr/>
        </p:nvSpPr>
        <p:spPr>
          <a:xfrm>
            <a:off x="-576926" y="2662583"/>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5" name="Oval 4">
            <a:extLst>
              <a:ext uri="{FF2B5EF4-FFF2-40B4-BE49-F238E27FC236}">
                <a16:creationId xmlns:a16="http://schemas.microsoft.com/office/drawing/2014/main" id="{0D3ACEF9-2C30-7C7C-5F86-9D6AD99E7425}"/>
              </a:ext>
            </a:extLst>
          </p:cNvPr>
          <p:cNvSpPr/>
          <p:nvPr/>
        </p:nvSpPr>
        <p:spPr>
          <a:xfrm>
            <a:off x="1263530" y="2662583"/>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ED4ED5DC-E0DC-5357-8191-98565F5C8C13}"/>
              </a:ext>
            </a:extLst>
          </p:cNvPr>
          <p:cNvSpPr txBox="1"/>
          <p:nvPr/>
        </p:nvSpPr>
        <p:spPr>
          <a:xfrm>
            <a:off x="9107776" y="6488668"/>
            <a:ext cx="7082971" cy="369332"/>
          </a:xfrm>
          <a:prstGeom prst="rect">
            <a:avLst/>
          </a:prstGeom>
          <a:noFill/>
        </p:spPr>
        <p:txBody>
          <a:bodyPr wrap="square" rtlCol="0">
            <a:spAutoFit/>
          </a:bodyPr>
          <a:lstStyle/>
          <a:p>
            <a:r>
              <a:rPr lang="en-US" dirty="0"/>
              <a:t>ISHOLA SEMIU OLAWALE</a:t>
            </a:r>
          </a:p>
        </p:txBody>
      </p:sp>
      <p:sp>
        <p:nvSpPr>
          <p:cNvPr id="7" name="TextBox 6">
            <a:extLst>
              <a:ext uri="{FF2B5EF4-FFF2-40B4-BE49-F238E27FC236}">
                <a16:creationId xmlns:a16="http://schemas.microsoft.com/office/drawing/2014/main" id="{0D4AA533-EBC1-A01F-7BA6-907FD00164C4}"/>
              </a:ext>
            </a:extLst>
          </p:cNvPr>
          <p:cNvSpPr txBox="1"/>
          <p:nvPr/>
        </p:nvSpPr>
        <p:spPr>
          <a:xfrm>
            <a:off x="-537688" y="2662583"/>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Tree>
    <p:extLst>
      <p:ext uri="{BB962C8B-B14F-4D97-AF65-F5344CB8AC3E}">
        <p14:creationId xmlns:p14="http://schemas.microsoft.com/office/powerpoint/2010/main" val="139965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4327F-B560-D7F2-E974-4D736C6B5886}"/>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2B501418-03AC-8BE9-A356-C1E7FA8FBC18}"/>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0C6D6DD-71F7-74E8-95F4-B0A94968EC0C}"/>
              </a:ext>
            </a:extLst>
          </p:cNvPr>
          <p:cNvSpPr txBox="1"/>
          <p:nvPr/>
        </p:nvSpPr>
        <p:spPr>
          <a:xfrm>
            <a:off x="1553029" y="159819"/>
            <a:ext cx="6473371" cy="369332"/>
          </a:xfrm>
          <a:prstGeom prst="rect">
            <a:avLst/>
          </a:prstGeom>
          <a:noFill/>
        </p:spPr>
        <p:txBody>
          <a:bodyPr wrap="square" rtlCol="0">
            <a:spAutoFit/>
          </a:bodyPr>
          <a:lstStyle/>
          <a:p>
            <a:r>
              <a:rPr lang="en-US" dirty="0"/>
              <a:t>REQUEST 4: AMOUNT RECORDED IN EACH STATE</a:t>
            </a:r>
          </a:p>
        </p:txBody>
      </p:sp>
      <p:sp>
        <p:nvSpPr>
          <p:cNvPr id="9" name="TextBox 8">
            <a:extLst>
              <a:ext uri="{FF2B5EF4-FFF2-40B4-BE49-F238E27FC236}">
                <a16:creationId xmlns:a16="http://schemas.microsoft.com/office/drawing/2014/main" id="{CF6D2138-D98A-5DAE-A805-85A264AFB75C}"/>
              </a:ext>
            </a:extLst>
          </p:cNvPr>
          <p:cNvSpPr txBox="1"/>
          <p:nvPr/>
        </p:nvSpPr>
        <p:spPr>
          <a:xfrm>
            <a:off x="783771" y="3715657"/>
            <a:ext cx="5181600" cy="2308324"/>
          </a:xfrm>
          <a:prstGeom prst="rect">
            <a:avLst/>
          </a:prstGeom>
          <a:noFill/>
        </p:spPr>
        <p:txBody>
          <a:bodyPr wrap="square" rtlCol="0">
            <a:spAutoFit/>
          </a:bodyPr>
          <a:lstStyle/>
          <a:p>
            <a:r>
              <a:rPr lang="en-US" dirty="0"/>
              <a:t>INSIGHT: SALES IN QUEENSLAND, SOUTH AUSTRALIA AND NEW SOUTH WALES ARE VERY ENCOURAGING AND THESE PLACES HAS THE HIGHEST RECORDS OF TRANSACTIONS. WHILE AUSTRALIAN CAPITAL TERRITORY , TASMANIA AND NORTHERN TERRITORY EXPERIENCES ARE PLACES WHERE LOWEST AMOUNT ARE BEING RECORDED.</a:t>
            </a:r>
          </a:p>
        </p:txBody>
      </p:sp>
      <p:pic>
        <p:nvPicPr>
          <p:cNvPr id="11" name="Picture 10">
            <a:extLst>
              <a:ext uri="{FF2B5EF4-FFF2-40B4-BE49-F238E27FC236}">
                <a16:creationId xmlns:a16="http://schemas.microsoft.com/office/drawing/2014/main" id="{21275904-6F5B-6884-9563-3DD678759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6629"/>
            <a:ext cx="6055502" cy="1788702"/>
          </a:xfrm>
          <a:prstGeom prst="rect">
            <a:avLst/>
          </a:prstGeom>
        </p:spPr>
      </p:pic>
      <p:pic>
        <p:nvPicPr>
          <p:cNvPr id="13" name="Picture 12">
            <a:extLst>
              <a:ext uri="{FF2B5EF4-FFF2-40B4-BE49-F238E27FC236}">
                <a16:creationId xmlns:a16="http://schemas.microsoft.com/office/drawing/2014/main" id="{D931ECF6-9706-918F-0F6E-894BCE839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464" y="1146629"/>
            <a:ext cx="5648536" cy="5711371"/>
          </a:xfrm>
          <a:prstGeom prst="rect">
            <a:avLst/>
          </a:prstGeom>
        </p:spPr>
      </p:pic>
    </p:spTree>
    <p:extLst>
      <p:ext uri="{BB962C8B-B14F-4D97-AF65-F5344CB8AC3E}">
        <p14:creationId xmlns:p14="http://schemas.microsoft.com/office/powerpoint/2010/main" val="227428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8D9F0-1413-68EB-DE39-2925F9EDE590}"/>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460C59FA-2BFA-9CB6-640B-028C2F61A655}"/>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E4EDAA3-AF71-34B3-051A-7B1D94E02DB0}"/>
              </a:ext>
            </a:extLst>
          </p:cNvPr>
          <p:cNvSpPr txBox="1"/>
          <p:nvPr/>
        </p:nvSpPr>
        <p:spPr>
          <a:xfrm>
            <a:off x="1683658" y="159819"/>
            <a:ext cx="6473371" cy="646331"/>
          </a:xfrm>
          <a:prstGeom prst="rect">
            <a:avLst/>
          </a:prstGeom>
          <a:noFill/>
        </p:spPr>
        <p:txBody>
          <a:bodyPr wrap="square" rtlCol="0">
            <a:spAutoFit/>
          </a:bodyPr>
          <a:lstStyle/>
          <a:p>
            <a:r>
              <a:rPr lang="en-US" dirty="0"/>
              <a:t>REQUEST 5: </a:t>
            </a:r>
            <a:r>
              <a:rPr lang="en-US" sz="1800" dirty="0">
                <a:latin typeface="Consolas" panose="020B0609020204030204" pitchFamily="49" charset="0"/>
              </a:rPr>
              <a:t> AMOUNT RECORDED ON EACH PRODUCT TYPE</a:t>
            </a:r>
          </a:p>
          <a:p>
            <a:endParaRPr lang="en-US" dirty="0"/>
          </a:p>
        </p:txBody>
      </p:sp>
      <p:pic>
        <p:nvPicPr>
          <p:cNvPr id="10" name="Picture 9">
            <a:extLst>
              <a:ext uri="{FF2B5EF4-FFF2-40B4-BE49-F238E27FC236}">
                <a16:creationId xmlns:a16="http://schemas.microsoft.com/office/drawing/2014/main" id="{3EE1E9CA-AC63-F84C-44C0-7097FCF7C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0170"/>
            <a:ext cx="6174619" cy="1730829"/>
          </a:xfrm>
          <a:prstGeom prst="rect">
            <a:avLst/>
          </a:prstGeom>
        </p:spPr>
      </p:pic>
      <p:pic>
        <p:nvPicPr>
          <p:cNvPr id="14" name="Picture 13">
            <a:extLst>
              <a:ext uri="{FF2B5EF4-FFF2-40B4-BE49-F238E27FC236}">
                <a16:creationId xmlns:a16="http://schemas.microsoft.com/office/drawing/2014/main" id="{7DCDA5B0-0B11-7147-850D-A1F65CFFF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29" y="1669142"/>
            <a:ext cx="6301172" cy="5302539"/>
          </a:xfrm>
          <a:prstGeom prst="rect">
            <a:avLst/>
          </a:prstGeom>
        </p:spPr>
      </p:pic>
      <p:sp>
        <p:nvSpPr>
          <p:cNvPr id="15" name="TextBox 14">
            <a:extLst>
              <a:ext uri="{FF2B5EF4-FFF2-40B4-BE49-F238E27FC236}">
                <a16:creationId xmlns:a16="http://schemas.microsoft.com/office/drawing/2014/main" id="{C8F1C113-3BB2-AC08-C94E-A3DE5D35BDC8}"/>
              </a:ext>
            </a:extLst>
          </p:cNvPr>
          <p:cNvSpPr txBox="1"/>
          <p:nvPr/>
        </p:nvSpPr>
        <p:spPr>
          <a:xfrm>
            <a:off x="270988" y="3305019"/>
            <a:ext cx="4308764" cy="1815882"/>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THE PRODUCT TYPES ALL HAVE THE SAME QUANTITY SOLD. JACKET HAS PROVIDED THE HIGHEST SALES WITH 9520 MAXIMUM PRICE FROM PRODUCT NAME ‘PARKA’ AND ’SLIM-FIT’. ALSO, SHIRT HAS THE SECOND HIGHEST SALES WITH MAXIMUM PRICE FROM PRODUCT NAME ‘DRESS’ WHILE TROUSERS HAS 9520 MAXIMUM PRICE FROM PRODUCT NAME ‘PARKA’ AND ’SLIM-FIT’</a:t>
            </a:r>
          </a:p>
        </p:txBody>
      </p:sp>
    </p:spTree>
    <p:extLst>
      <p:ext uri="{BB962C8B-B14F-4D97-AF65-F5344CB8AC3E}">
        <p14:creationId xmlns:p14="http://schemas.microsoft.com/office/powerpoint/2010/main" val="24077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352C9-2D8C-F1CD-E984-6A599A20D2EF}"/>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982D1FFC-2D74-4B39-C483-DC096B47C024}"/>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B21BD28-ADA0-5C00-9287-5DB46E3B0798}"/>
              </a:ext>
            </a:extLst>
          </p:cNvPr>
          <p:cNvSpPr txBox="1"/>
          <p:nvPr/>
        </p:nvSpPr>
        <p:spPr>
          <a:xfrm>
            <a:off x="1683658" y="159819"/>
            <a:ext cx="6473371" cy="646331"/>
          </a:xfrm>
          <a:prstGeom prst="rect">
            <a:avLst/>
          </a:prstGeom>
          <a:noFill/>
        </p:spPr>
        <p:txBody>
          <a:bodyPr wrap="square" rtlCol="0">
            <a:spAutoFit/>
          </a:bodyPr>
          <a:lstStyle/>
          <a:p>
            <a:r>
              <a:rPr lang="en-US" dirty="0"/>
              <a:t>REQUEST 6:    AMOUNT SPENT BY CUSTOMERS</a:t>
            </a:r>
            <a:r>
              <a:rPr lang="en-US" sz="1800" dirty="0">
                <a:latin typeface="Consolas" panose="020B0609020204030204" pitchFamily="49" charset="0"/>
              </a:rPr>
              <a:t> </a:t>
            </a:r>
          </a:p>
          <a:p>
            <a:endParaRPr lang="en-US" dirty="0"/>
          </a:p>
        </p:txBody>
      </p:sp>
      <p:pic>
        <p:nvPicPr>
          <p:cNvPr id="6" name="Picture 5">
            <a:extLst>
              <a:ext uri="{FF2B5EF4-FFF2-40B4-BE49-F238E27FC236}">
                <a16:creationId xmlns:a16="http://schemas.microsoft.com/office/drawing/2014/main" id="{DF4B4423-F7CC-6237-3EC2-28D476D64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5" y="806150"/>
            <a:ext cx="4046265" cy="3981003"/>
          </a:xfrm>
          <a:prstGeom prst="rect">
            <a:avLst/>
          </a:prstGeom>
        </p:spPr>
      </p:pic>
      <p:pic>
        <p:nvPicPr>
          <p:cNvPr id="8" name="Picture 7">
            <a:extLst>
              <a:ext uri="{FF2B5EF4-FFF2-40B4-BE49-F238E27FC236}">
                <a16:creationId xmlns:a16="http://schemas.microsoft.com/office/drawing/2014/main" id="{23A18CB9-F5AC-2D42-7D8C-C5682B81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350" y="1299166"/>
            <a:ext cx="4282081" cy="3313216"/>
          </a:xfrm>
          <a:prstGeom prst="rect">
            <a:avLst/>
          </a:prstGeom>
        </p:spPr>
      </p:pic>
      <p:pic>
        <p:nvPicPr>
          <p:cNvPr id="10" name="Picture 9">
            <a:extLst>
              <a:ext uri="{FF2B5EF4-FFF2-40B4-BE49-F238E27FC236}">
                <a16:creationId xmlns:a16="http://schemas.microsoft.com/office/drawing/2014/main" id="{E2FE7260-7C16-C10E-6D7B-0EA7A35B9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678" y="1299166"/>
            <a:ext cx="4006393" cy="3328062"/>
          </a:xfrm>
          <a:prstGeom prst="rect">
            <a:avLst/>
          </a:prstGeom>
        </p:spPr>
      </p:pic>
      <p:sp>
        <p:nvSpPr>
          <p:cNvPr id="5" name="TextBox 4">
            <a:extLst>
              <a:ext uri="{FF2B5EF4-FFF2-40B4-BE49-F238E27FC236}">
                <a16:creationId xmlns:a16="http://schemas.microsoft.com/office/drawing/2014/main" id="{A9D03F8B-DD97-09EE-5A09-A0CE30977A29}"/>
              </a:ext>
            </a:extLst>
          </p:cNvPr>
          <p:cNvSpPr txBox="1"/>
          <p:nvPr/>
        </p:nvSpPr>
        <p:spPr>
          <a:xfrm>
            <a:off x="71785" y="5156947"/>
            <a:ext cx="5410200" cy="523220"/>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THIS SHOWS THE TOP 8 CUSTOMERS THAT HAS THE HIGHEST AND LOWEST AMOUNT SPENT ON THEIR PRODUCTS</a:t>
            </a:r>
          </a:p>
        </p:txBody>
      </p:sp>
    </p:spTree>
    <p:extLst>
      <p:ext uri="{BB962C8B-B14F-4D97-AF65-F5344CB8AC3E}">
        <p14:creationId xmlns:p14="http://schemas.microsoft.com/office/powerpoint/2010/main" val="269279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A1D64-D053-5866-4FA7-FD3ED86644E7}"/>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402A9627-F4D7-2857-F612-7EEE46525F58}"/>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44520178-0502-2DCD-65D9-C34BA3596336}"/>
              </a:ext>
            </a:extLst>
          </p:cNvPr>
          <p:cNvSpPr txBox="1"/>
          <p:nvPr/>
        </p:nvSpPr>
        <p:spPr>
          <a:xfrm>
            <a:off x="1683658" y="159819"/>
            <a:ext cx="6473371" cy="646331"/>
          </a:xfrm>
          <a:prstGeom prst="rect">
            <a:avLst/>
          </a:prstGeom>
          <a:noFill/>
        </p:spPr>
        <p:txBody>
          <a:bodyPr wrap="square" rtlCol="0">
            <a:spAutoFit/>
          </a:bodyPr>
          <a:lstStyle/>
          <a:p>
            <a:r>
              <a:rPr lang="en-US" dirty="0"/>
              <a:t>REQUEST 7:    SALES BY PRODUCT TYPE</a:t>
            </a:r>
            <a:endParaRPr lang="en-US" sz="1800" dirty="0">
              <a:latin typeface="Consolas" panose="020B0609020204030204" pitchFamily="49" charset="0"/>
            </a:endParaRPr>
          </a:p>
          <a:p>
            <a:endParaRPr lang="en-US" dirty="0"/>
          </a:p>
        </p:txBody>
      </p:sp>
      <p:pic>
        <p:nvPicPr>
          <p:cNvPr id="6" name="Picture 5">
            <a:extLst>
              <a:ext uri="{FF2B5EF4-FFF2-40B4-BE49-F238E27FC236}">
                <a16:creationId xmlns:a16="http://schemas.microsoft.com/office/drawing/2014/main" id="{E235BF71-F52B-1CB5-56F0-B02C78AF2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5" y="594432"/>
            <a:ext cx="4264300" cy="2493280"/>
          </a:xfrm>
          <a:prstGeom prst="rect">
            <a:avLst/>
          </a:prstGeom>
        </p:spPr>
      </p:pic>
      <p:pic>
        <p:nvPicPr>
          <p:cNvPr id="8" name="Picture 7">
            <a:extLst>
              <a:ext uri="{FF2B5EF4-FFF2-40B4-BE49-F238E27FC236}">
                <a16:creationId xmlns:a16="http://schemas.microsoft.com/office/drawing/2014/main" id="{7037FFAC-07FB-1461-1DE0-AABD6B62D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1" y="3087712"/>
            <a:ext cx="6157170" cy="3770288"/>
          </a:xfrm>
          <a:prstGeom prst="rect">
            <a:avLst/>
          </a:prstGeom>
        </p:spPr>
      </p:pic>
      <p:pic>
        <p:nvPicPr>
          <p:cNvPr id="13" name="Picture 12">
            <a:extLst>
              <a:ext uri="{FF2B5EF4-FFF2-40B4-BE49-F238E27FC236}">
                <a16:creationId xmlns:a16="http://schemas.microsoft.com/office/drawing/2014/main" id="{094E3856-3068-E184-A76F-7610AF463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036" y="3087712"/>
            <a:ext cx="5668594" cy="3748968"/>
          </a:xfrm>
          <a:prstGeom prst="rect">
            <a:avLst/>
          </a:prstGeom>
        </p:spPr>
      </p:pic>
      <p:sp>
        <p:nvSpPr>
          <p:cNvPr id="5" name="TextBox 4">
            <a:extLst>
              <a:ext uri="{FF2B5EF4-FFF2-40B4-BE49-F238E27FC236}">
                <a16:creationId xmlns:a16="http://schemas.microsoft.com/office/drawing/2014/main" id="{19B83E73-AC10-BC2B-1E86-00B43183DCF9}"/>
              </a:ext>
            </a:extLst>
          </p:cNvPr>
          <p:cNvSpPr txBox="1"/>
          <p:nvPr/>
        </p:nvSpPr>
        <p:spPr>
          <a:xfrm>
            <a:off x="6468036" y="1269823"/>
            <a:ext cx="3917042" cy="1815882"/>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FROM THE TWO CHARTS, WE CAN SEE THAT AN INCREASE IN SALE QUANTITY LEADS TO AN INCREASE IN SALE AMOUNT(REVENUE). IT IS OBVIOUS THAT ALL PRODUCT TYPES HAS MAXIMUM AMOUNT IN MARCH SINCE THE SALE QUANTITY IS MAXIMUM THERE. THE SALES AND REVENUE HAS BEEN DECLINING SINCE AUGUST</a:t>
            </a:r>
          </a:p>
        </p:txBody>
      </p:sp>
    </p:spTree>
    <p:extLst>
      <p:ext uri="{BB962C8B-B14F-4D97-AF65-F5344CB8AC3E}">
        <p14:creationId xmlns:p14="http://schemas.microsoft.com/office/powerpoint/2010/main" val="394939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32CC5-DF19-67E5-3DEE-5B7BB820D666}"/>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5DE99945-CBA1-424D-2985-A7F1743D8727}"/>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4B9B2F91-7C3A-5104-9635-C735C51A699D}"/>
              </a:ext>
            </a:extLst>
          </p:cNvPr>
          <p:cNvSpPr txBox="1"/>
          <p:nvPr/>
        </p:nvSpPr>
        <p:spPr>
          <a:xfrm>
            <a:off x="1622793" y="21320"/>
            <a:ext cx="6473371" cy="646331"/>
          </a:xfrm>
          <a:prstGeom prst="rect">
            <a:avLst/>
          </a:prstGeom>
          <a:noFill/>
        </p:spPr>
        <p:txBody>
          <a:bodyPr wrap="square" rtlCol="0">
            <a:spAutoFit/>
          </a:bodyPr>
          <a:lstStyle/>
          <a:p>
            <a:r>
              <a:rPr lang="en-US" dirty="0"/>
              <a:t>REQUEST 8:    TOTAL SALES PER MONTH </a:t>
            </a:r>
            <a:r>
              <a:rPr lang="en-US" sz="1800" dirty="0">
                <a:latin typeface="Consolas" panose="020B0609020204030204" pitchFamily="49" charset="0"/>
              </a:rPr>
              <a:t> </a:t>
            </a:r>
          </a:p>
          <a:p>
            <a:endParaRPr lang="en-US" dirty="0"/>
          </a:p>
        </p:txBody>
      </p:sp>
      <p:pic>
        <p:nvPicPr>
          <p:cNvPr id="8" name="Picture 7">
            <a:extLst>
              <a:ext uri="{FF2B5EF4-FFF2-40B4-BE49-F238E27FC236}">
                <a16:creationId xmlns:a16="http://schemas.microsoft.com/office/drawing/2014/main" id="{6EC1CAC4-7253-9F57-9AEC-C55CF1C30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377" y="2681562"/>
            <a:ext cx="5683624" cy="4155118"/>
          </a:xfrm>
          <a:prstGeom prst="rect">
            <a:avLst/>
          </a:prstGeom>
        </p:spPr>
      </p:pic>
      <p:sp>
        <p:nvSpPr>
          <p:cNvPr id="9" name="TextBox 8">
            <a:extLst>
              <a:ext uri="{FF2B5EF4-FFF2-40B4-BE49-F238E27FC236}">
                <a16:creationId xmlns:a16="http://schemas.microsoft.com/office/drawing/2014/main" id="{110CDC80-F454-3332-0065-1B7FC16E0107}"/>
              </a:ext>
            </a:extLst>
          </p:cNvPr>
          <p:cNvSpPr txBox="1"/>
          <p:nvPr/>
        </p:nvSpPr>
        <p:spPr>
          <a:xfrm>
            <a:off x="6387534" y="1166775"/>
            <a:ext cx="4624507" cy="1384995"/>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MONTHLY SALES INCREASES WITH AN INCREACE IN THE NUMBER OF ORDERS PLACES FOR THE MONTH AND VICE VERSA. IT IS CLEAR THAT SALES HAS BEEN ON THE DECREASE SINCE AUGUST DUE TO CONTINUOUS DECREASE IN THE TOTAL ORDERS FOR THE MONTH.</a:t>
            </a:r>
          </a:p>
        </p:txBody>
      </p:sp>
      <p:pic>
        <p:nvPicPr>
          <p:cNvPr id="11" name="Picture 10">
            <a:extLst>
              <a:ext uri="{FF2B5EF4-FFF2-40B4-BE49-F238E27FC236}">
                <a16:creationId xmlns:a16="http://schemas.microsoft.com/office/drawing/2014/main" id="{07E36ED1-7FF0-C6DA-9433-43761CF66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0" y="585770"/>
            <a:ext cx="3324689" cy="2095792"/>
          </a:xfrm>
          <a:prstGeom prst="rect">
            <a:avLst/>
          </a:prstGeom>
        </p:spPr>
      </p:pic>
      <p:pic>
        <p:nvPicPr>
          <p:cNvPr id="13" name="Picture 12">
            <a:extLst>
              <a:ext uri="{FF2B5EF4-FFF2-40B4-BE49-F238E27FC236}">
                <a16:creationId xmlns:a16="http://schemas.microsoft.com/office/drawing/2014/main" id="{7A35AF19-E4A9-DF33-EBE9-F2DE50973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681562"/>
            <a:ext cx="5683624" cy="4176438"/>
          </a:xfrm>
          <a:prstGeom prst="rect">
            <a:avLst/>
          </a:prstGeom>
        </p:spPr>
      </p:pic>
    </p:spTree>
    <p:extLst>
      <p:ext uri="{BB962C8B-B14F-4D97-AF65-F5344CB8AC3E}">
        <p14:creationId xmlns:p14="http://schemas.microsoft.com/office/powerpoint/2010/main" val="327305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00E7D-2921-B58A-0617-777C1DA6D545}"/>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967C3D1A-603A-62CB-3DF7-AFFD72A6ADB8}"/>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8C010F07-505E-789B-109F-114C5FD78F41}"/>
              </a:ext>
            </a:extLst>
          </p:cNvPr>
          <p:cNvSpPr txBox="1"/>
          <p:nvPr/>
        </p:nvSpPr>
        <p:spPr>
          <a:xfrm>
            <a:off x="2273275" y="0"/>
            <a:ext cx="8041341" cy="646331"/>
          </a:xfrm>
          <a:prstGeom prst="rect">
            <a:avLst/>
          </a:prstGeom>
          <a:noFill/>
        </p:spPr>
        <p:txBody>
          <a:bodyPr wrap="square" rtlCol="0">
            <a:spAutoFit/>
          </a:bodyPr>
          <a:lstStyle/>
          <a:p>
            <a:r>
              <a:rPr lang="en-US" dirty="0"/>
              <a:t>REQUEST 9:     CONTRIBUTION OF EACH PRODUCT TYPE TO MONTHLY SALES</a:t>
            </a:r>
          </a:p>
        </p:txBody>
      </p:sp>
      <p:pic>
        <p:nvPicPr>
          <p:cNvPr id="6" name="Picture 5">
            <a:extLst>
              <a:ext uri="{FF2B5EF4-FFF2-40B4-BE49-F238E27FC236}">
                <a16:creationId xmlns:a16="http://schemas.microsoft.com/office/drawing/2014/main" id="{AE75D798-1BC9-5554-A48B-23B6571E7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8" y="1107372"/>
            <a:ext cx="6277851" cy="4753638"/>
          </a:xfrm>
          <a:prstGeom prst="rect">
            <a:avLst/>
          </a:prstGeom>
        </p:spPr>
      </p:pic>
      <p:pic>
        <p:nvPicPr>
          <p:cNvPr id="8" name="Picture 7">
            <a:extLst>
              <a:ext uri="{FF2B5EF4-FFF2-40B4-BE49-F238E27FC236}">
                <a16:creationId xmlns:a16="http://schemas.microsoft.com/office/drawing/2014/main" id="{17327366-56F2-B855-744D-CEA5DD427480}"/>
              </a:ext>
            </a:extLst>
          </p:cNvPr>
          <p:cNvPicPr>
            <a:picLocks noChangeAspect="1"/>
          </p:cNvPicPr>
          <p:nvPr/>
        </p:nvPicPr>
        <p:blipFill rotWithShape="1">
          <a:blip r:embed="rId3">
            <a:extLst>
              <a:ext uri="{28A0092B-C50C-407E-A947-70E740481C1C}">
                <a14:useLocalDpi xmlns:a14="http://schemas.microsoft.com/office/drawing/2010/main" val="0"/>
              </a:ext>
            </a:extLst>
          </a:blip>
          <a:srcRect r="1836"/>
          <a:stretch/>
        </p:blipFill>
        <p:spPr>
          <a:xfrm>
            <a:off x="-13447" y="5694990"/>
            <a:ext cx="6349636" cy="1171739"/>
          </a:xfrm>
          <a:prstGeom prst="rect">
            <a:avLst/>
          </a:prstGeom>
        </p:spPr>
      </p:pic>
      <p:pic>
        <p:nvPicPr>
          <p:cNvPr id="10" name="Picture 9">
            <a:extLst>
              <a:ext uri="{FF2B5EF4-FFF2-40B4-BE49-F238E27FC236}">
                <a16:creationId xmlns:a16="http://schemas.microsoft.com/office/drawing/2014/main" id="{C3215D7C-41FC-343A-1F96-2CD010EAB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521" y="2467351"/>
            <a:ext cx="6001588" cy="4369329"/>
          </a:xfrm>
          <a:prstGeom prst="rect">
            <a:avLst/>
          </a:prstGeom>
        </p:spPr>
      </p:pic>
      <p:sp>
        <p:nvSpPr>
          <p:cNvPr id="5" name="TextBox 4">
            <a:extLst>
              <a:ext uri="{FF2B5EF4-FFF2-40B4-BE49-F238E27FC236}">
                <a16:creationId xmlns:a16="http://schemas.microsoft.com/office/drawing/2014/main" id="{C148C8E6-8CC9-E3DC-C9B3-232D2232A2A4}"/>
              </a:ext>
            </a:extLst>
          </p:cNvPr>
          <p:cNvSpPr txBox="1"/>
          <p:nvPr/>
        </p:nvSpPr>
        <p:spPr>
          <a:xfrm>
            <a:off x="6407974" y="866913"/>
            <a:ext cx="4305300" cy="1600438"/>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THIS SHOWS THE PRODUCT TYPE SALES CONTRFOR EACH MONTH. THE HIGHEST SO FAR FROM JANUARY WAS RECORDED BY JACKET IN AUGHUST WITH 36.61% CONTRIBUTION. IN THE LAST MONTH, SALES OF TROUSERS HAS BEEN ON THE INCREASE MARKING ITS NEW APEX,ALSO SALES OF JACKET HAS BEEN DECLINING.</a:t>
            </a:r>
            <a:endParaRPr lang="en-US" sz="1400" dirty="0"/>
          </a:p>
        </p:txBody>
      </p:sp>
    </p:spTree>
    <p:extLst>
      <p:ext uri="{BB962C8B-B14F-4D97-AF65-F5344CB8AC3E}">
        <p14:creationId xmlns:p14="http://schemas.microsoft.com/office/powerpoint/2010/main" val="132590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26645-1405-40E7-1D9F-02FC01768DF5}"/>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400508BF-79FB-0399-6634-FCFCE642049C}"/>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69BB1DC8-D2FC-7540-06EE-93B97EFFD876}"/>
              </a:ext>
            </a:extLst>
          </p:cNvPr>
          <p:cNvSpPr txBox="1"/>
          <p:nvPr/>
        </p:nvSpPr>
        <p:spPr>
          <a:xfrm>
            <a:off x="2273275" y="0"/>
            <a:ext cx="8041341" cy="646331"/>
          </a:xfrm>
          <a:prstGeom prst="rect">
            <a:avLst/>
          </a:prstGeom>
          <a:noFill/>
        </p:spPr>
        <p:txBody>
          <a:bodyPr wrap="square" rtlCol="0">
            <a:spAutoFit/>
          </a:bodyPr>
          <a:lstStyle/>
          <a:p>
            <a:r>
              <a:rPr lang="en-US" dirty="0"/>
              <a:t>REQUEST 10 :    CONTRIBUTION OF EACH STATES TO LAST 3 MONTHLY SALES</a:t>
            </a:r>
          </a:p>
        </p:txBody>
      </p:sp>
      <p:pic>
        <p:nvPicPr>
          <p:cNvPr id="6" name="Picture 5">
            <a:extLst>
              <a:ext uri="{FF2B5EF4-FFF2-40B4-BE49-F238E27FC236}">
                <a16:creationId xmlns:a16="http://schemas.microsoft.com/office/drawing/2014/main" id="{6F692D0A-65CB-8A61-E0E8-297EBE192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331"/>
            <a:ext cx="6096000" cy="4371089"/>
          </a:xfrm>
          <a:prstGeom prst="rect">
            <a:avLst/>
          </a:prstGeom>
        </p:spPr>
      </p:pic>
      <p:pic>
        <p:nvPicPr>
          <p:cNvPr id="7" name="Picture 6">
            <a:extLst>
              <a:ext uri="{FF2B5EF4-FFF2-40B4-BE49-F238E27FC236}">
                <a16:creationId xmlns:a16="http://schemas.microsoft.com/office/drawing/2014/main" id="{365B5DA6-C663-3C87-3E19-0366090A9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58303"/>
            <a:ext cx="6076906" cy="3429000"/>
          </a:xfrm>
          <a:prstGeom prst="rect">
            <a:avLst/>
          </a:prstGeom>
        </p:spPr>
      </p:pic>
      <p:sp>
        <p:nvSpPr>
          <p:cNvPr id="8" name="TextBox 7">
            <a:extLst>
              <a:ext uri="{FF2B5EF4-FFF2-40B4-BE49-F238E27FC236}">
                <a16:creationId xmlns:a16="http://schemas.microsoft.com/office/drawing/2014/main" id="{67B1D090-7190-AA13-0DEC-0BDEE6B1C2DC}"/>
              </a:ext>
            </a:extLst>
          </p:cNvPr>
          <p:cNvSpPr txBox="1"/>
          <p:nvPr/>
        </p:nvSpPr>
        <p:spPr>
          <a:xfrm>
            <a:off x="0" y="5038740"/>
            <a:ext cx="6997700" cy="1323439"/>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 THIS SHOWS THE CITIES SALES CONTRFOR EACH MONTH. THE HIGHEST SO FAR FROM JANUARY WAS RECORDED BY SOUTH AUSTRALIA IN JUNE WITH 22.1% CONTRIBUTION. IN THE LAST TWO MONTH THE CONTRIBUTION FROM NEW SOUTH WALES HA BEEN HIGHEST CONSECUTIVELY WHICH IS A POSITIVE INDICATION FOR THE CONPANY.</a:t>
            </a:r>
          </a:p>
        </p:txBody>
      </p:sp>
    </p:spTree>
    <p:extLst>
      <p:ext uri="{BB962C8B-B14F-4D97-AF65-F5344CB8AC3E}">
        <p14:creationId xmlns:p14="http://schemas.microsoft.com/office/powerpoint/2010/main" val="320860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4A3BC-8A84-5E2B-BD9E-D3AA0412B680}"/>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72F0EDD6-2DD7-FB6A-A706-908AE0BD97ED}"/>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B60BF99-9FA5-DE00-C68D-42159C2F222D}"/>
              </a:ext>
            </a:extLst>
          </p:cNvPr>
          <p:cNvSpPr txBox="1"/>
          <p:nvPr/>
        </p:nvSpPr>
        <p:spPr>
          <a:xfrm>
            <a:off x="3644900" y="1397000"/>
            <a:ext cx="8890000" cy="1107996"/>
          </a:xfrm>
          <a:prstGeom prst="rect">
            <a:avLst/>
          </a:prstGeom>
          <a:noFill/>
        </p:spPr>
        <p:txBody>
          <a:bodyPr wrap="square" rtlCol="0">
            <a:spAutoFit/>
          </a:bodyPr>
          <a:lstStyle/>
          <a:p>
            <a:r>
              <a:rPr lang="en-US" sz="6600" dirty="0">
                <a:latin typeface="Cambria" panose="02040503050406030204" pitchFamily="18" charset="0"/>
                <a:ea typeface="Cambria" panose="02040503050406030204" pitchFamily="18" charset="0"/>
              </a:rPr>
              <a:t>THANK YOU</a:t>
            </a:r>
          </a:p>
        </p:txBody>
      </p:sp>
      <p:pic>
        <p:nvPicPr>
          <p:cNvPr id="6" name="Picture 5">
            <a:extLst>
              <a:ext uri="{FF2B5EF4-FFF2-40B4-BE49-F238E27FC236}">
                <a16:creationId xmlns:a16="http://schemas.microsoft.com/office/drawing/2014/main" id="{4E625678-0A01-0D3B-8DAF-42583A34FA76}"/>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34133" r="8848" b="43690"/>
          <a:stretch/>
        </p:blipFill>
        <p:spPr>
          <a:xfrm>
            <a:off x="3771900" y="2626158"/>
            <a:ext cx="4318000" cy="2450747"/>
          </a:xfrm>
          <a:prstGeom prst="rect">
            <a:avLst/>
          </a:prstGeom>
        </p:spPr>
      </p:pic>
    </p:spTree>
    <p:extLst>
      <p:ext uri="{BB962C8B-B14F-4D97-AF65-F5344CB8AC3E}">
        <p14:creationId xmlns:p14="http://schemas.microsoft.com/office/powerpoint/2010/main" val="37681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B9764-1579-B69E-D064-B10204F35525}"/>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5" name="Oval 4">
            <a:extLst>
              <a:ext uri="{FF2B5EF4-FFF2-40B4-BE49-F238E27FC236}">
                <a16:creationId xmlns:a16="http://schemas.microsoft.com/office/drawing/2014/main" id="{97F335E9-D51F-C16B-6824-28FF8CBB3ACA}"/>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85644255-11A1-278A-D7EE-8EF2FC78DE7E}"/>
              </a:ext>
            </a:extLst>
          </p:cNvPr>
          <p:cNvSpPr txBox="1"/>
          <p:nvPr/>
        </p:nvSpPr>
        <p:spPr>
          <a:xfrm>
            <a:off x="3251201" y="1596572"/>
            <a:ext cx="7199085" cy="3624775"/>
          </a:xfrm>
          <a:prstGeom prst="rect">
            <a:avLst/>
          </a:prstGeom>
          <a:noFill/>
        </p:spPr>
        <p:txBody>
          <a:bodyPr wrap="square" rtlCol="0">
            <a:spAutoFit/>
          </a:bodyPr>
          <a:lstStyle/>
          <a:p>
            <a:pPr>
              <a:lnSpc>
                <a:spcPct val="150000"/>
              </a:lnSpc>
            </a:pPr>
            <a:r>
              <a:rPr lang="en-US" sz="3600" b="1" spc="300" dirty="0">
                <a:solidFill>
                  <a:schemeClr val="tx1">
                    <a:lumMod val="85000"/>
                  </a:schemeClr>
                </a:solidFill>
                <a:latin typeface="Cambria" panose="02040503050406030204" pitchFamily="18" charset="0"/>
                <a:ea typeface="Cambria" panose="02040503050406030204" pitchFamily="18" charset="0"/>
              </a:rPr>
              <a:t>CONTENT</a:t>
            </a:r>
          </a:p>
          <a:p>
            <a:pPr>
              <a:lnSpc>
                <a:spcPct val="150000"/>
              </a:lnSpc>
            </a:pPr>
            <a:endParaRPr lang="en-US" sz="2400" b="1" spc="300" dirty="0">
              <a:solidFill>
                <a:schemeClr val="tx1">
                  <a:lumMod val="85000"/>
                </a:schemeClr>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v"/>
            </a:pPr>
            <a:r>
              <a:rPr lang="en-US" sz="2400" b="1" spc="300" dirty="0">
                <a:solidFill>
                  <a:schemeClr val="tx1">
                    <a:lumMod val="85000"/>
                  </a:schemeClr>
                </a:solidFill>
                <a:latin typeface="Cambria" panose="02040503050406030204" pitchFamily="18" charset="0"/>
                <a:ea typeface="Cambria" panose="02040503050406030204" pitchFamily="18" charset="0"/>
              </a:rPr>
              <a:t>INTRODUCTION</a:t>
            </a:r>
          </a:p>
          <a:p>
            <a:pPr marL="285750" indent="-285750">
              <a:lnSpc>
                <a:spcPct val="150000"/>
              </a:lnSpc>
              <a:buFont typeface="Wingdings" panose="05000000000000000000" pitchFamily="2" charset="2"/>
              <a:buChar char="v"/>
            </a:pPr>
            <a:r>
              <a:rPr lang="en-US" sz="2400" b="1" spc="300" dirty="0">
                <a:solidFill>
                  <a:schemeClr val="tx1">
                    <a:lumMod val="85000"/>
                  </a:schemeClr>
                </a:solidFill>
                <a:latin typeface="Cambria" panose="02040503050406030204" pitchFamily="18" charset="0"/>
                <a:ea typeface="Cambria" panose="02040503050406030204" pitchFamily="18" charset="0"/>
              </a:rPr>
              <a:t>AIM OF THE PROJECT</a:t>
            </a:r>
          </a:p>
          <a:p>
            <a:pPr marL="285750" indent="-285750">
              <a:lnSpc>
                <a:spcPct val="150000"/>
              </a:lnSpc>
              <a:buFont typeface="Wingdings" panose="05000000000000000000" pitchFamily="2" charset="2"/>
              <a:buChar char="v"/>
            </a:pPr>
            <a:r>
              <a:rPr lang="en-US" sz="2400" b="1" spc="300" dirty="0">
                <a:solidFill>
                  <a:schemeClr val="tx1">
                    <a:lumMod val="85000"/>
                  </a:schemeClr>
                </a:solidFill>
                <a:latin typeface="Cambria" panose="02040503050406030204" pitchFamily="18" charset="0"/>
                <a:ea typeface="Cambria" panose="02040503050406030204" pitchFamily="18" charset="0"/>
              </a:rPr>
              <a:t>DATABASE RELATIONSHIP</a:t>
            </a:r>
          </a:p>
          <a:p>
            <a:pPr marL="285750" indent="-285750">
              <a:lnSpc>
                <a:spcPct val="150000"/>
              </a:lnSpc>
              <a:buFont typeface="Wingdings" panose="05000000000000000000" pitchFamily="2" charset="2"/>
              <a:buChar char="v"/>
            </a:pPr>
            <a:r>
              <a:rPr lang="en-US" sz="2400" b="1" spc="300" dirty="0">
                <a:solidFill>
                  <a:schemeClr val="tx1">
                    <a:lumMod val="85000"/>
                  </a:schemeClr>
                </a:solidFill>
                <a:latin typeface="Cambria" panose="02040503050406030204" pitchFamily="18" charset="0"/>
                <a:ea typeface="Cambria" panose="02040503050406030204" pitchFamily="18" charset="0"/>
              </a:rPr>
              <a:t>REQUESTS</a:t>
            </a:r>
          </a:p>
        </p:txBody>
      </p:sp>
    </p:spTree>
    <p:extLst>
      <p:ext uri="{BB962C8B-B14F-4D97-AF65-F5344CB8AC3E}">
        <p14:creationId xmlns:p14="http://schemas.microsoft.com/office/powerpoint/2010/main" val="117281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92C1A-3228-E5CB-F60D-11E7BA3E3BD3}"/>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6E317F12-90B7-D0C5-2D01-B50BC1B80A99}"/>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EB81BC54-7529-D87B-3CFD-CD73AB781E42}"/>
              </a:ext>
            </a:extLst>
          </p:cNvPr>
          <p:cNvSpPr txBox="1"/>
          <p:nvPr/>
        </p:nvSpPr>
        <p:spPr>
          <a:xfrm>
            <a:off x="4397829" y="935720"/>
            <a:ext cx="5239657" cy="738664"/>
          </a:xfrm>
          <a:prstGeom prst="rect">
            <a:avLst/>
          </a:prstGeom>
          <a:noFill/>
        </p:spPr>
        <p:txBody>
          <a:bodyPr wrap="square" rtlCol="0">
            <a:spAutoFit/>
          </a:bodyPr>
          <a:lstStyle/>
          <a:p>
            <a:r>
              <a:rPr lang="en-US" sz="2400" b="1" spc="300" dirty="0">
                <a:solidFill>
                  <a:schemeClr val="tx1">
                    <a:lumMod val="85000"/>
                  </a:schemeClr>
                </a:solidFill>
                <a:latin typeface="Cambria" panose="02040503050406030204" pitchFamily="18" charset="0"/>
                <a:ea typeface="Cambria" panose="02040503050406030204" pitchFamily="18" charset="0"/>
              </a:rPr>
              <a:t>INTRODUCTION</a:t>
            </a:r>
          </a:p>
          <a:p>
            <a:endParaRPr lang="en-US" dirty="0"/>
          </a:p>
        </p:txBody>
      </p:sp>
      <p:sp>
        <p:nvSpPr>
          <p:cNvPr id="5" name="TextBox 4">
            <a:extLst>
              <a:ext uri="{FF2B5EF4-FFF2-40B4-BE49-F238E27FC236}">
                <a16:creationId xmlns:a16="http://schemas.microsoft.com/office/drawing/2014/main" id="{F7B14559-1A16-06CB-9A58-0072F59D92B6}"/>
              </a:ext>
            </a:extLst>
          </p:cNvPr>
          <p:cNvSpPr txBox="1"/>
          <p:nvPr/>
        </p:nvSpPr>
        <p:spPr>
          <a:xfrm>
            <a:off x="1567543" y="1509486"/>
            <a:ext cx="7620000" cy="2585323"/>
          </a:xfrm>
          <a:prstGeom prst="rect">
            <a:avLst/>
          </a:prstGeom>
          <a:noFill/>
        </p:spPr>
        <p:txBody>
          <a:bodyPr wrap="square" rtlCol="0">
            <a:spAutoFit/>
          </a:bodyPr>
          <a:lstStyle/>
          <a:p>
            <a:r>
              <a:rPr lang="en-US" dirty="0"/>
              <a:t>SHOPPING CART  DATABASE CONTAINS SYNTHETIC DATA BY RUCHI BHATIA  FOR ONE OF HIS COURSE AT CARNEGIE MELLON UNIVERSITY.</a:t>
            </a:r>
          </a:p>
          <a:p>
            <a:endParaRPr lang="en-US" dirty="0"/>
          </a:p>
          <a:p>
            <a:r>
              <a:rPr lang="en-US" dirty="0"/>
              <a:t>SHOPPING CART COMPANY GIVES DETAILS ABOUT COMPANY:</a:t>
            </a:r>
          </a:p>
          <a:p>
            <a:pPr algn="ctr"/>
            <a:r>
              <a:rPr lang="en-US" dirty="0"/>
              <a:t>CUSTOMERS,PRODUCTS,ORDERS AND SALES.</a:t>
            </a:r>
          </a:p>
          <a:p>
            <a:endParaRPr lang="en-US" dirty="0"/>
          </a:p>
          <a:p>
            <a:r>
              <a:rPr lang="en-US" dirty="0"/>
              <a:t>THE COMPANY HAS THREE PRODUCT TYPES </a:t>
            </a:r>
          </a:p>
          <a:p>
            <a:r>
              <a:rPr lang="en-US" dirty="0"/>
              <a:t>THE FIRM IS LOCATED AT AUSTRALIA</a:t>
            </a:r>
          </a:p>
        </p:txBody>
      </p:sp>
      <p:sp>
        <p:nvSpPr>
          <p:cNvPr id="6" name="TextBox 5">
            <a:extLst>
              <a:ext uri="{FF2B5EF4-FFF2-40B4-BE49-F238E27FC236}">
                <a16:creationId xmlns:a16="http://schemas.microsoft.com/office/drawing/2014/main" id="{4A3CCF27-3A9F-7DEF-341C-83B7FB20C013}"/>
              </a:ext>
            </a:extLst>
          </p:cNvPr>
          <p:cNvSpPr txBox="1"/>
          <p:nvPr/>
        </p:nvSpPr>
        <p:spPr>
          <a:xfrm>
            <a:off x="5377543" y="5934670"/>
            <a:ext cx="7620000" cy="923330"/>
          </a:xfrm>
          <a:prstGeom prst="rect">
            <a:avLst/>
          </a:prstGeom>
          <a:noFill/>
        </p:spPr>
        <p:txBody>
          <a:bodyPr wrap="square" rtlCol="0">
            <a:spAutoFit/>
          </a:bodyPr>
          <a:lstStyle/>
          <a:p>
            <a:r>
              <a:rPr lang="en-US" dirty="0"/>
              <a:t>DATA SOURCE: </a:t>
            </a:r>
            <a:r>
              <a:rPr lang="en-US" dirty="0">
                <a:hlinkClick r:id="rId2"/>
              </a:rPr>
              <a:t>https://www.kaggle.com/datasets/ruchi798/shopping-cart-database</a:t>
            </a:r>
            <a:endParaRPr lang="en-US" dirty="0"/>
          </a:p>
        </p:txBody>
      </p:sp>
    </p:spTree>
    <p:extLst>
      <p:ext uri="{BB962C8B-B14F-4D97-AF65-F5344CB8AC3E}">
        <p14:creationId xmlns:p14="http://schemas.microsoft.com/office/powerpoint/2010/main" val="247043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F4975-31B0-B3FF-3788-176071168879}"/>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5A663666-61B2-67BF-3C54-0298C7FBC9FD}"/>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2489158F-B6A7-3AE4-CAD7-DD8E68EEB0C3}"/>
              </a:ext>
            </a:extLst>
          </p:cNvPr>
          <p:cNvSpPr txBox="1"/>
          <p:nvPr/>
        </p:nvSpPr>
        <p:spPr>
          <a:xfrm>
            <a:off x="1357745" y="1651599"/>
            <a:ext cx="8371351" cy="2862322"/>
          </a:xfrm>
          <a:prstGeom prst="rect">
            <a:avLst/>
          </a:prstGeom>
          <a:noFill/>
        </p:spPr>
        <p:txBody>
          <a:bodyPr wrap="square" rtlCol="0">
            <a:spAutoFit/>
          </a:bodyPr>
          <a:lstStyle/>
          <a:p>
            <a:r>
              <a:rPr lang="en-US" sz="1800" b="1" spc="300" dirty="0">
                <a:solidFill>
                  <a:schemeClr val="tx1">
                    <a:lumMod val="85000"/>
                  </a:schemeClr>
                </a:solidFill>
                <a:latin typeface="Cambria" panose="02040503050406030204" pitchFamily="18" charset="0"/>
                <a:ea typeface="Cambria" panose="02040503050406030204" pitchFamily="18" charset="0"/>
              </a:rPr>
              <a:t>AIM OF THE PROJECT</a:t>
            </a:r>
          </a:p>
          <a:p>
            <a:endParaRPr lang="en-US" b="1" spc="300" dirty="0">
              <a:solidFill>
                <a:schemeClr val="tx1">
                  <a:lumMod val="85000"/>
                </a:schemeClr>
              </a:solidFill>
              <a:latin typeface="Cambria" panose="02040503050406030204" pitchFamily="18" charset="0"/>
              <a:ea typeface="Cambria" panose="02040503050406030204" pitchFamily="18" charset="0"/>
            </a:endParaRPr>
          </a:p>
          <a:p>
            <a:r>
              <a:rPr lang="en-US" b="1" spc="300" dirty="0">
                <a:solidFill>
                  <a:schemeClr val="tx1">
                    <a:lumMod val="85000"/>
                  </a:schemeClr>
                </a:solidFill>
                <a:latin typeface="Cambria" panose="02040503050406030204" pitchFamily="18" charset="0"/>
                <a:ea typeface="Cambria" panose="02040503050406030204" pitchFamily="18" charset="0"/>
              </a:rPr>
              <a:t>WE HAVE THE TASK OF RUNNING REQUESTS TO GENERATE INSIGHTS INTO THE COMPANY DATABASE</a:t>
            </a:r>
          </a:p>
          <a:p>
            <a:endParaRPr lang="en-US" b="1" spc="300" dirty="0">
              <a:solidFill>
                <a:schemeClr val="tx1">
                  <a:lumMod val="85000"/>
                </a:schemeClr>
              </a:solidFill>
              <a:latin typeface="Cambria" panose="02040503050406030204" pitchFamily="18" charset="0"/>
              <a:ea typeface="Cambria" panose="02040503050406030204" pitchFamily="18" charset="0"/>
            </a:endParaRPr>
          </a:p>
          <a:p>
            <a:endParaRPr lang="en-US" b="1" spc="300" dirty="0">
              <a:solidFill>
                <a:schemeClr val="tx1">
                  <a:lumMod val="85000"/>
                </a:schemeClr>
              </a:solidFill>
              <a:latin typeface="Cambria" panose="02040503050406030204" pitchFamily="18" charset="0"/>
              <a:ea typeface="Cambria" panose="02040503050406030204" pitchFamily="18" charset="0"/>
            </a:endParaRPr>
          </a:p>
          <a:p>
            <a:endParaRPr lang="en-US" b="1" spc="300" dirty="0">
              <a:solidFill>
                <a:schemeClr val="tx1">
                  <a:lumMod val="85000"/>
                </a:schemeClr>
              </a:solidFill>
              <a:latin typeface="Cambria" panose="02040503050406030204" pitchFamily="18" charset="0"/>
              <a:ea typeface="Cambria" panose="02040503050406030204" pitchFamily="18" charset="0"/>
            </a:endParaRPr>
          </a:p>
          <a:p>
            <a:endParaRPr lang="en-US" b="1" spc="300" dirty="0">
              <a:solidFill>
                <a:schemeClr val="tx1">
                  <a:lumMod val="85000"/>
                </a:schemeClr>
              </a:solidFill>
              <a:latin typeface="Cambria" panose="02040503050406030204" pitchFamily="18" charset="0"/>
              <a:ea typeface="Cambria" panose="02040503050406030204" pitchFamily="18" charset="0"/>
            </a:endParaRPr>
          </a:p>
          <a:p>
            <a:r>
              <a:rPr lang="en-US" b="1" spc="300" dirty="0">
                <a:solidFill>
                  <a:schemeClr val="tx1">
                    <a:lumMod val="85000"/>
                  </a:schemeClr>
                </a:solidFill>
                <a:latin typeface="Cambria" panose="02040503050406030204" pitchFamily="18" charset="0"/>
                <a:ea typeface="Cambria" panose="02040503050406030204" pitchFamily="18" charset="0"/>
              </a:rPr>
              <a:t>WE ARE RUNNING SQL QUERIES  TO DERIVE MEANINGFUL INSIGHTS ABOUT THE COMPANY.</a:t>
            </a:r>
          </a:p>
        </p:txBody>
      </p:sp>
    </p:spTree>
    <p:extLst>
      <p:ext uri="{BB962C8B-B14F-4D97-AF65-F5344CB8AC3E}">
        <p14:creationId xmlns:p14="http://schemas.microsoft.com/office/powerpoint/2010/main" val="277712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9B6BE-3D36-5903-8952-BE14321850FF}"/>
              </a:ext>
            </a:extLst>
          </p:cNvPr>
          <p:cNvSpPr txBox="1"/>
          <p:nvPr/>
        </p:nvSpPr>
        <p:spPr>
          <a:xfrm>
            <a:off x="1302327" y="568036"/>
            <a:ext cx="8077200" cy="646331"/>
          </a:xfrm>
          <a:prstGeom prst="rect">
            <a:avLst/>
          </a:prstGeom>
          <a:noFill/>
        </p:spPr>
        <p:txBody>
          <a:bodyPr wrap="square" rtlCol="0">
            <a:spAutoFit/>
          </a:bodyPr>
          <a:lstStyle/>
          <a:p>
            <a:r>
              <a:rPr lang="en-US" sz="1800" b="1" spc="300" dirty="0">
                <a:solidFill>
                  <a:schemeClr val="tx1">
                    <a:lumMod val="85000"/>
                  </a:schemeClr>
                </a:solidFill>
                <a:latin typeface="Cambria" panose="02040503050406030204" pitchFamily="18" charset="0"/>
                <a:ea typeface="Cambria" panose="02040503050406030204" pitchFamily="18" charset="0"/>
              </a:rPr>
              <a:t>DATABASE RELATIONSHIP</a:t>
            </a:r>
          </a:p>
          <a:p>
            <a:endParaRPr lang="en-US" dirty="0"/>
          </a:p>
        </p:txBody>
      </p:sp>
      <p:sp>
        <p:nvSpPr>
          <p:cNvPr id="7" name="TextBox 6">
            <a:extLst>
              <a:ext uri="{FF2B5EF4-FFF2-40B4-BE49-F238E27FC236}">
                <a16:creationId xmlns:a16="http://schemas.microsoft.com/office/drawing/2014/main" id="{EF9A02E4-052A-E46E-926D-B99EC82BE456}"/>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8" name="Oval 7">
            <a:extLst>
              <a:ext uri="{FF2B5EF4-FFF2-40B4-BE49-F238E27FC236}">
                <a16:creationId xmlns:a16="http://schemas.microsoft.com/office/drawing/2014/main" id="{9612E167-A1AD-EBD5-543C-F235598F7242}"/>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3EC70043-EEB9-4C60-A730-6C49FBBC6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38" y="1214367"/>
            <a:ext cx="8858250" cy="5334000"/>
          </a:xfrm>
          <a:prstGeom prst="rect">
            <a:avLst/>
          </a:prstGeom>
        </p:spPr>
      </p:pic>
      <p:sp>
        <p:nvSpPr>
          <p:cNvPr id="17" name="TextBox 16">
            <a:extLst>
              <a:ext uri="{FF2B5EF4-FFF2-40B4-BE49-F238E27FC236}">
                <a16:creationId xmlns:a16="http://schemas.microsoft.com/office/drawing/2014/main" id="{E6EF9AD8-C122-E2FD-B7E8-17262C063098}"/>
              </a:ext>
            </a:extLst>
          </p:cNvPr>
          <p:cNvSpPr txBox="1"/>
          <p:nvPr/>
        </p:nvSpPr>
        <p:spPr>
          <a:xfrm>
            <a:off x="9379527" y="2260646"/>
            <a:ext cx="2656114" cy="2893100"/>
          </a:xfrm>
          <a:prstGeom prst="rect">
            <a:avLst/>
          </a:prstGeom>
          <a:noFill/>
        </p:spPr>
        <p:txBody>
          <a:bodyPr wrap="square" rtlCol="0">
            <a:spAutoFit/>
          </a:bodyPr>
          <a:lstStyle/>
          <a:p>
            <a:r>
              <a:rPr lang="en-US" sz="1400" b="1" dirty="0">
                <a:latin typeface="Cambria" panose="02040503050406030204" pitchFamily="18" charset="0"/>
                <a:ea typeface="Cambria" panose="02040503050406030204" pitchFamily="18" charset="0"/>
              </a:rPr>
              <a:t>1. CUSTOMERS$:</a:t>
            </a:r>
            <a:r>
              <a:rPr lang="en-US" sz="1400" dirty="0">
                <a:latin typeface="Cambria" panose="02040503050406030204" pitchFamily="18" charset="0"/>
                <a:ea typeface="Cambria" panose="02040503050406030204" pitchFamily="18" charset="0"/>
              </a:rPr>
              <a:t> CONTAINS CUSTOMERS RELATED DATA</a:t>
            </a:r>
          </a:p>
          <a:p>
            <a:pPr marL="342900" indent="-342900">
              <a:buAutoNum type="arabicPeriod"/>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2. ORDERS$: </a:t>
            </a:r>
            <a:r>
              <a:rPr lang="en-US" sz="1400" dirty="0">
                <a:latin typeface="Cambria" panose="02040503050406030204" pitchFamily="18" charset="0"/>
                <a:ea typeface="Cambria" panose="02040503050406030204" pitchFamily="18" charset="0"/>
              </a:rPr>
              <a:t>CONTAINS PLACED ORDERS RELATED DATA</a:t>
            </a:r>
          </a:p>
          <a:p>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3. </a:t>
            </a:r>
            <a:r>
              <a:rPr lang="en-US" sz="1400" b="1" dirty="0">
                <a:latin typeface="Cambria" panose="02040503050406030204" pitchFamily="18" charset="0"/>
                <a:ea typeface="Cambria" panose="02040503050406030204" pitchFamily="18" charset="0"/>
              </a:rPr>
              <a:t>PRODUCTS$:</a:t>
            </a:r>
            <a:r>
              <a:rPr lang="en-US" sz="1400" dirty="0">
                <a:latin typeface="Cambria" panose="02040503050406030204" pitchFamily="18" charset="0"/>
                <a:ea typeface="Cambria" panose="02040503050406030204" pitchFamily="18" charset="0"/>
              </a:rPr>
              <a:t> CONTAINS DATA ABOUT THE DIFFERENT COMPANIES PRODUCTS</a:t>
            </a:r>
          </a:p>
          <a:p>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4. </a:t>
            </a:r>
            <a:r>
              <a:rPr lang="en-US" sz="1400" b="1" dirty="0">
                <a:latin typeface="Cambria" panose="02040503050406030204" pitchFamily="18" charset="0"/>
                <a:ea typeface="Cambria" panose="02040503050406030204" pitchFamily="18" charset="0"/>
              </a:rPr>
              <a:t>SALES$: </a:t>
            </a:r>
            <a:r>
              <a:rPr lang="en-US" sz="1400" dirty="0">
                <a:latin typeface="Cambria" panose="02040503050406030204" pitchFamily="18" charset="0"/>
                <a:ea typeface="Cambria" panose="02040503050406030204" pitchFamily="18" charset="0"/>
              </a:rPr>
              <a:t>CONTAINS DATA ABOUT THE COMPANY SALES</a:t>
            </a:r>
          </a:p>
        </p:txBody>
      </p:sp>
    </p:spTree>
    <p:extLst>
      <p:ext uri="{BB962C8B-B14F-4D97-AF65-F5344CB8AC3E}">
        <p14:creationId xmlns:p14="http://schemas.microsoft.com/office/powerpoint/2010/main" val="213494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Down 8">
            <a:extLst>
              <a:ext uri="{FF2B5EF4-FFF2-40B4-BE49-F238E27FC236}">
                <a16:creationId xmlns:a16="http://schemas.microsoft.com/office/drawing/2014/main" id="{E924C721-3480-A8B0-20F9-7ECB69E0C79E}"/>
              </a:ext>
            </a:extLst>
          </p:cNvPr>
          <p:cNvSpPr/>
          <p:nvPr/>
        </p:nvSpPr>
        <p:spPr>
          <a:xfrm>
            <a:off x="6257057" y="1994637"/>
            <a:ext cx="249382" cy="119149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32BAF66-A271-9F49-4BC1-7D83B3141A04}"/>
              </a:ext>
            </a:extLst>
          </p:cNvPr>
          <p:cNvSpPr txBox="1"/>
          <p:nvPr/>
        </p:nvSpPr>
        <p:spPr>
          <a:xfrm>
            <a:off x="1219200" y="263236"/>
            <a:ext cx="7301345" cy="369332"/>
          </a:xfrm>
          <a:prstGeom prst="rect">
            <a:avLst/>
          </a:prstGeom>
          <a:noFill/>
        </p:spPr>
        <p:txBody>
          <a:bodyPr wrap="square" rtlCol="0">
            <a:spAutoFit/>
          </a:bodyPr>
          <a:lstStyle/>
          <a:p>
            <a:r>
              <a:rPr lang="en-US" dirty="0"/>
              <a:t>COMPANY PRODUCTS TYPE    </a:t>
            </a:r>
          </a:p>
        </p:txBody>
      </p:sp>
      <p:sp>
        <p:nvSpPr>
          <p:cNvPr id="6" name="Arrow: Down 5">
            <a:extLst>
              <a:ext uri="{FF2B5EF4-FFF2-40B4-BE49-F238E27FC236}">
                <a16:creationId xmlns:a16="http://schemas.microsoft.com/office/drawing/2014/main" id="{008EAE0B-5712-FCDE-194D-5BFCD4C935AB}"/>
              </a:ext>
            </a:extLst>
          </p:cNvPr>
          <p:cNvSpPr/>
          <p:nvPr/>
        </p:nvSpPr>
        <p:spPr>
          <a:xfrm>
            <a:off x="2720687" y="1994637"/>
            <a:ext cx="249382" cy="119149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39520F4-7B61-1CD3-FA31-40117B2AFD22}"/>
              </a:ext>
            </a:extLst>
          </p:cNvPr>
          <p:cNvSpPr txBox="1"/>
          <p:nvPr/>
        </p:nvSpPr>
        <p:spPr>
          <a:xfrm>
            <a:off x="2213265" y="1593271"/>
            <a:ext cx="1252102" cy="461665"/>
          </a:xfrm>
          <a:prstGeom prst="rect">
            <a:avLst/>
          </a:prstGeom>
          <a:solidFill>
            <a:schemeClr val="tx1"/>
          </a:solidFill>
          <a:ln>
            <a:noFill/>
          </a:ln>
        </p:spPr>
        <p:txBody>
          <a:bodyPr wrap="square" rtlCol="0">
            <a:spAutoFit/>
          </a:bodyPr>
          <a:lstStyle/>
          <a:p>
            <a:pPr algn="ctr"/>
            <a:r>
              <a:rPr lang="en-US" sz="2400" b="1" dirty="0">
                <a:solidFill>
                  <a:srgbClr val="FF0000"/>
                </a:solidFill>
                <a:latin typeface="Cambria" panose="02040503050406030204" pitchFamily="18" charset="0"/>
                <a:ea typeface="Cambria" panose="02040503050406030204" pitchFamily="18" charset="0"/>
              </a:rPr>
              <a:t> SHIRT</a:t>
            </a:r>
          </a:p>
        </p:txBody>
      </p:sp>
      <p:sp>
        <p:nvSpPr>
          <p:cNvPr id="8" name="TextBox 7">
            <a:extLst>
              <a:ext uri="{FF2B5EF4-FFF2-40B4-BE49-F238E27FC236}">
                <a16:creationId xmlns:a16="http://schemas.microsoft.com/office/drawing/2014/main" id="{6B7F737A-E6FD-B8EC-1F93-435FA2BCB1DF}"/>
              </a:ext>
            </a:extLst>
          </p:cNvPr>
          <p:cNvSpPr txBox="1"/>
          <p:nvPr/>
        </p:nvSpPr>
        <p:spPr>
          <a:xfrm>
            <a:off x="5524500" y="1593271"/>
            <a:ext cx="1721425" cy="461665"/>
          </a:xfrm>
          <a:prstGeom prst="rect">
            <a:avLst/>
          </a:prstGeom>
          <a:solidFill>
            <a:schemeClr val="tx1"/>
          </a:solidFill>
          <a:ln>
            <a:noFill/>
          </a:ln>
        </p:spPr>
        <p:txBody>
          <a:bodyPr wrap="square" rtlCol="0">
            <a:spAutoFit/>
          </a:bodyPr>
          <a:lstStyle/>
          <a:p>
            <a:pPr algn="ctr"/>
            <a:r>
              <a:rPr lang="en-US" sz="2400" b="1" dirty="0">
                <a:solidFill>
                  <a:srgbClr val="FF0000"/>
                </a:solidFill>
                <a:latin typeface="Cambria" panose="02040503050406030204" pitchFamily="18" charset="0"/>
                <a:ea typeface="Cambria" panose="02040503050406030204" pitchFamily="18" charset="0"/>
              </a:rPr>
              <a:t>TROUSERS</a:t>
            </a:r>
          </a:p>
        </p:txBody>
      </p:sp>
      <p:sp>
        <p:nvSpPr>
          <p:cNvPr id="10" name="TextBox 9">
            <a:extLst>
              <a:ext uri="{FF2B5EF4-FFF2-40B4-BE49-F238E27FC236}">
                <a16:creationId xmlns:a16="http://schemas.microsoft.com/office/drawing/2014/main" id="{7F01A8E7-493B-1D1E-75B6-1A8E813C5554}"/>
              </a:ext>
            </a:extLst>
          </p:cNvPr>
          <p:cNvSpPr txBox="1"/>
          <p:nvPr/>
        </p:nvSpPr>
        <p:spPr>
          <a:xfrm>
            <a:off x="9060870" y="1593271"/>
            <a:ext cx="1482438" cy="461665"/>
          </a:xfrm>
          <a:prstGeom prst="rect">
            <a:avLst/>
          </a:prstGeom>
          <a:solidFill>
            <a:schemeClr val="tx1"/>
          </a:solidFill>
          <a:ln>
            <a:noFill/>
          </a:ln>
        </p:spPr>
        <p:txBody>
          <a:bodyPr wrap="square" rtlCol="0">
            <a:spAutoFit/>
          </a:bodyPr>
          <a:lstStyle/>
          <a:p>
            <a:pPr algn="ctr"/>
            <a:r>
              <a:rPr lang="en-US" sz="2400" b="1" dirty="0">
                <a:solidFill>
                  <a:srgbClr val="FF0000"/>
                </a:solidFill>
                <a:latin typeface="Cambria" panose="02040503050406030204" pitchFamily="18" charset="0"/>
                <a:ea typeface="Cambria" panose="02040503050406030204" pitchFamily="18" charset="0"/>
              </a:rPr>
              <a:t>JACKET</a:t>
            </a:r>
          </a:p>
        </p:txBody>
      </p:sp>
      <p:sp>
        <p:nvSpPr>
          <p:cNvPr id="11" name="Arrow: Down 10">
            <a:extLst>
              <a:ext uri="{FF2B5EF4-FFF2-40B4-BE49-F238E27FC236}">
                <a16:creationId xmlns:a16="http://schemas.microsoft.com/office/drawing/2014/main" id="{4CF5B56A-D050-17D7-9F51-AB71DE65D0AC}"/>
              </a:ext>
            </a:extLst>
          </p:cNvPr>
          <p:cNvSpPr/>
          <p:nvPr/>
        </p:nvSpPr>
        <p:spPr>
          <a:xfrm>
            <a:off x="9729353" y="2008769"/>
            <a:ext cx="249382" cy="119149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8F5F8A4-65FD-0989-0C08-07CD0E2E1C4C}"/>
              </a:ext>
            </a:extLst>
          </p:cNvPr>
          <p:cNvSpPr txBox="1"/>
          <p:nvPr/>
        </p:nvSpPr>
        <p:spPr>
          <a:xfrm>
            <a:off x="1806287" y="3219591"/>
            <a:ext cx="2327564" cy="3108543"/>
          </a:xfrm>
          <a:prstGeom prst="rect">
            <a:avLst/>
          </a:prstGeom>
          <a:solidFill>
            <a:schemeClr val="tx1"/>
          </a:solidFill>
          <a:ln>
            <a:noFill/>
          </a:ln>
        </p:spPr>
        <p:txBody>
          <a:bodyPr wrap="square" rtlCol="0">
            <a:spAutoFit/>
          </a:bodyPr>
          <a:lstStyle/>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Camp Collared</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Casual Slim Fit</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Chambray</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Cuban Collar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Denim</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Dress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Flannel</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Henley</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Linen</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Mandarin Collar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Oxford Cloth</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Polo</a:t>
            </a:r>
          </a:p>
        </p:txBody>
      </p:sp>
      <p:sp>
        <p:nvSpPr>
          <p:cNvPr id="13" name="TextBox 12">
            <a:extLst>
              <a:ext uri="{FF2B5EF4-FFF2-40B4-BE49-F238E27FC236}">
                <a16:creationId xmlns:a16="http://schemas.microsoft.com/office/drawing/2014/main" id="{A744333F-A6C5-0712-ED95-A961F0670533}"/>
              </a:ext>
            </a:extLst>
          </p:cNvPr>
          <p:cNvSpPr txBox="1"/>
          <p:nvPr/>
        </p:nvSpPr>
        <p:spPr>
          <a:xfrm>
            <a:off x="5093275" y="3186129"/>
            <a:ext cx="2327564" cy="3077766"/>
          </a:xfrm>
          <a:prstGeom prst="rect">
            <a:avLst/>
          </a:prstGeom>
          <a:solidFill>
            <a:schemeClr val="tx1"/>
          </a:solidFill>
          <a:ln>
            <a:noFill/>
          </a:ln>
        </p:spPr>
        <p:txBody>
          <a:bodyPr wrap="square" rtlCol="0">
            <a:spAutoFit/>
          </a:bodyPr>
          <a:lstStyle/>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Cargo Pants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Chinos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Cords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Cropped</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Drawstring</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High-Waisted</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Joggers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Pleated</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Relaxed Leg</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Slim-Fit</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Tracksuit Bottoms</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Wool</a:t>
            </a:r>
          </a:p>
        </p:txBody>
      </p:sp>
      <p:sp>
        <p:nvSpPr>
          <p:cNvPr id="14" name="TextBox 13">
            <a:extLst>
              <a:ext uri="{FF2B5EF4-FFF2-40B4-BE49-F238E27FC236}">
                <a16:creationId xmlns:a16="http://schemas.microsoft.com/office/drawing/2014/main" id="{3846A115-E6C4-075D-52BE-FFF632C97C29}"/>
              </a:ext>
            </a:extLst>
          </p:cNvPr>
          <p:cNvSpPr txBox="1"/>
          <p:nvPr/>
        </p:nvSpPr>
        <p:spPr>
          <a:xfrm>
            <a:off x="8690262" y="3199845"/>
            <a:ext cx="2327564" cy="3108543"/>
          </a:xfrm>
          <a:prstGeom prst="rect">
            <a:avLst/>
          </a:prstGeom>
          <a:solidFill>
            <a:schemeClr val="tx1"/>
          </a:solidFill>
          <a:ln>
            <a:noFill/>
          </a:ln>
        </p:spPr>
        <p:txBody>
          <a:bodyPr wrap="square" rtlCol="0">
            <a:spAutoFit/>
          </a:bodyPr>
          <a:lstStyle/>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Bomber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Cardigan</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Coach</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Denim</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Leather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Parka</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Peacoat</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Puffer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Pullover</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Shearling</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Trench Coat</a:t>
            </a:r>
          </a:p>
          <a:p>
            <a:pPr marL="342900" indent="-342900">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Windbreaker</a:t>
            </a:r>
          </a:p>
        </p:txBody>
      </p:sp>
      <p:sp>
        <p:nvSpPr>
          <p:cNvPr id="15" name="Rectangle 14">
            <a:extLst>
              <a:ext uri="{FF2B5EF4-FFF2-40B4-BE49-F238E27FC236}">
                <a16:creationId xmlns:a16="http://schemas.microsoft.com/office/drawing/2014/main" id="{ADFA122D-9B29-07AC-58CE-E15515FC21A3}"/>
              </a:ext>
            </a:extLst>
          </p:cNvPr>
          <p:cNvSpPr/>
          <p:nvPr/>
        </p:nvSpPr>
        <p:spPr>
          <a:xfrm rot="16200000">
            <a:off x="419410" y="1825359"/>
            <a:ext cx="1649811" cy="338554"/>
          </a:xfrm>
          <a:prstGeom prst="rect">
            <a:avLst/>
          </a:prstGeom>
          <a:noFill/>
        </p:spPr>
        <p:txBody>
          <a:bodyPr wrap="none" lIns="91440" tIns="45720" rIns="91440" bIns="45720">
            <a:spAutoFit/>
          </a:bodyPr>
          <a:lstStyle/>
          <a:p>
            <a:pPr algn="ctr"/>
            <a:r>
              <a:rPr lang="en-US" sz="1600" b="1" cap="none" spc="0" dirty="0">
                <a:ln w="0"/>
                <a:solidFill>
                  <a:schemeClr val="accent1"/>
                </a:solidFill>
                <a:effectLst>
                  <a:outerShdw blurRad="38100" dist="25400" dir="5400000" algn="ctr" rotWithShape="0">
                    <a:srgbClr val="6E747A">
                      <a:alpha val="43000"/>
                    </a:srgbClr>
                  </a:outerShdw>
                </a:effectLst>
              </a:rPr>
              <a:t>PRODUCT TYPE</a:t>
            </a:r>
          </a:p>
        </p:txBody>
      </p:sp>
      <p:sp>
        <p:nvSpPr>
          <p:cNvPr id="16" name="Rectangle 15">
            <a:extLst>
              <a:ext uri="{FF2B5EF4-FFF2-40B4-BE49-F238E27FC236}">
                <a16:creationId xmlns:a16="http://schemas.microsoft.com/office/drawing/2014/main" id="{65EDD152-64DF-7113-163F-B6B139E0236D}"/>
              </a:ext>
            </a:extLst>
          </p:cNvPr>
          <p:cNvSpPr/>
          <p:nvPr/>
        </p:nvSpPr>
        <p:spPr>
          <a:xfrm rot="16200000">
            <a:off x="190822" y="4555735"/>
            <a:ext cx="1768433" cy="338554"/>
          </a:xfrm>
          <a:prstGeom prst="rect">
            <a:avLst/>
          </a:prstGeom>
          <a:noFill/>
        </p:spPr>
        <p:txBody>
          <a:bodyPr wrap="none" lIns="91440" tIns="45720" rIns="91440" bIns="45720">
            <a:spAutoFit/>
          </a:bodyPr>
          <a:lstStyle/>
          <a:p>
            <a:pPr algn="ctr"/>
            <a:r>
              <a:rPr lang="en-US" sz="1600" b="1" cap="none" spc="0" dirty="0">
                <a:ln w="0"/>
                <a:solidFill>
                  <a:schemeClr val="accent1"/>
                </a:solidFill>
                <a:effectLst>
                  <a:outerShdw blurRad="38100" dist="25400" dir="5400000" algn="ctr" rotWithShape="0">
                    <a:srgbClr val="6E747A">
                      <a:alpha val="43000"/>
                    </a:srgbClr>
                  </a:outerShdw>
                </a:effectLst>
              </a:rPr>
              <a:t>PRODUCT NAME</a:t>
            </a:r>
          </a:p>
        </p:txBody>
      </p:sp>
      <p:sp>
        <p:nvSpPr>
          <p:cNvPr id="17" name="TextBox 16">
            <a:extLst>
              <a:ext uri="{FF2B5EF4-FFF2-40B4-BE49-F238E27FC236}">
                <a16:creationId xmlns:a16="http://schemas.microsoft.com/office/drawing/2014/main" id="{8310E1D4-2AFA-9127-4CC7-544E15B92F1F}"/>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18" name="Oval 17">
            <a:extLst>
              <a:ext uri="{FF2B5EF4-FFF2-40B4-BE49-F238E27FC236}">
                <a16:creationId xmlns:a16="http://schemas.microsoft.com/office/drawing/2014/main" id="{CE8CC3CD-90DE-A15D-86EA-90D5CEF0E796}"/>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0234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F1380-336A-A5B8-EAC0-DEA6495D1706}"/>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93CE1416-50D4-DA05-F4C6-C8289F716631}"/>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7E37146A-D3B6-4786-8AE4-209C54D94CE0}"/>
              </a:ext>
            </a:extLst>
          </p:cNvPr>
          <p:cNvSpPr txBox="1"/>
          <p:nvPr/>
        </p:nvSpPr>
        <p:spPr>
          <a:xfrm>
            <a:off x="2220686" y="391886"/>
            <a:ext cx="5254171" cy="923330"/>
          </a:xfrm>
          <a:prstGeom prst="rect">
            <a:avLst/>
          </a:prstGeom>
          <a:noFill/>
        </p:spPr>
        <p:txBody>
          <a:bodyPr wrap="square" rtlCol="0">
            <a:spAutoFit/>
          </a:bodyPr>
          <a:lstStyle/>
          <a:p>
            <a:r>
              <a:rPr lang="en-US" sz="1800" b="1" spc="300" dirty="0">
                <a:solidFill>
                  <a:schemeClr val="tx1">
                    <a:lumMod val="85000"/>
                  </a:schemeClr>
                </a:solidFill>
                <a:latin typeface="Cambria" panose="02040503050406030204" pitchFamily="18" charset="0"/>
                <a:ea typeface="Cambria" panose="02040503050406030204" pitchFamily="18" charset="0"/>
              </a:rPr>
              <a:t>REQUEST 1: TOTAL REVENUE AND TOTAL CUSTOMER </a:t>
            </a:r>
          </a:p>
          <a:p>
            <a:endParaRPr lang="en-US" dirty="0"/>
          </a:p>
        </p:txBody>
      </p:sp>
      <p:pic>
        <p:nvPicPr>
          <p:cNvPr id="7" name="Picture 6">
            <a:extLst>
              <a:ext uri="{FF2B5EF4-FFF2-40B4-BE49-F238E27FC236}">
                <a16:creationId xmlns:a16="http://schemas.microsoft.com/office/drawing/2014/main" id="{661AB7DD-897A-19E6-D8C7-1624702A7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13" y="1375229"/>
            <a:ext cx="3461657" cy="2295752"/>
          </a:xfrm>
          <a:prstGeom prst="rect">
            <a:avLst/>
          </a:prstGeom>
        </p:spPr>
      </p:pic>
      <p:pic>
        <p:nvPicPr>
          <p:cNvPr id="11" name="Picture 10">
            <a:extLst>
              <a:ext uri="{FF2B5EF4-FFF2-40B4-BE49-F238E27FC236}">
                <a16:creationId xmlns:a16="http://schemas.microsoft.com/office/drawing/2014/main" id="{1CD144CB-8613-B8CA-CBC7-4944FA989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65" y="1375230"/>
            <a:ext cx="5101934" cy="2295751"/>
          </a:xfrm>
          <a:prstGeom prst="rect">
            <a:avLst/>
          </a:prstGeom>
        </p:spPr>
      </p:pic>
    </p:spTree>
    <p:extLst>
      <p:ext uri="{BB962C8B-B14F-4D97-AF65-F5344CB8AC3E}">
        <p14:creationId xmlns:p14="http://schemas.microsoft.com/office/powerpoint/2010/main" val="30601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C0123-2298-C319-051A-E3E42FCC6CCD}"/>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EFB2E1BD-A44E-01B7-3C81-C16247E1DEBA}"/>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F28617E9-9F79-3BA2-40F0-F1650E766957}"/>
              </a:ext>
            </a:extLst>
          </p:cNvPr>
          <p:cNvSpPr txBox="1"/>
          <p:nvPr/>
        </p:nvSpPr>
        <p:spPr>
          <a:xfrm>
            <a:off x="1553029" y="159819"/>
            <a:ext cx="6473371" cy="369332"/>
          </a:xfrm>
          <a:prstGeom prst="rect">
            <a:avLst/>
          </a:prstGeom>
          <a:noFill/>
        </p:spPr>
        <p:txBody>
          <a:bodyPr wrap="square" rtlCol="0">
            <a:spAutoFit/>
          </a:bodyPr>
          <a:lstStyle/>
          <a:p>
            <a:r>
              <a:rPr lang="en-US" dirty="0"/>
              <a:t>REQUEST 2: TOTAL AMOUNT SPENT BY GENDER </a:t>
            </a:r>
          </a:p>
        </p:txBody>
      </p:sp>
      <p:pic>
        <p:nvPicPr>
          <p:cNvPr id="6" name="Picture 5">
            <a:extLst>
              <a:ext uri="{FF2B5EF4-FFF2-40B4-BE49-F238E27FC236}">
                <a16:creationId xmlns:a16="http://schemas.microsoft.com/office/drawing/2014/main" id="{955899C3-47DA-7539-549B-8C20A7818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3" y="1253004"/>
            <a:ext cx="4869542" cy="2628446"/>
          </a:xfrm>
          <a:prstGeom prst="rect">
            <a:avLst/>
          </a:prstGeom>
        </p:spPr>
      </p:pic>
      <p:pic>
        <p:nvPicPr>
          <p:cNvPr id="10" name="Picture 9">
            <a:extLst>
              <a:ext uri="{FF2B5EF4-FFF2-40B4-BE49-F238E27FC236}">
                <a16:creationId xmlns:a16="http://schemas.microsoft.com/office/drawing/2014/main" id="{F20BF67C-9B0B-E2BF-C685-40E3DD1E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394" y="1253004"/>
            <a:ext cx="6851821" cy="5604996"/>
          </a:xfrm>
          <a:prstGeom prst="rect">
            <a:avLst/>
          </a:prstGeom>
        </p:spPr>
      </p:pic>
      <p:sp>
        <p:nvSpPr>
          <p:cNvPr id="11" name="TextBox 10">
            <a:extLst>
              <a:ext uri="{FF2B5EF4-FFF2-40B4-BE49-F238E27FC236}">
                <a16:creationId xmlns:a16="http://schemas.microsoft.com/office/drawing/2014/main" id="{F94798F0-5E90-E7EE-AD8B-1586EEF7090F}"/>
              </a:ext>
            </a:extLst>
          </p:cNvPr>
          <p:cNvSpPr txBox="1"/>
          <p:nvPr/>
        </p:nvSpPr>
        <p:spPr>
          <a:xfrm>
            <a:off x="319314" y="4055502"/>
            <a:ext cx="4281715" cy="1384995"/>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FROM THE VISUAL, IT SHOWS THAT THE TOP 3 GENDERS THAT PURCHASES MOST ARE FEMALE, GENDERFLUID AND MALE RESPECTIVELY. THE MAXIMUM PAYMENT ARE RECORDED BY FEMALE, AGENDER AND NON-BINARY RESPECTIVELY</a:t>
            </a:r>
          </a:p>
        </p:txBody>
      </p:sp>
    </p:spTree>
    <p:extLst>
      <p:ext uri="{BB962C8B-B14F-4D97-AF65-F5344CB8AC3E}">
        <p14:creationId xmlns:p14="http://schemas.microsoft.com/office/powerpoint/2010/main" val="400987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33F01-6109-9DCA-225C-DC9D9FB6BB14}"/>
              </a:ext>
            </a:extLst>
          </p:cNvPr>
          <p:cNvSpPr txBox="1"/>
          <p:nvPr/>
        </p:nvSpPr>
        <p:spPr>
          <a:xfrm>
            <a:off x="9394388" y="21320"/>
            <a:ext cx="4480956" cy="1015663"/>
          </a:xfrm>
          <a:prstGeom prst="rect">
            <a:avLst/>
          </a:prstGeom>
          <a:noFill/>
        </p:spPr>
        <p:txBody>
          <a:bodyPr wrap="square" rtlCol="0">
            <a:spAutoFit/>
          </a:bodyPr>
          <a:lstStyle/>
          <a:p>
            <a:pPr algn="ctr"/>
            <a:r>
              <a:rPr lang="en-US" sz="6000" b="1" dirty="0">
                <a:solidFill>
                  <a:schemeClr val="tx1">
                    <a:lumMod val="85000"/>
                  </a:schemeClr>
                </a:solidFill>
                <a:latin typeface="Matura MT Script Capitals" panose="03020802060602070202" pitchFamily="66" charset="0"/>
              </a:rPr>
              <a:t>S</a:t>
            </a:r>
          </a:p>
        </p:txBody>
      </p:sp>
      <p:sp>
        <p:nvSpPr>
          <p:cNvPr id="3" name="Oval 2">
            <a:extLst>
              <a:ext uri="{FF2B5EF4-FFF2-40B4-BE49-F238E27FC236}">
                <a16:creationId xmlns:a16="http://schemas.microsoft.com/office/drawing/2014/main" id="{DC626886-737B-39C0-6A76-FCCB0E5407C4}"/>
              </a:ext>
            </a:extLst>
          </p:cNvPr>
          <p:cNvSpPr/>
          <p:nvPr/>
        </p:nvSpPr>
        <p:spPr>
          <a:xfrm>
            <a:off x="11234844" y="21320"/>
            <a:ext cx="885371" cy="914400"/>
          </a:xfrm>
          <a:prstGeom prst="ellipse">
            <a:avLst/>
          </a:prstGeom>
          <a:noFill/>
          <a:ln w="5715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989A6EB3-38BB-4FD1-E865-F0C7ADDF8484}"/>
              </a:ext>
            </a:extLst>
          </p:cNvPr>
          <p:cNvSpPr txBox="1"/>
          <p:nvPr/>
        </p:nvSpPr>
        <p:spPr>
          <a:xfrm>
            <a:off x="1553029" y="159819"/>
            <a:ext cx="6473371" cy="369332"/>
          </a:xfrm>
          <a:prstGeom prst="rect">
            <a:avLst/>
          </a:prstGeom>
          <a:noFill/>
        </p:spPr>
        <p:txBody>
          <a:bodyPr wrap="square" rtlCol="0">
            <a:spAutoFit/>
          </a:bodyPr>
          <a:lstStyle/>
          <a:p>
            <a:r>
              <a:rPr lang="en-US" dirty="0"/>
              <a:t>REQUEST 3: TOTAL CUSTOMER  FROM EACH STATE</a:t>
            </a:r>
          </a:p>
        </p:txBody>
      </p:sp>
      <p:pic>
        <p:nvPicPr>
          <p:cNvPr id="6" name="Picture 5">
            <a:extLst>
              <a:ext uri="{FF2B5EF4-FFF2-40B4-BE49-F238E27FC236}">
                <a16:creationId xmlns:a16="http://schemas.microsoft.com/office/drawing/2014/main" id="{70C060E4-F77F-744B-70CB-06BA50699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8" y="1196976"/>
            <a:ext cx="5126476" cy="2938663"/>
          </a:xfrm>
          <a:prstGeom prst="rect">
            <a:avLst/>
          </a:prstGeom>
        </p:spPr>
      </p:pic>
      <p:pic>
        <p:nvPicPr>
          <p:cNvPr id="10" name="Picture 9">
            <a:extLst>
              <a:ext uri="{FF2B5EF4-FFF2-40B4-BE49-F238E27FC236}">
                <a16:creationId xmlns:a16="http://schemas.microsoft.com/office/drawing/2014/main" id="{B221D878-933F-6215-D7C7-91496A657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891" y="1196976"/>
            <a:ext cx="6229041" cy="5661023"/>
          </a:xfrm>
          <a:prstGeom prst="rect">
            <a:avLst/>
          </a:prstGeom>
        </p:spPr>
      </p:pic>
      <p:sp>
        <p:nvSpPr>
          <p:cNvPr id="11" name="TextBox 10">
            <a:extLst>
              <a:ext uri="{FF2B5EF4-FFF2-40B4-BE49-F238E27FC236}">
                <a16:creationId xmlns:a16="http://schemas.microsoft.com/office/drawing/2014/main" id="{D2F2B96D-E5D0-FB35-325F-52BC3787BAF2}"/>
              </a:ext>
            </a:extLst>
          </p:cNvPr>
          <p:cNvSpPr txBox="1"/>
          <p:nvPr/>
        </p:nvSpPr>
        <p:spPr>
          <a:xfrm>
            <a:off x="261257" y="4675414"/>
            <a:ext cx="4528457" cy="738664"/>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INSIGHT: THERE ARE 8 STATES WHERE THE COMPANY HAS CUSTOMERS WITH MOST CUSTOMERS IN SOUTH AUSTRALIA AND LEAST CUSTOMERS IN TASMANIA</a:t>
            </a:r>
          </a:p>
        </p:txBody>
      </p:sp>
    </p:spTree>
    <p:extLst>
      <p:ext uri="{BB962C8B-B14F-4D97-AF65-F5344CB8AC3E}">
        <p14:creationId xmlns:p14="http://schemas.microsoft.com/office/powerpoint/2010/main" val="4065827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3164</TotalTime>
  <Words>706</Words>
  <Application>Microsoft Office PowerPoint</Application>
  <PresentationFormat>Widescreen</PresentationFormat>
  <Paragraphs>115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vt:lpstr>
      <vt:lpstr>Century Gothic</vt:lpstr>
      <vt:lpstr>Consolas</vt:lpstr>
      <vt:lpstr>Matura MT Script Capitals</vt:lpstr>
      <vt:lpstr>Wingdings</vt:lpstr>
      <vt:lpstr>Wingdings 3</vt:lpstr>
      <vt:lpstr>Ion</vt:lpstr>
      <vt:lpstr>SHOPPING CART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CART </dc:title>
  <dc:creator>HP</dc:creator>
  <cp:lastModifiedBy>HP</cp:lastModifiedBy>
  <cp:revision>9</cp:revision>
  <dcterms:created xsi:type="dcterms:W3CDTF">2023-02-18T04:38:49Z</dcterms:created>
  <dcterms:modified xsi:type="dcterms:W3CDTF">2023-02-23T21:27:50Z</dcterms:modified>
</cp:coreProperties>
</file>