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5" r:id="rId2"/>
    <p:sldId id="260" r:id="rId3"/>
    <p:sldId id="257" r:id="rId4"/>
    <p:sldId id="258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AF3BE-39E5-419F-9510-3694E450EA9A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B89A3-1DC4-4557-BA67-219A5D46B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214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AF3BE-39E5-419F-9510-3694E450EA9A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B89A3-1DC4-4557-BA67-219A5D46B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175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AF3BE-39E5-419F-9510-3694E450EA9A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B89A3-1DC4-4557-BA67-219A5D46B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7750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AF3BE-39E5-419F-9510-3694E450EA9A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B89A3-1DC4-4557-BA67-219A5D46BA3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558599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AF3BE-39E5-419F-9510-3694E450EA9A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B89A3-1DC4-4557-BA67-219A5D46B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8199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AF3BE-39E5-419F-9510-3694E450EA9A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B89A3-1DC4-4557-BA67-219A5D46B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6481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AF3BE-39E5-419F-9510-3694E450EA9A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B89A3-1DC4-4557-BA67-219A5D46B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3833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AF3BE-39E5-419F-9510-3694E450EA9A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B89A3-1DC4-4557-BA67-219A5D46B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6934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AF3BE-39E5-419F-9510-3694E450EA9A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B89A3-1DC4-4557-BA67-219A5D46B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423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AF3BE-39E5-419F-9510-3694E450EA9A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B89A3-1DC4-4557-BA67-219A5D46B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558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AF3BE-39E5-419F-9510-3694E450EA9A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B89A3-1DC4-4557-BA67-219A5D46B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062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AF3BE-39E5-419F-9510-3694E450EA9A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B89A3-1DC4-4557-BA67-219A5D46B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778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AF3BE-39E5-419F-9510-3694E450EA9A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B89A3-1DC4-4557-BA67-219A5D46B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727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AF3BE-39E5-419F-9510-3694E450EA9A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B89A3-1DC4-4557-BA67-219A5D46B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888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AF3BE-39E5-419F-9510-3694E450EA9A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B89A3-1DC4-4557-BA67-219A5D46B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055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AF3BE-39E5-419F-9510-3694E450EA9A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B89A3-1DC4-4557-BA67-219A5D46B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52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AF3BE-39E5-419F-9510-3694E450EA9A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B89A3-1DC4-4557-BA67-219A5D46B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978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30AF3BE-39E5-419F-9510-3694E450EA9A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B89A3-1DC4-4557-BA67-219A5D46B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7651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c-plus-plus/" TargetMode="External"/><Relationship Id="rId2" Type="http://schemas.openxmlformats.org/officeDocument/2006/relationships/hyperlink" Target="https://www.geeksforgeeks.org/c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c-plus-plus/" TargetMode="External"/><Relationship Id="rId2" Type="http://schemas.openxmlformats.org/officeDocument/2006/relationships/hyperlink" Target="https://www.geeksforgeeks.org/c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geeksforgeeks.org/exception-handling-c/" TargetMode="External"/><Relationship Id="rId4" Type="http://schemas.openxmlformats.org/officeDocument/2006/relationships/hyperlink" Target="https://www.geeksforgeeks.org/object-oriented-programming-in-cpp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encapsulation-in-c/" TargetMode="External"/><Relationship Id="rId7" Type="http://schemas.openxmlformats.org/officeDocument/2006/relationships/hyperlink" Target="https://www.geeksforgeeks.org/introduction-of-programming-paradigms/" TargetMode="External"/><Relationship Id="rId2" Type="http://schemas.openxmlformats.org/officeDocument/2006/relationships/hyperlink" Target="https://www.geeksforgeeks.org/polymorphism-in-c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eeksforgeeks.org/cc-tokens/" TargetMode="External"/><Relationship Id="rId5" Type="http://schemas.openxmlformats.org/officeDocument/2006/relationships/hyperlink" Target="https://www.geeksforgeeks.org/variables-and-keywords-in-c/" TargetMode="External"/><Relationship Id="rId4" Type="http://schemas.openxmlformats.org/officeDocument/2006/relationships/hyperlink" Target="https://www.geeksforgeeks.org/inheritance-in-c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whats-difference-between-and/" TargetMode="External"/><Relationship Id="rId2" Type="http://schemas.openxmlformats.org/officeDocument/2006/relationships/hyperlink" Target="https://www.geeksforgeeks.org/namespace-in-c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eeksforgeeks.org/basic-input-output-c/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eeksforgeeks.org/basic-input-output-c/" TargetMode="External"/><Relationship Id="rId3" Type="http://schemas.openxmlformats.org/officeDocument/2006/relationships/hyperlink" Target="https://www.geeksforgeeks.org/friend-class-function-cpp/" TargetMode="External"/><Relationship Id="rId7" Type="http://schemas.openxmlformats.org/officeDocument/2006/relationships/hyperlink" Target="https://www.geeksforgeeks.org/scanf-and-fscanf-in-c-simple-yet-poweful/" TargetMode="External"/><Relationship Id="rId2" Type="http://schemas.openxmlformats.org/officeDocument/2006/relationships/hyperlink" Target="https://www.geeksforgeeks.org/virtual-function-cpp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eeksforgeeks.org/exception-handling-c/" TargetMode="External"/><Relationship Id="rId5" Type="http://schemas.openxmlformats.org/officeDocument/2006/relationships/hyperlink" Target="https://www.geeksforgeeks.org/new-and-delete-operators-in-cpp-for-dynamic-memory/" TargetMode="External"/><Relationship Id="rId4" Type="http://schemas.openxmlformats.org/officeDocument/2006/relationships/hyperlink" Target="https://www.geeksforgeeks.org/dynamic-memory-allocation-in-c-using-malloc-calloc-free-and-realloc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7849" y="4084442"/>
            <a:ext cx="6637934" cy="2590678"/>
          </a:xfrm>
        </p:spPr>
        <p:txBody>
          <a:bodyPr/>
          <a:lstStyle/>
          <a:p>
            <a:r>
              <a:rPr lang="en-US" dirty="0" smtClean="0"/>
              <a:t>Team A</a:t>
            </a:r>
            <a:br>
              <a:rPr lang="en-US" dirty="0" smtClean="0"/>
            </a:br>
            <a:r>
              <a:rPr lang="en-US" dirty="0" err="1" smtClean="0"/>
              <a:t>Hasanova</a:t>
            </a:r>
            <a:r>
              <a:rPr lang="en-US" dirty="0" smtClean="0"/>
              <a:t> </a:t>
            </a:r>
            <a:r>
              <a:rPr lang="en-US" err="1" smtClean="0"/>
              <a:t>Firuze</a:t>
            </a:r>
            <a:r>
              <a:rPr lang="en-US" smtClean="0"/>
              <a:t> </a:t>
            </a:r>
            <a:r>
              <a:rPr lang="en-US" smtClean="0"/>
              <a:t>&amp;</a:t>
            </a:r>
            <a:br>
              <a:rPr lang="en-US" smtClean="0"/>
            </a:br>
            <a:r>
              <a:rPr lang="en-US" smtClean="0"/>
              <a:t>Aliyeva Ilaha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 vs C++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6" name="Picture 2" descr="https://media.geeksforgeeks.org/wp-content/cdn-uploads/20190820144125/C-vs-C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685" y="882448"/>
            <a:ext cx="8947150" cy="2698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0476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46" r="13746"/>
          <a:stretch/>
        </p:blipFill>
        <p:spPr>
          <a:xfrm>
            <a:off x="646111" y="1043189"/>
            <a:ext cx="9404723" cy="5205211"/>
          </a:xfrm>
        </p:spPr>
      </p:pic>
    </p:spTree>
    <p:extLst>
      <p:ext uri="{BB962C8B-B14F-4D97-AF65-F5344CB8AC3E}">
        <p14:creationId xmlns:p14="http://schemas.microsoft.com/office/powerpoint/2010/main" val="4079181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Similarities between </a:t>
            </a:r>
            <a:r>
              <a:rPr lang="en-US" b="1" u="sng" dirty="0">
                <a:hlinkClick r:id="rId2"/>
              </a:rPr>
              <a:t>C</a:t>
            </a:r>
            <a:r>
              <a:rPr lang="en-US" b="1" dirty="0"/>
              <a:t> and </a:t>
            </a:r>
            <a:r>
              <a:rPr lang="en-US" b="1" u="sng" dirty="0">
                <a:hlinkClick r:id="rId3"/>
              </a:rPr>
              <a:t>C++</a:t>
            </a:r>
            <a:r>
              <a:rPr lang="en-US" b="1" dirty="0"/>
              <a:t> are: 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545466"/>
            <a:ext cx="8946541" cy="4702934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endParaRPr lang="en-US" dirty="0"/>
          </a:p>
          <a:p>
            <a:pPr fontAlgn="base"/>
            <a:r>
              <a:rPr lang="en-US" dirty="0"/>
              <a:t>Both the languages have a similar syntax.</a:t>
            </a:r>
          </a:p>
          <a:p>
            <a:pPr fontAlgn="base"/>
            <a:r>
              <a:rPr lang="en-US" dirty="0"/>
              <a:t>Code structure of both the languages are same.</a:t>
            </a:r>
          </a:p>
          <a:p>
            <a:pPr fontAlgn="base"/>
            <a:r>
              <a:rPr lang="en-US" dirty="0"/>
              <a:t>The compilation of both the languages is similar.</a:t>
            </a:r>
          </a:p>
          <a:p>
            <a:pPr fontAlgn="base"/>
            <a:r>
              <a:rPr lang="en-US" dirty="0"/>
              <a:t>They share the same basic syntax. Nearly all of C’s operators and keywords are also present in C++ and do the same thing.</a:t>
            </a:r>
          </a:p>
          <a:p>
            <a:pPr fontAlgn="base"/>
            <a:r>
              <a:rPr lang="en-US" dirty="0"/>
              <a:t>C++ has a slightly extended grammar than C, but the basic grammar is the same.</a:t>
            </a:r>
          </a:p>
          <a:p>
            <a:pPr fontAlgn="base"/>
            <a:r>
              <a:rPr lang="en-US" dirty="0"/>
              <a:t>Basic memory model of both is very close to the hardware.</a:t>
            </a:r>
          </a:p>
          <a:p>
            <a:pPr fontAlgn="base"/>
            <a:r>
              <a:rPr lang="en-US" dirty="0"/>
              <a:t>Same notions of stack, heap, file-scope and static variables are present in both the languages.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47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Similarities between </a:t>
            </a:r>
            <a:r>
              <a:rPr lang="en-US" b="1" u="sng" dirty="0">
                <a:hlinkClick r:id="rId2"/>
              </a:rPr>
              <a:t>C</a:t>
            </a:r>
            <a:r>
              <a:rPr lang="en-US" b="1" dirty="0"/>
              <a:t> and </a:t>
            </a:r>
            <a:r>
              <a:rPr lang="en-US" b="1" u="sng" dirty="0">
                <a:hlinkClick r:id="rId3"/>
              </a:rPr>
              <a:t>C++</a:t>
            </a:r>
            <a:r>
              <a:rPr lang="en-US" b="1" dirty="0"/>
              <a:t> are: 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 smtClean="0"/>
              <a:t>C</a:t>
            </a:r>
            <a:r>
              <a:rPr lang="en-US" dirty="0"/>
              <a:t>++ can be said a superset of C. Major added features in C++ are </a:t>
            </a:r>
            <a:r>
              <a:rPr lang="en-US" u="sng" dirty="0">
                <a:hlinkClick r:id="rId4"/>
              </a:rPr>
              <a:t>Object-Oriented Programming</a:t>
            </a:r>
            <a:r>
              <a:rPr lang="en-US" dirty="0"/>
              <a:t>, </a:t>
            </a:r>
            <a:r>
              <a:rPr lang="en-US" u="sng" dirty="0">
                <a:hlinkClick r:id="rId5"/>
              </a:rPr>
              <a:t>Exception Handling</a:t>
            </a:r>
            <a:r>
              <a:rPr lang="en-US" dirty="0"/>
              <a:t> and rich C++ Library. </a:t>
            </a:r>
          </a:p>
          <a:p>
            <a:pPr fontAlgn="base"/>
            <a:r>
              <a:rPr lang="en-US" dirty="0"/>
              <a:t>Below is the table of differences between C and C++: </a:t>
            </a:r>
            <a:br>
              <a:rPr lang="en-US" dirty="0"/>
            </a:br>
            <a:r>
              <a:rPr lang="en-US" dirty="0"/>
              <a:t>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543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8369146"/>
              </p:ext>
            </p:extLst>
          </p:nvPr>
        </p:nvGraphicFramePr>
        <p:xfrm>
          <a:off x="1278002" y="2052638"/>
          <a:ext cx="8597772" cy="4195763"/>
        </p:xfrm>
        <a:graphic>
          <a:graphicData uri="http://schemas.openxmlformats.org/drawingml/2006/table">
            <a:tbl>
              <a:tblPr/>
              <a:tblGrid>
                <a:gridCol w="42988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988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809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300" b="0" dirty="0">
                          <a:solidFill>
                            <a:schemeClr val="bg1"/>
                          </a:solidFill>
                          <a:effectLst/>
                        </a:rPr>
                        <a:t>C</a:t>
                      </a:r>
                    </a:p>
                  </a:txBody>
                  <a:tcPr marL="91531" marR="91531" marT="91531" marB="915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300" b="0">
                          <a:solidFill>
                            <a:schemeClr val="bg1"/>
                          </a:solidFill>
                          <a:effectLst/>
                        </a:rPr>
                        <a:t>C++</a:t>
                      </a:r>
                    </a:p>
                  </a:txBody>
                  <a:tcPr marL="91531" marR="91531" marT="91531" marB="915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9347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0">
                          <a:solidFill>
                            <a:schemeClr val="bg1"/>
                          </a:solidFill>
                          <a:effectLst/>
                        </a:rPr>
                        <a:t>C was developed by Dennis Ritchie between the year 1969 and 1973 at AT&amp;T Bell Labs.</a:t>
                      </a:r>
                    </a:p>
                  </a:txBody>
                  <a:tcPr marL="91531" marR="91531" marT="128143" marB="1281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0">
                          <a:solidFill>
                            <a:schemeClr val="bg1"/>
                          </a:solidFill>
                          <a:effectLst/>
                        </a:rPr>
                        <a:t>C++ was developed by Bjarne Stroustrup in 1979.</a:t>
                      </a:r>
                    </a:p>
                  </a:txBody>
                  <a:tcPr marL="91531" marR="91531" marT="128143" marB="1281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2408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0">
                          <a:solidFill>
                            <a:schemeClr val="bg1"/>
                          </a:solidFill>
                          <a:effectLst/>
                        </a:rPr>
                        <a:t>C does no support polymorphism, encapsulation, and inheritance which means that C does not support object oriented programming.</a:t>
                      </a:r>
                    </a:p>
                  </a:txBody>
                  <a:tcPr marL="91531" marR="91531" marT="128143" marB="1281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0">
                          <a:solidFill>
                            <a:schemeClr val="bg1"/>
                          </a:solidFill>
                          <a:effectLst/>
                        </a:rPr>
                        <a:t>C++ supports </a:t>
                      </a:r>
                      <a:r>
                        <a:rPr lang="en-US" sz="1200" b="0" u="sng">
                          <a:solidFill>
                            <a:schemeClr val="bg1"/>
                          </a:solidFill>
                          <a:effectLst/>
                          <a:hlinkClick r:id="rId2"/>
                        </a:rPr>
                        <a:t>polymorphism</a:t>
                      </a:r>
                      <a:r>
                        <a:rPr lang="en-US" sz="1200" b="0">
                          <a:solidFill>
                            <a:schemeClr val="bg1"/>
                          </a:solidFill>
                          <a:effectLst/>
                        </a:rPr>
                        <a:t>, </a:t>
                      </a:r>
                      <a:r>
                        <a:rPr lang="en-US" sz="1200" b="0" u="sng">
                          <a:solidFill>
                            <a:schemeClr val="bg1"/>
                          </a:solidFill>
                          <a:effectLst/>
                          <a:hlinkClick r:id="rId3"/>
                        </a:rPr>
                        <a:t>encapsulation</a:t>
                      </a:r>
                      <a:r>
                        <a:rPr lang="en-US" sz="1200" b="0">
                          <a:solidFill>
                            <a:schemeClr val="bg1"/>
                          </a:solidFill>
                          <a:effectLst/>
                        </a:rPr>
                        <a:t>, and </a:t>
                      </a:r>
                      <a:r>
                        <a:rPr lang="en-US" sz="1200" b="0" u="sng">
                          <a:solidFill>
                            <a:schemeClr val="bg1"/>
                          </a:solidFill>
                          <a:effectLst/>
                          <a:hlinkClick r:id="rId4"/>
                        </a:rPr>
                        <a:t>inheritance</a:t>
                      </a:r>
                      <a:r>
                        <a:rPr lang="en-US" sz="1200" b="0">
                          <a:solidFill>
                            <a:schemeClr val="bg1"/>
                          </a:solidFill>
                          <a:effectLst/>
                        </a:rPr>
                        <a:t> because it is an object oriented programming language.</a:t>
                      </a:r>
                    </a:p>
                  </a:txBody>
                  <a:tcPr marL="91531" marR="91531" marT="128143" marB="1281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9347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0">
                          <a:solidFill>
                            <a:schemeClr val="bg1"/>
                          </a:solidFill>
                          <a:effectLst/>
                        </a:rPr>
                        <a:t>C is a subset of C++.</a:t>
                      </a:r>
                    </a:p>
                  </a:txBody>
                  <a:tcPr marL="91531" marR="91531" marT="128143" marB="1281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0">
                          <a:solidFill>
                            <a:schemeClr val="bg1"/>
                          </a:solidFill>
                          <a:effectLst/>
                        </a:rPr>
                        <a:t>C++ is a superset of C.</a:t>
                      </a:r>
                    </a:p>
                  </a:txBody>
                  <a:tcPr marL="91531" marR="91531" marT="128143" marB="1281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9347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0">
                          <a:solidFill>
                            <a:schemeClr val="bg1"/>
                          </a:solidFill>
                          <a:effectLst/>
                        </a:rPr>
                        <a:t>C contains 32 </a:t>
                      </a:r>
                      <a:r>
                        <a:rPr lang="en-US" sz="1200" b="0" u="sng">
                          <a:solidFill>
                            <a:schemeClr val="bg1"/>
                          </a:solidFill>
                          <a:effectLst/>
                          <a:hlinkClick r:id="rId5"/>
                        </a:rPr>
                        <a:t>keywords</a:t>
                      </a:r>
                      <a:r>
                        <a:rPr lang="en-US" sz="1200" b="0">
                          <a:solidFill>
                            <a:schemeClr val="bg1"/>
                          </a:solidFill>
                          <a:effectLst/>
                        </a:rPr>
                        <a:t>.</a:t>
                      </a:r>
                    </a:p>
                  </a:txBody>
                  <a:tcPr marL="91531" marR="91531" marT="128143" marB="1281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0">
                          <a:solidFill>
                            <a:schemeClr val="bg1"/>
                          </a:solidFill>
                          <a:effectLst/>
                        </a:rPr>
                        <a:t>C++ contains 63 </a:t>
                      </a:r>
                      <a:r>
                        <a:rPr lang="en-US" sz="1200" b="0" u="sng">
                          <a:solidFill>
                            <a:schemeClr val="bg1"/>
                          </a:solidFill>
                          <a:effectLst/>
                          <a:hlinkClick r:id="rId6"/>
                        </a:rPr>
                        <a:t>keywords</a:t>
                      </a:r>
                      <a:r>
                        <a:rPr lang="en-US" sz="1200" b="0">
                          <a:solidFill>
                            <a:schemeClr val="bg1"/>
                          </a:solidFill>
                          <a:effectLst/>
                        </a:rPr>
                        <a:t>.</a:t>
                      </a:r>
                    </a:p>
                  </a:txBody>
                  <a:tcPr marL="91531" marR="91531" marT="128143" marB="1281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2408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0">
                          <a:solidFill>
                            <a:schemeClr val="bg1"/>
                          </a:solidFill>
                          <a:effectLst/>
                        </a:rPr>
                        <a:t>For the development of code, C supports </a:t>
                      </a:r>
                      <a:r>
                        <a:rPr lang="en-US" sz="1200" b="0" u="sng">
                          <a:solidFill>
                            <a:schemeClr val="bg1"/>
                          </a:solidFill>
                          <a:effectLst/>
                          <a:hlinkClick r:id="rId7"/>
                        </a:rPr>
                        <a:t>procedural programming</a:t>
                      </a:r>
                      <a:r>
                        <a:rPr lang="en-US" sz="1200" b="0">
                          <a:solidFill>
                            <a:schemeClr val="bg1"/>
                          </a:solidFill>
                          <a:effectLst/>
                        </a:rPr>
                        <a:t>.</a:t>
                      </a:r>
                    </a:p>
                  </a:txBody>
                  <a:tcPr marL="91531" marR="91531" marT="128143" marB="1281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0">
                          <a:solidFill>
                            <a:schemeClr val="bg1"/>
                          </a:solidFill>
                          <a:effectLst/>
                        </a:rPr>
                        <a:t>C++ is known as hybrid language because C++ supports both </a:t>
                      </a:r>
                      <a:r>
                        <a:rPr lang="en-US" sz="1200" b="0" u="sng">
                          <a:solidFill>
                            <a:schemeClr val="bg1"/>
                          </a:solidFill>
                          <a:effectLst/>
                          <a:hlinkClick r:id="rId7"/>
                        </a:rPr>
                        <a:t>procedural</a:t>
                      </a:r>
                      <a:r>
                        <a:rPr lang="en-US" sz="1200" b="0">
                          <a:solidFill>
                            <a:schemeClr val="bg1"/>
                          </a:solidFill>
                          <a:effectLst/>
                        </a:rPr>
                        <a:t> and </a:t>
                      </a:r>
                      <a:r>
                        <a:rPr lang="en-US" sz="1200" b="0" u="sng">
                          <a:solidFill>
                            <a:schemeClr val="bg1"/>
                          </a:solidFill>
                          <a:effectLst/>
                          <a:hlinkClick r:id="rId7"/>
                        </a:rPr>
                        <a:t>object oriented programming paradigms</a:t>
                      </a:r>
                      <a:r>
                        <a:rPr lang="en-US" sz="1200" b="0">
                          <a:solidFill>
                            <a:schemeClr val="bg1"/>
                          </a:solidFill>
                          <a:effectLst/>
                        </a:rPr>
                        <a:t>.</a:t>
                      </a:r>
                    </a:p>
                  </a:txBody>
                  <a:tcPr marL="91531" marR="91531" marT="128143" marB="1281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22408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0">
                          <a:solidFill>
                            <a:schemeClr val="bg1"/>
                          </a:solidFill>
                          <a:effectLst/>
                        </a:rPr>
                        <a:t>Data and functions are separated in C because it is a procedural programming language.</a:t>
                      </a:r>
                    </a:p>
                  </a:txBody>
                  <a:tcPr marL="91531" marR="91531" marT="128143" marB="1281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0">
                          <a:solidFill>
                            <a:schemeClr val="bg1"/>
                          </a:solidFill>
                          <a:effectLst/>
                        </a:rPr>
                        <a:t>Data and functions are encapsulated together in form of an object in C++.</a:t>
                      </a:r>
                    </a:p>
                  </a:txBody>
                  <a:tcPr marL="91531" marR="91531" marT="128143" marB="1281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22408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0">
                          <a:solidFill>
                            <a:schemeClr val="bg1"/>
                          </a:solidFill>
                          <a:effectLst/>
                        </a:rPr>
                        <a:t>C does not support information hiding.</a:t>
                      </a:r>
                    </a:p>
                  </a:txBody>
                  <a:tcPr marL="91531" marR="91531" marT="128143" marB="1281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0" dirty="0">
                          <a:solidFill>
                            <a:schemeClr val="bg1"/>
                          </a:solidFill>
                          <a:effectLst/>
                        </a:rPr>
                        <a:t>Data is hidden by the Encapsulation to ensure that data structures and operators are used as intended.</a:t>
                      </a:r>
                    </a:p>
                  </a:txBody>
                  <a:tcPr marL="91531" marR="91531" marT="128143" marB="1281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4272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9954694"/>
              </p:ext>
            </p:extLst>
          </p:nvPr>
        </p:nvGraphicFramePr>
        <p:xfrm>
          <a:off x="1103313" y="2550319"/>
          <a:ext cx="8947150" cy="3200400"/>
        </p:xfrm>
        <a:graphic>
          <a:graphicData uri="http://schemas.openxmlformats.org/drawingml/2006/table">
            <a:tbl>
              <a:tblPr/>
              <a:tblGrid>
                <a:gridCol w="4473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73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50" b="0">
                          <a:solidFill>
                            <a:schemeClr val="bg1"/>
                          </a:solidFill>
                          <a:effectLst/>
                        </a:rPr>
                        <a:t>Built-in data types is supported in C.</a:t>
                      </a:r>
                    </a:p>
                  </a:txBody>
                  <a:tcPr marL="95250" marR="95250" marT="133350" marB="133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50" b="0">
                          <a:solidFill>
                            <a:schemeClr val="bg1"/>
                          </a:solidFill>
                          <a:effectLst/>
                        </a:rPr>
                        <a:t>Built-in &amp; user-defined data types is supported in C++.</a:t>
                      </a:r>
                    </a:p>
                  </a:txBody>
                  <a:tcPr marL="95250" marR="95250" marT="133350" marB="133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50" b="0">
                          <a:solidFill>
                            <a:schemeClr val="bg1"/>
                          </a:solidFill>
                          <a:effectLst/>
                        </a:rPr>
                        <a:t>C is a function driven language because C is a procedural programming language.</a:t>
                      </a:r>
                    </a:p>
                  </a:txBody>
                  <a:tcPr marL="95250" marR="95250" marT="133350" marB="133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50" b="0">
                          <a:solidFill>
                            <a:schemeClr val="bg1"/>
                          </a:solidFill>
                          <a:effectLst/>
                        </a:rPr>
                        <a:t>C++ is an object driven language because it is an object oriented programming.</a:t>
                      </a:r>
                    </a:p>
                  </a:txBody>
                  <a:tcPr marL="95250" marR="95250" marT="133350" marB="133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50" b="0">
                          <a:solidFill>
                            <a:schemeClr val="bg1"/>
                          </a:solidFill>
                          <a:effectLst/>
                        </a:rPr>
                        <a:t>Function and operator overloading is not supported in C.</a:t>
                      </a:r>
                    </a:p>
                  </a:txBody>
                  <a:tcPr marL="95250" marR="95250" marT="133350" marB="133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50" b="0">
                          <a:solidFill>
                            <a:schemeClr val="bg1"/>
                          </a:solidFill>
                          <a:effectLst/>
                        </a:rPr>
                        <a:t>Function and operator overloading is supported by C++.</a:t>
                      </a:r>
                    </a:p>
                  </a:txBody>
                  <a:tcPr marL="95250" marR="95250" marT="133350" marB="133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50" b="0">
                          <a:solidFill>
                            <a:schemeClr val="bg1"/>
                          </a:solidFill>
                          <a:effectLst/>
                        </a:rPr>
                        <a:t>C is a function-driven language.</a:t>
                      </a:r>
                    </a:p>
                  </a:txBody>
                  <a:tcPr marL="95250" marR="95250" marT="133350" marB="133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50" b="0">
                          <a:solidFill>
                            <a:schemeClr val="bg1"/>
                          </a:solidFill>
                          <a:effectLst/>
                        </a:rPr>
                        <a:t>C++ is an object-driven language</a:t>
                      </a:r>
                    </a:p>
                  </a:txBody>
                  <a:tcPr marL="95250" marR="95250" marT="133350" marB="133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50" b="0">
                          <a:solidFill>
                            <a:schemeClr val="bg1"/>
                          </a:solidFill>
                          <a:effectLst/>
                        </a:rPr>
                        <a:t>Functions in C are not defined inside structures.</a:t>
                      </a:r>
                    </a:p>
                  </a:txBody>
                  <a:tcPr marL="95250" marR="95250" marT="133350" marB="133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50" b="0">
                          <a:solidFill>
                            <a:schemeClr val="bg1"/>
                          </a:solidFill>
                          <a:effectLst/>
                        </a:rPr>
                        <a:t>Functions can be used inside a structure in C++.</a:t>
                      </a:r>
                    </a:p>
                  </a:txBody>
                  <a:tcPr marL="95250" marR="95250" marT="133350" marB="133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50" b="0">
                          <a:solidFill>
                            <a:schemeClr val="bg1"/>
                          </a:solidFill>
                          <a:effectLst/>
                        </a:rPr>
                        <a:t>Namespace features are not present inside the C.</a:t>
                      </a:r>
                    </a:p>
                  </a:txBody>
                  <a:tcPr marL="95250" marR="95250" marT="133350" marB="133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50" b="0" u="sng">
                          <a:solidFill>
                            <a:schemeClr val="bg1"/>
                          </a:solidFill>
                          <a:effectLst/>
                          <a:hlinkClick r:id="rId2"/>
                        </a:rPr>
                        <a:t>Namespace</a:t>
                      </a:r>
                      <a:r>
                        <a:rPr lang="en-US" sz="1250" b="0">
                          <a:solidFill>
                            <a:schemeClr val="bg1"/>
                          </a:solidFill>
                          <a:effectLst/>
                        </a:rPr>
                        <a:t> is used by C++, which avoid name collisions.</a:t>
                      </a:r>
                    </a:p>
                  </a:txBody>
                  <a:tcPr marL="95250" marR="95250" marT="133350" marB="133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50" b="0">
                          <a:solidFill>
                            <a:schemeClr val="bg1"/>
                          </a:solidFill>
                          <a:effectLst/>
                        </a:rPr>
                        <a:t>Header file used by C is </a:t>
                      </a:r>
                      <a:r>
                        <a:rPr lang="en-US" sz="1250" b="0" u="sng">
                          <a:solidFill>
                            <a:schemeClr val="bg1"/>
                          </a:solidFill>
                          <a:effectLst/>
                          <a:hlinkClick r:id="rId3"/>
                        </a:rPr>
                        <a:t>stdio.h</a:t>
                      </a:r>
                      <a:r>
                        <a:rPr lang="en-US" sz="1250" b="0">
                          <a:solidFill>
                            <a:schemeClr val="bg1"/>
                          </a:solidFill>
                          <a:effectLst/>
                        </a:rPr>
                        <a:t>.</a:t>
                      </a:r>
                    </a:p>
                  </a:txBody>
                  <a:tcPr marL="95250" marR="95250" marT="133350" marB="133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50" b="0" dirty="0">
                          <a:solidFill>
                            <a:schemeClr val="bg1"/>
                          </a:solidFill>
                          <a:effectLst/>
                        </a:rPr>
                        <a:t>Header file used by C++ is </a:t>
                      </a:r>
                      <a:r>
                        <a:rPr lang="en-US" sz="1250" b="0" u="sng" dirty="0" err="1">
                          <a:solidFill>
                            <a:schemeClr val="bg1"/>
                          </a:solidFill>
                          <a:effectLst/>
                          <a:hlinkClick r:id="rId4"/>
                        </a:rPr>
                        <a:t>iostream.h</a:t>
                      </a:r>
                      <a:r>
                        <a:rPr lang="en-US" sz="1250" b="0" dirty="0">
                          <a:solidFill>
                            <a:schemeClr val="bg1"/>
                          </a:solidFill>
                          <a:effectLst/>
                        </a:rPr>
                        <a:t>.</a:t>
                      </a:r>
                    </a:p>
                  </a:txBody>
                  <a:tcPr marL="95250" marR="95250" marT="133350" marB="133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0832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273239"/>
                </a:solidFill>
                <a:effectLst/>
                <a:latin typeface="urw-din"/>
              </a:rPr>
              <a:t> 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0001159"/>
              </p:ext>
            </p:extLst>
          </p:nvPr>
        </p:nvGraphicFramePr>
        <p:xfrm>
          <a:off x="1217132" y="2052637"/>
          <a:ext cx="8719512" cy="3750197"/>
        </p:xfrm>
        <a:graphic>
          <a:graphicData uri="http://schemas.openxmlformats.org/drawingml/2006/table">
            <a:tbl>
              <a:tblPr/>
              <a:tblGrid>
                <a:gridCol w="43597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597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5568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0" dirty="0">
                          <a:solidFill>
                            <a:schemeClr val="bg1"/>
                          </a:solidFill>
                          <a:effectLst/>
                        </a:rPr>
                        <a:t>Reference variables are not supported by C.</a:t>
                      </a:r>
                    </a:p>
                  </a:txBody>
                  <a:tcPr marL="92827" marR="92827" marT="129957" marB="1299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0">
                          <a:solidFill>
                            <a:schemeClr val="bg1"/>
                          </a:solidFill>
                          <a:effectLst/>
                        </a:rPr>
                        <a:t>Reference variables are supported by C++.</a:t>
                      </a:r>
                    </a:p>
                  </a:txBody>
                  <a:tcPr marL="92827" marR="92827" marT="129957" marB="1299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568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0">
                          <a:solidFill>
                            <a:schemeClr val="bg1"/>
                          </a:solidFill>
                          <a:effectLst/>
                        </a:rPr>
                        <a:t>Virtual and friend functions are not supported by C.</a:t>
                      </a:r>
                    </a:p>
                  </a:txBody>
                  <a:tcPr marL="92827" marR="92827" marT="129957" marB="1299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0" u="sng">
                          <a:solidFill>
                            <a:schemeClr val="bg1"/>
                          </a:solidFill>
                          <a:effectLst/>
                          <a:hlinkClick r:id="rId2"/>
                        </a:rPr>
                        <a:t>Virtual</a:t>
                      </a:r>
                      <a:r>
                        <a:rPr lang="en-US" sz="1200" b="0">
                          <a:solidFill>
                            <a:schemeClr val="bg1"/>
                          </a:solidFill>
                          <a:effectLst/>
                        </a:rPr>
                        <a:t> and </a:t>
                      </a:r>
                      <a:r>
                        <a:rPr lang="en-US" sz="1200" b="0" u="sng">
                          <a:solidFill>
                            <a:schemeClr val="bg1"/>
                          </a:solidFill>
                          <a:effectLst/>
                          <a:hlinkClick r:id="rId3"/>
                        </a:rPr>
                        <a:t>friend functions</a:t>
                      </a:r>
                      <a:r>
                        <a:rPr lang="en-US" sz="1200" b="0">
                          <a:solidFill>
                            <a:schemeClr val="bg1"/>
                          </a:solidFill>
                          <a:effectLst/>
                        </a:rPr>
                        <a:t> are supported by C++.</a:t>
                      </a:r>
                    </a:p>
                  </a:txBody>
                  <a:tcPr marL="92827" marR="92827" marT="129957" marB="1299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5568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0">
                          <a:solidFill>
                            <a:schemeClr val="bg1"/>
                          </a:solidFill>
                          <a:effectLst/>
                        </a:rPr>
                        <a:t>C does not support inheritance.</a:t>
                      </a:r>
                    </a:p>
                  </a:txBody>
                  <a:tcPr marL="92827" marR="92827" marT="129957" marB="1299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0">
                          <a:solidFill>
                            <a:schemeClr val="bg1"/>
                          </a:solidFill>
                          <a:effectLst/>
                        </a:rPr>
                        <a:t>C++ supports inheritance.</a:t>
                      </a:r>
                    </a:p>
                  </a:txBody>
                  <a:tcPr marL="92827" marR="92827" marT="129957" marB="1299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5568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0">
                          <a:solidFill>
                            <a:schemeClr val="bg1"/>
                          </a:solidFill>
                          <a:effectLst/>
                        </a:rPr>
                        <a:t>Instead of focusing on data, C focuses on method or process.</a:t>
                      </a:r>
                    </a:p>
                  </a:txBody>
                  <a:tcPr marL="92827" marR="92827" marT="129957" marB="1299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0">
                          <a:solidFill>
                            <a:schemeClr val="bg1"/>
                          </a:solidFill>
                          <a:effectLst/>
                        </a:rPr>
                        <a:t>C++ focuses on data instead of focusing on method or procedure.</a:t>
                      </a:r>
                    </a:p>
                  </a:txBody>
                  <a:tcPr marL="92827" marR="92827" marT="129957" marB="1299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1221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0">
                          <a:solidFill>
                            <a:schemeClr val="bg1"/>
                          </a:solidFill>
                          <a:effectLst/>
                        </a:rPr>
                        <a:t>C provides </a:t>
                      </a:r>
                      <a:r>
                        <a:rPr lang="en-US" sz="1200" b="0" u="sng">
                          <a:solidFill>
                            <a:schemeClr val="bg1"/>
                          </a:solidFill>
                          <a:effectLst/>
                          <a:hlinkClick r:id="rId4"/>
                        </a:rPr>
                        <a:t>malloc()</a:t>
                      </a:r>
                      <a:r>
                        <a:rPr lang="en-US" sz="1200" b="0">
                          <a:solidFill>
                            <a:schemeClr val="bg1"/>
                          </a:solidFill>
                          <a:effectLst/>
                        </a:rPr>
                        <a:t> and </a:t>
                      </a:r>
                      <a:r>
                        <a:rPr lang="en-US" sz="1200" b="0" u="sng">
                          <a:solidFill>
                            <a:schemeClr val="bg1"/>
                          </a:solidFill>
                          <a:effectLst/>
                          <a:hlinkClick r:id="rId4"/>
                        </a:rPr>
                        <a:t>calloc()</a:t>
                      </a:r>
                      <a:r>
                        <a:rPr lang="en-US" sz="1200" b="0">
                          <a:solidFill>
                            <a:schemeClr val="bg1"/>
                          </a:solidFill>
                          <a:effectLst/>
                        </a:rPr>
                        <a:t> functions for </a:t>
                      </a:r>
                      <a:r>
                        <a:rPr lang="en-US" sz="1200" b="0" u="sng">
                          <a:solidFill>
                            <a:schemeClr val="bg1"/>
                          </a:solidFill>
                          <a:effectLst/>
                          <a:hlinkClick r:id="rId4"/>
                        </a:rPr>
                        <a:t>dynamic memory allocation</a:t>
                      </a:r>
                      <a:r>
                        <a:rPr lang="en-US" sz="1200" b="0">
                          <a:solidFill>
                            <a:schemeClr val="bg1"/>
                          </a:solidFill>
                          <a:effectLst/>
                        </a:rPr>
                        <a:t>, and </a:t>
                      </a:r>
                      <a:r>
                        <a:rPr lang="en-US" sz="1200" b="0" u="sng">
                          <a:solidFill>
                            <a:schemeClr val="bg1"/>
                          </a:solidFill>
                          <a:effectLst/>
                          <a:hlinkClick r:id="rId4"/>
                        </a:rPr>
                        <a:t>free()</a:t>
                      </a:r>
                      <a:r>
                        <a:rPr lang="en-US" sz="1200" b="0">
                          <a:solidFill>
                            <a:schemeClr val="bg1"/>
                          </a:solidFill>
                          <a:effectLst/>
                        </a:rPr>
                        <a:t> for memory de-allocation.</a:t>
                      </a:r>
                    </a:p>
                  </a:txBody>
                  <a:tcPr marL="92827" marR="92827" marT="129957" marB="1299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0">
                          <a:solidFill>
                            <a:schemeClr val="bg1"/>
                          </a:solidFill>
                          <a:effectLst/>
                        </a:rPr>
                        <a:t>C++ provides </a:t>
                      </a:r>
                      <a:r>
                        <a:rPr lang="en-US" sz="1200" b="0" u="sng">
                          <a:solidFill>
                            <a:schemeClr val="bg1"/>
                          </a:solidFill>
                          <a:effectLst/>
                          <a:hlinkClick r:id="rId5"/>
                        </a:rPr>
                        <a:t>new operator</a:t>
                      </a:r>
                      <a:r>
                        <a:rPr lang="en-US" sz="1200" b="0">
                          <a:solidFill>
                            <a:schemeClr val="bg1"/>
                          </a:solidFill>
                          <a:effectLst/>
                        </a:rPr>
                        <a:t> for memory allocation and </a:t>
                      </a:r>
                      <a:r>
                        <a:rPr lang="en-US" sz="1200" b="0" u="sng">
                          <a:solidFill>
                            <a:schemeClr val="bg1"/>
                          </a:solidFill>
                          <a:effectLst/>
                          <a:hlinkClick r:id="rId5"/>
                        </a:rPr>
                        <a:t>delete operator</a:t>
                      </a:r>
                      <a:r>
                        <a:rPr lang="en-US" sz="1200" b="0">
                          <a:solidFill>
                            <a:schemeClr val="bg1"/>
                          </a:solidFill>
                          <a:effectLst/>
                        </a:rPr>
                        <a:t> for memory de-allocation.</a:t>
                      </a:r>
                    </a:p>
                  </a:txBody>
                  <a:tcPr marL="92827" marR="92827" marT="129957" marB="1299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5568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0">
                          <a:solidFill>
                            <a:schemeClr val="bg1"/>
                          </a:solidFill>
                          <a:effectLst/>
                        </a:rPr>
                        <a:t>Direct support for exception handling is not supported by C.</a:t>
                      </a:r>
                    </a:p>
                  </a:txBody>
                  <a:tcPr marL="92827" marR="92827" marT="129957" marB="1299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0" u="sng">
                          <a:solidFill>
                            <a:schemeClr val="bg1"/>
                          </a:solidFill>
                          <a:effectLst/>
                          <a:hlinkClick r:id="rId6"/>
                        </a:rPr>
                        <a:t>Exception handling</a:t>
                      </a:r>
                      <a:r>
                        <a:rPr lang="en-US" sz="1200" b="0">
                          <a:solidFill>
                            <a:schemeClr val="bg1"/>
                          </a:solidFill>
                          <a:effectLst/>
                        </a:rPr>
                        <a:t> is supported by C++.</a:t>
                      </a:r>
                    </a:p>
                  </a:txBody>
                  <a:tcPr marL="92827" marR="92827" marT="129957" marB="1299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5568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0" u="sng">
                          <a:solidFill>
                            <a:schemeClr val="bg1"/>
                          </a:solidFill>
                          <a:effectLst/>
                          <a:hlinkClick r:id="rId7"/>
                        </a:rPr>
                        <a:t>scanf()</a:t>
                      </a:r>
                      <a:r>
                        <a:rPr lang="en-US" sz="1200" b="0">
                          <a:solidFill>
                            <a:schemeClr val="bg1"/>
                          </a:solidFill>
                          <a:effectLst/>
                        </a:rPr>
                        <a:t> and printf() functions are used for input/output in C.</a:t>
                      </a:r>
                    </a:p>
                  </a:txBody>
                  <a:tcPr marL="92827" marR="92827" marT="129957" marB="1299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0" u="sng">
                          <a:solidFill>
                            <a:schemeClr val="bg1"/>
                          </a:solidFill>
                          <a:effectLst/>
                          <a:hlinkClick r:id="rId8"/>
                        </a:rPr>
                        <a:t>cin and cout</a:t>
                      </a:r>
                      <a:r>
                        <a:rPr lang="en-US" sz="1200" b="0">
                          <a:solidFill>
                            <a:schemeClr val="bg1"/>
                          </a:solidFill>
                          <a:effectLst/>
                        </a:rPr>
                        <a:t> are used for </a:t>
                      </a:r>
                      <a:r>
                        <a:rPr lang="en-US" sz="1200" b="0" u="sng">
                          <a:solidFill>
                            <a:schemeClr val="bg1"/>
                          </a:solidFill>
                          <a:effectLst/>
                          <a:hlinkClick r:id="rId8"/>
                        </a:rPr>
                        <a:t>input/output in C++</a:t>
                      </a:r>
                      <a:r>
                        <a:rPr lang="en-US" sz="1200" b="0">
                          <a:solidFill>
                            <a:schemeClr val="bg1"/>
                          </a:solidFill>
                          <a:effectLst/>
                        </a:rPr>
                        <a:t>.</a:t>
                      </a:r>
                    </a:p>
                  </a:txBody>
                  <a:tcPr marL="92827" marR="92827" marT="129957" marB="1299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5568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0">
                          <a:solidFill>
                            <a:schemeClr val="bg1"/>
                          </a:solidFill>
                          <a:effectLst/>
                        </a:rPr>
                        <a:t>C structures don’t have access modifiers.</a:t>
                      </a:r>
                    </a:p>
                  </a:txBody>
                  <a:tcPr marL="92827" marR="92827" marT="129957" marB="1299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0" dirty="0">
                          <a:solidFill>
                            <a:schemeClr val="bg1"/>
                          </a:solidFill>
                          <a:effectLst/>
                        </a:rPr>
                        <a:t>C ++ structures have access modifiers.</a:t>
                      </a:r>
                    </a:p>
                  </a:txBody>
                  <a:tcPr marL="92827" marR="92827" marT="129957" marB="1299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94274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35</TotalTime>
  <Words>693</Words>
  <Application>Microsoft Office PowerPoint</Application>
  <PresentationFormat>Widescreen</PresentationFormat>
  <Paragraphs>60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urw-din</vt:lpstr>
      <vt:lpstr>Wingdings 3</vt:lpstr>
      <vt:lpstr>Ion</vt:lpstr>
      <vt:lpstr>Team A Hasanova Firuze &amp; Aliyeva Ilaha C vs C++ </vt:lpstr>
      <vt:lpstr>PowerPoint Presentation</vt:lpstr>
      <vt:lpstr>Similarities between C and C++ are: </vt:lpstr>
      <vt:lpstr>Similarities between C and C++ are: 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Student</dc:creator>
  <cp:lastModifiedBy>Hesen Eliyev</cp:lastModifiedBy>
  <cp:revision>6</cp:revision>
  <dcterms:created xsi:type="dcterms:W3CDTF">2022-05-17T11:10:56Z</dcterms:created>
  <dcterms:modified xsi:type="dcterms:W3CDTF">2022-05-28T22:51:05Z</dcterms:modified>
</cp:coreProperties>
</file>