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5DF7D1-CE34-4FD9-B8C4-BCE1A4D8FF04}"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5DF7D1-CE34-4FD9-B8C4-BCE1A4D8FF04}"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5DF7D1-CE34-4FD9-B8C4-BCE1A4D8FF04}"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5DF7D1-CE34-4FD9-B8C4-BCE1A4D8FF04}"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5DF7D1-CE34-4FD9-B8C4-BCE1A4D8FF04}"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DF7D1-CE34-4FD9-B8C4-BCE1A4D8FF04}"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DF7D1-CE34-4FD9-B8C4-BCE1A4D8FF04}"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DF7D1-CE34-4FD9-B8C4-BCE1A4D8FF04}"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5DF7D1-CE34-4FD9-B8C4-BCE1A4D8FF04}" type="datetimeFigureOut">
              <a:rPr lang="en-US" smtClean="0"/>
              <a:t>5/29/2022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A947CB-89E6-46D6-ACC6-7D59272D740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Bitwise operators</a:t>
            </a:r>
            <a:endParaRPr lang="en-US" dirty="0">
              <a:solidFill>
                <a:schemeClr val="accent2">
                  <a:lumMod val="75000"/>
                </a:schemeClr>
              </a:solidFill>
            </a:endParaRPr>
          </a:p>
        </p:txBody>
      </p:sp>
      <p:sp>
        <p:nvSpPr>
          <p:cNvPr id="3" name="Subtitle 2"/>
          <p:cNvSpPr>
            <a:spLocks noGrp="1"/>
          </p:cNvSpPr>
          <p:nvPr>
            <p:ph type="subTitle" idx="1"/>
          </p:nvPr>
        </p:nvSpPr>
        <p:spPr/>
        <p:txBody>
          <a:bodyPr>
            <a:normAutofit/>
          </a:bodyPr>
          <a:lstStyle/>
          <a:p>
            <a:r>
              <a:rPr lang="en-US" sz="2800" b="1" dirty="0" err="1" smtClean="0">
                <a:solidFill>
                  <a:schemeClr val="accent2"/>
                </a:solidFill>
              </a:rPr>
              <a:t>Hasanova</a:t>
            </a:r>
            <a:r>
              <a:rPr lang="en-US" sz="2800" b="1" dirty="0" smtClean="0">
                <a:solidFill>
                  <a:schemeClr val="accent2"/>
                </a:solidFill>
              </a:rPr>
              <a:t> </a:t>
            </a:r>
            <a:r>
              <a:rPr lang="en-US" sz="2800" b="1" dirty="0" err="1" smtClean="0">
                <a:solidFill>
                  <a:schemeClr val="accent2"/>
                </a:solidFill>
              </a:rPr>
              <a:t>Firuza</a:t>
            </a:r>
            <a:endParaRPr lang="en-US" sz="2800" b="1" dirty="0" smtClean="0">
              <a:solidFill>
                <a:schemeClr val="accent2"/>
              </a:solidFill>
            </a:endParaRPr>
          </a:p>
          <a:p>
            <a:r>
              <a:rPr lang="en-US" sz="2800" b="1" dirty="0" err="1" smtClean="0">
                <a:solidFill>
                  <a:schemeClr val="accent2"/>
                </a:solidFill>
              </a:rPr>
              <a:t>Aliyeva</a:t>
            </a:r>
            <a:r>
              <a:rPr lang="en-US" sz="2800" b="1" dirty="0" smtClean="0">
                <a:solidFill>
                  <a:schemeClr val="accent2"/>
                </a:solidFill>
              </a:rPr>
              <a:t> </a:t>
            </a:r>
            <a:r>
              <a:rPr lang="en-US" sz="2800" b="1" dirty="0" err="1" smtClean="0">
                <a:solidFill>
                  <a:schemeClr val="accent2"/>
                </a:solidFill>
              </a:rPr>
              <a:t>Ilaha</a:t>
            </a:r>
            <a:endParaRPr lang="en-US" sz="2800" b="1" dirty="0" smtClean="0">
              <a:solidFill>
                <a:schemeClr val="accent2"/>
              </a:solidFill>
            </a:endParaRPr>
          </a:p>
          <a:p>
            <a:r>
              <a:rPr lang="en-US" sz="2800" b="1" dirty="0" smtClean="0">
                <a:solidFill>
                  <a:schemeClr val="accent2"/>
                </a:solidFill>
              </a:rPr>
              <a:t>1459i</a:t>
            </a:r>
            <a:endParaRPr lang="en-US" sz="2800" b="1"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b="1" dirty="0"/>
              <a:t>Bitwise complement operator</a:t>
            </a:r>
          </a:p>
          <a:p>
            <a:r>
              <a:rPr lang="en-US" dirty="0"/>
              <a:t>The bitwise complement is also called as one’s complement operator since it always takes only one value or an operand. It is a unary operator.</a:t>
            </a:r>
          </a:p>
          <a:p>
            <a:r>
              <a:rPr lang="en-US" dirty="0"/>
              <a:t>When we perform complement on any bits, all the 1’s become 0’s and vice versa.</a:t>
            </a:r>
          </a:p>
          <a:p>
            <a:r>
              <a:rPr lang="en-US" dirty="0"/>
              <a:t>If we have an integer expression that contains 0000 1111 then after performing bitwise complement operation the value will become 1111 0000.</a:t>
            </a:r>
          </a:p>
          <a:p>
            <a:r>
              <a:rPr lang="en-US" dirty="0"/>
              <a:t>Bitwise complement operator is denoted by symbol tilde (~).</a:t>
            </a:r>
          </a:p>
          <a:p>
            <a:pPr marL="0" indent="0">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Bitwise Operators in C++ | Learn the Different Types of Bitwise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868695" cy="6035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Bitwise Operators?</a:t>
            </a:r>
            <a:endParaRPr lang="en-US" dirty="0"/>
          </a:p>
        </p:txBody>
      </p:sp>
      <p:sp>
        <p:nvSpPr>
          <p:cNvPr id="6" name="Content Placeholder 5"/>
          <p:cNvSpPr>
            <a:spLocks noGrp="1"/>
          </p:cNvSpPr>
          <p:nvPr>
            <p:ph idx="1"/>
          </p:nvPr>
        </p:nvSpPr>
        <p:spPr/>
        <p:txBody>
          <a:bodyPr/>
          <a:lstStyle/>
          <a:p>
            <a:r>
              <a:rPr lang="en-US" b="1" dirty="0" smtClean="0"/>
              <a:t>Bitwise </a:t>
            </a:r>
            <a:r>
              <a:rPr lang="en-US" b="1" dirty="0"/>
              <a:t>Operators</a:t>
            </a:r>
            <a:r>
              <a:rPr lang="en-US" dirty="0"/>
              <a:t> are used for manipulating data at the bit level, also called bit level programming. Bitwise operates on one or more bit patterns or binary numerals at the level of their individual bits. They are used in numerical computations to make the calculation process faster.</a:t>
            </a:r>
          </a:p>
          <a:p>
            <a:r>
              <a:rPr lang="en-US" dirty="0"/>
              <a:t>Following is the list of bitwise operators provided by ‘C’ programming language:</a:t>
            </a:r>
          </a:p>
          <a:p>
            <a:endParaRPr lang="en-US" dirty="0"/>
          </a:p>
        </p:txBody>
      </p:sp>
      <p:sp>
        <p:nvSpPr>
          <p:cNvPr id="5" name="Rectangle 1"/>
          <p:cNvSpPr>
            <a:spLocks noChangeArrowheads="1"/>
          </p:cNvSpPr>
          <p:nvPr/>
        </p:nvSpPr>
        <p:spPr bwMode="auto">
          <a:xfrm>
            <a:off x="0"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085303" y="2583974"/>
          <a:ext cx="8021394" cy="2834640"/>
        </p:xfrm>
        <a:graphic>
          <a:graphicData uri="http://schemas.openxmlformats.org/drawingml/2006/table">
            <a:tbl>
              <a:tblPr/>
              <a:tblGrid>
                <a:gridCol w="4010697">
                  <a:extLst>
                    <a:ext uri="{9D8B030D-6E8A-4147-A177-3AD203B41FA5}">
                      <a16:colId xmlns:a16="http://schemas.microsoft.com/office/drawing/2014/main" val="20000"/>
                    </a:ext>
                  </a:extLst>
                </a:gridCol>
                <a:gridCol w="4010697">
                  <a:extLst>
                    <a:ext uri="{9D8B030D-6E8A-4147-A177-3AD203B41FA5}">
                      <a16:colId xmlns:a16="http://schemas.microsoft.com/office/drawing/2014/main" val="20001"/>
                    </a:ext>
                  </a:extLst>
                </a:gridCol>
              </a:tblGrid>
              <a:tr h="0">
                <a:tc>
                  <a:txBody>
                    <a:bodyPr/>
                    <a:lstStyle/>
                    <a:p>
                      <a:r>
                        <a:rPr lang="en-US" b="1">
                          <a:effectLst/>
                        </a:rPr>
                        <a:t>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Meaning</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r>
                        <a:rPr lang="en-US" b="1">
                          <a:effectLst/>
                        </a:rPr>
                        <a:t>&amp;</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AND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Bitwise OR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exclusive OR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Binary One’s Complement Operator is a unary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b="1">
                          <a:effectLst/>
                        </a:rPr>
                        <a:t>&lt;&lt;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Left shift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r>
                        <a:rPr lang="en-US" b="1">
                          <a:effectLst/>
                        </a:rPr>
                        <a:t>&gt;&gt;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Right shift operator</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940158"/>
            <a:ext cx="10515600" cy="2485622"/>
          </a:xfrm>
        </p:spPr>
        <p:txBody>
          <a:bodyPr>
            <a:noAutofit/>
          </a:bodyPr>
          <a:lstStyle/>
          <a:p>
            <a:pPr lvl="0" eaLnBrk="0" fontAlgn="base" hangingPunct="0">
              <a:lnSpc>
                <a:spcPct val="100000"/>
              </a:lnSpc>
              <a:spcAft>
                <a:spcPct val="0"/>
              </a:spcAft>
            </a:pPr>
            <a:r>
              <a:rPr lang="en-US" altLang="en-US" sz="2000" dirty="0" smtClean="0">
                <a:solidFill>
                  <a:srgbClr val="222222"/>
                </a:solidFill>
                <a:latin typeface="Source Sans Pro"/>
              </a:rPr>
              <a:t/>
            </a:r>
            <a:br>
              <a:rPr lang="en-US" altLang="en-US" sz="2000" dirty="0" smtClean="0">
                <a:solidFill>
                  <a:srgbClr val="222222"/>
                </a:solidFill>
                <a:latin typeface="Source Sans Pro"/>
              </a:rPr>
            </a:br>
            <a:r>
              <a:rPr lang="en-US" altLang="en-US" sz="2000" dirty="0">
                <a:solidFill>
                  <a:srgbClr val="222222"/>
                </a:solidFill>
                <a:latin typeface="Source Sans Pro"/>
              </a:rPr>
              <a:t/>
            </a:r>
            <a:br>
              <a:rPr lang="en-US" altLang="en-US" sz="2000" dirty="0">
                <a:solidFill>
                  <a:srgbClr val="222222"/>
                </a:solidFill>
                <a:latin typeface="Source Sans Pro"/>
              </a:rPr>
            </a:br>
            <a:r>
              <a:rPr kumimoji="0" lang="en-US" altLang="en-US" sz="2000" b="0" i="0" u="none" strike="noStrike" cap="none" normalizeH="0" baseline="0" dirty="0" smtClean="0">
                <a:ln>
                  <a:noFill/>
                </a:ln>
                <a:solidFill>
                  <a:srgbClr val="222222"/>
                </a:solidFill>
                <a:effectLst/>
                <a:latin typeface="Source Sans Pro"/>
              </a:rPr>
              <a:t>Bitwise operators cannot be directly applied to primitive data types such as float, double, etc. Always remember one thing that bitwise operators are mostly used with the integer data type because of its compatibility.</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222222"/>
                </a:solidFill>
                <a:effectLst/>
                <a:latin typeface="Source Sans Pro"/>
              </a:rPr>
              <a:t>The bitwise logical operators work on the data bit by bit, starting from the least significant bit, i.e. LSB bit which is the rightmost bit, working towards the MSB (Most Significant Bit) which is the leftmost bit.</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222222"/>
                </a:solidFill>
                <a:effectLst/>
                <a:latin typeface="Source Sans Pro"/>
              </a:rPr>
              <a:t>The result of the computation of bitwise logical operators is shown in the table given below.</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endParaRPr lang="en-US" sz="2000" dirty="0"/>
          </a:p>
        </p:txBody>
      </p:sp>
      <p:graphicFrame>
        <p:nvGraphicFramePr>
          <p:cNvPr id="7" name="Content Placeholder 6"/>
          <p:cNvGraphicFramePr>
            <a:graphicFrameLocks noGrp="1"/>
          </p:cNvGraphicFramePr>
          <p:nvPr>
            <p:ph idx="1"/>
          </p:nvPr>
        </p:nvGraphicFramePr>
        <p:xfrm>
          <a:off x="2794713" y="3580326"/>
          <a:ext cx="6323530" cy="2730320"/>
        </p:xfrm>
        <a:graphic>
          <a:graphicData uri="http://schemas.openxmlformats.org/drawingml/2006/table">
            <a:tbl>
              <a:tblPr/>
              <a:tblGrid>
                <a:gridCol w="1264706">
                  <a:extLst>
                    <a:ext uri="{9D8B030D-6E8A-4147-A177-3AD203B41FA5}">
                      <a16:colId xmlns:a16="http://schemas.microsoft.com/office/drawing/2014/main" val="20000"/>
                    </a:ext>
                  </a:extLst>
                </a:gridCol>
                <a:gridCol w="1264706">
                  <a:extLst>
                    <a:ext uri="{9D8B030D-6E8A-4147-A177-3AD203B41FA5}">
                      <a16:colId xmlns:a16="http://schemas.microsoft.com/office/drawing/2014/main" val="20001"/>
                    </a:ext>
                  </a:extLst>
                </a:gridCol>
                <a:gridCol w="1264706">
                  <a:extLst>
                    <a:ext uri="{9D8B030D-6E8A-4147-A177-3AD203B41FA5}">
                      <a16:colId xmlns:a16="http://schemas.microsoft.com/office/drawing/2014/main" val="20002"/>
                    </a:ext>
                  </a:extLst>
                </a:gridCol>
                <a:gridCol w="1264706">
                  <a:extLst>
                    <a:ext uri="{9D8B030D-6E8A-4147-A177-3AD203B41FA5}">
                      <a16:colId xmlns:a16="http://schemas.microsoft.com/office/drawing/2014/main" val="20003"/>
                    </a:ext>
                  </a:extLst>
                </a:gridCol>
                <a:gridCol w="1264706">
                  <a:extLst>
                    <a:ext uri="{9D8B030D-6E8A-4147-A177-3AD203B41FA5}">
                      <a16:colId xmlns:a16="http://schemas.microsoft.com/office/drawing/2014/main" val="20004"/>
                    </a:ext>
                  </a:extLst>
                </a:gridCol>
              </a:tblGrid>
              <a:tr h="546064">
                <a:tc>
                  <a:txBody>
                    <a:bodyPr/>
                    <a:lstStyle/>
                    <a:p>
                      <a:r>
                        <a:rPr lang="en-US" b="1" dirty="0">
                          <a:effectLst/>
                        </a:rPr>
                        <a:t>x</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dirty="0">
                          <a:effectLst/>
                        </a:rPr>
                        <a:t>x &amp; y</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0</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199" y="2697927"/>
            <a:ext cx="9915659" cy="3127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smtClean="0">
                <a:ln>
                  <a:noFill/>
                </a:ln>
                <a:solidFill>
                  <a:srgbClr val="222222"/>
                </a:solidFill>
                <a:effectLst/>
                <a:latin typeface="Source Sans Pro"/>
              </a:rPr>
              <a:t>Bitwise AND</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This is one of the most commonly used logical bitwise operators. It is represented by a single ampersand sign (&amp;). Two integer expressions are written on each side of the (&amp;) operator.</a:t>
            </a:r>
            <a:br>
              <a:rPr kumimoji="0" lang="en-US" altLang="en-US" sz="1800" b="0" i="0" u="none" strike="noStrike" cap="none" normalizeH="0" baseline="0" dirty="0" smtClean="0">
                <a:ln>
                  <a:noFill/>
                </a:ln>
                <a:solidFill>
                  <a:srgbClr val="222222"/>
                </a:solidFill>
                <a:effectLst/>
                <a:latin typeface="Source Sans Pro"/>
              </a:rPr>
            </a:br>
            <a:r>
              <a:rPr kumimoji="0" lang="en-US" altLang="en-US" sz="1800" b="0" i="0" u="none" strike="noStrike" cap="none" normalizeH="0" baseline="0" dirty="0" smtClean="0">
                <a:ln>
                  <a:noFill/>
                </a:ln>
                <a:solidFill>
                  <a:srgbClr val="222222"/>
                </a:solidFill>
                <a:effectLst/>
                <a:latin typeface="Source Sans Pro"/>
              </a:rPr>
              <a:t>The result of the bitwise AND operation is 1 if both the bits have the value as 1; otherwise, the result is always 0.</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18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Courier 10 Pitch"/>
              </a:rPr>
              <a:t>Op1 = 0000 1101 Op2 = 0001 1001</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The result of the AND operation on variables op1 and op2 will be</a:t>
            </a:r>
            <a:endParaRPr kumimoji="0" lang="en-US" altLang="en-US" sz="18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Courier 10 Pitch"/>
              </a:rPr>
              <a:t>Result = 0000 1001</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As we can see, two variables are compared bit by bit. Whenever the value of a bit in both the variables is 1, then the result will be 1 or else 0</a:t>
            </a:r>
            <a:r>
              <a:rPr kumimoji="0" lang="en-US" altLang="en-US" sz="1300" b="0" i="0" u="none" strike="noStrike" cap="none" normalizeH="0" baseline="0" dirty="0" smtClean="0">
                <a:ln>
                  <a:noFill/>
                </a:ln>
                <a:solidFill>
                  <a:srgbClr val="222222"/>
                </a:solidFill>
                <a:effectLst/>
                <a:latin typeface="Source Sans Pr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275008" y="2265484"/>
            <a:ext cx="10078792" cy="4081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It is represented by a single vertical bar sign (|). Two integer expressions are written on each side of the (|) operator.</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bitwise OR operation is 1 if at least one of the expression has the value as 1; otherwise, the result is always 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Op1 = 0000 1101 Op2 = 0001 1001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OR operation on variables op1 and op2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Result = 0001 1101</a:t>
            </a:r>
            <a:r>
              <a:rPr kumimoji="0" lang="en-US" altLang="en-US" sz="2000" b="0" i="0" u="none" strike="noStrike" cap="none" normalizeH="0" baseline="0" dirty="0" smtClean="0">
                <a:ln>
                  <a:noFill/>
                </a:ln>
                <a:solidFill>
                  <a:schemeClr val="tx1"/>
                </a:solidFill>
                <a:effectLst/>
              </a:rPr>
              <a:t> </a:t>
            </a:r>
          </a:p>
          <a:p>
            <a:pPr marL="0" lvl="0" indent="0">
              <a:lnSpc>
                <a:spcPct val="100000"/>
              </a:lnSpc>
              <a:buNone/>
            </a:pPr>
            <a:r>
              <a:rPr lang="en-US" sz="2000" dirty="0"/>
              <a:t>As we can see, two variables are compared bit by bit. Whenever the value of a bit in one of the variables is 1, then the result will be 1 or else 0.</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268460"/>
            <a:ext cx="10399643" cy="34656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Exclusive 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It is represented by a symbol (^). Two integer expressions are written on each side of the (^) operator.</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bitwise Exclusive-OR operation is 1 if only one of the expression has the value as 1; otherwise, the result is always 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Op1 = 0000 1101 Op2 = 0001 1001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XOR operation on variables op1 and op2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Result = 0001 0100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As we can see, two variables are compared bit by bit. Whenever only one variable holds the value 1 then the result is 0 else 0 will be the result.</a:t>
            </a:r>
            <a:endParaRPr kumimoji="0" lang="en-US" altLang="en-US" sz="20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499019"/>
            <a:ext cx="10717696" cy="5004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shift operators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bitwise shift operators are used to move/shift the bit patterns either to the left or right side. Left and right are two shift operators provided by ‘C’ which are represented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Operand &lt;&lt; n (Left Shift) Operand &gt;&gt; n (Right Shift)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Here,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rgbClr val="222222"/>
                </a:solidFill>
                <a:effectLst/>
                <a:latin typeface="Source Sans Pro"/>
              </a:rPr>
              <a:t>an operand is an integer expression on which we have to perform the shift operation.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rgbClr val="222222"/>
                </a:solidFill>
                <a:effectLst/>
                <a:latin typeface="Source Sans Pro"/>
              </a:rPr>
              <a:t>‘n’ is the total number of bit positions that we have to shift in the integer expression.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left shift operation will shift the ‘n’ number of bits to the left side. The leftmost bits in the expression will be popped out, and n bits with the value 0 will be filled on the right side.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right shift operation will shift the ‘n’ number of bits to the right side. The rightmost ‘n’ bits in the expression will be popped out, and the value 0 will be filled on the left side.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Example: x is an integer expression with data 1111. After performing shift operation the result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x &lt;&lt; 2 (left shift) = 1111&lt;&lt;2 = 1100 x&gt;&gt;2 (right shift) = 1111&gt;&gt;2 = 0011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Shifts operators can be combined then it can be used to extract the data from the integer expression. </a:t>
            </a:r>
            <a:endParaRPr kumimoji="0" lang="en-US" altLang="en-US" sz="20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969</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Courier 10 Pitch</vt:lpstr>
      <vt:lpstr>Source Sans Pro</vt:lpstr>
      <vt:lpstr>Tw Cen MT</vt:lpstr>
      <vt:lpstr>Tw Cen MT Condensed</vt:lpstr>
      <vt:lpstr>Wingdings 3</vt:lpstr>
      <vt:lpstr>Integral</vt:lpstr>
      <vt:lpstr>Bitwise operators</vt:lpstr>
      <vt:lpstr>PowerPoint Presentation</vt:lpstr>
      <vt:lpstr>What are Bitwise Operators?</vt:lpstr>
      <vt:lpstr>PowerPoint Presentation</vt:lpstr>
      <vt:lpstr>  Bitwise operators cannot be directly applied to primitive data types such as float, double, etc. Always remember one thing that bitwise operators are mostly used with the integer data type because of its compatibility. The bitwise logical operators work on the data bit by bit, starting from the least significant bit, i.e. LSB bit which is the rightmost bit, working towards the MSB (Most Significant Bit) which is the leftmost bit. The result of the computation of bitwise logical operators is shown in the table given below.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Hesen Eliyev</cp:lastModifiedBy>
  <cp:revision>4</cp:revision>
  <dcterms:created xsi:type="dcterms:W3CDTF">2022-04-19T10:49:00Z</dcterms:created>
  <dcterms:modified xsi:type="dcterms:W3CDTF">2022-05-28T22:49:44Z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A398A36B6820413AAFF970E617467C6D</vt:lpwstr>
  </property>
  <property fmtid="{D5CDD505-2E9C-101B-9397-08002B2CF9AE}" pid="3" name="KSOProductBuildVer">
    <vt:lpwstr>1033-11.2.0.11074</vt:lpwstr>
  </property>
</Properties>
</file>