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8" r:id="rId3"/>
    <p:sldId id="259" r:id="rId4"/>
    <p:sldId id="260" r:id="rId5"/>
    <p:sldId id="261" r:id="rId6"/>
    <p:sldId id="262" r:id="rId7"/>
    <p:sldId id="263" r:id="rId8"/>
    <p:sldId id="264" r:id="rId9"/>
    <p:sldId id="269" r:id="rId10"/>
    <p:sldId id="265" r:id="rId11"/>
    <p:sldId id="266" r:id="rId12"/>
    <p:sldId id="267"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CF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832E9B-DFE2-B447-BB31-CFA3338EBB63}"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69748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832E9B-DFE2-B447-BB31-CFA3338EBB63}"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166675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832E9B-DFE2-B447-BB31-CFA3338EBB63}"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7DF09-4B37-1D46-A09C-E6FB3D65BB2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9218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832E9B-DFE2-B447-BB31-CFA3338EBB63}"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2420391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832E9B-DFE2-B447-BB31-CFA3338EBB63}"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7DF09-4B37-1D46-A09C-E6FB3D65BB2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8495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832E9B-DFE2-B447-BB31-CFA3338EBB63}"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1040918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832E9B-DFE2-B447-BB31-CFA3338EBB63}"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58199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832E9B-DFE2-B447-BB31-CFA3338EBB63}"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282622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832E9B-DFE2-B447-BB31-CFA3338EBB63}"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3192882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832E9B-DFE2-B447-BB31-CFA3338EBB63}"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3909991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832E9B-DFE2-B447-BB31-CFA3338EBB63}"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116122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832E9B-DFE2-B447-BB31-CFA3338EBB63}"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46052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832E9B-DFE2-B447-BB31-CFA3338EBB63}" type="datetimeFigureOut">
              <a:rPr lang="en-US" smtClean="0"/>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37099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32E9B-DFE2-B447-BB31-CFA3338EBB63}" type="datetimeFigureOut">
              <a:rPr lang="en-US" smtClean="0"/>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142732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832E9B-DFE2-B447-BB31-CFA3338EBB63}"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323731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832E9B-DFE2-B447-BB31-CFA3338EBB63}"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7DF09-4B37-1D46-A09C-E6FB3D65BB29}" type="slidenum">
              <a:rPr lang="en-US" smtClean="0"/>
              <a:t>‹#›</a:t>
            </a:fld>
            <a:endParaRPr lang="en-US"/>
          </a:p>
        </p:txBody>
      </p:sp>
    </p:spTree>
    <p:extLst>
      <p:ext uri="{BB962C8B-B14F-4D97-AF65-F5344CB8AC3E}">
        <p14:creationId xmlns:p14="http://schemas.microsoft.com/office/powerpoint/2010/main" val="43830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832E9B-DFE2-B447-BB31-CFA3338EBB63}" type="datetimeFigureOut">
              <a:rPr lang="en-US" smtClean="0"/>
              <a:t>5/31/2022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A7DF09-4B37-1D46-A09C-E6FB3D65BB29}" type="slidenum">
              <a:rPr lang="en-US" smtClean="0"/>
              <a:t>‹#›</a:t>
            </a:fld>
            <a:endParaRPr lang="en-US"/>
          </a:p>
        </p:txBody>
      </p:sp>
    </p:spTree>
    <p:extLst>
      <p:ext uri="{BB962C8B-B14F-4D97-AF65-F5344CB8AC3E}">
        <p14:creationId xmlns:p14="http://schemas.microsoft.com/office/powerpoint/2010/main" val="34297548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opengroup.org/onlinepubs/009695399/functions/printf.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A02E-2C13-E880-E38C-91DF799CA7E3}"/>
              </a:ext>
            </a:extLst>
          </p:cNvPr>
          <p:cNvSpPr>
            <a:spLocks noGrp="1"/>
          </p:cNvSpPr>
          <p:nvPr>
            <p:ph type="ctrTitle"/>
          </p:nvPr>
        </p:nvSpPr>
        <p:spPr>
          <a:xfrm>
            <a:off x="789709" y="2404531"/>
            <a:ext cx="9379528" cy="1646302"/>
          </a:xfrm>
        </p:spPr>
        <p:txBody>
          <a:bodyPr/>
          <a:lstStyle/>
          <a:p>
            <a:r>
              <a:rPr lang="en-US" smtClean="0">
                <a:latin typeface="Arial Rounded MT Bold" panose="020F0704030504030204" pitchFamily="34" charset="0"/>
              </a:rPr>
              <a:t>Interrupt processing in assembly language</a:t>
            </a:r>
            <a:endParaRPr lang="en-US">
              <a:latin typeface="Arial Rounded MT Bold" panose="020F0704030504030204" pitchFamily="34" charset="0"/>
            </a:endParaRPr>
          </a:p>
        </p:txBody>
      </p:sp>
      <p:sp>
        <p:nvSpPr>
          <p:cNvPr id="3" name="Subtitle 2">
            <a:extLst>
              <a:ext uri="{FF2B5EF4-FFF2-40B4-BE49-F238E27FC236}">
                <a16:creationId xmlns:a16="http://schemas.microsoft.com/office/drawing/2014/main" id="{1032B02E-5C45-0346-3DCA-C3D8F32898BA}"/>
              </a:ext>
            </a:extLst>
          </p:cNvPr>
          <p:cNvSpPr>
            <a:spLocks noGrp="1"/>
          </p:cNvSpPr>
          <p:nvPr>
            <p:ph type="subTitle" idx="1"/>
          </p:nvPr>
        </p:nvSpPr>
        <p:spPr>
          <a:xfrm>
            <a:off x="2684703" y="4314070"/>
            <a:ext cx="7766936" cy="1096899"/>
          </a:xfrm>
        </p:spPr>
        <p:txBody>
          <a:bodyPr>
            <a:normAutofit/>
          </a:bodyPr>
          <a:lstStyle/>
          <a:p>
            <a:r>
              <a:rPr lang="en-US" sz="2800" b="1" smtClean="0">
                <a:solidFill>
                  <a:schemeClr val="accent1"/>
                </a:solidFill>
              </a:rPr>
              <a:t>Aliyeva Ilaha</a:t>
            </a:r>
            <a:endParaRPr lang="en-US" sz="2800" b="1">
              <a:solidFill>
                <a:schemeClr val="accent1"/>
              </a:solidFill>
            </a:endParaRPr>
          </a:p>
        </p:txBody>
      </p:sp>
    </p:spTree>
    <p:extLst>
      <p:ext uri="{BB962C8B-B14F-4D97-AF65-F5344CB8AC3E}">
        <p14:creationId xmlns:p14="http://schemas.microsoft.com/office/powerpoint/2010/main" val="2755041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7F16-F450-C434-A15C-C2AEC0DF5A22}"/>
              </a:ext>
            </a:extLst>
          </p:cNvPr>
          <p:cNvSpPr>
            <a:spLocks noGrp="1"/>
          </p:cNvSpPr>
          <p:nvPr>
            <p:ph type="title"/>
          </p:nvPr>
        </p:nvSpPr>
        <p:spPr/>
        <p:txBody>
          <a:bodyPr>
            <a:normAutofit/>
          </a:bodyPr>
          <a:lstStyle/>
          <a:p>
            <a:r>
              <a:rPr lang="en-US" sz="4000" b="1" i="0">
                <a:effectLst/>
                <a:latin typeface="Snap ITC" panose="04040A07060A02020202" pitchFamily="82" charset="0"/>
              </a:rPr>
              <a:t>CPU Response to Interrupts</a:t>
            </a:r>
          </a:p>
        </p:txBody>
      </p:sp>
      <p:sp>
        <p:nvSpPr>
          <p:cNvPr id="3" name="Content Placeholder 2">
            <a:extLst>
              <a:ext uri="{FF2B5EF4-FFF2-40B4-BE49-F238E27FC236}">
                <a16:creationId xmlns:a16="http://schemas.microsoft.com/office/drawing/2014/main" id="{71171B05-9CD7-9414-831D-90B4E8000221}"/>
              </a:ext>
            </a:extLst>
          </p:cNvPr>
          <p:cNvSpPr>
            <a:spLocks noGrp="1"/>
          </p:cNvSpPr>
          <p:nvPr>
            <p:ph idx="1"/>
          </p:nvPr>
        </p:nvSpPr>
        <p:spPr/>
        <p:txBody>
          <a:bodyPr>
            <a:normAutofit/>
          </a:bodyPr>
          <a:lstStyle/>
          <a:p>
            <a:r>
              <a:rPr lang="en-US" sz="2400" b="0" i="0" smtClean="0">
                <a:solidFill>
                  <a:srgbClr val="1A2C47"/>
                </a:solidFill>
                <a:effectLst/>
                <a:latin typeface="Times New Roman" panose="02020603050405020304" pitchFamily="18" charset="0"/>
                <a:cs typeface="Times New Roman" panose="02020603050405020304" pitchFamily="18" charset="0"/>
              </a:rPr>
              <a:t>When </a:t>
            </a:r>
            <a:r>
              <a:rPr lang="en-US" sz="2400" b="0" i="0">
                <a:solidFill>
                  <a:srgbClr val="1A2C47"/>
                </a:solidFill>
                <a:effectLst/>
                <a:latin typeface="Times New Roman" panose="02020603050405020304" pitchFamily="18" charset="0"/>
                <a:cs typeface="Times New Roman" panose="02020603050405020304" pitchFamily="18" charset="0"/>
              </a:rPr>
              <a:t>the interrupt occurs, the CPU completes the execution of ongoing instruction and handles the ISR. But once </a:t>
            </a:r>
            <a:r>
              <a:rPr lang="en-US" sz="2400" b="0" i="0" smtClean="0">
                <a:solidFill>
                  <a:srgbClr val="1A2C47"/>
                </a:solidFill>
                <a:effectLst/>
                <a:latin typeface="Times New Roman" panose="02020603050405020304" pitchFamily="18" charset="0"/>
                <a:cs typeface="Times New Roman" panose="02020603050405020304" pitchFamily="18" charset="0"/>
              </a:rPr>
              <a:t>the </a:t>
            </a:r>
            <a:r>
              <a:rPr lang="en-US" sz="2400" b="0" i="0">
                <a:solidFill>
                  <a:srgbClr val="1A2C47"/>
                </a:solidFill>
                <a:effectLst/>
                <a:latin typeface="Times New Roman" panose="02020603050405020304" pitchFamily="18" charset="0"/>
                <a:cs typeface="Times New Roman" panose="02020603050405020304" pitchFamily="18" charset="0"/>
              </a:rPr>
              <a:t>interrupt is resolved, the CPU continues to execute from where an execution was stopped prior to the interrupt.</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632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FEBA-A5E7-8606-BC8D-B0785F782A7A}"/>
              </a:ext>
            </a:extLst>
          </p:cNvPr>
          <p:cNvSpPr>
            <a:spLocks noGrp="1"/>
          </p:cNvSpPr>
          <p:nvPr>
            <p:ph type="title"/>
          </p:nvPr>
        </p:nvSpPr>
        <p:spPr/>
        <p:txBody>
          <a:bodyPr>
            <a:normAutofit/>
          </a:bodyPr>
          <a:lstStyle/>
          <a:p>
            <a:r>
              <a:rPr lang="en-US" sz="4000" b="1" i="0">
                <a:effectLst/>
                <a:latin typeface="Snap ITC" panose="04040A07060A02020202" pitchFamily="82" charset="0"/>
              </a:rPr>
              <a:t>Context Switching</a:t>
            </a:r>
            <a:endParaRPr lang="en-US" sz="4000">
              <a:latin typeface="Snap ITC" panose="04040A07060A02020202" pitchFamily="82" charset="0"/>
            </a:endParaRPr>
          </a:p>
        </p:txBody>
      </p:sp>
      <p:sp>
        <p:nvSpPr>
          <p:cNvPr id="3" name="Content Placeholder 2">
            <a:extLst>
              <a:ext uri="{FF2B5EF4-FFF2-40B4-BE49-F238E27FC236}">
                <a16:creationId xmlns:a16="http://schemas.microsoft.com/office/drawing/2014/main" id="{7141346A-D5EE-E98E-ED55-BBBF3EA80DE3}"/>
              </a:ext>
            </a:extLst>
          </p:cNvPr>
          <p:cNvSpPr>
            <a:spLocks noGrp="1"/>
          </p:cNvSpPr>
          <p:nvPr>
            <p:ph idx="1"/>
          </p:nvPr>
        </p:nvSpPr>
        <p:spPr/>
        <p:txBody>
          <a:bodyPr>
            <a:normAutofit/>
          </a:bodyPr>
          <a:lstStyle/>
          <a:p>
            <a:r>
              <a:rPr lang="en-US" sz="2400" b="1" i="0">
                <a:solidFill>
                  <a:schemeClr val="tx1"/>
                </a:solidFill>
                <a:effectLst/>
                <a:latin typeface="Times New Roman" panose="02020603050405020304" pitchFamily="18" charset="0"/>
                <a:cs typeface="Times New Roman" panose="02020603050405020304" pitchFamily="18" charset="0"/>
              </a:rPr>
              <a:t>Context Switching</a:t>
            </a:r>
            <a:r>
              <a:rPr lang="en-US" sz="2400" b="0" i="0">
                <a:solidFill>
                  <a:schemeClr val="tx1"/>
                </a:solidFill>
                <a:effectLst/>
                <a:latin typeface="Times New Roman" panose="02020603050405020304" pitchFamily="18" charset="0"/>
                <a:cs typeface="Times New Roman" panose="02020603050405020304" pitchFamily="18" charset="0"/>
              </a:rPr>
              <a:t> is the process where the state of the current process is saved and stored, while another process is brought for execution. Once the execution of the new process completes, the CPU restores the state of the old process and continues the execution from where the execution of the process was left.</a:t>
            </a:r>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43314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C4E5-3FD3-50CA-09FA-3EE263E25C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34E475-86EE-D871-B6BA-FFB0B364C7A4}"/>
              </a:ext>
            </a:extLst>
          </p:cNvPr>
          <p:cNvSpPr>
            <a:spLocks noGrp="1"/>
          </p:cNvSpPr>
          <p:nvPr>
            <p:ph idx="1"/>
          </p:nvPr>
        </p:nvSpPr>
        <p:spPr>
          <a:xfrm>
            <a:off x="677334" y="2188298"/>
            <a:ext cx="8596668" cy="3880773"/>
          </a:xfrm>
        </p:spPr>
        <p:txBody>
          <a:bodyPr>
            <a:normAutofit/>
          </a:bodyPr>
          <a:lstStyle/>
          <a:p>
            <a:r>
              <a:rPr lang="en-US" b="0" i="0">
                <a:solidFill>
                  <a:schemeClr val="tx1"/>
                </a:solidFill>
                <a:effectLst/>
                <a:latin typeface="Times New Roman" panose="02020603050405020304" pitchFamily="18" charset="0"/>
                <a:cs typeface="Times New Roman" panose="02020603050405020304" pitchFamily="18" charset="0"/>
              </a:rPr>
              <a:t>So following steps are involved while handling the interrupts:</a:t>
            </a:r>
          </a:p>
          <a:p>
            <a:r>
              <a:rPr lang="en-US" b="0" i="0">
                <a:solidFill>
                  <a:schemeClr val="tx1"/>
                </a:solidFill>
                <a:effectLst/>
                <a:latin typeface="Times New Roman" panose="02020603050405020304" pitchFamily="18" charset="0"/>
                <a:cs typeface="Times New Roman" panose="02020603050405020304" pitchFamily="18" charset="0"/>
              </a:rPr>
              <a:t>The First step involved in handling the interrupt is to </a:t>
            </a:r>
            <a:r>
              <a:rPr lang="en-US" b="1" i="0">
                <a:solidFill>
                  <a:schemeClr val="tx1"/>
                </a:solidFill>
                <a:effectLst/>
                <a:latin typeface="Times New Roman" panose="02020603050405020304" pitchFamily="18" charset="0"/>
                <a:cs typeface="Times New Roman" panose="02020603050405020304" pitchFamily="18" charset="0"/>
              </a:rPr>
              <a:t>check the priority of the interrupt</a:t>
            </a:r>
            <a:r>
              <a:rPr lang="en-US" b="0" i="0">
                <a:solidFill>
                  <a:schemeClr val="tx1"/>
                </a:solidFill>
                <a:effectLst/>
                <a:latin typeface="Times New Roman" panose="02020603050405020304" pitchFamily="18" charset="0"/>
                <a:cs typeface="Times New Roman" panose="02020603050405020304" pitchFamily="18" charset="0"/>
              </a:rPr>
              <a:t>.</a:t>
            </a:r>
          </a:p>
          <a:p>
            <a:r>
              <a:rPr lang="en-US" b="0" i="1">
                <a:solidFill>
                  <a:schemeClr val="tx1"/>
                </a:solidFill>
                <a:effectLst/>
                <a:latin typeface="Times New Roman" panose="02020603050405020304" pitchFamily="18" charset="0"/>
                <a:cs typeface="Times New Roman" panose="02020603050405020304" pitchFamily="18" charset="0"/>
              </a:rPr>
              <a:t>If the priority is low</a:t>
            </a:r>
            <a:r>
              <a:rPr lang="en-US" b="0" i="0">
                <a:solidFill>
                  <a:schemeClr val="tx1"/>
                </a:solidFill>
                <a:effectLst/>
                <a:latin typeface="Times New Roman" panose="02020603050405020304" pitchFamily="18" charset="0"/>
                <a:cs typeface="Times New Roman" panose="02020603050405020304" pitchFamily="18" charset="0"/>
              </a:rPr>
              <a:t> compared to the current process under execution, </a:t>
            </a:r>
            <a:r>
              <a:rPr lang="en-US" b="1" i="0">
                <a:solidFill>
                  <a:schemeClr val="tx1"/>
                </a:solidFill>
                <a:effectLst/>
                <a:latin typeface="Times New Roman" panose="02020603050405020304" pitchFamily="18" charset="0"/>
                <a:cs typeface="Times New Roman" panose="02020603050405020304" pitchFamily="18" charset="0"/>
              </a:rPr>
              <a:t>then interrupt is saved in the memory.</a:t>
            </a:r>
            <a:endParaRPr lang="en-US" b="0" i="0">
              <a:solidFill>
                <a:schemeClr val="tx1"/>
              </a:solidFill>
              <a:effectLst/>
              <a:latin typeface="Times New Roman" panose="02020603050405020304" pitchFamily="18" charset="0"/>
              <a:cs typeface="Times New Roman" panose="02020603050405020304" pitchFamily="18" charset="0"/>
            </a:endParaRPr>
          </a:p>
          <a:p>
            <a:r>
              <a:rPr lang="en-US" b="0" i="1">
                <a:solidFill>
                  <a:schemeClr val="tx1"/>
                </a:solidFill>
                <a:effectLst/>
                <a:latin typeface="Times New Roman" panose="02020603050405020304" pitchFamily="18" charset="0"/>
                <a:cs typeface="Times New Roman" panose="02020603050405020304" pitchFamily="18" charset="0"/>
              </a:rPr>
              <a:t>If the priority is high</a:t>
            </a:r>
            <a:r>
              <a:rPr lang="en-US" b="0" i="0">
                <a:solidFill>
                  <a:schemeClr val="tx1"/>
                </a:solidFill>
                <a:effectLst/>
                <a:latin typeface="Times New Roman" panose="02020603050405020304" pitchFamily="18" charset="0"/>
                <a:cs typeface="Times New Roman" panose="02020603050405020304" pitchFamily="18" charset="0"/>
              </a:rPr>
              <a:t> compared to the current process under execution, </a:t>
            </a:r>
            <a:r>
              <a:rPr lang="en-US" b="1" i="0">
                <a:solidFill>
                  <a:schemeClr val="tx1"/>
                </a:solidFill>
                <a:effectLst/>
                <a:latin typeface="Times New Roman" panose="02020603050405020304" pitchFamily="18" charset="0"/>
                <a:cs typeface="Times New Roman" panose="02020603050405020304" pitchFamily="18" charset="0"/>
              </a:rPr>
              <a:t>CPU saves the context of the current process.</a:t>
            </a:r>
            <a:endParaRPr lang="en-US" b="0" i="0">
              <a:solidFill>
                <a:schemeClr val="tx1"/>
              </a:solidFill>
              <a:effectLst/>
              <a:latin typeface="Times New Roman" panose="02020603050405020304" pitchFamily="18" charset="0"/>
              <a:cs typeface="Times New Roman" panose="02020603050405020304" pitchFamily="18" charset="0"/>
            </a:endParaRPr>
          </a:p>
          <a:p>
            <a:r>
              <a:rPr lang="en-US" b="1" i="0">
                <a:solidFill>
                  <a:schemeClr val="tx1"/>
                </a:solidFill>
                <a:effectLst/>
                <a:latin typeface="Times New Roman" panose="02020603050405020304" pitchFamily="18" charset="0"/>
                <a:cs typeface="Times New Roman" panose="02020603050405020304" pitchFamily="18" charset="0"/>
              </a:rPr>
              <a:t>CPU loads the new process which invoked the interrupt and executes that.</a:t>
            </a:r>
            <a:endParaRPr lang="en-US" b="0" i="0">
              <a:solidFill>
                <a:schemeClr val="tx1"/>
              </a:solidFill>
              <a:effectLst/>
              <a:latin typeface="Times New Roman" panose="02020603050405020304" pitchFamily="18" charset="0"/>
              <a:cs typeface="Times New Roman" panose="02020603050405020304" pitchFamily="18" charset="0"/>
            </a:endParaRPr>
          </a:p>
          <a:p>
            <a:r>
              <a:rPr lang="en-US" b="0" i="0">
                <a:solidFill>
                  <a:schemeClr val="tx1"/>
                </a:solidFill>
                <a:effectLst/>
                <a:latin typeface="Times New Roman" panose="02020603050405020304" pitchFamily="18" charset="0"/>
                <a:cs typeface="Times New Roman" panose="02020603050405020304" pitchFamily="18" charset="0"/>
              </a:rPr>
              <a:t>On completion of the requested service, </a:t>
            </a:r>
            <a:r>
              <a:rPr lang="en-US" b="1" i="0">
                <a:solidFill>
                  <a:schemeClr val="tx1"/>
                </a:solidFill>
                <a:effectLst/>
                <a:latin typeface="Times New Roman" panose="02020603050405020304" pitchFamily="18" charset="0"/>
                <a:cs typeface="Times New Roman" panose="02020603050405020304" pitchFamily="18" charset="0"/>
              </a:rPr>
              <a:t>CPU loads the process which was under execution prior to the interrupt and resumes the execution from where the execution was interrupted</a:t>
            </a:r>
            <a:r>
              <a:rPr lang="en-US" b="0" i="0">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1696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AA92E81-D9C5-FF5A-8EEE-FFAE6CF59C1C}"/>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0">
                <a:solidFill>
                  <a:schemeClr val="accent1"/>
                </a:solidFill>
                <a:effectLst/>
                <a:latin typeface="Snap ITC" panose="04040A07060A02020202" pitchFamily="82" charset="0"/>
              </a:rPr>
              <a:t>Sending Signals -- kill(), raise()</a:t>
            </a:r>
            <a:br>
              <a:rPr lang="en-US" sz="4000" b="1" i="0">
                <a:solidFill>
                  <a:schemeClr val="accent1"/>
                </a:solidFill>
                <a:effectLst/>
                <a:latin typeface="Snap ITC" panose="04040A07060A02020202" pitchFamily="82" charset="0"/>
              </a:rPr>
            </a:br>
            <a:endParaRPr lang="en-US" sz="4000">
              <a:solidFill>
                <a:schemeClr val="accent1"/>
              </a:solidFill>
              <a:latin typeface="Snap ITC" panose="04040A07060A02020202" pitchFamily="82" charset="0"/>
            </a:endParaRPr>
          </a:p>
        </p:txBody>
      </p:sp>
      <p:sp>
        <p:nvSpPr>
          <p:cNvPr id="3" name="Content Placeholder 2">
            <a:extLst>
              <a:ext uri="{FF2B5EF4-FFF2-40B4-BE49-F238E27FC236}">
                <a16:creationId xmlns:a16="http://schemas.microsoft.com/office/drawing/2014/main" id="{1F0EFBB5-5322-B4FF-A6C7-A278CFC38934}"/>
              </a:ext>
            </a:extLst>
          </p:cNvPr>
          <p:cNvSpPr>
            <a:spLocks noGrp="1"/>
          </p:cNvSpPr>
          <p:nvPr>
            <p:ph idx="1"/>
          </p:nvPr>
        </p:nvSpPr>
        <p:spPr/>
        <p:txBody>
          <a:bodyPr>
            <a:noAutofit/>
          </a:bodyPr>
          <a:lstStyle/>
          <a:p>
            <a:r>
              <a:rPr lang="en-US" b="0" i="0">
                <a:solidFill>
                  <a:schemeClr val="tx1"/>
                </a:solidFill>
                <a:effectLst/>
                <a:latin typeface="Times New Roman" panose="02020603050405020304" pitchFamily="18" charset="0"/>
                <a:cs typeface="Times New Roman" panose="02020603050405020304" pitchFamily="18" charset="0"/>
              </a:rPr>
              <a:t>There are two common functions used to send signals</a:t>
            </a:r>
          </a:p>
          <a:p>
            <a:pPr fontAlgn="base"/>
            <a:r>
              <a:rPr lang="en-US" b="0" i="0">
                <a:solidFill>
                  <a:schemeClr val="tx1"/>
                </a:solidFill>
                <a:effectLst/>
                <a:latin typeface="Times New Roman" panose="02020603050405020304" pitchFamily="18" charset="0"/>
                <a:cs typeface="Times New Roman" panose="02020603050405020304" pitchFamily="18" charset="0"/>
              </a:rPr>
              <a:t>int kill(int pid, int signal) - a system call that send a signal to a process, pid. If </a:t>
            </a:r>
            <a:r>
              <a:rPr lang="en-US" b="0" i="1">
                <a:solidFill>
                  <a:schemeClr val="tx1"/>
                </a:solidFill>
                <a:effectLst/>
                <a:latin typeface="Times New Roman" panose="02020603050405020304" pitchFamily="18" charset="0"/>
                <a:cs typeface="Times New Roman" panose="02020603050405020304" pitchFamily="18" charset="0"/>
              </a:rPr>
              <a:t>pid</a:t>
            </a:r>
            <a:r>
              <a:rPr lang="en-US" b="0" i="0">
                <a:solidFill>
                  <a:schemeClr val="tx1"/>
                </a:solidFill>
                <a:effectLst/>
                <a:latin typeface="Times New Roman" panose="02020603050405020304" pitchFamily="18" charset="0"/>
                <a:cs typeface="Times New Roman" panose="02020603050405020304" pitchFamily="18" charset="0"/>
              </a:rPr>
              <a:t> is greater than 0, kill() sends its signal to the process whose ID is equal to </a:t>
            </a:r>
            <a:r>
              <a:rPr lang="en-US" b="0" i="1">
                <a:solidFill>
                  <a:schemeClr val="tx1"/>
                </a:solidFill>
                <a:effectLst/>
                <a:latin typeface="Times New Roman" panose="02020603050405020304" pitchFamily="18" charset="0"/>
                <a:cs typeface="Times New Roman" panose="02020603050405020304" pitchFamily="18" charset="0"/>
              </a:rPr>
              <a:t>pid</a:t>
            </a:r>
            <a:r>
              <a:rPr lang="en-US" b="0" i="0">
                <a:solidFill>
                  <a:schemeClr val="tx1"/>
                </a:solidFill>
                <a:effectLst/>
                <a:latin typeface="Times New Roman" panose="02020603050405020304" pitchFamily="18" charset="0"/>
                <a:cs typeface="Times New Roman" panose="02020603050405020304" pitchFamily="18" charset="0"/>
              </a:rPr>
              <a:t>.</a:t>
            </a:r>
          </a:p>
          <a:p>
            <a:pPr fontAlgn="base"/>
            <a:r>
              <a:rPr lang="en-US" b="0" i="0">
                <a:solidFill>
                  <a:schemeClr val="tx1"/>
                </a:solidFill>
                <a:effectLst/>
                <a:latin typeface="Times New Roman" panose="02020603050405020304" pitchFamily="18" charset="0"/>
                <a:cs typeface="Times New Roman" panose="02020603050405020304" pitchFamily="18" charset="0"/>
              </a:rPr>
              <a:t>If </a:t>
            </a:r>
            <a:r>
              <a:rPr lang="en-US" b="0" i="1">
                <a:solidFill>
                  <a:schemeClr val="tx1"/>
                </a:solidFill>
                <a:effectLst/>
                <a:latin typeface="Times New Roman" panose="02020603050405020304" pitchFamily="18" charset="0"/>
                <a:cs typeface="Times New Roman" panose="02020603050405020304" pitchFamily="18" charset="0"/>
              </a:rPr>
              <a:t>pid</a:t>
            </a:r>
            <a:r>
              <a:rPr lang="en-US" b="0" i="0">
                <a:solidFill>
                  <a:schemeClr val="tx1"/>
                </a:solidFill>
                <a:effectLst/>
                <a:latin typeface="Times New Roman" panose="02020603050405020304" pitchFamily="18" charset="0"/>
                <a:cs typeface="Times New Roman" panose="02020603050405020304" pitchFamily="18" charset="0"/>
              </a:rPr>
              <a:t> is equal to 0, kill() sends its signal to all processes whose process group ID is equal to that of the sender, except for those that the sender does not have appropriate privileges to send a signal to.</a:t>
            </a:r>
          </a:p>
          <a:p>
            <a:pPr fontAlgn="base"/>
            <a:r>
              <a:rPr lang="en-US" b="0" i="0">
                <a:solidFill>
                  <a:schemeClr val="tx1"/>
                </a:solidFill>
                <a:effectLst/>
                <a:latin typeface="Times New Roman" panose="02020603050405020304" pitchFamily="18" charset="0"/>
                <a:cs typeface="Times New Roman" panose="02020603050405020304" pitchFamily="18" charset="0"/>
              </a:rPr>
              <a:t>If </a:t>
            </a:r>
            <a:r>
              <a:rPr lang="en-US" b="0" i="1">
                <a:solidFill>
                  <a:schemeClr val="tx1"/>
                </a:solidFill>
                <a:effectLst/>
                <a:latin typeface="Times New Roman" panose="02020603050405020304" pitchFamily="18" charset="0"/>
                <a:cs typeface="Times New Roman" panose="02020603050405020304" pitchFamily="18" charset="0"/>
              </a:rPr>
              <a:t>pid</a:t>
            </a:r>
            <a:r>
              <a:rPr lang="en-US" b="0" i="0">
                <a:solidFill>
                  <a:schemeClr val="tx1"/>
                </a:solidFill>
                <a:effectLst/>
                <a:latin typeface="Times New Roman" panose="02020603050405020304" pitchFamily="18" charset="0"/>
                <a:cs typeface="Times New Roman" panose="02020603050405020304" pitchFamily="18" charset="0"/>
              </a:rPr>
              <a:t> is -1, kill() returns -1.</a:t>
            </a:r>
          </a:p>
          <a:p>
            <a:r>
              <a:rPr lang="en-US" b="0" i="0">
                <a:solidFill>
                  <a:schemeClr val="tx1"/>
                </a:solidFill>
                <a:effectLst/>
                <a:latin typeface="Times New Roman" panose="02020603050405020304" pitchFamily="18" charset="0"/>
                <a:cs typeface="Times New Roman" panose="02020603050405020304" pitchFamily="18" charset="0"/>
              </a:rPr>
              <a:t>int raise(int sig) sends the signal sig to the executing program. raise() actually uses kill() to send the signal to the executing program:</a:t>
            </a:r>
          </a:p>
          <a:p>
            <a:r>
              <a:rPr lang="en-US">
                <a:solidFill>
                  <a:schemeClr val="tx1"/>
                </a:solidFill>
                <a:latin typeface="Times New Roman" panose="02020603050405020304" pitchFamily="18" charset="0"/>
                <a:cs typeface="Times New Roman" panose="02020603050405020304" pitchFamily="18" charset="0"/>
              </a:rPr>
              <a:t>kill(getpid(), sig);</a:t>
            </a:r>
            <a:endParaRPr lang="en-US" b="0" i="0">
              <a:solidFill>
                <a:schemeClr val="tx1"/>
              </a:solidFill>
              <a:effectLst/>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 </a:t>
            </a:r>
            <a:r>
              <a:rPr lang="en-US" b="0" i="0">
                <a:solidFill>
                  <a:schemeClr val="tx1"/>
                </a:solidFill>
                <a:effectLst/>
                <a:latin typeface="Times New Roman" panose="02020603050405020304" pitchFamily="18" charset="0"/>
                <a:cs typeface="Times New Roman" panose="02020603050405020304" pitchFamily="18" charset="0"/>
              </a:rPr>
              <a:t>There is also a UNIX command called kill that can be used to send signals from the command line - see man pages.</a:t>
            </a:r>
          </a:p>
        </p:txBody>
      </p:sp>
    </p:spTree>
    <p:extLst>
      <p:ext uri="{BB962C8B-B14F-4D97-AF65-F5344CB8AC3E}">
        <p14:creationId xmlns:p14="http://schemas.microsoft.com/office/powerpoint/2010/main" val="424066936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AFC2-537E-7E5A-379F-2D2E46CA473B}"/>
              </a:ext>
            </a:extLst>
          </p:cNvPr>
          <p:cNvSpPr>
            <a:spLocks noGrp="1"/>
          </p:cNvSpPr>
          <p:nvPr>
            <p:ph type="title"/>
          </p:nvPr>
        </p:nvSpPr>
        <p:spPr/>
        <p:txBody>
          <a:bodyPr>
            <a:normAutofit/>
          </a:bodyPr>
          <a:lstStyle/>
          <a:p>
            <a:pPr fontAlgn="base"/>
            <a:r>
              <a:rPr lang="en-US" b="1" i="0">
                <a:effectLst/>
                <a:latin typeface="Snap ITC" panose="04040A07060A02020202" pitchFamily="82" charset="0"/>
              </a:rPr>
              <a:t>Raise with Kill Example Program</a:t>
            </a:r>
          </a:p>
        </p:txBody>
      </p:sp>
      <p:sp>
        <p:nvSpPr>
          <p:cNvPr id="3" name="Content Placeholder 2">
            <a:extLst>
              <a:ext uri="{FF2B5EF4-FFF2-40B4-BE49-F238E27FC236}">
                <a16:creationId xmlns:a16="http://schemas.microsoft.com/office/drawing/2014/main" id="{C3A46AB7-374E-FBBC-6BFB-BDB30F9E289A}"/>
              </a:ext>
            </a:extLst>
          </p:cNvPr>
          <p:cNvSpPr>
            <a:spLocks noGrp="1"/>
          </p:cNvSpPr>
          <p:nvPr>
            <p:ph idx="1"/>
          </p:nvPr>
        </p:nvSpPr>
        <p:spPr/>
        <p:txBody>
          <a:bodyPr>
            <a:normAutofit fontScale="92500" lnSpcReduction="10000"/>
          </a:bodyPr>
          <a:lstStyle/>
          <a:p>
            <a:r>
              <a:rPr lang="en-US" b="0" i="0">
                <a:solidFill>
                  <a:srgbClr val="406040"/>
                </a:solidFill>
                <a:effectLst/>
                <a:latin typeface="Times New Roman" panose="02020603050405020304" pitchFamily="18" charset="0"/>
                <a:cs typeface="Times New Roman" panose="02020603050405020304" pitchFamily="18" charset="0"/>
              </a:rPr>
              <a:t>#include&lt;stdio.h&gt;</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406040"/>
                </a:solidFill>
                <a:effectLst/>
                <a:latin typeface="Times New Roman" panose="02020603050405020304" pitchFamily="18" charset="0"/>
                <a:cs typeface="Times New Roman" panose="02020603050405020304" pitchFamily="18" charset="0"/>
              </a:rPr>
              <a:t>#include &lt;unistd.h&gt;</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406040"/>
                </a:solidFill>
                <a:effectLst/>
                <a:latin typeface="Times New Roman" panose="02020603050405020304" pitchFamily="18" charset="0"/>
                <a:cs typeface="Times New Roman" panose="02020603050405020304" pitchFamily="18" charset="0"/>
              </a:rPr>
              <a:t>#include&lt;signal.h&gt;</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008080"/>
                </a:solidFill>
                <a:effectLst/>
                <a:latin typeface="Times New Roman" panose="02020603050405020304" pitchFamily="18" charset="0"/>
                <a:cs typeface="Times New Roman" panose="02020603050405020304" pitchFamily="18" charset="0"/>
              </a:rPr>
              <a:t>void</a:t>
            </a:r>
            <a:r>
              <a:rPr lang="en-US" b="0" i="0">
                <a:solidFill>
                  <a:srgbClr val="000000"/>
                </a:solidFill>
                <a:effectLst/>
                <a:latin typeface="Times New Roman" panose="02020603050405020304" pitchFamily="18" charset="0"/>
                <a:cs typeface="Times New Roman" panose="02020603050405020304" pitchFamily="18" charset="0"/>
              </a:rPr>
              <a:t> sig_handler(</a:t>
            </a:r>
            <a:r>
              <a:rPr lang="en-US" b="0" i="0">
                <a:solidFill>
                  <a:srgbClr val="008080"/>
                </a:solidFill>
                <a:effectLst/>
                <a:latin typeface="Times New Roman" panose="02020603050405020304" pitchFamily="18" charset="0"/>
                <a:cs typeface="Times New Roman" panose="02020603050405020304" pitchFamily="18" charset="0"/>
              </a:rPr>
              <a:t>int</a:t>
            </a:r>
            <a:r>
              <a:rPr lang="en-US" b="0" i="0">
                <a:solidFill>
                  <a:srgbClr val="000000"/>
                </a:solidFill>
                <a:effectLst/>
                <a:latin typeface="Times New Roman" panose="02020603050405020304" pitchFamily="18" charset="0"/>
                <a:cs typeface="Times New Roman" panose="02020603050405020304" pitchFamily="18" charset="0"/>
              </a:rPr>
              <a:t> signum){</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000000"/>
                </a:solidFill>
                <a:effectLst/>
                <a:latin typeface="Times New Roman" panose="02020603050405020304" pitchFamily="18" charset="0"/>
                <a:cs typeface="Times New Roman" panose="02020603050405020304" pitchFamily="18" charset="0"/>
              </a:rPr>
              <a:t>  </a:t>
            </a:r>
            <a:r>
              <a:rPr lang="en-US" b="0" i="0" u="none" strike="noStrike">
                <a:solidFill>
                  <a:srgbClr val="008080"/>
                </a:solidFill>
                <a:effectLst/>
                <a:latin typeface="Times New Roman" panose="02020603050405020304" pitchFamily="18" charset="0"/>
                <a:cs typeface="Times New Roman" panose="02020603050405020304" pitchFamily="18" charset="0"/>
                <a:hlinkClick r:id="rId2"/>
              </a:rPr>
              <a:t>printf</a:t>
            </a:r>
            <a:r>
              <a:rPr lang="en-US" b="0" i="0">
                <a:solidFill>
                  <a:srgbClr val="000000"/>
                </a:solidFill>
                <a:effectLst/>
                <a:latin typeface="Times New Roman" panose="02020603050405020304" pitchFamily="18" charset="0"/>
                <a:cs typeface="Times New Roman" panose="02020603050405020304" pitchFamily="18" charset="0"/>
              </a:rPr>
              <a:t>(</a:t>
            </a:r>
            <a:r>
              <a:rPr lang="en-US" b="0" i="0">
                <a:solidFill>
                  <a:srgbClr val="C03030"/>
                </a:solidFill>
                <a:effectLst/>
                <a:latin typeface="Times New Roman" panose="02020603050405020304" pitchFamily="18" charset="0"/>
                <a:cs typeface="Times New Roman" panose="02020603050405020304" pitchFamily="18" charset="0"/>
              </a:rPr>
              <a:t>"Inside handler function\n"</a:t>
            </a:r>
            <a:r>
              <a:rPr lang="en-US" b="0" i="0">
                <a:solidFill>
                  <a:srgbClr val="000000"/>
                </a:solidFill>
                <a:effectLst/>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000000"/>
                </a:solidFill>
                <a:effectLst/>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008080"/>
                </a:solidFill>
                <a:effectLst/>
                <a:latin typeface="Times New Roman" panose="02020603050405020304" pitchFamily="18" charset="0"/>
                <a:cs typeface="Times New Roman" panose="02020603050405020304" pitchFamily="18" charset="0"/>
              </a:rPr>
              <a:t>int</a:t>
            </a:r>
            <a:r>
              <a:rPr lang="en-US" b="0" i="0">
                <a:solidFill>
                  <a:srgbClr val="000000"/>
                </a:solidFill>
                <a:effectLst/>
                <a:latin typeface="Times New Roman" panose="02020603050405020304" pitchFamily="18" charset="0"/>
                <a:cs typeface="Times New Roman" panose="02020603050405020304" pitchFamily="18" charset="0"/>
              </a:rPr>
              <a:t> main(){</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000000"/>
                </a:solidFill>
                <a:effectLst/>
                <a:latin typeface="Times New Roman" panose="02020603050405020304" pitchFamily="18" charset="0"/>
                <a:cs typeface="Times New Roman" panose="02020603050405020304" pitchFamily="18" charset="0"/>
              </a:rPr>
              <a:t>  pid_t pid;</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000000"/>
                </a:solidFill>
                <a:effectLst/>
                <a:latin typeface="Times New Roman" panose="02020603050405020304" pitchFamily="18" charset="0"/>
                <a:cs typeface="Times New Roman" panose="02020603050405020304" pitchFamily="18" charset="0"/>
              </a:rPr>
              <a:t>  signal(SIGUSR1,sig_handler); </a:t>
            </a:r>
            <a:r>
              <a:rPr lang="en-US" b="0" i="0">
                <a:solidFill>
                  <a:srgbClr val="406040"/>
                </a:solidFill>
                <a:effectLst/>
                <a:latin typeface="Times New Roman" panose="02020603050405020304" pitchFamily="18" charset="0"/>
                <a:cs typeface="Times New Roman" panose="02020603050405020304" pitchFamily="18" charset="0"/>
              </a:rPr>
              <a:t>// Register signal handler</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000000"/>
                </a:solidFill>
                <a:effectLst/>
                <a:latin typeface="Times New Roman" panose="02020603050405020304" pitchFamily="18" charset="0"/>
                <a:cs typeface="Times New Roman" panose="02020603050405020304" pitchFamily="18" charset="0"/>
              </a:rPr>
              <a:t>  </a:t>
            </a:r>
            <a:r>
              <a:rPr lang="en-US" b="0" i="0" u="none" strike="noStrike">
                <a:solidFill>
                  <a:srgbClr val="008080"/>
                </a:solidFill>
                <a:effectLst/>
                <a:latin typeface="Times New Roman" panose="02020603050405020304" pitchFamily="18" charset="0"/>
                <a:cs typeface="Times New Roman" panose="02020603050405020304" pitchFamily="18" charset="0"/>
                <a:hlinkClick r:id="rId2"/>
              </a:rPr>
              <a:t>printf</a:t>
            </a:r>
            <a:r>
              <a:rPr lang="en-US" b="0" i="0">
                <a:solidFill>
                  <a:srgbClr val="000000"/>
                </a:solidFill>
                <a:effectLst/>
                <a:latin typeface="Times New Roman" panose="02020603050405020304" pitchFamily="18" charset="0"/>
                <a:cs typeface="Times New Roman" panose="02020603050405020304" pitchFamily="18" charset="0"/>
              </a:rPr>
              <a:t>(</a:t>
            </a:r>
            <a:r>
              <a:rPr lang="en-US" b="0" i="0">
                <a:solidFill>
                  <a:srgbClr val="C03030"/>
                </a:solidFill>
                <a:effectLst/>
                <a:latin typeface="Times New Roman" panose="02020603050405020304" pitchFamily="18" charset="0"/>
                <a:cs typeface="Times New Roman" panose="02020603050405020304" pitchFamily="18" charset="0"/>
              </a:rPr>
              <a:t>"Inside main function\n"</a:t>
            </a:r>
            <a:r>
              <a:rPr lang="en-US" b="0" i="0">
                <a:solidFill>
                  <a:srgbClr val="000000"/>
                </a:solidFill>
                <a:effectLst/>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000000"/>
                </a:solidFill>
                <a:effectLst/>
                <a:latin typeface="Times New Roman" panose="02020603050405020304" pitchFamily="18" charset="0"/>
                <a:cs typeface="Times New Roman" panose="02020603050405020304" pitchFamily="18" charset="0"/>
              </a:rPr>
              <a:t>  pid=getpid();      </a:t>
            </a:r>
            <a:r>
              <a:rPr lang="en-US" b="0" i="0">
                <a:solidFill>
                  <a:srgbClr val="406040"/>
                </a:solidFill>
                <a:effectLst/>
                <a:latin typeface="Times New Roman" panose="02020603050405020304" pitchFamily="18" charset="0"/>
                <a:cs typeface="Times New Roman" panose="02020603050405020304" pitchFamily="18" charset="0"/>
              </a:rPr>
              <a:t>//Process ID of itself</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000000"/>
                </a:solidFill>
                <a:effectLst/>
                <a:latin typeface="Times New Roman" panose="02020603050405020304" pitchFamily="18" charset="0"/>
                <a:cs typeface="Times New Roman" panose="02020603050405020304" pitchFamily="18" charset="0"/>
              </a:rPr>
              <a:t>  kill(pid,SIGUSR1);        </a:t>
            </a:r>
            <a:r>
              <a:rPr lang="en-US" b="0" i="0">
                <a:solidFill>
                  <a:srgbClr val="406040"/>
                </a:solidFill>
                <a:effectLst/>
                <a:latin typeface="Times New Roman" panose="02020603050405020304" pitchFamily="18" charset="0"/>
                <a:cs typeface="Times New Roman" panose="02020603050405020304" pitchFamily="18" charset="0"/>
              </a:rPr>
              <a:t>// Send SIGUSR1 to itself</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000000"/>
                </a:solidFill>
                <a:effectLst/>
                <a:latin typeface="Times New Roman" panose="02020603050405020304" pitchFamily="18" charset="0"/>
                <a:cs typeface="Times New Roman" panose="02020603050405020304" pitchFamily="18" charset="0"/>
              </a:rPr>
              <a:t>  </a:t>
            </a:r>
            <a:r>
              <a:rPr lang="en-US" b="0" i="0" u="none" strike="noStrike">
                <a:solidFill>
                  <a:srgbClr val="008080"/>
                </a:solidFill>
                <a:effectLst/>
                <a:latin typeface="Times New Roman" panose="02020603050405020304" pitchFamily="18" charset="0"/>
                <a:cs typeface="Times New Roman" panose="02020603050405020304" pitchFamily="18" charset="0"/>
                <a:hlinkClick r:id="rId2"/>
              </a:rPr>
              <a:t>printf</a:t>
            </a:r>
            <a:r>
              <a:rPr lang="en-US" b="0" i="0">
                <a:solidFill>
                  <a:srgbClr val="000000"/>
                </a:solidFill>
                <a:effectLst/>
                <a:latin typeface="Times New Roman" panose="02020603050405020304" pitchFamily="18" charset="0"/>
                <a:cs typeface="Times New Roman" panose="02020603050405020304" pitchFamily="18" charset="0"/>
              </a:rPr>
              <a:t>(</a:t>
            </a:r>
            <a:r>
              <a:rPr lang="en-US" b="0" i="0">
                <a:solidFill>
                  <a:srgbClr val="C03030"/>
                </a:solidFill>
                <a:effectLst/>
                <a:latin typeface="Times New Roman" panose="02020603050405020304" pitchFamily="18" charset="0"/>
                <a:cs typeface="Times New Roman" panose="02020603050405020304" pitchFamily="18" charset="0"/>
              </a:rPr>
              <a:t>"Inside main function\n"</a:t>
            </a:r>
            <a:r>
              <a:rPr lang="en-US" b="0" i="0">
                <a:solidFill>
                  <a:srgbClr val="000000"/>
                </a:solidFill>
                <a:effectLst/>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000000"/>
                </a:solidFill>
                <a:effectLst/>
                <a:latin typeface="Times New Roman" panose="02020603050405020304" pitchFamily="18" charset="0"/>
                <a:cs typeface="Times New Roman" panose="02020603050405020304" pitchFamily="18" charset="0"/>
              </a:rPr>
              <a:t>  </a:t>
            </a:r>
            <a:r>
              <a:rPr lang="en-US" b="0" i="0">
                <a:solidFill>
                  <a:srgbClr val="2060A0"/>
                </a:solidFill>
                <a:effectLst/>
                <a:latin typeface="Times New Roman" panose="02020603050405020304" pitchFamily="18" charset="0"/>
                <a:cs typeface="Times New Roman" panose="02020603050405020304" pitchFamily="18" charset="0"/>
              </a:rPr>
              <a:t>return</a:t>
            </a:r>
            <a:r>
              <a:rPr lang="en-US" b="0" i="0">
                <a:solidFill>
                  <a:srgbClr val="000000"/>
                </a:solidFill>
                <a:effectLst/>
                <a:latin typeface="Times New Roman" panose="02020603050405020304" pitchFamily="18" charset="0"/>
                <a:cs typeface="Times New Roman" panose="02020603050405020304" pitchFamily="18" charset="0"/>
              </a:rPr>
              <a:t> </a:t>
            </a:r>
            <a:r>
              <a:rPr lang="en-US" b="0" i="0">
                <a:solidFill>
                  <a:srgbClr val="0080A0"/>
                </a:solidFill>
                <a:effectLst/>
                <a:latin typeface="Times New Roman" panose="02020603050405020304" pitchFamily="18" charset="0"/>
                <a:cs typeface="Times New Roman" panose="02020603050405020304" pitchFamily="18" charset="0"/>
              </a:rPr>
              <a:t>0</a:t>
            </a:r>
            <a:r>
              <a:rPr lang="en-US" b="0" i="0">
                <a:solidFill>
                  <a:srgbClr val="000000"/>
                </a:solidFill>
                <a:effectLst/>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b="0" i="0">
                <a:solidFill>
                  <a:srgbClr val="000000"/>
                </a:solidFill>
                <a:effectLst/>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79103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467F-2147-AB83-C710-1F69175E45A9}"/>
              </a:ext>
            </a:extLst>
          </p:cNvPr>
          <p:cNvSpPr>
            <a:spLocks noGrp="1"/>
          </p:cNvSpPr>
          <p:nvPr>
            <p:ph type="title"/>
          </p:nvPr>
        </p:nvSpPr>
        <p:spPr/>
        <p:txBody>
          <a:bodyPr>
            <a:normAutofit/>
          </a:bodyPr>
          <a:lstStyle/>
          <a:p>
            <a:r>
              <a:rPr lang="en-US" sz="4000">
                <a:latin typeface="Snap ITC" panose="04040A07060A02020202" pitchFamily="82" charset="0"/>
              </a:rPr>
              <a:t>Standart signals </a:t>
            </a:r>
          </a:p>
        </p:txBody>
      </p:sp>
      <p:sp>
        <p:nvSpPr>
          <p:cNvPr id="3" name="Content Placeholder 2">
            <a:extLst>
              <a:ext uri="{FF2B5EF4-FFF2-40B4-BE49-F238E27FC236}">
                <a16:creationId xmlns:a16="http://schemas.microsoft.com/office/drawing/2014/main" id="{FF790151-9794-0F17-1902-C11FE2294644}"/>
              </a:ext>
            </a:extLst>
          </p:cNvPr>
          <p:cNvSpPr>
            <a:spLocks noGrp="1"/>
          </p:cNvSpPr>
          <p:nvPr>
            <p:ph idx="1"/>
          </p:nvPr>
        </p:nvSpPr>
        <p:spPr/>
        <p:txBody>
          <a:bodyPr>
            <a:noAutofit/>
          </a:bodyPr>
          <a:lstStyle/>
          <a:p>
            <a:r>
              <a:rPr lang="en-US" sz="2000" b="1" i="0">
                <a:solidFill>
                  <a:schemeClr val="tx1"/>
                </a:solidFill>
                <a:effectLst/>
                <a:latin typeface="Times New Roman" panose="02020603050405020304" pitchFamily="18" charset="0"/>
                <a:cs typeface="Times New Roman" panose="02020603050405020304" pitchFamily="18" charset="0"/>
              </a:rPr>
              <a:t>SIGHUP</a:t>
            </a:r>
            <a:r>
              <a:rPr lang="en-US" sz="2000" b="0" i="0">
                <a:solidFill>
                  <a:schemeClr val="tx1"/>
                </a:solidFill>
                <a:effectLst/>
                <a:latin typeface="Times New Roman" panose="02020603050405020304" pitchFamily="18" charset="0"/>
                <a:cs typeface="Times New Roman" panose="02020603050405020304" pitchFamily="18" charset="0"/>
              </a:rPr>
              <a:t> </a:t>
            </a:r>
            <a:r>
              <a:rPr lang="en-US" sz="2000" b="0" i="0" smtClean="0">
                <a:solidFill>
                  <a:schemeClr val="tx1"/>
                </a:solidFill>
                <a:effectLst/>
                <a:latin typeface="Times New Roman" panose="02020603050405020304" pitchFamily="18" charset="0"/>
                <a:cs typeface="Times New Roman" panose="02020603050405020304" pitchFamily="18" charset="0"/>
              </a:rPr>
              <a:t>- hang-up </a:t>
            </a:r>
            <a:r>
              <a:rPr lang="en-US" sz="2000" b="0" i="0">
                <a:solidFill>
                  <a:schemeClr val="tx1"/>
                </a:solidFill>
                <a:effectLst/>
                <a:latin typeface="Times New Roman" panose="02020603050405020304" pitchFamily="18" charset="0"/>
                <a:cs typeface="Times New Roman" panose="02020603050405020304" pitchFamily="18" charset="0"/>
              </a:rPr>
              <a:t>the process. The SIGHUP signal is used to report disconnection of the user’s terminal, possibly because a remote connection is lost or hangs up.</a:t>
            </a:r>
          </a:p>
          <a:p>
            <a:r>
              <a:rPr lang="en-US" sz="2000" b="1" i="0" smtClean="0">
                <a:solidFill>
                  <a:schemeClr val="tx1"/>
                </a:solidFill>
                <a:effectLst/>
                <a:latin typeface="Times New Roman" panose="02020603050405020304" pitchFamily="18" charset="0"/>
                <a:cs typeface="Times New Roman" panose="02020603050405020304" pitchFamily="18" charset="0"/>
              </a:rPr>
              <a:t>SIGINT-</a:t>
            </a:r>
            <a:r>
              <a:rPr lang="en-US" sz="2000" b="0" i="0" smtClean="0">
                <a:solidFill>
                  <a:schemeClr val="tx1"/>
                </a:solidFill>
                <a:effectLst/>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i</a:t>
            </a:r>
            <a:r>
              <a:rPr lang="en-US" sz="2000" b="0" i="0" smtClean="0">
                <a:solidFill>
                  <a:schemeClr val="tx1"/>
                </a:solidFill>
                <a:effectLst/>
                <a:latin typeface="Times New Roman" panose="02020603050405020304" pitchFamily="18" charset="0"/>
                <a:cs typeface="Times New Roman" panose="02020603050405020304" pitchFamily="18" charset="0"/>
              </a:rPr>
              <a:t>nterrupt </a:t>
            </a:r>
            <a:r>
              <a:rPr lang="en-US" sz="2000" b="0" i="0">
                <a:solidFill>
                  <a:schemeClr val="tx1"/>
                </a:solidFill>
                <a:effectLst/>
                <a:latin typeface="Times New Roman" panose="02020603050405020304" pitchFamily="18" charset="0"/>
                <a:cs typeface="Times New Roman" panose="02020603050405020304" pitchFamily="18" charset="0"/>
              </a:rPr>
              <a:t>the process. When the user types the INTR character (normally Ctrl + C) the SIGINT signal is sent.</a:t>
            </a:r>
            <a:endParaRPr lang="en-US" sz="2000">
              <a:solidFill>
                <a:schemeClr val="tx1"/>
              </a:solidFill>
              <a:latin typeface="Times New Roman" panose="02020603050405020304" pitchFamily="18" charset="0"/>
              <a:cs typeface="Times New Roman" panose="02020603050405020304" pitchFamily="18" charset="0"/>
            </a:endParaRPr>
          </a:p>
          <a:p>
            <a:r>
              <a:rPr lang="en-US" sz="2000" b="1" i="0" smtClean="0">
                <a:solidFill>
                  <a:schemeClr val="tx1"/>
                </a:solidFill>
                <a:effectLst/>
                <a:latin typeface="Times New Roman" panose="02020603050405020304" pitchFamily="18" charset="0"/>
                <a:cs typeface="Times New Roman" panose="02020603050405020304" pitchFamily="18" charset="0"/>
              </a:rPr>
              <a:t>SIGQUIT</a:t>
            </a:r>
            <a:r>
              <a:rPr lang="en-US" sz="2000" smtClean="0">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i</a:t>
            </a:r>
            <a:r>
              <a:rPr lang="en-US" sz="2000" b="0" i="0" smtClean="0">
                <a:solidFill>
                  <a:schemeClr val="tx1"/>
                </a:solidFill>
                <a:effectLst/>
                <a:latin typeface="Times New Roman" panose="02020603050405020304" pitchFamily="18" charset="0"/>
                <a:cs typeface="Times New Roman" panose="02020603050405020304" pitchFamily="18" charset="0"/>
              </a:rPr>
              <a:t>llegal </a:t>
            </a:r>
            <a:r>
              <a:rPr lang="en-US" sz="2000" b="0" i="0">
                <a:solidFill>
                  <a:schemeClr val="tx1"/>
                </a:solidFill>
                <a:effectLst/>
                <a:latin typeface="Times New Roman" panose="02020603050405020304" pitchFamily="18" charset="0"/>
                <a:cs typeface="Times New Roman" panose="02020603050405020304" pitchFamily="18" charset="0"/>
              </a:rPr>
              <a:t>instruction. When an attempt is made to execute garbage or privileged instruction, the SIGILL signal is generated. Also, SIGILL can be generated when the stack overflows, or when the system has trouble running a signal handler.</a:t>
            </a:r>
          </a:p>
          <a:p>
            <a:r>
              <a:rPr lang="en-US" sz="2000" b="1" i="0">
                <a:solidFill>
                  <a:schemeClr val="tx1"/>
                </a:solidFill>
                <a:effectLst/>
                <a:latin typeface="Times New Roman" panose="02020603050405020304" pitchFamily="18" charset="0"/>
                <a:cs typeface="Times New Roman" panose="02020603050405020304" pitchFamily="18" charset="0"/>
              </a:rPr>
              <a:t> SIGTR</a:t>
            </a:r>
            <a:r>
              <a:rPr lang="en-US" sz="2000" b="0" i="0">
                <a:solidFill>
                  <a:schemeClr val="tx1"/>
                </a:solidFill>
                <a:effectLst/>
                <a:latin typeface="Times New Roman" panose="02020603050405020304" pitchFamily="18" charset="0"/>
                <a:cs typeface="Times New Roman" panose="02020603050405020304" pitchFamily="18" charset="0"/>
              </a:rPr>
              <a:t>AP Abort. The SIGABRT  signal is generated when abort() function is called. This signal indicates an error that is detected by the program itself and reported by the abort() function call.   </a:t>
            </a:r>
          </a:p>
        </p:txBody>
      </p:sp>
    </p:spTree>
    <p:extLst>
      <p:ext uri="{BB962C8B-B14F-4D97-AF65-F5344CB8AC3E}">
        <p14:creationId xmlns:p14="http://schemas.microsoft.com/office/powerpoint/2010/main" val="34815033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s For Your Attention Wallpapers - Top Free Thanks For Your Attention  Backgrounds - WallpaperAccess"/>
          <p:cNvPicPr>
            <a:picLocks noGrp="1" noChangeAspect="1" noChangeArrowheads="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8171" y="1057564"/>
            <a:ext cx="8680560" cy="506614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605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B47E-A339-F0C7-87A8-597D14D37C22}"/>
              </a:ext>
            </a:extLst>
          </p:cNvPr>
          <p:cNvSpPr>
            <a:spLocks noGrp="1"/>
          </p:cNvSpPr>
          <p:nvPr>
            <p:ph type="title"/>
          </p:nvPr>
        </p:nvSpPr>
        <p:spPr>
          <a:xfrm>
            <a:off x="677334" y="526473"/>
            <a:ext cx="8596668" cy="1320800"/>
          </a:xfrm>
        </p:spPr>
        <p:txBody>
          <a:bodyPr/>
          <a:lstStyle/>
          <a:p>
            <a:r>
              <a:rPr lang="en-US" sz="4000" b="1" i="0">
                <a:effectLst/>
                <a:latin typeface="Snap ITC" panose="04040A07060A02020202" pitchFamily="82" charset="0"/>
              </a:rPr>
              <a:t>What are Interrupts</a:t>
            </a:r>
            <a:r>
              <a:rPr lang="en-US" b="1" i="0">
                <a:effectLst/>
                <a:latin typeface="Snap ITC" panose="04040A07060A02020202" pitchFamily="82" charset="0"/>
              </a:rPr>
              <a:t>?</a:t>
            </a:r>
          </a:p>
        </p:txBody>
      </p:sp>
      <p:sp>
        <p:nvSpPr>
          <p:cNvPr id="3" name="Content Placeholder 2">
            <a:extLst>
              <a:ext uri="{FF2B5EF4-FFF2-40B4-BE49-F238E27FC236}">
                <a16:creationId xmlns:a16="http://schemas.microsoft.com/office/drawing/2014/main" id="{86F96648-C919-7163-EB47-C036302201A8}"/>
              </a:ext>
            </a:extLst>
          </p:cNvPr>
          <p:cNvSpPr>
            <a:spLocks noGrp="1"/>
          </p:cNvSpPr>
          <p:nvPr>
            <p:ph idx="1"/>
          </p:nvPr>
        </p:nvSpPr>
        <p:spPr/>
        <p:txBody>
          <a:bodyPr>
            <a:normAutofit/>
          </a:bodyPr>
          <a:lstStyle/>
          <a:p>
            <a:r>
              <a:rPr lang="en-US" sz="2000" b="0" i="0">
                <a:solidFill>
                  <a:schemeClr val="tx1"/>
                </a:solidFill>
                <a:effectLst/>
                <a:latin typeface="Times New Roman" panose="02020603050405020304" pitchFamily="18" charset="0"/>
                <a:cs typeface="Times New Roman" panose="02020603050405020304" pitchFamily="18" charset="0"/>
              </a:rPr>
              <a:t>Interrupts are the events that take place to inform the operating system to stop the current execution of the current process and handle the Interrupt Service Routine (ISR). </a:t>
            </a:r>
            <a:r>
              <a:rPr lang="en-US" sz="2000" b="1" i="0">
                <a:solidFill>
                  <a:schemeClr val="tx1"/>
                </a:solidFill>
                <a:effectLst/>
                <a:latin typeface="Times New Roman" panose="02020603050405020304" pitchFamily="18" charset="0"/>
                <a:cs typeface="Times New Roman" panose="02020603050405020304" pitchFamily="18" charset="0"/>
              </a:rPr>
              <a:t>ISR is responsible to find out which software or hardware caused the interrupt and informing the CPU about it.</a:t>
            </a:r>
            <a:r>
              <a:rPr lang="en-US" sz="2000" b="0" i="0">
                <a:solidFill>
                  <a:schemeClr val="tx1"/>
                </a:solidFill>
                <a:effectLst/>
                <a:latin typeface="Times New Roman" panose="02020603050405020304" pitchFamily="18" charset="0"/>
                <a:cs typeface="Times New Roman" panose="02020603050405020304" pitchFamily="18" charset="0"/>
              </a:rPr>
              <a:t> CPU will service the request and after the completion of the request, CPU resumes the execution of the process which CPU was previously executing. </a:t>
            </a:r>
            <a:r>
              <a:rPr lang="en-US" sz="2000" b="1" i="0">
                <a:solidFill>
                  <a:schemeClr val="tx1"/>
                </a:solidFill>
                <a:effectLst/>
                <a:latin typeface="Times New Roman" panose="02020603050405020304" pitchFamily="18" charset="0"/>
                <a:cs typeface="Times New Roman" panose="02020603050405020304" pitchFamily="18" charset="0"/>
              </a:rPr>
              <a:t>Interrupts can be caused by hardware as well as software.</a:t>
            </a:r>
            <a:endParaRPr lang="en-US"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55637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9F5A-319D-70FC-5353-4C00D2B644CF}"/>
              </a:ext>
            </a:extLst>
          </p:cNvPr>
          <p:cNvSpPr>
            <a:spLocks noGrp="1"/>
          </p:cNvSpPr>
          <p:nvPr>
            <p:ph type="title"/>
          </p:nvPr>
        </p:nvSpPr>
        <p:spPr/>
        <p:txBody>
          <a:bodyPr>
            <a:normAutofit/>
          </a:bodyPr>
          <a:lstStyle/>
          <a:p>
            <a:r>
              <a:rPr lang="en-US" sz="4000" b="1" i="0">
                <a:effectLst/>
                <a:latin typeface="Snap ITC" panose="04040A07060A02020202" pitchFamily="82" charset="0"/>
                <a:cs typeface="Times New Roman" panose="02020603050405020304" pitchFamily="18" charset="0"/>
              </a:rPr>
              <a:t>Hardware Interrupts:</a:t>
            </a:r>
          </a:p>
        </p:txBody>
      </p:sp>
      <p:sp>
        <p:nvSpPr>
          <p:cNvPr id="3" name="Content Placeholder 2">
            <a:extLst>
              <a:ext uri="{FF2B5EF4-FFF2-40B4-BE49-F238E27FC236}">
                <a16:creationId xmlns:a16="http://schemas.microsoft.com/office/drawing/2014/main" id="{010EA51F-893C-BBF1-4B42-69D616143DFF}"/>
              </a:ext>
            </a:extLst>
          </p:cNvPr>
          <p:cNvSpPr>
            <a:spLocks noGrp="1"/>
          </p:cNvSpPr>
          <p:nvPr>
            <p:ph idx="1"/>
          </p:nvPr>
        </p:nvSpPr>
        <p:spPr/>
        <p:txBody>
          <a:bodyPr/>
          <a:lstStyle/>
          <a:p>
            <a:r>
              <a:rPr lang="en-US" sz="2400" b="0" i="0">
                <a:solidFill>
                  <a:schemeClr val="tx1"/>
                </a:solidFill>
                <a:effectLst/>
                <a:latin typeface="Times New Roman" panose="02020603050405020304" pitchFamily="18" charset="0"/>
                <a:cs typeface="Times New Roman" panose="02020603050405020304" pitchFamily="18" charset="0"/>
              </a:rPr>
              <a:t>When an external device wants the attention of the operating system to service a certain request, they raise an interrupt which is called hardware interrupts. All the external devices are connected to a single </a:t>
            </a:r>
            <a:r>
              <a:rPr lang="en-US" sz="2400" b="1" i="0">
                <a:solidFill>
                  <a:schemeClr val="tx1"/>
                </a:solidFill>
                <a:effectLst/>
                <a:latin typeface="Times New Roman" panose="02020603050405020304" pitchFamily="18" charset="0"/>
                <a:cs typeface="Times New Roman" panose="02020603050405020304" pitchFamily="18" charset="0"/>
              </a:rPr>
              <a:t>Interrupt Request Line</a:t>
            </a:r>
            <a:r>
              <a:rPr lang="en-US" sz="2400" b="0" i="0">
                <a:solidFill>
                  <a:schemeClr val="tx1"/>
                </a:solidFill>
                <a:effectLst/>
                <a:latin typeface="Times New Roman" panose="02020603050405020304" pitchFamily="18" charset="0"/>
                <a:cs typeface="Times New Roman" panose="02020603050405020304" pitchFamily="18" charset="0"/>
              </a:rPr>
              <a:t> and the Interrupt Request Line is used for the interrupts</a:t>
            </a:r>
            <a:r>
              <a:rPr lang="en-US" b="0" i="0">
                <a:solidFill>
                  <a:schemeClr val="tx1"/>
                </a:solidFill>
                <a:effectLst/>
                <a:latin typeface="Source Sans Pro" panose="020B0503030403020204" pitchFamily="34" charset="0"/>
              </a:rPr>
              <a:t>.</a:t>
            </a:r>
            <a:endParaRPr lang="en-US">
              <a:solidFill>
                <a:schemeClr val="tx1"/>
              </a:solidFill>
            </a:endParaRPr>
          </a:p>
        </p:txBody>
      </p:sp>
    </p:spTree>
    <p:extLst>
      <p:ext uri="{BB962C8B-B14F-4D97-AF65-F5344CB8AC3E}">
        <p14:creationId xmlns:p14="http://schemas.microsoft.com/office/powerpoint/2010/main" val="423254235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173F0-7BF7-C60E-B0B4-60CFABD06EF7}"/>
              </a:ext>
            </a:extLst>
          </p:cNvPr>
          <p:cNvSpPr>
            <a:spLocks noGrp="1"/>
          </p:cNvSpPr>
          <p:nvPr>
            <p:ph idx="1"/>
          </p:nvPr>
        </p:nvSpPr>
        <p:spPr>
          <a:xfrm>
            <a:off x="677334" y="2146735"/>
            <a:ext cx="8596668" cy="3880773"/>
          </a:xfrm>
        </p:spPr>
        <p:txBody>
          <a:bodyPr>
            <a:normAutofit/>
          </a:bodyPr>
          <a:lstStyle/>
          <a:p>
            <a:r>
              <a:rPr lang="en-US" sz="2400" b="0" i="0">
                <a:effectLst/>
                <a:latin typeface="Times New Roman" panose="02020603050405020304" pitchFamily="18" charset="0"/>
                <a:cs typeface="Times New Roman" panose="02020603050405020304" pitchFamily="18" charset="0"/>
              </a:rPr>
              <a:t>The hardware interrupts are further categorized into two types:</a:t>
            </a:r>
          </a:p>
          <a:p>
            <a:r>
              <a:rPr lang="en-US" sz="2400" b="1" i="0">
                <a:solidFill>
                  <a:srgbClr val="61738E"/>
                </a:solidFill>
                <a:effectLst/>
                <a:latin typeface="Times New Roman" panose="02020603050405020304" pitchFamily="18" charset="0"/>
                <a:cs typeface="Times New Roman" panose="02020603050405020304" pitchFamily="18" charset="0"/>
              </a:rPr>
              <a:t>Maskable Interrupts:</a:t>
            </a:r>
            <a:r>
              <a:rPr lang="en-US" sz="2400" b="0" i="0">
                <a:solidFill>
                  <a:schemeClr val="tx1"/>
                </a:solidFill>
                <a:effectLst/>
                <a:latin typeface="Times New Roman" panose="02020603050405020304" pitchFamily="18" charset="0"/>
                <a:cs typeface="Times New Roman" panose="02020603050405020304" pitchFamily="18" charset="0"/>
              </a:rPr>
              <a:t> Hardware interrupts that can be ignored or disabled are called maskable interrupts</a:t>
            </a:r>
            <a:r>
              <a:rPr lang="en-US" sz="2400" b="0" i="0">
                <a:solidFill>
                  <a:srgbClr val="61738E"/>
                </a:solidFill>
                <a:effectLst/>
                <a:latin typeface="Times New Roman" panose="02020603050405020304" pitchFamily="18" charset="0"/>
                <a:cs typeface="Times New Roman" panose="02020603050405020304" pitchFamily="18" charset="0"/>
              </a:rPr>
              <a:t>.</a:t>
            </a:r>
          </a:p>
          <a:p>
            <a:r>
              <a:rPr lang="en-US" sz="2400" b="1" i="0">
                <a:solidFill>
                  <a:srgbClr val="61738E"/>
                </a:solidFill>
                <a:effectLst/>
                <a:latin typeface="Times New Roman" panose="02020603050405020304" pitchFamily="18" charset="0"/>
                <a:cs typeface="Times New Roman" panose="02020603050405020304" pitchFamily="18" charset="0"/>
              </a:rPr>
              <a:t>Non-Maskable interrupts:</a:t>
            </a:r>
            <a:r>
              <a:rPr lang="en-US" sz="2400" b="0" i="0">
                <a:solidFill>
                  <a:srgbClr val="61738E"/>
                </a:solidFill>
                <a:effectLst/>
                <a:latin typeface="Times New Roman" panose="02020603050405020304" pitchFamily="18" charset="0"/>
                <a:cs typeface="Times New Roman" panose="02020603050405020304" pitchFamily="18" charset="0"/>
              </a:rPr>
              <a:t> </a:t>
            </a:r>
            <a:r>
              <a:rPr lang="en-US" sz="2400" b="0" i="0">
                <a:solidFill>
                  <a:schemeClr val="tx1"/>
                </a:solidFill>
                <a:effectLst/>
                <a:latin typeface="Times New Roman" panose="02020603050405020304" pitchFamily="18" charset="0"/>
                <a:cs typeface="Times New Roman" panose="02020603050405020304" pitchFamily="18" charset="0"/>
              </a:rPr>
              <a:t>Hardware interrupts that can’t be ignored or disabled are called non-maskable interrupts</a:t>
            </a:r>
            <a:r>
              <a:rPr lang="en-US" sz="2400" b="0" i="0">
                <a:solidFill>
                  <a:srgbClr val="61738E"/>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214814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839805E-5D85-2B10-D076-6E4A89828471}"/>
              </a:ext>
            </a:extLst>
          </p:cNvPr>
          <p:cNvPicPr>
            <a:picLocks noGrp="1" noChangeAspect="1"/>
          </p:cNvPicPr>
          <p:nvPr>
            <p:ph idx="1"/>
          </p:nvPr>
        </p:nvPicPr>
        <p:blipFill>
          <a:blip r:embed="rId2">
            <a:duotone>
              <a:prstClr val="black"/>
              <a:schemeClr val="accent2">
                <a:tint val="45000"/>
                <a:satMod val="400000"/>
              </a:schemeClr>
            </a:duotone>
          </a:blip>
          <a:stretch>
            <a:fillRect/>
          </a:stretch>
        </p:blipFill>
        <p:spPr>
          <a:xfrm>
            <a:off x="566496" y="1246908"/>
            <a:ext cx="9020849" cy="4481548"/>
          </a:xfrm>
          <a:prstGeom prst="rect">
            <a:avLst/>
          </a:prstGeom>
          <a:ln>
            <a:noFill/>
          </a:ln>
          <a:effectLst>
            <a:softEdge rad="112500"/>
          </a:effectLst>
        </p:spPr>
      </p:pic>
    </p:spTree>
    <p:extLst>
      <p:ext uri="{BB962C8B-B14F-4D97-AF65-F5344CB8AC3E}">
        <p14:creationId xmlns:p14="http://schemas.microsoft.com/office/powerpoint/2010/main" val="31589930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BCCD-3471-52C9-2612-26EC43622B2D}"/>
              </a:ext>
            </a:extLst>
          </p:cNvPr>
          <p:cNvSpPr>
            <a:spLocks noGrp="1"/>
          </p:cNvSpPr>
          <p:nvPr>
            <p:ph type="title"/>
          </p:nvPr>
        </p:nvSpPr>
        <p:spPr>
          <a:xfrm>
            <a:off x="788170" y="595746"/>
            <a:ext cx="8596668" cy="1320800"/>
          </a:xfrm>
        </p:spPr>
        <p:txBody>
          <a:bodyPr>
            <a:normAutofit/>
          </a:bodyPr>
          <a:lstStyle/>
          <a:p>
            <a:r>
              <a:rPr lang="en-US" sz="4000" b="1" i="0">
                <a:effectLst/>
                <a:latin typeface="Snap ITC" panose="04040A07060A02020202" pitchFamily="82" charset="0"/>
              </a:rPr>
              <a:t>Software Interrupts:</a:t>
            </a:r>
          </a:p>
        </p:txBody>
      </p:sp>
      <p:sp>
        <p:nvSpPr>
          <p:cNvPr id="3" name="Content Placeholder 2">
            <a:extLst>
              <a:ext uri="{FF2B5EF4-FFF2-40B4-BE49-F238E27FC236}">
                <a16:creationId xmlns:a16="http://schemas.microsoft.com/office/drawing/2014/main" id="{00C41510-2AC1-E8C4-1D58-09764390D2F4}"/>
              </a:ext>
            </a:extLst>
          </p:cNvPr>
          <p:cNvSpPr>
            <a:spLocks noGrp="1"/>
          </p:cNvSpPr>
          <p:nvPr>
            <p:ph idx="1"/>
          </p:nvPr>
        </p:nvSpPr>
        <p:spPr/>
        <p:txBody>
          <a:bodyPr>
            <a:normAutofit/>
          </a:bodyPr>
          <a:lstStyle/>
          <a:p>
            <a:r>
              <a:rPr lang="en-US" sz="2400" b="0" i="0">
                <a:solidFill>
                  <a:schemeClr val="tx1"/>
                </a:solidFill>
                <a:effectLst/>
                <a:latin typeface="Times New Roman" panose="02020603050405020304" pitchFamily="18" charset="0"/>
                <a:cs typeface="Times New Roman" panose="02020603050405020304" pitchFamily="18" charset="0"/>
              </a:rPr>
              <a:t>Software interrupts generally take place when </a:t>
            </a:r>
            <a:r>
              <a:rPr lang="en-US" sz="2400" b="0" i="1">
                <a:solidFill>
                  <a:schemeClr val="tx1"/>
                </a:solidFill>
                <a:effectLst/>
                <a:latin typeface="Times New Roman" panose="02020603050405020304" pitchFamily="18" charset="0"/>
                <a:cs typeface="Times New Roman" panose="02020603050405020304" pitchFamily="18" charset="0"/>
              </a:rPr>
              <a:t>there are exceptions in the process or by using special instructions that cause the interrupts.</a:t>
            </a:r>
            <a:r>
              <a:rPr lang="en-US" sz="2400" b="0" i="0">
                <a:solidFill>
                  <a:schemeClr val="tx1"/>
                </a:solidFill>
                <a:effectLst/>
                <a:latin typeface="Times New Roman" panose="02020603050405020304" pitchFamily="18" charset="0"/>
                <a:cs typeface="Times New Roman" panose="02020603050405020304" pitchFamily="18" charset="0"/>
              </a:rPr>
              <a:t> While having the system calls in our system, we generally have the software interrupt. Division by zero throws an exception which caused the software interrupt, whereas while we use fork() system call, fork() also invokes a software interrupt.</a:t>
            </a:r>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707925"/>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0E05AD1-D9CA-A92C-BCC0-466ECD76DAAA}"/>
              </a:ext>
            </a:extLst>
          </p:cNvPr>
          <p:cNvPicPr>
            <a:picLocks noGrp="1" noChangeAspect="1"/>
          </p:cNvPicPr>
          <p:nvPr>
            <p:ph idx="1"/>
          </p:nvPr>
        </p:nvPicPr>
        <p:blipFill>
          <a:blip r:embed="rId2"/>
          <a:stretch>
            <a:fillRect/>
          </a:stretch>
        </p:blipFill>
        <p:spPr>
          <a:xfrm>
            <a:off x="689030" y="1229880"/>
            <a:ext cx="8482679" cy="4351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36947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090C2-D3DD-4129-A2C2-F0C27C782A96}"/>
              </a:ext>
            </a:extLst>
          </p:cNvPr>
          <p:cNvSpPr>
            <a:spLocks noGrp="1"/>
          </p:cNvSpPr>
          <p:nvPr>
            <p:ph idx="1"/>
          </p:nvPr>
        </p:nvSpPr>
        <p:spPr/>
        <p:txBody>
          <a:bodyPr>
            <a:normAutofit/>
          </a:bodyPr>
          <a:lstStyle/>
          <a:p>
            <a:r>
              <a:rPr lang="en-US" sz="2400" b="1" i="0">
                <a:solidFill>
                  <a:schemeClr val="tx1"/>
                </a:solidFill>
                <a:effectLst/>
                <a:latin typeface="Times New Roman" panose="02020603050405020304" pitchFamily="18" charset="0"/>
                <a:cs typeface="Times New Roman" panose="02020603050405020304" pitchFamily="18" charset="0"/>
              </a:rPr>
              <a:t>As we can see </a:t>
            </a:r>
            <a:r>
              <a:rPr lang="en-US" sz="2400" b="0" i="0">
                <a:solidFill>
                  <a:schemeClr val="tx1"/>
                </a:solidFill>
                <a:effectLst/>
                <a:latin typeface="Times New Roman" panose="02020603050405020304" pitchFamily="18" charset="0"/>
                <a:cs typeface="Times New Roman" panose="02020603050405020304" pitchFamily="18" charset="0"/>
              </a:rPr>
              <a:t>in the above image when the process executes the fork() system call, an interrupt is generated which is software interrupt and this interrupt will be handled by ISR, once the interrupt request is serviced, the control is passed back to the process which was executing priorly.</a:t>
            </a:r>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32612"/>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60DD-4D33-79E5-01BE-881B9CC6DCA9}"/>
              </a:ext>
            </a:extLst>
          </p:cNvPr>
          <p:cNvSpPr>
            <a:spLocks noGrp="1"/>
          </p:cNvSpPr>
          <p:nvPr>
            <p:ph type="title"/>
          </p:nvPr>
        </p:nvSpPr>
        <p:spPr/>
        <p:txBody>
          <a:bodyPr>
            <a:normAutofit/>
          </a:bodyPr>
          <a:lstStyle/>
          <a:p>
            <a:r>
              <a:rPr lang="en-US" sz="4000" b="0" i="0">
                <a:effectLst/>
                <a:latin typeface="Snap ITC" panose="04040A07060A02020202" pitchFamily="82" charset="0"/>
              </a:rPr>
              <a:t>Exception</a:t>
            </a:r>
            <a:endParaRPr lang="en-US" sz="4000">
              <a:latin typeface="Snap ITC" panose="04040A07060A02020202" pitchFamily="82" charset="0"/>
            </a:endParaRPr>
          </a:p>
        </p:txBody>
      </p:sp>
      <p:sp>
        <p:nvSpPr>
          <p:cNvPr id="3" name="Content Placeholder 2">
            <a:extLst>
              <a:ext uri="{FF2B5EF4-FFF2-40B4-BE49-F238E27FC236}">
                <a16:creationId xmlns:a16="http://schemas.microsoft.com/office/drawing/2014/main" id="{F73B8D34-4575-2AAB-D654-D5BDF0DB2AFB}"/>
              </a:ext>
            </a:extLst>
          </p:cNvPr>
          <p:cNvSpPr>
            <a:spLocks noGrp="1"/>
          </p:cNvSpPr>
          <p:nvPr>
            <p:ph idx="1"/>
          </p:nvPr>
        </p:nvSpPr>
        <p:spPr/>
        <p:txBody>
          <a:bodyPr>
            <a:normAutofit/>
          </a:bodyPr>
          <a:lstStyle/>
          <a:p>
            <a:r>
              <a:rPr lang="en-US" sz="2000" b="1" i="0">
                <a:effectLst/>
                <a:latin typeface="Times New Roman" panose="02020603050405020304" pitchFamily="18" charset="0"/>
                <a:cs typeface="Times New Roman" panose="02020603050405020304" pitchFamily="18" charset="0"/>
              </a:rPr>
              <a:t>Exceptions,</a:t>
            </a:r>
            <a:r>
              <a:rPr lang="en-US" sz="2000" b="0" i="0">
                <a:effectLst/>
                <a:latin typeface="Times New Roman" panose="02020603050405020304" pitchFamily="18" charset="0"/>
                <a:cs typeface="Times New Roman" panose="02020603050405020304" pitchFamily="18" charset="0"/>
              </a:rPr>
              <a:t> like interrupts, disrupt the normal flow of instructions but occur during program execution that are exceptional and that cannot be handled within the program itself.</a:t>
            </a:r>
          </a:p>
          <a:p>
            <a:r>
              <a:rPr lang="en-US" sz="2000" b="0" i="0">
                <a:solidFill>
                  <a:srgbClr val="353535"/>
                </a:solidFill>
                <a:effectLst/>
                <a:latin typeface="Times New Roman" panose="02020603050405020304" pitchFamily="18" charset="0"/>
                <a:cs typeface="Times New Roman" panose="02020603050405020304" pitchFamily="18" charset="0"/>
              </a:rPr>
              <a:t>Division by zero, execution of an illegal opcode or memory related fault could cause exceptions. Whenever an exception is raised, the CPU temporarily suspends the program it was executing and starts the ISR. ISR will contain what to do with the exception. It may correct the problem or if it is not possible it may abort the program gracefully by printing a suitable error message. Although a specific instruction does not cause an exception, an exception will always be caused by an instruction. For example, the division by zero error can only occur during the execution of the division instruction.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76020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1142</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Rounded MT Bold</vt:lpstr>
      <vt:lpstr>Snap ITC</vt:lpstr>
      <vt:lpstr>Source Sans Pro</vt:lpstr>
      <vt:lpstr>Times New Roman</vt:lpstr>
      <vt:lpstr>Trebuchet MS</vt:lpstr>
      <vt:lpstr>Wingdings 3</vt:lpstr>
      <vt:lpstr>Facet</vt:lpstr>
      <vt:lpstr>Interrupt processing in assembly language</vt:lpstr>
      <vt:lpstr>What are Interrupts?</vt:lpstr>
      <vt:lpstr>Hardware Interrupts:</vt:lpstr>
      <vt:lpstr>PowerPoint Presentation</vt:lpstr>
      <vt:lpstr>PowerPoint Presentation</vt:lpstr>
      <vt:lpstr>Software Interrupts:</vt:lpstr>
      <vt:lpstr>PowerPoint Presentation</vt:lpstr>
      <vt:lpstr>PowerPoint Presentation</vt:lpstr>
      <vt:lpstr>Exception</vt:lpstr>
      <vt:lpstr>CPU Response to Interrupts</vt:lpstr>
      <vt:lpstr>Context Switching</vt:lpstr>
      <vt:lpstr>PowerPoint Presentation</vt:lpstr>
      <vt:lpstr>Sending Signals -- kill(), raise() </vt:lpstr>
      <vt:lpstr>Raise with Kill Example Program</vt:lpstr>
      <vt:lpstr>Standart signals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ilahea22@gmail.com</dc:creator>
  <cp:lastModifiedBy>Hesen Eliyev</cp:lastModifiedBy>
  <cp:revision>8</cp:revision>
  <dcterms:created xsi:type="dcterms:W3CDTF">2022-05-30T16:53:54Z</dcterms:created>
  <dcterms:modified xsi:type="dcterms:W3CDTF">2022-05-30T21:16:25Z</dcterms:modified>
</cp:coreProperties>
</file>