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3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31-Dec-22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7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31-Dec-22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7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31-Dec-22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73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31-Dec-22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5570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31-Dec-22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48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31-Dec-22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3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31-Dec-22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02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31-Dec-22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71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31-Dec-22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4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31-Dec-22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9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31-Dec-22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2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31-Dec-22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7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31-Dec-22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23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31-Dec-22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49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31-Dec-22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3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31-Dec-22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0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31-Dec-22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2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31-Dec-22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161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C668E-78B0-445A-ABB6-F1CAA307E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scene3d>
            <a:camera prst="orthographicFront"/>
            <a:lightRig rig="threePt" dir="t"/>
          </a:scene3d>
          <a:sp3d contourW="12700">
            <a:contourClr>
              <a:schemeClr val="bg1">
                <a:lumMod val="75000"/>
                <a:lumOff val="25000"/>
              </a:schemeClr>
            </a:contourClr>
          </a:sp3d>
        </p:spPr>
        <p:txBody>
          <a:bodyPr/>
          <a:lstStyle/>
          <a:p>
            <a:r>
              <a:rPr lang="en-US" dirty="0" err="1">
                <a:latin typeface="Britannic Bold" panose="020B0903060703020204" pitchFamily="34" charset="0"/>
              </a:rPr>
              <a:t>Rockbuster</a:t>
            </a:r>
            <a:r>
              <a:rPr lang="en-US" dirty="0">
                <a:latin typeface="Britannic Bold" panose="020B0903060703020204" pitchFamily="34" charset="0"/>
              </a:rPr>
              <a:t> Stealth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93378-87B5-46A4-BBF0-60744ED18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Britannic Bold" panose="020B0903060703020204" pitchFamily="34" charset="0"/>
              </a:rPr>
              <a:t>Data Analysis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F3F0DB-949A-4E30-9B63-178F758A8C58}"/>
              </a:ext>
            </a:extLst>
          </p:cNvPr>
          <p:cNvSpPr/>
          <p:nvPr/>
        </p:nvSpPr>
        <p:spPr>
          <a:xfrm>
            <a:off x="965165" y="4652894"/>
            <a:ext cx="3395819" cy="523220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50" dirty="0">
                <a:ln w="0"/>
                <a:solidFill>
                  <a:schemeClr val="bg2"/>
                </a:solidFill>
                <a:effectLst>
                  <a:glow rad="228600">
                    <a:schemeClr val="accent1">
                      <a:lumMod val="50000"/>
                      <a:alpha val="40000"/>
                    </a:schemeClr>
                  </a:glow>
                  <a:innerShdw blurRad="63500" dist="50800" dir="13500000">
                    <a:schemeClr val="bg1">
                      <a:lumMod val="95000"/>
                      <a:lumOff val="5000"/>
                      <a:alpha val="50000"/>
                    </a:schemeClr>
                  </a:innerShdw>
                </a:effectLst>
              </a:rPr>
              <a:t>Ilda </a:t>
            </a:r>
            <a:r>
              <a:rPr lang="en-US" sz="2800" b="1" cap="none" spc="50" dirty="0" err="1">
                <a:ln w="0"/>
                <a:solidFill>
                  <a:schemeClr val="bg2"/>
                </a:solidFill>
                <a:effectLst>
                  <a:glow rad="228600">
                    <a:schemeClr val="accent1">
                      <a:lumMod val="50000"/>
                      <a:alpha val="40000"/>
                    </a:schemeClr>
                  </a:glow>
                  <a:innerShdw blurRad="63500" dist="50800" dir="13500000">
                    <a:schemeClr val="bg1">
                      <a:lumMod val="95000"/>
                      <a:lumOff val="5000"/>
                      <a:alpha val="50000"/>
                    </a:schemeClr>
                  </a:innerShdw>
                </a:effectLst>
              </a:rPr>
              <a:t>Muca</a:t>
            </a:r>
            <a:endParaRPr lang="en-US" sz="2800" b="1" cap="none" spc="50" dirty="0">
              <a:ln w="0"/>
              <a:solidFill>
                <a:schemeClr val="bg2"/>
              </a:solidFill>
              <a:effectLst>
                <a:glow rad="228600">
                  <a:schemeClr val="accent1">
                    <a:lumMod val="50000"/>
                    <a:alpha val="40000"/>
                  </a:schemeClr>
                </a:glow>
                <a:innerShdw blurRad="63500" dist="50800" dir="13500000">
                  <a:schemeClr val="bg1">
                    <a:lumMod val="95000"/>
                    <a:lumOff val="5000"/>
                    <a:alpha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430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43DB2-0A65-4BC8-B733-BA8F47E0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AF328-3307-41D8-8980-7C45F7043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tells that profit is higher in countries where </a:t>
            </a:r>
            <a:r>
              <a:rPr lang="en-US" dirty="0" err="1"/>
              <a:t>Rockbuster</a:t>
            </a:r>
            <a:r>
              <a:rPr lang="en-US" dirty="0"/>
              <a:t> has a larger customer based.--- I would recommend </a:t>
            </a:r>
            <a:r>
              <a:rPr lang="en-US" dirty="0" err="1"/>
              <a:t>Rockbuster</a:t>
            </a:r>
            <a:r>
              <a:rPr lang="en-US" dirty="0"/>
              <a:t> prioritize launching rental services in top 10 countries with most customers.</a:t>
            </a:r>
          </a:p>
          <a:p>
            <a:endParaRPr lang="en-US" dirty="0"/>
          </a:p>
          <a:p>
            <a:r>
              <a:rPr lang="en-US" dirty="0"/>
              <a:t>Invest more in China and India since they have largest number of customers.</a:t>
            </a:r>
          </a:p>
          <a:p>
            <a:endParaRPr lang="en-US" dirty="0"/>
          </a:p>
          <a:p>
            <a:r>
              <a:rPr lang="en-US" dirty="0"/>
              <a:t>Organize Giveaway for customers that spend over $100.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697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8E41-4531-4486-8DA0-1B88B658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6146D-20AD-4F31-9062-16B5E363B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246" y="3052689"/>
            <a:ext cx="5683348" cy="2025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Please contact me :</a:t>
            </a:r>
          </a:p>
          <a:p>
            <a:pPr marL="0" indent="0">
              <a:buNone/>
            </a:pPr>
            <a:r>
              <a:rPr lang="en-US" sz="3200" i="1" dirty="0">
                <a:solidFill>
                  <a:schemeClr val="bg1"/>
                </a:solidFill>
              </a:rPr>
              <a:t>Dail.1996@outlook.com</a:t>
            </a:r>
          </a:p>
        </p:txBody>
      </p:sp>
    </p:spTree>
    <p:extLst>
      <p:ext uri="{BB962C8B-B14F-4D97-AF65-F5344CB8AC3E}">
        <p14:creationId xmlns:p14="http://schemas.microsoft.com/office/powerpoint/2010/main" val="207144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C19A-F3CF-45DC-90DA-4ED4294C0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96C09-E55A-4322-AD96-9218B7499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Top countries and cities that </a:t>
            </a:r>
            <a:r>
              <a:rPr lang="en-US" sz="2400" dirty="0" err="1"/>
              <a:t>Rockbuster</a:t>
            </a:r>
            <a:r>
              <a:rPr lang="en-US" sz="2400" dirty="0"/>
              <a:t> customer are based</a:t>
            </a:r>
          </a:p>
          <a:p>
            <a:endParaRPr lang="en-US" sz="2400" dirty="0"/>
          </a:p>
          <a:p>
            <a:r>
              <a:rPr lang="en-US" sz="2400" dirty="0"/>
              <a:t>Customer with high lifetime based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Movies that contribute to gain the revenue: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      </a:t>
            </a:r>
            <a:r>
              <a:rPr lang="en-US" sz="2400" i="1" dirty="0"/>
              <a:t>Most popular movie title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dirty="0"/>
              <a:t>          Most popular genre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dirty="0"/>
              <a:t>          Most popular rating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960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1996">
              <a:srgbClr val="F8EBBF"/>
            </a:gs>
            <a:gs pos="0">
              <a:schemeClr val="tx1"/>
            </a:gs>
            <a:gs pos="58000">
              <a:schemeClr val="accent3">
                <a:lumMod val="45000"/>
                <a:lumOff val="55000"/>
              </a:schemeClr>
            </a:gs>
            <a:gs pos="44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413016-F44C-4073-98FF-E2DD854A99C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3593" t="25382" r="11685" b="16429"/>
          <a:stretch/>
        </p:blipFill>
        <p:spPr>
          <a:xfrm>
            <a:off x="108939" y="914400"/>
            <a:ext cx="9601372" cy="594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45D72C-6B97-49FE-B490-72845C6282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23284" t="25659" r="62388" b="42883"/>
          <a:stretch/>
        </p:blipFill>
        <p:spPr>
          <a:xfrm>
            <a:off x="9917724" y="1683027"/>
            <a:ext cx="2075494" cy="40021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50800">
              <a:schemeClr val="accent3">
                <a:satMod val="175000"/>
                <a:alpha val="40000"/>
              </a:schemeClr>
            </a:glow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0F1869F-A1B7-4DB8-84F1-275B4F2F6CF2}"/>
              </a:ext>
            </a:extLst>
          </p:cNvPr>
          <p:cNvSpPr/>
          <p:nvPr/>
        </p:nvSpPr>
        <p:spPr>
          <a:xfrm>
            <a:off x="1209822" y="133643"/>
            <a:ext cx="9815986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Customer number for 10 Top Countries</a:t>
            </a:r>
          </a:p>
        </p:txBody>
      </p:sp>
    </p:spTree>
    <p:extLst>
      <p:ext uri="{BB962C8B-B14F-4D97-AF65-F5344CB8AC3E}">
        <p14:creationId xmlns:p14="http://schemas.microsoft.com/office/powerpoint/2010/main" val="124062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AC5E3A-8173-4655-A85B-CA18654E10A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3548" t="20743" r="2733" b="44827"/>
          <a:stretch/>
        </p:blipFill>
        <p:spPr>
          <a:xfrm>
            <a:off x="928468" y="1617785"/>
            <a:ext cx="10367889" cy="410776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3970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787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000">
              <a:schemeClr val="tx1"/>
            </a:gs>
            <a:gs pos="9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08174D-8E56-40A2-83BD-DDA4B692BD54}"/>
              </a:ext>
            </a:extLst>
          </p:cNvPr>
          <p:cNvPicPr/>
          <p:nvPr/>
        </p:nvPicPr>
        <p:blipFill rotWithShape="1">
          <a:blip r:embed="rId2"/>
          <a:srcRect l="26330" t="24984" r="16778" b="13400"/>
          <a:stretch/>
        </p:blipFill>
        <p:spPr>
          <a:xfrm>
            <a:off x="4009293" y="920652"/>
            <a:ext cx="8182708" cy="5663027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25DAA9-2712-493C-AFBC-EB6CECA27C3B}"/>
              </a:ext>
            </a:extLst>
          </p:cNvPr>
          <p:cNvSpPr/>
          <p:nvPr/>
        </p:nvSpPr>
        <p:spPr>
          <a:xfrm>
            <a:off x="1" y="2610679"/>
            <a:ext cx="4135902" cy="1384995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Total Revenue from ALL MOVIE RENTALS: </a:t>
            </a:r>
          </a:p>
          <a:p>
            <a:pPr algn="ctr"/>
            <a:r>
              <a:rPr lang="en-US" sz="2800" dirty="0">
                <a:ln w="0"/>
                <a:solidFill>
                  <a:srgbClr val="FF0000"/>
                </a:solidFill>
              </a:rPr>
              <a:t>$ 61312.04 </a:t>
            </a:r>
            <a:endParaRPr lang="en-US" sz="2800" b="0" cap="none" spc="0" dirty="0">
              <a:ln w="0"/>
              <a:solidFill>
                <a:srgbClr val="FF0000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BB251A-528F-4339-A6BF-D0AC5E8A7FDA}"/>
              </a:ext>
            </a:extLst>
          </p:cNvPr>
          <p:cNvSpPr/>
          <p:nvPr/>
        </p:nvSpPr>
        <p:spPr>
          <a:xfrm>
            <a:off x="984738" y="274321"/>
            <a:ext cx="1007512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Rental Revenue for 10 most rented movies </a:t>
            </a:r>
          </a:p>
        </p:txBody>
      </p:sp>
    </p:spTree>
    <p:extLst>
      <p:ext uri="{BB962C8B-B14F-4D97-AF65-F5344CB8AC3E}">
        <p14:creationId xmlns:p14="http://schemas.microsoft.com/office/powerpoint/2010/main" val="78527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000">
              <a:schemeClr val="tx1"/>
            </a:gs>
            <a:gs pos="9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EC7813-0A1E-4694-B320-6C4DE604281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27923" t="20989" r="3487" b="14341"/>
          <a:stretch/>
        </p:blipFill>
        <p:spPr>
          <a:xfrm>
            <a:off x="3108960" y="970671"/>
            <a:ext cx="8834511" cy="5627075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32B4F6-736B-4737-A6C2-B19AE2FBF52E}"/>
              </a:ext>
            </a:extLst>
          </p:cNvPr>
          <p:cNvPicPr/>
          <p:nvPr/>
        </p:nvPicPr>
        <p:blipFill rotWithShape="1">
          <a:blip r:embed="rId4"/>
          <a:srcRect l="28383" t="25265" r="57889" b="56631"/>
          <a:stretch/>
        </p:blipFill>
        <p:spPr>
          <a:xfrm>
            <a:off x="248529" y="2377441"/>
            <a:ext cx="2466536" cy="315468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extrusionH="76200">
            <a:bevelT w="25400" h="19050"/>
            <a:extrusionClr>
              <a:schemeClr val="accent2">
                <a:lumMod val="75000"/>
              </a:schemeClr>
            </a:extrusionClr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3010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080BE4-374E-48EF-BD1A-0DFD05A4FB4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23795" t="20591" r="1130" b="18235"/>
          <a:stretch/>
        </p:blipFill>
        <p:spPr>
          <a:xfrm>
            <a:off x="168812" y="1448972"/>
            <a:ext cx="8553157" cy="5148775"/>
          </a:xfrm>
          <a:prstGeom prst="rect">
            <a:avLst/>
          </a:prstGeom>
          <a:effectLst>
            <a:glow rad="76200">
              <a:schemeClr val="accent1">
                <a:lumMod val="40000"/>
                <a:lumOff val="6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26017B-1993-4EF1-B194-74290447CDBC}"/>
              </a:ext>
            </a:extLst>
          </p:cNvPr>
          <p:cNvPicPr/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27673" t="21055" r="56836" b="40633"/>
          <a:stretch/>
        </p:blipFill>
        <p:spPr>
          <a:xfrm>
            <a:off x="9045525" y="2264898"/>
            <a:ext cx="2869810" cy="3376247"/>
          </a:xfrm>
          <a:prstGeom prst="snip2DiagRect">
            <a:avLst/>
          </a:prstGeom>
          <a:solidFill>
            <a:schemeClr val="accent2">
              <a:lumMod val="75000"/>
            </a:schemeClr>
          </a:solidFill>
          <a:ln w="88900" cap="sq">
            <a:solidFill>
              <a:schemeClr val="tx1"/>
            </a:solidFill>
            <a:miter lim="8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5F4098-019A-4598-8A6F-94AEBB159432}"/>
              </a:ext>
            </a:extLst>
          </p:cNvPr>
          <p:cNvSpPr/>
          <p:nvPr/>
        </p:nvSpPr>
        <p:spPr>
          <a:xfrm>
            <a:off x="1617785" y="260253"/>
            <a:ext cx="95238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2"/>
                </a:solidFill>
                <a:effectLst/>
              </a:rPr>
              <a:t>Top Genres and Revenue</a:t>
            </a:r>
          </a:p>
        </p:txBody>
      </p:sp>
    </p:spTree>
    <p:extLst>
      <p:ext uri="{BB962C8B-B14F-4D97-AF65-F5344CB8AC3E}">
        <p14:creationId xmlns:p14="http://schemas.microsoft.com/office/powerpoint/2010/main" val="4257576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C29B-BB2A-42E6-85C4-78DE8D2C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485D-8FB7-429A-91CF-E3D3E5CC5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36" y="2405575"/>
            <a:ext cx="10999763" cy="36880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What countries are </a:t>
            </a:r>
            <a:r>
              <a:rPr lang="en-US" sz="2800" dirty="0" err="1"/>
              <a:t>Rockbuster</a:t>
            </a:r>
            <a:r>
              <a:rPr lang="en-US" sz="2800" dirty="0"/>
              <a:t> customers based in 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There is a total of 599 </a:t>
            </a:r>
            <a:r>
              <a:rPr lang="en-US" sz="2000" dirty="0" err="1"/>
              <a:t>Rockbuster</a:t>
            </a:r>
            <a:r>
              <a:rPr lang="en-US" sz="2000" dirty="0"/>
              <a:t> costumers allocated all around the world.</a:t>
            </a:r>
          </a:p>
          <a:p>
            <a:r>
              <a:rPr lang="en-US" sz="2000" dirty="0" err="1"/>
              <a:t>Rockbuster</a:t>
            </a:r>
            <a:r>
              <a:rPr lang="en-US" sz="2000" dirty="0"/>
              <a:t> Customers are based mostly in India (60), China(53), United States (36).</a:t>
            </a:r>
          </a:p>
          <a:p>
            <a:r>
              <a:rPr lang="en-US" sz="2000" dirty="0"/>
              <a:t>The countries with the most customers are also the one that generates most revenue from movie rentals.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2951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3390-2C5D-4764-9DE4-626746C9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A8296-21C8-4E19-8395-6D57FC985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Which movies contributed the most to revenue gain?</a:t>
            </a:r>
          </a:p>
          <a:p>
            <a:endParaRPr lang="en-US" dirty="0"/>
          </a:p>
          <a:p>
            <a:r>
              <a:rPr lang="en-US" dirty="0"/>
              <a:t>Top 3 movie title that that bring the most revenue: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The </a:t>
            </a:r>
            <a:r>
              <a:rPr lang="en-US" dirty="0" err="1"/>
              <a:t>Teleghaph</a:t>
            </a:r>
            <a:r>
              <a:rPr lang="en-US" dirty="0"/>
              <a:t> Voyage,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Zorro Ark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Wife Turn</a:t>
            </a:r>
          </a:p>
          <a:p>
            <a:r>
              <a:rPr lang="en-US" sz="2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Total Revenue from ALL MOVIE RENTALS is </a:t>
            </a:r>
            <a:r>
              <a:rPr lang="en-US" sz="2400" dirty="0">
                <a:ln w="0"/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$ 61312.04 </a:t>
            </a:r>
          </a:p>
          <a:p>
            <a:r>
              <a:rPr lang="en-US" sz="2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The Leading Genre are: Sports, Sci-Fi, Animation &amp; Drama.</a:t>
            </a:r>
          </a:p>
          <a:p>
            <a:endParaRPr lang="en-US" sz="24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n w="0"/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6551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2949</TotalTime>
  <Words>253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Britannic Bold</vt:lpstr>
      <vt:lpstr>Century Gothic</vt:lpstr>
      <vt:lpstr>Wingdings</vt:lpstr>
      <vt:lpstr>Vapor Trail</vt:lpstr>
      <vt:lpstr>Rockbuster Stealth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Summary </vt:lpstr>
      <vt:lpstr>Project Summary </vt:lpstr>
      <vt:lpstr>Recommendations</vt:lpstr>
      <vt:lpstr>Questions: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</dc:title>
  <dc:creator>Admin</dc:creator>
  <cp:lastModifiedBy>Admin</cp:lastModifiedBy>
  <cp:revision>21</cp:revision>
  <dcterms:created xsi:type="dcterms:W3CDTF">2022-12-31T16:30:55Z</dcterms:created>
  <dcterms:modified xsi:type="dcterms:W3CDTF">2023-01-02T17:40:05Z</dcterms:modified>
</cp:coreProperties>
</file>