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56" r:id="rId2"/>
    <p:sldId id="624" r:id="rId3"/>
    <p:sldId id="625" r:id="rId4"/>
    <p:sldId id="626" r:id="rId5"/>
    <p:sldId id="631" r:id="rId6"/>
    <p:sldId id="632" r:id="rId7"/>
    <p:sldId id="633" r:id="rId8"/>
    <p:sldId id="634" r:id="rId9"/>
    <p:sldId id="635" r:id="rId10"/>
    <p:sldId id="636" r:id="rId11"/>
    <p:sldId id="637" r:id="rId12"/>
    <p:sldId id="638" r:id="rId13"/>
    <p:sldId id="639" r:id="rId14"/>
    <p:sldId id="629" r:id="rId15"/>
    <p:sldId id="63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оберт" initials="Р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2119"/>
    <a:srgbClr val="007FCA"/>
    <a:srgbClr val="F6B7B4"/>
    <a:srgbClr val="37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60" d="100"/>
          <a:sy n="160" d="100"/>
        </p:scale>
        <p:origin x="-84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B75BE-753D-4B03-B707-A65B895ADEF0}" type="datetimeFigureOut">
              <a:rPr lang="ru-RU" smtClean="0"/>
              <a:pPr/>
              <a:t>28.05.2021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E1538-947F-4623-85F8-46ED91432B6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6D191-139F-4B22-AE70-059F1B63F61C}" type="datetimeFigureOut">
              <a:rPr lang="ru-RU" smtClean="0"/>
              <a:pPr/>
              <a:t>28.05.2021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1EA76-606B-43D3-B0C9-6EE06B1FA1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868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512599" y="1619788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105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10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381830" y="249750"/>
            <a:ext cx="54283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000" b="1" dirty="0"/>
              <a:t>МИНИСТЕРСТВО НАУКИ И ВЫСШЕГО ОБРАЗОВАНИЯ РОССИЙСКОЙ ФЕДЕРАЦИИ</a:t>
            </a:r>
          </a:p>
        </p:txBody>
      </p:sp>
      <p:pic>
        <p:nvPicPr>
          <p:cNvPr id="11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9769" y="1063625"/>
            <a:ext cx="652462" cy="527050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 userDrawn="1"/>
        </p:nvSpPr>
        <p:spPr>
          <a:xfrm>
            <a:off x="2931886" y="477204"/>
            <a:ext cx="6328228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100"/>
              </a:lnSpc>
            </a:pPr>
            <a:r>
              <a:rPr lang="ru-RU" sz="1000" dirty="0"/>
              <a:t>федеральное государственное бюджетное образовательное учреждение высшего образования </a:t>
            </a:r>
          </a:p>
          <a:p>
            <a:pPr algn="ctr">
              <a:lnSpc>
                <a:spcPts val="1100"/>
              </a:lnSpc>
            </a:pPr>
            <a:r>
              <a:rPr lang="ru-RU" sz="1000" dirty="0"/>
              <a:t>«Уфимский государственный авиационный технический университет» (ФГБОУ ВО «УГАТУ»)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noFill/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BwSurco-Bold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25371" y="3929744"/>
            <a:ext cx="5341258" cy="729342"/>
          </a:xfrm>
          <a:solidFill>
            <a:srgbClr val="007FCA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BwSurco-Medium"/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17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8" name="Дата 3"/>
          <p:cNvSpPr>
            <a:spLocks noGrp="1"/>
          </p:cNvSpPr>
          <p:nvPr>
            <p:ph type="dt" sz="half" idx="2"/>
          </p:nvPr>
        </p:nvSpPr>
        <p:spPr>
          <a:xfrm>
            <a:off x="4831443" y="5195208"/>
            <a:ext cx="2529114" cy="365125"/>
          </a:xfrm>
          <a:prstGeom prst="rect">
            <a:avLst/>
          </a:prstGeom>
          <a:solidFill>
            <a:srgbClr val="D92119"/>
          </a:solidFill>
        </p:spPr>
        <p:txBody>
          <a:bodyPr vert="horz" lIns="104306" tIns="52153" rIns="104306" bIns="52153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  <a:latin typeface="BwSurco-Medium"/>
              </a:defRPr>
            </a:lvl1pPr>
          </a:lstStyle>
          <a:p>
            <a:pPr algn="ctr"/>
            <a:fld id="{FB467A7F-5949-4854-B8C8-B15213D77398}" type="datetime4">
              <a:rPr lang="ru-RU" smtClean="0"/>
              <a:t>28 мая 2021 г.</a:t>
            </a:fld>
            <a:endParaRPr lang="ru-RU" dirty="0"/>
          </a:p>
        </p:txBody>
      </p:sp>
      <p:pic>
        <p:nvPicPr>
          <p:cNvPr id="13" name="Picture 4" descr="D:\Ярлыки\3D\Done\УГАТУ\Новая папка\power point\2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057" y="6191248"/>
            <a:ext cx="9259887" cy="109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12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1103085"/>
            <a:ext cx="4011084" cy="783771"/>
          </a:xfr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304800"/>
            <a:ext cx="6815667" cy="5821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886857"/>
            <a:ext cx="4011084" cy="423930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Овал 7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1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4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4038" y="5086350"/>
            <a:ext cx="1477962" cy="1771650"/>
          </a:xfrm>
          <a:prstGeom prst="rect">
            <a:avLst/>
          </a:prstGeom>
          <a:noFill/>
        </p:spPr>
      </p:pic>
      <p:sp>
        <p:nvSpPr>
          <p:cNvPr id="1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569029" y="267608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9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4024" y="913147"/>
            <a:ext cx="1920875" cy="66675"/>
          </a:xfrm>
          <a:prstGeom prst="rect">
            <a:avLst/>
          </a:prstGeom>
          <a:noFill/>
        </p:spPr>
      </p:pic>
      <p:sp>
        <p:nvSpPr>
          <p:cNvPr id="20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17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solidFill>
            <a:srgbClr val="D92119"/>
          </a:solidFill>
        </p:spPr>
        <p:txBody>
          <a:bodyPr anchor="ctr">
            <a:normAutofit/>
          </a:bodyPr>
          <a:lstStyle>
            <a:lvl1pPr algn="l">
              <a:defRPr sz="2800" b="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Овал 7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1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4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4038" y="5086350"/>
            <a:ext cx="1477962" cy="1771650"/>
          </a:xfrm>
          <a:prstGeom prst="rect">
            <a:avLst/>
          </a:prstGeom>
          <a:noFill/>
        </p:spPr>
      </p:pic>
      <p:sp>
        <p:nvSpPr>
          <p:cNvPr id="1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6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7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2523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Овал 6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0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3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4038" y="5086350"/>
            <a:ext cx="1477962" cy="1771650"/>
          </a:xfrm>
          <a:prstGeom prst="rect">
            <a:avLst/>
          </a:prstGeom>
          <a:noFill/>
        </p:spPr>
      </p:pic>
      <p:sp>
        <p:nvSpPr>
          <p:cNvPr id="1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6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7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4504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1" y="274639"/>
            <a:ext cx="2743200" cy="5851525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Овал 6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0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sp>
        <p:nvSpPr>
          <p:cNvPr id="13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4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2" name="Picture 4" descr="D:\Ярлыки\3D\Done\УГАТУ\Новая папка\power point\2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057" y="6191248"/>
            <a:ext cx="9259887" cy="109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47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1981200" y="6318249"/>
            <a:ext cx="2743200" cy="365125"/>
          </a:xfrm>
          <a:prstGeom prst="rect">
            <a:avLst/>
          </a:prstGeom>
        </p:spPr>
        <p:txBody>
          <a:bodyPr/>
          <a:lstStyle/>
          <a:p>
            <a:fld id="{F2B7EB73-7176-4271-9714-0B25053C4BA8}" type="datetime4">
              <a:rPr lang="ru-RU" smtClean="0"/>
              <a:t>28 мая 2021 г.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144000" y="6324600"/>
            <a:ext cx="2743200" cy="365125"/>
          </a:xfrm>
          <a:prstGeom prst="rect">
            <a:avLst/>
          </a:prstGeom>
        </p:spPr>
        <p:txBody>
          <a:bodyPr/>
          <a:lstStyle/>
          <a:p>
            <a:fld id="{FFC8B6B2-9B5E-4C1A-B26C-5DA62E3A42D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34108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981200" y="6318249"/>
            <a:ext cx="2743200" cy="365125"/>
          </a:xfrm>
          <a:prstGeom prst="rect">
            <a:avLst/>
          </a:prstGeom>
        </p:spPr>
        <p:txBody>
          <a:bodyPr/>
          <a:lstStyle/>
          <a:p>
            <a:fld id="{E11097F8-8D08-4B7D-8715-7976DCD155FE}" type="datetime4">
              <a:rPr lang="ru-RU" smtClean="0"/>
              <a:t>28 мая 2021 г.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44000" y="6324600"/>
            <a:ext cx="2743200" cy="365125"/>
          </a:xfrm>
          <a:prstGeom prst="rect">
            <a:avLst/>
          </a:prstGeom>
        </p:spPr>
        <p:txBody>
          <a:bodyPr/>
          <a:lstStyle/>
          <a:p>
            <a:fld id="{FFC8B6B2-9B5E-4C1A-B26C-5DA62E3A42D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12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2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4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pic>
        <p:nvPicPr>
          <p:cNvPr id="15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4038" y="5086350"/>
            <a:ext cx="1477962" cy="1771650"/>
          </a:xfrm>
          <a:prstGeom prst="rect">
            <a:avLst/>
          </a:prstGeom>
          <a:noFill/>
        </p:spPr>
      </p:pic>
      <p:sp>
        <p:nvSpPr>
          <p:cNvPr id="16" name="Овал 15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3959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81200"/>
            <a:ext cx="10972800" cy="4144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2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4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pic>
        <p:nvPicPr>
          <p:cNvPr id="15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4038" y="5086350"/>
            <a:ext cx="1477962" cy="1771650"/>
          </a:xfrm>
          <a:prstGeom prst="rect">
            <a:avLst/>
          </a:prstGeom>
          <a:noFill/>
        </p:spPr>
      </p:pic>
      <p:sp>
        <p:nvSpPr>
          <p:cNvPr id="16" name="Овал 15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4"/>
          </p:nvPr>
        </p:nvSpPr>
        <p:spPr>
          <a:xfrm>
            <a:off x="609601" y="1255713"/>
            <a:ext cx="5386917" cy="639762"/>
          </a:xfrm>
          <a:solidFill>
            <a:srgbClr val="D92119"/>
          </a:solidFill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BwSurco-Medium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3959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2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4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pic>
        <p:nvPicPr>
          <p:cNvPr id="15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4038" y="5086350"/>
            <a:ext cx="1477962" cy="1771650"/>
          </a:xfrm>
          <a:prstGeom prst="rect">
            <a:avLst/>
          </a:prstGeom>
          <a:noFill/>
        </p:spPr>
      </p:pic>
      <p:sp>
        <p:nvSpPr>
          <p:cNvPr id="16" name="Овал 15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4"/>
          </p:nvPr>
        </p:nvSpPr>
        <p:spPr>
          <a:xfrm>
            <a:off x="609601" y="1255713"/>
            <a:ext cx="5386917" cy="639762"/>
          </a:xfrm>
          <a:solidFill>
            <a:srgbClr val="D92119"/>
          </a:solidFill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BwSurco-Medium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3959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7598" y="3556003"/>
            <a:ext cx="10363200" cy="682170"/>
          </a:xfrm>
        </p:spPr>
        <p:txBody>
          <a:bodyPr anchor="ctr">
            <a:normAutofit/>
          </a:bodyPr>
          <a:lstStyle>
            <a:lvl1pPr algn="l">
              <a:defRPr sz="2800" b="1" cap="all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77599" y="4271059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9" name="Овал 8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pic>
        <p:nvPicPr>
          <p:cNvPr id="11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2629" y="0"/>
            <a:ext cx="2409371" cy="288814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pic>
        <p:nvPicPr>
          <p:cNvPr id="12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4514" y="0"/>
            <a:ext cx="2409371" cy="288814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4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0" name="Picture 4" descr="D:\Ярлыки\3D\Done\УГАТУ\Новая папка\power point\2\lin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057" y="6191248"/>
            <a:ext cx="9259887" cy="109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850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Овал 9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3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6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4038" y="5086350"/>
            <a:ext cx="1477962" cy="1771650"/>
          </a:xfrm>
          <a:prstGeom prst="rect">
            <a:avLst/>
          </a:prstGeom>
          <a:noFill/>
        </p:spPr>
      </p:pic>
      <p:sp>
        <p:nvSpPr>
          <p:cNvPr id="20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21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22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3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4949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  <a:solidFill>
            <a:srgbClr val="D92119"/>
          </a:solidFill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BwSurco-Medium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solidFill>
            <a:srgbClr val="D92119"/>
          </a:solidFill>
        </p:spPr>
        <p:txBody>
          <a:bodyPr anchor="ctr"/>
          <a:lstStyle>
            <a:lvl1pPr marL="0" indent="0">
              <a:buNone/>
              <a:defRPr sz="2700" b="0">
                <a:solidFill>
                  <a:schemeClr val="bg1"/>
                </a:solidFill>
                <a:latin typeface="BwSurco-Medium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Овал 9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13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6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4038" y="5086350"/>
            <a:ext cx="1477962" cy="1771650"/>
          </a:xfrm>
          <a:prstGeom prst="rect">
            <a:avLst/>
          </a:prstGeom>
          <a:noFill/>
        </p:spPr>
      </p:pic>
      <p:sp>
        <p:nvSpPr>
          <p:cNvPr id="1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/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8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9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20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1614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63976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Овал 5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9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2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4038" y="5086350"/>
            <a:ext cx="1477962" cy="1771650"/>
          </a:xfrm>
          <a:prstGeom prst="rect">
            <a:avLst/>
          </a:prstGeom>
          <a:noFill/>
        </p:spPr>
      </p:pic>
      <p:sp>
        <p:nvSpPr>
          <p:cNvPr id="13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4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5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6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12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 userDrawn="1"/>
        </p:nvSpPr>
        <p:spPr>
          <a:xfrm>
            <a:off x="287786" y="6350000"/>
            <a:ext cx="466488" cy="368300"/>
          </a:xfrm>
          <a:prstGeom prst="ellipse">
            <a:avLst/>
          </a:prstGeom>
          <a:solidFill>
            <a:srgbClr val="007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50" dirty="0">
              <a:latin typeface="BwSurco-Medium" pitchFamily="50" charset="-52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85834" y="531797"/>
            <a:ext cx="116680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20" dirty="0">
                <a:latin typeface="BwSurco-Bold" pitchFamily="50" charset="-52"/>
              </a:rPr>
              <a:t>У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Г</a:t>
            </a:r>
            <a:r>
              <a:rPr lang="ru-RU" sz="6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А</a:t>
            </a:r>
            <a:r>
              <a:rPr lang="ru-RU" sz="5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Т</a:t>
            </a:r>
            <a:r>
              <a:rPr lang="ru-RU" sz="900" dirty="0">
                <a:latin typeface="BwSurco-Bold" pitchFamily="50" charset="-52"/>
              </a:rPr>
              <a:t> </a:t>
            </a:r>
            <a:r>
              <a:rPr lang="ru-RU" sz="1420" dirty="0">
                <a:latin typeface="BwSurco-Bold" pitchFamily="50" charset="-52"/>
              </a:rPr>
              <a:t>У</a:t>
            </a:r>
          </a:p>
        </p:txBody>
      </p:sp>
      <p:pic>
        <p:nvPicPr>
          <p:cNvPr id="8" name="Picture 3" descr="D:\Ярлыки\3D\Done\УГАТУ\Новая папка\power point\2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438" y="330183"/>
            <a:ext cx="646899" cy="52255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887219" y="742298"/>
            <a:ext cx="90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dirty="0">
                <a:latin typeface="BwSurco-Regular" pitchFamily="50" charset="-52"/>
              </a:rPr>
              <a:t>Уфимский государственный авиационный технический университет</a:t>
            </a:r>
          </a:p>
        </p:txBody>
      </p:sp>
      <p:pic>
        <p:nvPicPr>
          <p:cNvPr id="11" name="Picture 4" descr="D:\Ярлыки\3D\Done\УГАТУ\Новая папка\power point\3\pattern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4038" y="5086350"/>
            <a:ext cx="1477962" cy="1771650"/>
          </a:xfrm>
          <a:prstGeom prst="rect">
            <a:avLst/>
          </a:prstGeom>
          <a:noFill/>
        </p:spPr>
      </p:pic>
      <p:sp>
        <p:nvSpPr>
          <p:cNvPr id="12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043886" y="195037"/>
            <a:ext cx="1973942" cy="588734"/>
          </a:xfrm>
        </p:spPr>
        <p:txBody>
          <a:bodyPr anchor="b"/>
          <a:lstStyle>
            <a:lvl1pPr algn="l">
              <a:defRPr sz="1000"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  <p:pic>
        <p:nvPicPr>
          <p:cNvPr id="13" name="Picture 5" descr="D:\Ярлыки\3D\Done\УГАТУ\Новая папка\power point\3\line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98881" y="840576"/>
            <a:ext cx="1920875" cy="66675"/>
          </a:xfrm>
          <a:prstGeom prst="rect">
            <a:avLst/>
          </a:prstGeom>
          <a:noFill/>
        </p:spPr>
      </p:pic>
      <p:sp>
        <p:nvSpPr>
          <p:cNvPr id="14" name="Текст 18"/>
          <p:cNvSpPr>
            <a:spLocks noGrp="1"/>
          </p:cNvSpPr>
          <p:nvPr>
            <p:ph type="body" sz="quarter" idx="12"/>
          </p:nvPr>
        </p:nvSpPr>
        <p:spPr>
          <a:xfrm>
            <a:off x="1219200" y="6378575"/>
            <a:ext cx="9724571" cy="297995"/>
          </a:xfrm>
        </p:spPr>
        <p:txBody>
          <a:bodyPr anchor="t">
            <a:normAutofit/>
          </a:bodyPr>
          <a:lstStyle>
            <a:lvl1pPr>
              <a:buNone/>
              <a:defRPr sz="1000"/>
            </a:lvl1pPr>
          </a:lstStyle>
          <a:p>
            <a:pPr lvl="0"/>
            <a:endParaRPr lang="ru-RU" dirty="0"/>
          </a:p>
        </p:txBody>
      </p:sp>
      <p:sp>
        <p:nvSpPr>
          <p:cNvPr id="15" name="Номер слайда 5"/>
          <p:cNvSpPr>
            <a:spLocks noGrp="1"/>
          </p:cNvSpPr>
          <p:nvPr>
            <p:ph type="sldNum" sz="quarter" idx="13"/>
          </p:nvPr>
        </p:nvSpPr>
        <p:spPr>
          <a:xfrm>
            <a:off x="271734" y="6347771"/>
            <a:ext cx="522453" cy="36508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7F7B546-239D-40E3-8567-8C3A00115C9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34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6000" y="274639"/>
            <a:ext cx="7560000" cy="817561"/>
          </a:xfrm>
          <a:prstGeom prst="rect">
            <a:avLst/>
          </a:prstGeom>
          <a:solidFill>
            <a:srgbClr val="007FCA"/>
          </a:solidFill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206500"/>
            <a:ext cx="10972800" cy="4919663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44600" y="6356351"/>
            <a:ext cx="9486899" cy="365125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BwSurco-Bold"/>
              </a:defRPr>
            </a:lvl1pPr>
          </a:lstStyle>
          <a:p>
            <a:r>
              <a:rPr lang="ru-RU"/>
              <a:t>Тема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48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709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10" r:id="rId14"/>
    <p:sldLayoutId id="2147483711" r:id="rId15"/>
  </p:sldLayoutIdLst>
  <p:hf hdr="0"/>
  <p:txStyles>
    <p:titleStyle>
      <a:lvl1pPr algn="ctr" defTabSz="1043056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BwSurco-Bold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Clr>
          <a:srgbClr val="007FC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Clr>
          <a:srgbClr val="D92119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Clr>
          <a:srgbClr val="007FCA"/>
        </a:buClr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Clr>
          <a:srgbClr val="D92119"/>
        </a:buClr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Clr>
          <a:srgbClr val="007FCA"/>
        </a:buClr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65564" y="3929744"/>
            <a:ext cx="9060872" cy="729342"/>
          </a:xfrm>
        </p:spPr>
        <p:txBody>
          <a:bodyPr>
            <a:noAutofit/>
          </a:bodyPr>
          <a:lstStyle/>
          <a:p>
            <a:r>
              <a:rPr lang="ru-RU" dirty="0"/>
              <a:t>Автор: </a:t>
            </a:r>
            <a:r>
              <a:rPr lang="ru-RU" dirty="0" smtClean="0"/>
              <a:t>Шамаев Ильдар Рустемович, </a:t>
            </a:r>
            <a:r>
              <a:rPr lang="ru-RU" dirty="0"/>
              <a:t>гр. </a:t>
            </a:r>
            <a:r>
              <a:rPr lang="ru-RU" dirty="0" smtClean="0"/>
              <a:t>ПМ-253</a:t>
            </a:r>
            <a:endParaRPr lang="ru-RU" dirty="0"/>
          </a:p>
          <a:p>
            <a:r>
              <a:rPr lang="ru-RU" dirty="0"/>
              <a:t>Научный руководитель: Михайленко Константин Иванович</a:t>
            </a:r>
            <a:r>
              <a:rPr lang="ru-RU" dirty="0" smtClean="0"/>
              <a:t>, к.ф</a:t>
            </a:r>
            <a:r>
              <a:rPr lang="ru-RU" dirty="0"/>
              <a:t>.-м.н., доцент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кафедра </a:t>
            </a:r>
            <a:r>
              <a:rPr lang="ru-RU" dirty="0" err="1"/>
              <a:t>ВВТиС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83E8057E-7318-41D0-B0C5-381EF015AB51}" type="datetime4">
              <a:rPr lang="ru-RU" smtClean="0"/>
              <a:t>28 мая 2021 г.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829363" y="2876853"/>
            <a:ext cx="853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Численное решение дифференциальных уравнений механики сплошной среды средствами OpenFOAM</a:t>
            </a:r>
            <a:endParaRPr lang="ru-RU" sz="2800" dirty="0">
              <a:latin typeface="BwSurco-Bold" pitchFamily="50" charset="-52"/>
            </a:endParaRPr>
          </a:p>
        </p:txBody>
      </p:sp>
      <p:sp>
        <p:nvSpPr>
          <p:cNvPr id="7" name="Прямоугольник 12"/>
          <p:cNvSpPr/>
          <p:nvPr/>
        </p:nvSpPr>
        <p:spPr>
          <a:xfrm>
            <a:off x="1795155" y="2221042"/>
            <a:ext cx="8601690" cy="252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100"/>
              </a:lnSpc>
            </a:pPr>
            <a:r>
              <a:rPr lang="ru-RU" sz="1600" dirty="0"/>
              <a:t>Курсовая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21031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187" y="1360752"/>
            <a:ext cx="10972800" cy="49196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lvl="0"/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алгоритма </a:t>
            </a:r>
            <a:r>
              <a:rPr lang="en-US" dirty="0" smtClean="0"/>
              <a:t>Piso </a:t>
            </a:r>
            <a:r>
              <a:rPr lang="ru-RU" dirty="0"/>
              <a:t>в OpenFOAM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60752"/>
            <a:ext cx="7922937" cy="452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4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187" y="1360752"/>
            <a:ext cx="10972800" cy="49196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lvl="0"/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алгоритма </a:t>
            </a:r>
            <a:r>
              <a:rPr lang="en-US" dirty="0" smtClean="0"/>
              <a:t>Piso </a:t>
            </a:r>
            <a:r>
              <a:rPr lang="ru-RU" dirty="0"/>
              <a:t>в OpenFOAM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21" y="1360752"/>
            <a:ext cx="8296275" cy="48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2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187" y="1360752"/>
            <a:ext cx="10972800" cy="49196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lvl="0"/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алгоритма </a:t>
            </a:r>
            <a:r>
              <a:rPr lang="en-US" dirty="0" smtClean="0"/>
              <a:t>Piso </a:t>
            </a:r>
            <a:r>
              <a:rPr lang="ru-RU" dirty="0"/>
              <a:t>в OpenFOAM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57" y="1837497"/>
            <a:ext cx="100965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187" y="1360752"/>
            <a:ext cx="10972800" cy="49196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lvl="0"/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Результаты</a:t>
            </a:r>
            <a:endParaRPr lang="ru-RU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62" y="1262592"/>
            <a:ext cx="6986385" cy="485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hangingPunct="0">
              <a:spcBef>
                <a:spcPct val="50000"/>
              </a:spcBef>
              <a:buNone/>
              <a:defRPr/>
            </a:pPr>
            <a:r>
              <a:rPr lang="ru-RU" dirty="0" smtClean="0"/>
              <a:t>Успешно изучив алгоритмы </a:t>
            </a:r>
            <a:r>
              <a:rPr lang="en-US" dirty="0" smtClean="0"/>
              <a:t>Simple</a:t>
            </a:r>
            <a:r>
              <a:rPr lang="ru-RU" dirty="0" smtClean="0"/>
              <a:t> и</a:t>
            </a:r>
            <a:r>
              <a:rPr lang="en-US" dirty="0" smtClean="0"/>
              <a:t> Piso</a:t>
            </a:r>
            <a:r>
              <a:rPr lang="ru-RU" dirty="0" smtClean="0"/>
              <a:t>, на основе виртуальной машины, средствами </a:t>
            </a:r>
            <a:r>
              <a:rPr lang="en-US" dirty="0" smtClean="0"/>
              <a:t>OpenFOAM</a:t>
            </a:r>
            <a:r>
              <a:rPr lang="ru-RU" dirty="0" smtClean="0"/>
              <a:t>, я смог смоделировать </a:t>
            </a:r>
            <a:r>
              <a:rPr lang="ru-RU" dirty="0"/>
              <a:t>решение дифференциальных уравнений механики сплошной </a:t>
            </a:r>
            <a:r>
              <a:rPr lang="ru-RU" dirty="0" smtClean="0"/>
              <a:t>среды. На основании этого м</a:t>
            </a:r>
            <a:r>
              <a:rPr lang="ru-RU" altLang="ru-RU" dirty="0" smtClean="0"/>
              <a:t>огу </a:t>
            </a:r>
            <a:r>
              <a:rPr lang="ru-RU" altLang="ru-RU" dirty="0"/>
              <a:t>сделать вывод, что мне удалось применить на практике современный </a:t>
            </a:r>
            <a:r>
              <a:rPr lang="ru-RU" altLang="ru-RU" dirty="0" smtClean="0"/>
              <a:t>открытый </a:t>
            </a:r>
            <a:r>
              <a:rPr lang="ru-RU" altLang="ru-RU" dirty="0"/>
              <a:t>численный </a:t>
            </a:r>
            <a:r>
              <a:rPr lang="ru-RU" altLang="ru-RU" dirty="0" smtClean="0"/>
              <a:t>пакет </a:t>
            </a:r>
            <a:r>
              <a:rPr lang="en-US" altLang="ru-RU" dirty="0" smtClean="0"/>
              <a:t>OpenFOAM</a:t>
            </a:r>
            <a:endParaRPr lang="ru-RU" altLang="ru-RU" dirty="0" smtClean="0"/>
          </a:p>
          <a:p>
            <a:pPr marL="0" indent="0" eaLnBrk="0" hangingPunct="0">
              <a:spcBef>
                <a:spcPct val="50000"/>
              </a:spcBef>
              <a:buNone/>
              <a:defRPr/>
            </a:pPr>
            <a:endParaRPr lang="ru-RU" alt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970473" y="3073257"/>
            <a:ext cx="4251054" cy="817561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/>
              <a:t>Уравнения </a:t>
            </a:r>
            <a:r>
              <a:rPr lang="ru-RU" dirty="0" smtClean="0"/>
              <a:t>Навье-Стокса</a:t>
            </a:r>
          </a:p>
          <a:p>
            <a:r>
              <a:rPr lang="ru-RU" dirty="0"/>
              <a:t>Уравнение давления</a:t>
            </a:r>
            <a:endParaRPr lang="ru-RU" b="1" dirty="0"/>
          </a:p>
          <a:p>
            <a:pPr>
              <a:lnSpc>
                <a:spcPct val="130000"/>
              </a:lnSpc>
            </a:pPr>
            <a:r>
              <a:rPr lang="ru-RU" dirty="0" smtClean="0"/>
              <a:t>Алгоритм </a:t>
            </a:r>
            <a:r>
              <a:rPr lang="en-US" dirty="0" smtClean="0"/>
              <a:t>Simple</a:t>
            </a:r>
          </a:p>
          <a:p>
            <a:pPr>
              <a:lnSpc>
                <a:spcPct val="130000"/>
              </a:lnSpc>
            </a:pPr>
            <a:r>
              <a:rPr lang="ru-RU" dirty="0" smtClean="0"/>
              <a:t>Алгоритм </a:t>
            </a:r>
            <a:r>
              <a:rPr lang="en-US" dirty="0" smtClean="0"/>
              <a:t>Piso</a:t>
            </a:r>
            <a:endParaRPr lang="ru-RU" dirty="0"/>
          </a:p>
          <a:p>
            <a:r>
              <a:rPr lang="ru-RU" dirty="0"/>
              <a:t>Реализация алгоритма </a:t>
            </a:r>
            <a:r>
              <a:rPr lang="en-US" dirty="0"/>
              <a:t>Simple </a:t>
            </a:r>
            <a:r>
              <a:rPr lang="ru-RU" dirty="0"/>
              <a:t>в OpenFOAM</a:t>
            </a:r>
            <a:endParaRPr lang="en-US" dirty="0" smtClean="0"/>
          </a:p>
          <a:p>
            <a:r>
              <a:rPr lang="ru-RU" dirty="0"/>
              <a:t>Реализация алгоритма PISO в OpenFOAM</a:t>
            </a:r>
            <a:endParaRPr lang="ru-RU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98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dirty="0"/>
              <a:t>Цель исследования – </a:t>
            </a:r>
            <a:r>
              <a:rPr lang="ru-RU" dirty="0" smtClean="0"/>
              <a:t>смоделировать движение газа в замкнутом контуре</a:t>
            </a:r>
            <a:r>
              <a:rPr lang="ru-RU" dirty="0" smtClean="0"/>
              <a:t> </a:t>
            </a:r>
            <a:endParaRPr lang="ru-RU" dirty="0"/>
          </a:p>
          <a:p>
            <a:pPr>
              <a:buNone/>
            </a:pPr>
            <a:r>
              <a:rPr lang="ru-RU" dirty="0"/>
              <a:t>Задачи исследования </a:t>
            </a:r>
          </a:p>
          <a:p>
            <a:r>
              <a:rPr lang="ru-RU" dirty="0" smtClean="0"/>
              <a:t>Исследование алгоритма </a:t>
            </a:r>
            <a:r>
              <a:rPr lang="en-US" dirty="0" smtClean="0"/>
              <a:t>Simple</a:t>
            </a:r>
            <a:endParaRPr lang="ru-RU" dirty="0"/>
          </a:p>
          <a:p>
            <a:r>
              <a:rPr lang="ru-RU" dirty="0"/>
              <a:t>Исследование алгоритма </a:t>
            </a:r>
            <a:r>
              <a:rPr lang="en-US" dirty="0" smtClean="0"/>
              <a:t>Piso</a:t>
            </a:r>
          </a:p>
          <a:p>
            <a:r>
              <a:rPr lang="ru-RU" dirty="0" smtClean="0"/>
              <a:t>Реализация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алгоритмов средствами </a:t>
            </a:r>
            <a:r>
              <a:rPr lang="en-US" dirty="0" smtClean="0"/>
              <a:t>OpenFoam</a:t>
            </a:r>
            <a:endParaRPr lang="en-US" dirty="0"/>
          </a:p>
          <a:p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и 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Уравнения </a:t>
            </a:r>
            <a:r>
              <a:rPr lang="ru-RU" dirty="0"/>
              <a:t>Навье-Стокса для однофазного течения с постоянной плотностью и вязкостью имеют следующий вид:</a:t>
            </a:r>
          </a:p>
          <a:p>
            <a:pPr lvl="0"/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Уравнения Навье-Стокса</a:t>
            </a:r>
            <a:endParaRPr lang="ru-RU" b="1" dirty="0"/>
          </a:p>
        </p:txBody>
      </p:sp>
      <p:pic>
        <p:nvPicPr>
          <p:cNvPr id="34" name="Рисунок 33" descr="  \nabla \cdot \left( \rho \vec{U} \right) = 0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87" y="2390896"/>
            <a:ext cx="11144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Рисунок 34" descr="  \frac{\partial U}{\partial t} + \nabla \cdot \left( \vec{v} \vec{v} \right) - \nabla \cdot \left( \nu \nabla \vec{v} \right) = - \nabla p 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87" y="3025927"/>
            <a:ext cx="2809875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Прямоугольник 23"/>
          <p:cNvSpPr/>
          <p:nvPr/>
        </p:nvSpPr>
        <p:spPr>
          <a:xfrm>
            <a:off x="609599" y="3746513"/>
            <a:ext cx="109728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75"/>
              </a:spcAft>
            </a:pPr>
            <a:r>
              <a:rPr lang="ru-RU" sz="2400" dirty="0"/>
              <a:t>Решение этой пары уравнений не является простым, поскольку явное уравнение для давления недоступно. Один из наиболее распространенных подходов состоит в том, чтобы вывести уравнение давления, взяв дивергенцию уравнения импульса и подставив его в уравнение непрерывности.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lvl="0"/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Уравнение давления</a:t>
            </a:r>
            <a:endParaRPr lang="ru-RU" b="1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3794"/>
            <a:ext cx="10111409" cy="403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lvl="0"/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Уравнение давления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06500"/>
            <a:ext cx="8824686" cy="501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3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lvl="0"/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</a:t>
            </a:r>
            <a:r>
              <a:rPr lang="en-US" dirty="0"/>
              <a:t>Simple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94187" y="1277279"/>
            <a:ext cx="8349813" cy="4778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75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Simple </a:t>
            </a: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</a:rPr>
              <a:t>позволяет связать уравнения Навье-Стокса с итерационной процедурой, которая может быть суммирована следующим образом:</a:t>
            </a:r>
            <a:endParaRPr lang="ru-RU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Устанавливаем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граничные условия.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Решаем дискретизированное уравнение импульса для вычисления поля промежуточной скорости.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Вычисляем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потоки массы на гранях ячеек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Решаем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уравнение давления и примените релаксацию.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Скорректируем потоки массы на гранях ячейки.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Скорректируем скорости на основе нового поля давления.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Обновим граничные условия.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Повторим до сближения.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75"/>
              </a:spcAft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</a:rPr>
              <a:t>Шаги 4 и 5 могут быть повторены в течение заданного количества времени для исправления неортогональности.</a:t>
            </a:r>
            <a:endParaRPr lang="ru-RU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7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187" y="1360752"/>
            <a:ext cx="10972800" cy="49196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lvl="0"/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</a:t>
            </a:r>
            <a:r>
              <a:rPr lang="en-US" dirty="0" smtClean="0"/>
              <a:t>Piso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94187" y="1277279"/>
            <a:ext cx="101495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PISO является эффективным методом решения уравнений Навье-Стокса в нестационарных задачах. Основные отличия от алгоритма </a:t>
            </a:r>
            <a:r>
              <a:rPr lang="en-US" dirty="0"/>
              <a:t>Simple</a:t>
            </a:r>
            <a:r>
              <a:rPr lang="ru-RU" dirty="0"/>
              <a:t> заключаются в следующем: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 Никакого недораслабления не применяется.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 Шаг корректора импульса выполняется несколько раз.</a:t>
            </a:r>
          </a:p>
          <a:p>
            <a:r>
              <a:rPr lang="ru-RU" dirty="0"/>
              <a:t>Алгоритм можно суммировать следующим образом: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smtClean="0"/>
              <a:t>Устанавливаем </a:t>
            </a:r>
            <a:r>
              <a:rPr lang="ru-RU" dirty="0"/>
              <a:t>граничные условия.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Решаем дискретизированное уравнение импульса для вычисления промежуточного поля скоростей.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Вычисляем потоки массы на гранях ячеек.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Решаем уравнение давления.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Скорректируем потоки массы на гранях ячеек.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 smtClean="0"/>
              <a:t>Скорректируем </a:t>
            </a:r>
            <a:r>
              <a:rPr lang="ru-RU" dirty="0"/>
              <a:t>скорости на основе нового поля давления.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Обновим граничные условия.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Повторим от 3 до предписанного количества раз.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Увеличиваем временной шаг и повторяем с 1.</a:t>
            </a:r>
          </a:p>
          <a:p>
            <a:r>
              <a:rPr lang="ru-RU" dirty="0"/>
              <a:t>Как уже было показано для алгоритма </a:t>
            </a:r>
            <a:r>
              <a:rPr lang="en-US" dirty="0"/>
              <a:t>Simple</a:t>
            </a:r>
            <a:r>
              <a:rPr lang="ru-RU" dirty="0"/>
              <a:t>, шаги 4 и 5 могут повторяться в течение заданного количества времени для исправления неортогональности.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5085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4187" y="1360752"/>
            <a:ext cx="10972800" cy="49196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lvl="0"/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Тема работы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F7B546-239D-40E3-8567-8C3A00115C9B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алгоритма </a:t>
            </a:r>
            <a:r>
              <a:rPr lang="en-US" dirty="0" smtClean="0"/>
              <a:t>Piso </a:t>
            </a:r>
            <a:r>
              <a:rPr lang="ru-RU" dirty="0"/>
              <a:t>в OpenFOAM</a:t>
            </a:r>
            <a:endParaRPr lang="ru-RU" b="1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87" y="1593896"/>
            <a:ext cx="92868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6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GATU_pres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312</Words>
  <Application>Microsoft Office PowerPoint</Application>
  <PresentationFormat>Широкоэкранный</PresentationFormat>
  <Paragraphs>88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BwSurco-Bold</vt:lpstr>
      <vt:lpstr>BwSurco-Medium</vt:lpstr>
      <vt:lpstr>BwSurco-Regular</vt:lpstr>
      <vt:lpstr>Calibri</vt:lpstr>
      <vt:lpstr>Times New Roman</vt:lpstr>
      <vt:lpstr>Wingdings</vt:lpstr>
      <vt:lpstr>UGATU_pres</vt:lpstr>
      <vt:lpstr>Презентация PowerPoint</vt:lpstr>
      <vt:lpstr>Введение</vt:lpstr>
      <vt:lpstr>Цель и задачи</vt:lpstr>
      <vt:lpstr>Уравнения Навье-Стокса</vt:lpstr>
      <vt:lpstr>Уравнение давления</vt:lpstr>
      <vt:lpstr>Уравнение давления</vt:lpstr>
      <vt:lpstr>Алгоритм Simple</vt:lpstr>
      <vt:lpstr>Алгоритм Piso</vt:lpstr>
      <vt:lpstr>Реализация алгоритма Piso в OpenFOAM</vt:lpstr>
      <vt:lpstr>Реализация алгоритма Piso в OpenFOAM</vt:lpstr>
      <vt:lpstr>Реализация алгоритма Piso в OpenFOAM</vt:lpstr>
      <vt:lpstr>Реализация алгоритма Piso в OpenFOAM</vt:lpstr>
      <vt:lpstr>Результаты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Коллекции. Генераторы коллекций</dc:title>
  <dc:creator>Erihie</dc:creator>
  <cp:lastModifiedBy>Пользователь MSI</cp:lastModifiedBy>
  <cp:revision>86</cp:revision>
  <dcterms:created xsi:type="dcterms:W3CDTF">2020-06-29T05:54:58Z</dcterms:created>
  <dcterms:modified xsi:type="dcterms:W3CDTF">2021-05-28T09:23:31Z</dcterms:modified>
</cp:coreProperties>
</file>