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6" r:id="rId2"/>
    <p:sldId id="640" r:id="rId3"/>
    <p:sldId id="625" r:id="rId4"/>
    <p:sldId id="649" r:id="rId5"/>
    <p:sldId id="634" r:id="rId6"/>
    <p:sldId id="624" r:id="rId7"/>
    <p:sldId id="638" r:id="rId8"/>
    <p:sldId id="641" r:id="rId9"/>
    <p:sldId id="647" r:id="rId10"/>
    <p:sldId id="643" r:id="rId11"/>
    <p:sldId id="648" r:id="rId12"/>
    <p:sldId id="644" r:id="rId13"/>
    <p:sldId id="646" r:id="rId14"/>
    <p:sldId id="629" r:id="rId15"/>
    <p:sldId id="63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оберт" initials="Р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2119"/>
    <a:srgbClr val="007FCA"/>
    <a:srgbClr val="F6B7B4"/>
    <a:srgbClr val="37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60" d="100"/>
          <a:sy n="160" d="100"/>
        </p:scale>
        <p:origin x="-8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B75BE-753D-4B03-B707-A65B895ADEF0}" type="datetimeFigureOut">
              <a:rPr lang="ru-RU" smtClean="0"/>
              <a:pPr/>
              <a:t>30.09.2022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E1538-947F-4623-85F8-46ED91432B6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D191-139F-4B22-AE70-059F1B63F61C}" type="datetimeFigureOut">
              <a:rPr lang="ru-RU" smtClean="0"/>
              <a:pPr/>
              <a:t>30.09.2022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1EA76-606B-43D3-B0C9-6EE06B1FA1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868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512599" y="1619788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105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10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381830" y="249750"/>
            <a:ext cx="54283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000" b="1" dirty="0"/>
              <a:t>МИНИСТЕРСТВО НАУКИ И ВЫСШЕГО ОБРАЗОВАНИЯ РОССИЙСКОЙ ФЕДЕРАЦИИ</a:t>
            </a:r>
          </a:p>
        </p:txBody>
      </p:sp>
      <p:pic>
        <p:nvPicPr>
          <p:cNvPr id="11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9769" y="1063625"/>
            <a:ext cx="652462" cy="527050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 userDrawn="1"/>
        </p:nvSpPr>
        <p:spPr>
          <a:xfrm>
            <a:off x="2931886" y="477204"/>
            <a:ext cx="6328228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100"/>
              </a:lnSpc>
            </a:pPr>
            <a:r>
              <a:rPr lang="ru-RU" sz="1000" dirty="0"/>
              <a:t>федеральное государственное бюджетное образовательное учреждение высшего образования </a:t>
            </a:r>
          </a:p>
          <a:p>
            <a:pPr algn="ctr">
              <a:lnSpc>
                <a:spcPts val="1100"/>
              </a:lnSpc>
            </a:pPr>
            <a:r>
              <a:rPr lang="ru-RU" sz="1000" dirty="0"/>
              <a:t>«Уфимский государственный авиационный технический университет» (ФГБОУ ВО «УГАТУ»)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noFill/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BwSurco-Bold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25371" y="3929744"/>
            <a:ext cx="5341258" cy="729342"/>
          </a:xfrm>
          <a:solidFill>
            <a:srgbClr val="007FCA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BwSurco-Medium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17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8" name="Дата 3"/>
          <p:cNvSpPr>
            <a:spLocks noGrp="1"/>
          </p:cNvSpPr>
          <p:nvPr>
            <p:ph type="dt" sz="half" idx="2"/>
          </p:nvPr>
        </p:nvSpPr>
        <p:spPr>
          <a:xfrm>
            <a:off x="4831443" y="5195208"/>
            <a:ext cx="2529114" cy="365125"/>
          </a:xfrm>
          <a:prstGeom prst="rect">
            <a:avLst/>
          </a:prstGeom>
          <a:solidFill>
            <a:srgbClr val="D92119"/>
          </a:solidFill>
        </p:spPr>
        <p:txBody>
          <a:bodyPr vert="horz" lIns="104306" tIns="52153" rIns="104306" bIns="52153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  <a:latin typeface="BwSurco-Medium"/>
              </a:defRPr>
            </a:lvl1pPr>
          </a:lstStyle>
          <a:p>
            <a:pPr algn="ctr"/>
            <a:fld id="{FB467A7F-5949-4854-B8C8-B15213D77398}" type="datetime4">
              <a:rPr lang="ru-RU" smtClean="0"/>
              <a:t>30 сентября 2022 г.</a:t>
            </a:fld>
            <a:endParaRPr lang="ru-RU" dirty="0"/>
          </a:p>
        </p:txBody>
      </p:sp>
      <p:pic>
        <p:nvPicPr>
          <p:cNvPr id="13" name="Picture 4" descr="D:\Ярлыки\3D\Done\УГАТУ\Новая папка\power point\2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057" y="6191248"/>
            <a:ext cx="9259887" cy="10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12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1103085"/>
            <a:ext cx="4011084" cy="783771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304800"/>
            <a:ext cx="6815667" cy="5821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886857"/>
            <a:ext cx="4011084" cy="423930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вал 7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1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4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69029" y="267608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9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4024" y="913147"/>
            <a:ext cx="1920875" cy="66675"/>
          </a:xfrm>
          <a:prstGeom prst="rect">
            <a:avLst/>
          </a:prstGeom>
          <a:noFill/>
        </p:spPr>
      </p:pic>
      <p:sp>
        <p:nvSpPr>
          <p:cNvPr id="20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17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solidFill>
            <a:srgbClr val="D92119"/>
          </a:solidFill>
        </p:spPr>
        <p:txBody>
          <a:bodyPr anchor="ctr">
            <a:normAutofit/>
          </a:bodyPr>
          <a:lstStyle>
            <a:lvl1pPr algn="l">
              <a:defRPr sz="2800" b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вал 7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1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4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6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7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52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Овал 6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0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3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6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7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4504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3200" cy="5851525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Овал 6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0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4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2" name="Picture 4" descr="D:\Ярлыки\3D\Done\УГАТУ\Новая папка\power point\2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057" y="6191248"/>
            <a:ext cx="9259887" cy="10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47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1981200" y="6318249"/>
            <a:ext cx="2743200" cy="365125"/>
          </a:xfrm>
          <a:prstGeom prst="rect">
            <a:avLst/>
          </a:prstGeom>
        </p:spPr>
        <p:txBody>
          <a:bodyPr/>
          <a:lstStyle/>
          <a:p>
            <a:fld id="{F2B7EB73-7176-4271-9714-0B25053C4BA8}" type="datetime4">
              <a:rPr lang="ru-RU" smtClean="0"/>
              <a:t>30 сентября 2022 г.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44000" y="6324600"/>
            <a:ext cx="2743200" cy="365125"/>
          </a:xfrm>
          <a:prstGeom prst="rect">
            <a:avLst/>
          </a:prstGeom>
        </p:spPr>
        <p:txBody>
          <a:bodyPr/>
          <a:lstStyle/>
          <a:p>
            <a:fld id="{FFC8B6B2-9B5E-4C1A-B26C-5DA62E3A42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3410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981200" y="6318249"/>
            <a:ext cx="2743200" cy="365125"/>
          </a:xfrm>
          <a:prstGeom prst="rect">
            <a:avLst/>
          </a:prstGeom>
        </p:spPr>
        <p:txBody>
          <a:bodyPr/>
          <a:lstStyle/>
          <a:p>
            <a:fld id="{E11097F8-8D08-4B7D-8715-7976DCD155FE}" type="datetime4">
              <a:rPr lang="ru-RU" smtClean="0"/>
              <a:t>30 сентября 2022 г.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44000" y="6324600"/>
            <a:ext cx="2743200" cy="365125"/>
          </a:xfrm>
          <a:prstGeom prst="rect">
            <a:avLst/>
          </a:prstGeom>
        </p:spPr>
        <p:txBody>
          <a:bodyPr/>
          <a:lstStyle/>
          <a:p>
            <a:fld id="{FFC8B6B2-9B5E-4C1A-B26C-5DA62E3A42D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12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2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pic>
        <p:nvPicPr>
          <p:cNvPr id="15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3959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4144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2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pic>
        <p:nvPicPr>
          <p:cNvPr id="15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4"/>
          </p:nvPr>
        </p:nvSpPr>
        <p:spPr>
          <a:xfrm>
            <a:off x="609601" y="1255713"/>
            <a:ext cx="5386917" cy="639762"/>
          </a:xfrm>
          <a:solidFill>
            <a:srgbClr val="D92119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3959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2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pic>
        <p:nvPicPr>
          <p:cNvPr id="15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4"/>
          </p:nvPr>
        </p:nvSpPr>
        <p:spPr>
          <a:xfrm>
            <a:off x="609601" y="1255713"/>
            <a:ext cx="5386917" cy="639762"/>
          </a:xfrm>
          <a:solidFill>
            <a:srgbClr val="D92119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3959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7598" y="3556003"/>
            <a:ext cx="10363200" cy="682170"/>
          </a:xfrm>
        </p:spPr>
        <p:txBody>
          <a:bodyPr anchor="ctr">
            <a:normAutofit/>
          </a:bodyPr>
          <a:lstStyle>
            <a:lvl1pPr algn="l">
              <a:defRPr sz="2800" b="1" cap="all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77599" y="4271059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9" name="Овал 8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pic>
        <p:nvPicPr>
          <p:cNvPr id="11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2629" y="0"/>
            <a:ext cx="2409371" cy="288814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12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4514" y="0"/>
            <a:ext cx="2409371" cy="288814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4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" name="Picture 4" descr="D:\Ярлыки\3D\Done\УГАТУ\Новая папка\power point\2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057" y="6191248"/>
            <a:ext cx="9259887" cy="10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850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вал 9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3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6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2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21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3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4949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  <a:solidFill>
            <a:srgbClr val="D92119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solidFill>
            <a:srgbClr val="D92119"/>
          </a:solidFill>
        </p:spPr>
        <p:txBody>
          <a:bodyPr anchor="ctr"/>
          <a:lstStyle>
            <a:lvl1pPr marL="0" indent="0">
              <a:buNone/>
              <a:defRPr sz="27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вал 9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3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6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/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8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0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614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Овал 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9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2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5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2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8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1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3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4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5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3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817561"/>
          </a:xfrm>
          <a:prstGeom prst="rect">
            <a:avLst/>
          </a:prstGeom>
          <a:solidFill>
            <a:srgbClr val="007FCA"/>
          </a:solidFill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206500"/>
            <a:ext cx="10972800" cy="4919663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44600" y="6356351"/>
            <a:ext cx="9486899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48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709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10" r:id="rId14"/>
    <p:sldLayoutId id="2147483711" r:id="rId15"/>
  </p:sldLayoutIdLst>
  <p:hf hdr="0"/>
  <p:txStyles>
    <p:titleStyle>
      <a:lvl1pPr algn="ctr" defTabSz="1043056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BwSurco-Bold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Clr>
          <a:srgbClr val="007FC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Clr>
          <a:srgbClr val="D92119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Clr>
          <a:srgbClr val="007FCA"/>
        </a:buClr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Clr>
          <a:srgbClr val="D92119"/>
        </a:buClr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Clr>
          <a:srgbClr val="007FCA"/>
        </a:buClr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5564" y="3929744"/>
            <a:ext cx="9060872" cy="729342"/>
          </a:xfrm>
        </p:spPr>
        <p:txBody>
          <a:bodyPr>
            <a:noAutofit/>
          </a:bodyPr>
          <a:lstStyle/>
          <a:p>
            <a:r>
              <a:rPr lang="ru-RU" dirty="0"/>
              <a:t>Автор: </a:t>
            </a:r>
            <a:r>
              <a:rPr lang="ru-RU" dirty="0" smtClean="0"/>
              <a:t>Шамаев Ильдар Рустемович, </a:t>
            </a:r>
            <a:r>
              <a:rPr lang="ru-RU" dirty="0"/>
              <a:t>гр. </a:t>
            </a:r>
            <a:r>
              <a:rPr lang="ru-RU" dirty="0" smtClean="0"/>
              <a:t>ПМ-353</a:t>
            </a:r>
            <a:endParaRPr lang="ru-RU" dirty="0"/>
          </a:p>
          <a:p>
            <a:r>
              <a:rPr lang="ru-RU" dirty="0"/>
              <a:t>Научный руководитель: Михайленко Константин Иванович</a:t>
            </a:r>
            <a:r>
              <a:rPr lang="ru-RU" dirty="0" smtClean="0"/>
              <a:t>, к.ф</a:t>
            </a:r>
            <a:r>
              <a:rPr lang="ru-RU" dirty="0"/>
              <a:t>.-м.н., доцент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кафедра </a:t>
            </a:r>
            <a:r>
              <a:rPr lang="ru-RU" dirty="0" err="1"/>
              <a:t>ВВТиС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83E8057E-7318-41D0-B0C5-381EF015AB51}" type="datetime4">
              <a:rPr lang="ru-RU" smtClean="0"/>
              <a:t>30 сентября 2022 г.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29363" y="2876853"/>
            <a:ext cx="853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Вычислительное моделирование динамики газа в воздухоочистителе циклонного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ru-RU" dirty="0" smtClean="0"/>
              <a:t>»</a:t>
            </a:r>
            <a:endParaRPr lang="ru-RU" sz="2800" dirty="0">
              <a:latin typeface="BwSurco-Bold" pitchFamily="50" charset="-52"/>
            </a:endParaRPr>
          </a:p>
        </p:txBody>
      </p:sp>
      <p:sp>
        <p:nvSpPr>
          <p:cNvPr id="7" name="Прямоугольник 12"/>
          <p:cNvSpPr/>
          <p:nvPr/>
        </p:nvSpPr>
        <p:spPr>
          <a:xfrm>
            <a:off x="1795155" y="2221042"/>
            <a:ext cx="8601690" cy="252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100"/>
              </a:lnSpc>
            </a:pPr>
            <a:r>
              <a:rPr lang="ru-RU" sz="1600" dirty="0"/>
              <a:t>Курсовая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21031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748921"/>
          </a:xfrm>
        </p:spPr>
        <p:txBody>
          <a:bodyPr>
            <a:normAutofit fontScale="90000"/>
          </a:bodyPr>
          <a:lstStyle/>
          <a:p>
            <a:r>
              <a:rPr lang="ru-RU" dirty="0"/>
              <a:t>Генерация сетки патрубка воздухоочистителя.</a:t>
            </a:r>
            <a:endParaRPr lang="ru-RU" sz="2700" b="1" dirty="0"/>
          </a:p>
        </p:txBody>
      </p:sp>
      <p:sp>
        <p:nvSpPr>
          <p:cNvPr id="9" name="Содержимое 8"/>
          <p:cNvSpPr txBox="1">
            <a:spLocks/>
          </p:cNvSpPr>
          <p:nvPr/>
        </p:nvSpPr>
        <p:spPr>
          <a:xfrm>
            <a:off x="721219" y="1177691"/>
            <a:ext cx="6609962" cy="491966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517821" y="1729307"/>
            <a:ext cx="619566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200" dirty="0"/>
              <a:t>Перейдем к генерации патрубка, через который газ будет поступать во внутреннюю область модели. Для этого необходимо описать точки патрубка </a:t>
            </a:r>
            <a:r>
              <a:rPr lang="en-US" sz="2200" dirty="0"/>
              <a:t>W </a:t>
            </a:r>
            <a:r>
              <a:rPr lang="ru-RU" sz="2200" dirty="0"/>
              <a:t>и </a:t>
            </a:r>
            <a:r>
              <a:rPr lang="en-US" sz="2200" dirty="0"/>
              <a:t>Q</a:t>
            </a:r>
            <a:r>
              <a:rPr lang="ru-RU" sz="2200" dirty="0"/>
              <a:t> на верхней части корпуса и </a:t>
            </a:r>
            <a:r>
              <a:rPr lang="en-US" sz="2200" dirty="0"/>
              <a:t>W</a:t>
            </a:r>
            <a:r>
              <a:rPr lang="ru-RU" sz="2200" dirty="0"/>
              <a:t>1, </a:t>
            </a:r>
            <a:r>
              <a:rPr lang="en-US" sz="2200" dirty="0"/>
              <a:t>Q</a:t>
            </a:r>
            <a:r>
              <a:rPr lang="ru-RU" sz="2200" dirty="0"/>
              <a:t>1 на средней части. При этом подберем такие координаты патрубка, чтобы углы: α, β, и </a:t>
            </a:r>
            <a:r>
              <a:rPr lang="en-US" sz="2200" dirty="0"/>
              <a:t>γ </a:t>
            </a:r>
            <a:r>
              <a:rPr lang="ru-RU" sz="2200" dirty="0"/>
              <a:t>соответственно между ребрами </a:t>
            </a:r>
            <a:r>
              <a:rPr lang="en-US" sz="2200" dirty="0"/>
              <a:t>NT</a:t>
            </a:r>
            <a:r>
              <a:rPr lang="ru-RU" sz="2200" dirty="0"/>
              <a:t> и </a:t>
            </a:r>
            <a:r>
              <a:rPr lang="en-US" sz="2200" dirty="0"/>
              <a:t>TE</a:t>
            </a:r>
            <a:r>
              <a:rPr lang="ru-RU" sz="2200" dirty="0"/>
              <a:t>, </a:t>
            </a:r>
            <a:r>
              <a:rPr lang="en-US" sz="2200" dirty="0"/>
              <a:t>NT</a:t>
            </a:r>
            <a:r>
              <a:rPr lang="ru-RU" sz="2200" dirty="0"/>
              <a:t> и </a:t>
            </a:r>
            <a:r>
              <a:rPr lang="en-US" sz="2200" dirty="0"/>
              <a:t>TH</a:t>
            </a:r>
            <a:r>
              <a:rPr lang="ru-RU" sz="2200" dirty="0"/>
              <a:t>, </a:t>
            </a:r>
            <a:r>
              <a:rPr lang="en-US" sz="2200" dirty="0"/>
              <a:t>TH </a:t>
            </a:r>
            <a:r>
              <a:rPr lang="ru-RU" sz="2200" dirty="0"/>
              <a:t>и </a:t>
            </a:r>
            <a:r>
              <a:rPr lang="en-US" sz="2200" dirty="0"/>
              <a:t>TQ </a:t>
            </a:r>
            <a:r>
              <a:rPr lang="ru-RU" sz="2200" dirty="0"/>
              <a:t>равнялись 60˚,как показано на рисунке 11. Это условие позволит обеспечить равномерность сетки и правильность вычислений.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24" y="1293396"/>
            <a:ext cx="2520027" cy="240814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06" y="3680543"/>
            <a:ext cx="2533090" cy="248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0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700" dirty="0" smtClean="0"/>
              <a:t>Добавление граничных и начальных условий</a:t>
            </a:r>
            <a:endParaRPr lang="ru-RU" sz="2700" b="1" dirty="0"/>
          </a:p>
        </p:txBody>
      </p:sp>
      <p:sp>
        <p:nvSpPr>
          <p:cNvPr id="9" name="Содержимое 8"/>
          <p:cNvSpPr txBox="1">
            <a:spLocks/>
          </p:cNvSpPr>
          <p:nvPr/>
        </p:nvSpPr>
        <p:spPr>
          <a:xfrm>
            <a:off x="721219" y="1177691"/>
            <a:ext cx="6609962" cy="491966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1375" y="1079531"/>
            <a:ext cx="730623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Начнем с описания граничных условий описанию граничных условий. Обозначим </a:t>
            </a:r>
            <a:r>
              <a:rPr lang="en-US" sz="2200" dirty="0"/>
              <a:t>WQQ</a:t>
            </a:r>
            <a:r>
              <a:rPr lang="ru-RU" sz="2200" dirty="0"/>
              <a:t>1</a:t>
            </a:r>
            <a:r>
              <a:rPr lang="en-US" sz="2200" dirty="0"/>
              <a:t>W</a:t>
            </a:r>
            <a:r>
              <a:rPr lang="ru-RU" sz="2200" dirty="0"/>
              <a:t>1, как грань, через которую несжимаемый газ будет поступать в воздухоочиститель в функции </a:t>
            </a:r>
            <a:r>
              <a:rPr lang="en-US" sz="2200" dirty="0"/>
              <a:t>inlet</a:t>
            </a:r>
            <a:r>
              <a:rPr lang="ru-RU" sz="2200" dirty="0"/>
              <a:t>. А области 1 и 2, как показано на рисунке 9, как грани, через которые газ будет выходить из воздухоочистителя. Для этого укажем четырехугольники 1 и 2 областей в функции </a:t>
            </a:r>
            <a:r>
              <a:rPr lang="en-US" sz="2200" dirty="0"/>
              <a:t>outlet</a:t>
            </a:r>
            <a:r>
              <a:rPr lang="ru-RU" sz="2200" dirty="0"/>
              <a:t>. Грани блоков, которые являются границей модели воздухоочистителя опишем как стены, в соответствующей функции </a:t>
            </a:r>
            <a:r>
              <a:rPr lang="en-US" sz="2200" dirty="0"/>
              <a:t>wall</a:t>
            </a:r>
            <a:r>
              <a:rPr lang="ru-RU" sz="2200" dirty="0"/>
              <a:t>.  Перейдем к описанию начальных условий. На “входе” и на “выходе” опишем давления равными 1 Па и 0 Па соответственно. Скорость примем равной нулю. Примем за начальный момент времени </a:t>
            </a:r>
            <a:r>
              <a:rPr lang="en-US" sz="2200" dirty="0"/>
              <a:t>t</a:t>
            </a:r>
            <a:r>
              <a:rPr lang="ru-RU" sz="2200" dirty="0"/>
              <a:t>=0 и шаг по времени равным </a:t>
            </a:r>
            <a:r>
              <a:rPr lang="en-US" sz="2200" dirty="0"/>
              <a:t>t</a:t>
            </a:r>
            <a:r>
              <a:rPr lang="ru-RU" sz="2200" dirty="0"/>
              <a:t>∆=0.1 секунде.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40" y="1360752"/>
            <a:ext cx="3409283" cy="232802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65" y="3695590"/>
            <a:ext cx="3727232" cy="215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700" dirty="0" smtClean="0"/>
              <a:t>Постобработка</a:t>
            </a:r>
            <a:endParaRPr lang="ru-RU" sz="2700" b="1" dirty="0"/>
          </a:p>
        </p:txBody>
      </p:sp>
      <p:sp>
        <p:nvSpPr>
          <p:cNvPr id="9" name="Содержимое 8"/>
          <p:cNvSpPr txBox="1">
            <a:spLocks/>
          </p:cNvSpPr>
          <p:nvPr/>
        </p:nvSpPr>
        <p:spPr>
          <a:xfrm>
            <a:off x="721219" y="1177691"/>
            <a:ext cx="6609962" cy="491966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927646" y="4647564"/>
            <a:ext cx="219324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00" dirty="0"/>
              <a:t>t = 0.</a:t>
            </a:r>
            <a:r>
              <a:rPr lang="ru-RU" altLang="ru-RU" sz="2200" dirty="0"/>
              <a:t>2</a:t>
            </a:r>
            <a:r>
              <a:rPr lang="en-US" altLang="ru-RU" sz="2200" dirty="0"/>
              <a:t> </a:t>
            </a:r>
            <a:r>
              <a:rPr lang="ru-RU" altLang="ru-RU" sz="2200" dirty="0" smtClean="0"/>
              <a:t>секунды</a:t>
            </a:r>
            <a:endParaRPr lang="ru-RU" altLang="ru-RU" sz="2200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750693" y="4647564"/>
            <a:ext cx="219324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00" dirty="0"/>
              <a:t>t = </a:t>
            </a:r>
            <a:r>
              <a:rPr lang="ru-RU" altLang="ru-RU" sz="2200" dirty="0"/>
              <a:t>1</a:t>
            </a:r>
            <a:r>
              <a:rPr lang="en-US" altLang="ru-RU" sz="2200" dirty="0"/>
              <a:t> </a:t>
            </a:r>
            <a:r>
              <a:rPr lang="ru-RU" altLang="ru-RU" sz="2200" dirty="0" smtClean="0"/>
              <a:t>секунды</a:t>
            </a:r>
            <a:endParaRPr lang="ru-RU" altLang="ru-RU" sz="2200" dirty="0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9180830" y="4647565"/>
            <a:ext cx="219324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00" dirty="0"/>
              <a:t>t = </a:t>
            </a:r>
            <a:r>
              <a:rPr lang="ru-RU" altLang="ru-RU" sz="2200" dirty="0"/>
              <a:t>3</a:t>
            </a:r>
            <a:r>
              <a:rPr lang="en-US" altLang="ru-RU" sz="2200" dirty="0"/>
              <a:t> </a:t>
            </a:r>
            <a:r>
              <a:rPr lang="ru-RU" altLang="ru-RU" sz="2200" dirty="0" smtClean="0"/>
              <a:t>секунды</a:t>
            </a:r>
            <a:endParaRPr lang="ru-RU" altLang="ru-RU" sz="2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9" y="1360752"/>
            <a:ext cx="3939129" cy="275736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661" y="1293396"/>
            <a:ext cx="3704121" cy="282472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750" y="1373833"/>
            <a:ext cx="3220144" cy="27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700" dirty="0" smtClean="0"/>
              <a:t>Постобработка</a:t>
            </a:r>
            <a:endParaRPr lang="ru-RU" sz="2700" b="1" dirty="0"/>
          </a:p>
        </p:txBody>
      </p:sp>
      <p:sp>
        <p:nvSpPr>
          <p:cNvPr id="9" name="Содержимое 8"/>
          <p:cNvSpPr txBox="1">
            <a:spLocks/>
          </p:cNvSpPr>
          <p:nvPr/>
        </p:nvSpPr>
        <p:spPr>
          <a:xfrm>
            <a:off x="721219" y="1177691"/>
            <a:ext cx="6609962" cy="491966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555" y="1079531"/>
            <a:ext cx="3918063" cy="305919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60" y="1186535"/>
            <a:ext cx="3903217" cy="29730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618" y="1104016"/>
            <a:ext cx="3692406" cy="3034712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721219" y="4459075"/>
            <a:ext cx="1022255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200" dirty="0"/>
              <a:t>Заметим, что при давлении в 50 Па на “входе”, образуются вихревое течение, преимущественно в верхней части корпуса. Линии тока демонстрируют динамику газа и его распределение по корпусу. </a:t>
            </a:r>
          </a:p>
        </p:txBody>
      </p:sp>
    </p:spTree>
    <p:extLst>
      <p:ext uri="{BB962C8B-B14F-4D97-AF65-F5344CB8AC3E}">
        <p14:creationId xmlns:p14="http://schemas.microsoft.com/office/powerpoint/2010/main" val="2277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824957" y="1756907"/>
            <a:ext cx="9345067" cy="4919663"/>
          </a:xfrm>
        </p:spPr>
        <p:txBody>
          <a:bodyPr>
            <a:noAutofit/>
          </a:bodyPr>
          <a:lstStyle/>
          <a:p>
            <a:pPr marL="0" indent="0" eaLnBrk="0" hangingPunct="0">
              <a:spcBef>
                <a:spcPct val="50000"/>
              </a:spcBef>
              <a:buNone/>
              <a:defRPr/>
            </a:pPr>
            <a:r>
              <a:rPr lang="ru-RU" sz="2200" dirty="0" smtClean="0"/>
              <a:t>В курсовой </a:t>
            </a:r>
            <a:r>
              <a:rPr lang="ru-RU" sz="2200" dirty="0"/>
              <a:t>работы была изучена основа работы в </a:t>
            </a:r>
            <a:r>
              <a:rPr lang="en-US" sz="2200" dirty="0" err="1"/>
              <a:t>OpenFOAM</a:t>
            </a:r>
            <a:r>
              <a:rPr lang="ru-RU" sz="2200" dirty="0"/>
              <a:t>. Была освоена утилита </a:t>
            </a:r>
            <a:r>
              <a:rPr lang="en-US" sz="2200" dirty="0" err="1"/>
              <a:t>Blockmesh</a:t>
            </a:r>
            <a:r>
              <a:rPr lang="ba-RU" sz="2200" dirty="0"/>
              <a:t>,</a:t>
            </a:r>
            <a:r>
              <a:rPr lang="ru-RU" sz="2200" dirty="0"/>
              <a:t> с помощью</a:t>
            </a:r>
            <a:r>
              <a:rPr lang="ba-RU" sz="2200" dirty="0"/>
              <a:t> которых была сгенерирована модель динамики газа в воздухочистителе циклонного типа. </a:t>
            </a:r>
            <a:endParaRPr lang="ba-RU" sz="2200" dirty="0" smtClean="0"/>
          </a:p>
          <a:p>
            <a:pPr marL="0" indent="0" eaLnBrk="0" hangingPunct="0">
              <a:spcBef>
                <a:spcPct val="50000"/>
              </a:spcBef>
              <a:buNone/>
              <a:defRPr/>
            </a:pPr>
            <a:r>
              <a:rPr lang="ba-RU" sz="2200" dirty="0" smtClean="0"/>
              <a:t>Так </a:t>
            </a:r>
            <a:r>
              <a:rPr lang="ba-RU" sz="2200" dirty="0"/>
              <a:t>же были изучены уравнения сохранения масс и ипульса. В результате чего, удалось разобраться в алгоритме </a:t>
            </a:r>
            <a:r>
              <a:rPr lang="en-US" sz="2200" dirty="0"/>
              <a:t>PISO</a:t>
            </a:r>
            <a:r>
              <a:rPr lang="ru-RU" sz="2200" dirty="0"/>
              <a:t> и применить его на практике. </a:t>
            </a:r>
            <a:endParaRPr lang="ru-RU" sz="2200" dirty="0" smtClean="0"/>
          </a:p>
          <a:p>
            <a:pPr marL="0" indent="0" eaLnBrk="0" hangingPunct="0">
              <a:spcBef>
                <a:spcPct val="50000"/>
              </a:spcBef>
              <a:buNone/>
              <a:defRPr/>
            </a:pPr>
            <a:r>
              <a:rPr lang="ba-RU" sz="2200" dirty="0" smtClean="0"/>
              <a:t>Приведенные </a:t>
            </a:r>
            <a:r>
              <a:rPr lang="ba-RU" sz="2200" dirty="0"/>
              <a:t>данные дают представление о динамике газа и создаваемом им завихрений в корпусе воздухоочистителя. </a:t>
            </a:r>
            <a:endParaRPr lang="ru-RU" altLang="ru-RU" sz="22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970473" y="3073257"/>
            <a:ext cx="4251054" cy="817561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ru-RU" dirty="0" smtClean="0"/>
          </a:p>
          <a:p>
            <a:r>
              <a:rPr lang="ru-RU" dirty="0" smtClean="0"/>
              <a:t>Уравнения </a:t>
            </a:r>
            <a:r>
              <a:rPr lang="ru-RU" dirty="0" smtClean="0"/>
              <a:t>Навье-Стокса</a:t>
            </a:r>
          </a:p>
          <a:p>
            <a:pPr>
              <a:lnSpc>
                <a:spcPct val="130000"/>
              </a:lnSpc>
            </a:pPr>
            <a:r>
              <a:rPr lang="ru-RU" dirty="0" smtClean="0"/>
              <a:t>Алгоритм </a:t>
            </a:r>
            <a:r>
              <a:rPr lang="en-US" dirty="0" smtClean="0"/>
              <a:t>Piso</a:t>
            </a:r>
            <a:endParaRPr lang="ru-RU" dirty="0"/>
          </a:p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Генерация сетки</a:t>
            </a:r>
          </a:p>
          <a:p>
            <a:r>
              <a:rPr lang="ru-RU" dirty="0" smtClean="0"/>
              <a:t>Постобработка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36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Цель </a:t>
            </a:r>
            <a:r>
              <a:rPr lang="ru-RU" dirty="0"/>
              <a:t>исследования – вычислительное моделирование динамики газа в воздухоочистителе циклонного типа. Цель достигается путем решения следующих задач:</a:t>
            </a:r>
          </a:p>
          <a:p>
            <a:pPr lvl="0"/>
            <a:r>
              <a:rPr lang="ru-RU" dirty="0" smtClean="0"/>
              <a:t>Исследование </a:t>
            </a:r>
            <a:r>
              <a:rPr lang="ru-RU" dirty="0"/>
              <a:t>алгоритма </a:t>
            </a:r>
            <a:r>
              <a:rPr lang="ru-RU" dirty="0" err="1"/>
              <a:t>Piso</a:t>
            </a:r>
            <a:endParaRPr lang="ru-RU" dirty="0"/>
          </a:p>
          <a:p>
            <a:pPr lvl="0"/>
            <a:r>
              <a:rPr lang="ru-RU" dirty="0"/>
              <a:t>Генерация сетки </a:t>
            </a:r>
            <a:r>
              <a:rPr lang="ru-RU" dirty="0" smtClean="0"/>
              <a:t>для воздухоочистителя циклонного типа средствами </a:t>
            </a:r>
            <a:r>
              <a:rPr lang="ru-RU" dirty="0" err="1"/>
              <a:t>OpenF</a:t>
            </a:r>
            <a:r>
              <a:rPr lang="en-US" dirty="0"/>
              <a:t>OAM</a:t>
            </a:r>
            <a:endParaRPr lang="ru-RU" dirty="0"/>
          </a:p>
          <a:p>
            <a:pPr lvl="0"/>
            <a:r>
              <a:rPr lang="ru-RU" dirty="0"/>
              <a:t>Описание начальных условий динамики газа</a:t>
            </a:r>
          </a:p>
          <a:p>
            <a:pPr lvl="0"/>
            <a:r>
              <a:rPr lang="ru-RU" dirty="0"/>
              <a:t>Анализ вычислительного </a:t>
            </a:r>
            <a:r>
              <a:rPr lang="ru-RU" dirty="0" smtClean="0"/>
              <a:t>моделирования</a:t>
            </a:r>
            <a:endParaRPr lang="ru-RU" dirty="0"/>
          </a:p>
          <a:p>
            <a:pPr lvl="0"/>
            <a:r>
              <a:rPr lang="ru-RU" dirty="0"/>
              <a:t>Демонстрация результатов динамики газа</a:t>
            </a:r>
          </a:p>
          <a:p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и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95085" y="1428108"/>
            <a:ext cx="10972800" cy="49196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Уравнение Навье-Стокса для несжимаемой </a:t>
            </a:r>
            <a:r>
              <a:rPr lang="ru-RU" dirty="0" smtClean="0"/>
              <a:t>жидкости </a:t>
            </a:r>
            <a:r>
              <a:rPr lang="ru-RU" sz="2200" dirty="0" smtClean="0"/>
              <a:t>имеют </a:t>
            </a:r>
            <a:r>
              <a:rPr lang="ru-RU" sz="2200" dirty="0"/>
              <a:t>следующий вид:</a:t>
            </a:r>
          </a:p>
          <a:p>
            <a:pPr marL="0" lvl="0" indent="0">
              <a:buNone/>
            </a:pP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Уравнения Навье-Стокса</a:t>
            </a:r>
            <a:endParaRPr lang="ru-RU" b="1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595084" y="3840234"/>
            <a:ext cx="109728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43056">
              <a:spcBef>
                <a:spcPct val="20000"/>
              </a:spcBef>
              <a:spcAft>
                <a:spcPts val="675"/>
              </a:spcAft>
              <a:buClr>
                <a:srgbClr val="007FCA"/>
              </a:buClr>
            </a:pPr>
            <a:r>
              <a:rPr lang="ru-RU" sz="2200" dirty="0" smtClean="0"/>
              <a:t>Решение </a:t>
            </a:r>
            <a:r>
              <a:rPr lang="ru-RU" sz="2200" dirty="0"/>
              <a:t>этой пары уравнений не является простым, поскольку явное уравнение для давления недоступно. Один из наиболее распространенных подходов состоит в том, чтобы вывести уравнение давления, взяв дивергенцию уравнения импульса и подставив его в уравнение непрерывности.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87" y="2157921"/>
            <a:ext cx="5203363" cy="88192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3070651"/>
            <a:ext cx="1223671" cy="4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</a:t>
            </a:r>
            <a:r>
              <a:rPr lang="en-US" dirty="0" smtClean="0"/>
              <a:t>Piso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34081" y="1010245"/>
            <a:ext cx="11032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PISO</a:t>
            </a:r>
            <a:r>
              <a:rPr lang="en-US" sz="2200" dirty="0"/>
              <a:t>(Pressure-Implicit with </a:t>
            </a:r>
            <a:r>
              <a:rPr lang="en-US" sz="2200" dirty="0" smtClean="0"/>
              <a:t>Splitting of Operators)</a:t>
            </a:r>
            <a:endParaRPr lang="ru-RU" sz="22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658471"/>
            <a:ext cx="5448363" cy="446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532960" y="1186656"/>
            <a:ext cx="6609962" cy="49196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/>
              <a:t>Задача - смоделировать воздухоочиститель, состоящий из трех основных частей: корпус воздухоочистителя, </a:t>
            </a:r>
            <a:r>
              <a:rPr lang="ru-RU" sz="2200" dirty="0" err="1"/>
              <a:t>воздухоотвод</a:t>
            </a:r>
            <a:r>
              <a:rPr lang="ru-RU" sz="2200" dirty="0"/>
              <a:t>, патрубок. Геометрия показана на рисунке 1. Первоначально динамика газа будет предполагаться несжимаемым и будет решаться на однородной сетке с использованием решателя для ламинарного, изотермического, несжимаемого течения.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ru-RU" sz="2700" dirty="0" smtClean="0"/>
              <a:t>Постановка задачи</a:t>
            </a:r>
            <a:endParaRPr lang="ru-RU" sz="27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922" y="1624829"/>
            <a:ext cx="3800849" cy="323072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821270" y="4197315"/>
            <a:ext cx="294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004610" y="2807786"/>
            <a:ext cx="294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3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355105" y="1812703"/>
            <a:ext cx="294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2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9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700" dirty="0" smtClean="0"/>
              <a:t>Генерация сетки</a:t>
            </a:r>
            <a:endParaRPr lang="ru-RU" sz="2700" b="1" dirty="0"/>
          </a:p>
        </p:txBody>
      </p:sp>
      <p:sp>
        <p:nvSpPr>
          <p:cNvPr id="9" name="Содержимое 8"/>
          <p:cNvSpPr txBox="1">
            <a:spLocks/>
          </p:cNvSpPr>
          <p:nvPr/>
        </p:nvSpPr>
        <p:spPr>
          <a:xfrm>
            <a:off x="721219" y="1177691"/>
            <a:ext cx="6609962" cy="491966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781087" y="1690287"/>
            <a:ext cx="610496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200" dirty="0"/>
              <a:t>Начнем генерацию сетки с корпуса воздухоочистителя. Разделим верхнюю грань корпуса на 3 области: внутренний квадрат, внутренний многоугольник и внешний многоугольник, как показано на рисунке 2.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4" y="1360753"/>
            <a:ext cx="4620283" cy="31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Генерация сетки корпуса воздухоочистителя</a:t>
            </a:r>
            <a:endParaRPr lang="ru-RU" sz="2700" b="1" dirty="0"/>
          </a:p>
        </p:txBody>
      </p:sp>
      <p:sp>
        <p:nvSpPr>
          <p:cNvPr id="9" name="Содержимое 8"/>
          <p:cNvSpPr txBox="1">
            <a:spLocks/>
          </p:cNvSpPr>
          <p:nvPr/>
        </p:nvSpPr>
        <p:spPr>
          <a:xfrm>
            <a:off x="721219" y="1177691"/>
            <a:ext cx="6609962" cy="491966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589150" y="1444068"/>
            <a:ext cx="5634428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200" dirty="0"/>
              <a:t>Для создания равномерной сетки разделим каждую область на 16 точек, для создания четырехугольников. Для каждой точки необходимо указать свою координаты, с помощью которых создадим блоки, в которых будет производится расчет значений поступающего газа. Для этого разделим области так, чтобы в каждой области оказалось по 16 квадратов, как показано на рисунке 3. Опишем точки на верхней грани корпуса воздухоочистителя, на высоте y = 0.</a:t>
            </a:r>
            <a:endParaRPr lang="ru-RU" altLang="ru-RU" sz="2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46" y="1262593"/>
            <a:ext cx="2794120" cy="19826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44" y="3798634"/>
            <a:ext cx="2272832" cy="20646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576" y="3798635"/>
            <a:ext cx="2496561" cy="214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0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804892"/>
          </a:xfrm>
        </p:spPr>
        <p:txBody>
          <a:bodyPr>
            <a:normAutofit fontScale="90000"/>
          </a:bodyPr>
          <a:lstStyle/>
          <a:p>
            <a:r>
              <a:rPr lang="ru-RU" dirty="0"/>
              <a:t>Генерация сетки воздухоотвода на корпусе воздухоочистителя.</a:t>
            </a:r>
            <a:endParaRPr lang="ru-RU" sz="2700" b="1" dirty="0"/>
          </a:p>
        </p:txBody>
      </p:sp>
      <p:sp>
        <p:nvSpPr>
          <p:cNvPr id="9" name="Содержимое 8"/>
          <p:cNvSpPr txBox="1">
            <a:spLocks/>
          </p:cNvSpPr>
          <p:nvPr/>
        </p:nvSpPr>
        <p:spPr>
          <a:xfrm>
            <a:off x="721219" y="1177691"/>
            <a:ext cx="6609962" cy="491966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039323" y="2067861"/>
            <a:ext cx="599623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200" dirty="0"/>
              <a:t>Перейдем к генерации сетки воздухоочистителя. Для этого формируем точки из 1 и 2 области, как показано на рисунке 9. Опишем координаты точек при аналогичном предыдущим значениям Х и </a:t>
            </a:r>
            <a:r>
              <a:rPr lang="en-US" sz="2200" dirty="0"/>
              <a:t>Z</a:t>
            </a:r>
            <a:r>
              <a:rPr lang="ru-RU" sz="2200" dirty="0"/>
              <a:t>, но при </a:t>
            </a:r>
            <a:r>
              <a:rPr lang="en-US" sz="2200" dirty="0"/>
              <a:t>y</a:t>
            </a:r>
            <a:r>
              <a:rPr lang="ru-RU" sz="2200" dirty="0"/>
              <a:t> = 2 и создадим блоки, путем поочередного выбора точек, образующих четырехугольники на верхних частях корпуса и воздухоотвода, аналогично предыдущему примеру.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701" y="1409833"/>
            <a:ext cx="2613651" cy="201092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469836"/>
            <a:ext cx="3238654" cy="275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GATU_pres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756</Words>
  <Application>Microsoft Office PowerPoint</Application>
  <PresentationFormat>Широкоэкранный</PresentationFormat>
  <Paragraphs>71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BwSurco-Bold</vt:lpstr>
      <vt:lpstr>BwSurco-Medium</vt:lpstr>
      <vt:lpstr>BwSurco-Regular</vt:lpstr>
      <vt:lpstr>Calibri</vt:lpstr>
      <vt:lpstr>Times New Roman</vt:lpstr>
      <vt:lpstr>Wingdings</vt:lpstr>
      <vt:lpstr>UGATU_pres</vt:lpstr>
      <vt:lpstr>Презентация PowerPoint</vt:lpstr>
      <vt:lpstr>Введение</vt:lpstr>
      <vt:lpstr>Цель и задачи</vt:lpstr>
      <vt:lpstr>Уравнения Навье-Стокса</vt:lpstr>
      <vt:lpstr>Алгоритм Piso</vt:lpstr>
      <vt:lpstr>Постановка задачи</vt:lpstr>
      <vt:lpstr>Генерация сетки</vt:lpstr>
      <vt:lpstr>Генерация сетки корпуса воздухоочистителя</vt:lpstr>
      <vt:lpstr>Генерация сетки воздухоотвода на корпусе воздухоочистителя.</vt:lpstr>
      <vt:lpstr>Генерация сетки патрубка воздухоочистителя.</vt:lpstr>
      <vt:lpstr>Добавление граничных и начальных условий</vt:lpstr>
      <vt:lpstr>Постобработка</vt:lpstr>
      <vt:lpstr>Постобработка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Коллекции. Генераторы коллекций</dc:title>
  <dc:creator>Erihie</dc:creator>
  <cp:lastModifiedBy>Пользователь MSI</cp:lastModifiedBy>
  <cp:revision>122</cp:revision>
  <dcterms:created xsi:type="dcterms:W3CDTF">2020-06-29T05:54:58Z</dcterms:created>
  <dcterms:modified xsi:type="dcterms:W3CDTF">2022-09-30T09:39:03Z</dcterms:modified>
</cp:coreProperties>
</file>