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625" r:id="rId3"/>
    <p:sldId id="634" r:id="rId4"/>
    <p:sldId id="624" r:id="rId5"/>
    <p:sldId id="638" r:id="rId6"/>
    <p:sldId id="641" r:id="rId7"/>
    <p:sldId id="647" r:id="rId8"/>
    <p:sldId id="643" r:id="rId9"/>
    <p:sldId id="650" r:id="rId10"/>
    <p:sldId id="651" r:id="rId11"/>
    <p:sldId id="652" r:id="rId12"/>
    <p:sldId id="653" r:id="rId13"/>
    <p:sldId id="654" r:id="rId14"/>
    <p:sldId id="644" r:id="rId15"/>
    <p:sldId id="655" r:id="rId16"/>
    <p:sldId id="656" r:id="rId17"/>
    <p:sldId id="646" r:id="rId18"/>
    <p:sldId id="629" r:id="rId19"/>
    <p:sldId id="63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берт" initials="Р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119"/>
    <a:srgbClr val="007FCA"/>
    <a:srgbClr val="F6B7B4"/>
    <a:srgbClr val="37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-8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B75BE-753D-4B03-B707-A65B895ADEF0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E1538-947F-4623-85F8-46ED91432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D191-139F-4B22-AE70-059F1B63F61C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EA76-606B-43D3-B0C9-6EE06B1FA1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68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512599" y="1619788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105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10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381830" y="249750"/>
            <a:ext cx="54283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000" b="1" dirty="0"/>
              <a:t>МИНИСТЕРСТВО НАУКИ И ВЫСШЕГО ОБРАЗОВАНИЯ РОССИЙСКОЙ ФЕДЕРАЦИИ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769" y="1063625"/>
            <a:ext cx="652462" cy="52705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2931886" y="477204"/>
            <a:ext cx="6328228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000" dirty="0"/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ts val="1100"/>
              </a:lnSpc>
            </a:pPr>
            <a:r>
              <a:rPr lang="ru-RU" sz="1000" dirty="0"/>
              <a:t>«Уфимский государственный авиационный технический университет» (ФГБОУ ВО «УГАТУ»)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noFill/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BwSurco-Bold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5371" y="3929744"/>
            <a:ext cx="5341258" cy="729342"/>
          </a:xfrm>
          <a:solidFill>
            <a:srgbClr val="007FCA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wSurco-Medium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Дата 3"/>
          <p:cNvSpPr>
            <a:spLocks noGrp="1"/>
          </p:cNvSpPr>
          <p:nvPr>
            <p:ph type="dt" sz="half" idx="2"/>
          </p:nvPr>
        </p:nvSpPr>
        <p:spPr>
          <a:xfrm>
            <a:off x="4831443" y="5195208"/>
            <a:ext cx="2529114" cy="365125"/>
          </a:xfrm>
          <a:prstGeom prst="rect">
            <a:avLst/>
          </a:prstGeom>
          <a:solidFill>
            <a:srgbClr val="D92119"/>
          </a:solidFill>
        </p:spPr>
        <p:txBody>
          <a:bodyPr vert="horz" lIns="104306" tIns="52153" rIns="104306" bIns="52153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BwSurco-Medium"/>
              </a:defRPr>
            </a:lvl1pPr>
          </a:lstStyle>
          <a:p>
            <a:pPr algn="ctr"/>
            <a:fld id="{FB467A7F-5949-4854-B8C8-B15213D77398}" type="datetime4">
              <a:rPr lang="ru-RU" smtClean="0"/>
              <a:t>23 января 2023 г.</a:t>
            </a:fld>
            <a:endParaRPr lang="ru-RU" dirty="0"/>
          </a:p>
        </p:txBody>
      </p:sp>
      <p:pic>
        <p:nvPicPr>
          <p:cNvPr id="13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12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1103085"/>
            <a:ext cx="4011084" cy="783771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304800"/>
            <a:ext cx="6815667" cy="5821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886857"/>
            <a:ext cx="4011084" cy="423930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69029" y="267608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9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4024" y="913147"/>
            <a:ext cx="1920875" cy="66675"/>
          </a:xfrm>
          <a:prstGeom prst="rect">
            <a:avLst/>
          </a:prstGeom>
          <a:noFill/>
        </p:spPr>
      </p:pic>
      <p:sp>
        <p:nvSpPr>
          <p:cNvPr id="20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1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solidFill>
            <a:srgbClr val="D92119"/>
          </a:solidFill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52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0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3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4504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3200" cy="5851525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0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47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F2B7EB73-7176-4271-9714-0B25053C4BA8}" type="datetime4">
              <a:rPr lang="ru-RU" smtClean="0"/>
              <a:t>23 января 2023 г.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3410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E11097F8-8D08-4B7D-8715-7976DCD155FE}" type="datetime4">
              <a:rPr lang="ru-RU" smtClean="0"/>
              <a:t>23 января 2023 г.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2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pic>
        <p:nvPicPr>
          <p:cNvPr id="15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4144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pic>
        <p:nvPicPr>
          <p:cNvPr id="15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pic>
        <p:nvPicPr>
          <p:cNvPr id="15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7598" y="3556003"/>
            <a:ext cx="10363200" cy="682170"/>
          </a:xfrm>
        </p:spPr>
        <p:txBody>
          <a:bodyPr anchor="ctr">
            <a:normAutofit/>
          </a:bodyPr>
          <a:lstStyle>
            <a:lvl1pPr algn="l">
              <a:defRPr sz="28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7599" y="427105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9" name="Овал 8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pic>
        <p:nvPicPr>
          <p:cNvPr id="11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2629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2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4514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850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3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6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2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21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494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solidFill>
            <a:srgbClr val="D92119"/>
          </a:solidFill>
        </p:spPr>
        <p:txBody>
          <a:bodyPr anchor="ctr"/>
          <a:lstStyle>
            <a:lvl1pPr marL="0" indent="0">
              <a:buNone/>
              <a:defRPr sz="27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3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6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/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8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61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Овал 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9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2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5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8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1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3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4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5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3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817561"/>
          </a:xfrm>
          <a:prstGeom prst="rect">
            <a:avLst/>
          </a:prstGeom>
          <a:solidFill>
            <a:srgbClr val="007FCA"/>
          </a:solidFill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06500"/>
            <a:ext cx="10972800" cy="491966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44600" y="6356351"/>
            <a:ext cx="9486899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48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709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10" r:id="rId14"/>
    <p:sldLayoutId id="2147483711" r:id="rId15"/>
  </p:sldLayoutIdLst>
  <p:hf hdr="0"/>
  <p:txStyles>
    <p:titleStyle>
      <a:lvl1pPr algn="ctr" defTabSz="1043056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BwSurco-Bold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Clr>
          <a:srgbClr val="007FC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Clr>
          <a:srgbClr val="D92119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Clr>
          <a:srgbClr val="007FCA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Clr>
          <a:srgbClr val="D92119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Clr>
          <a:srgbClr val="007FCA"/>
        </a:buClr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5564" y="3929744"/>
            <a:ext cx="9060872" cy="729342"/>
          </a:xfrm>
        </p:spPr>
        <p:txBody>
          <a:bodyPr>
            <a:noAutofit/>
          </a:bodyPr>
          <a:lstStyle/>
          <a:p>
            <a:r>
              <a:rPr lang="ru-RU" dirty="0"/>
              <a:t>Автор: </a:t>
            </a:r>
            <a:r>
              <a:rPr lang="ru-RU" dirty="0" smtClean="0"/>
              <a:t>Шамаев Ильдар Рустемович, </a:t>
            </a:r>
            <a:r>
              <a:rPr lang="ru-RU" dirty="0"/>
              <a:t>гр. </a:t>
            </a:r>
            <a:r>
              <a:rPr lang="ru-RU" dirty="0" smtClean="0"/>
              <a:t>ПМ-</a:t>
            </a:r>
            <a:r>
              <a:rPr lang="en-US" dirty="0" smtClean="0"/>
              <a:t>4</a:t>
            </a:r>
            <a:r>
              <a:rPr lang="ru-RU" dirty="0" smtClean="0"/>
              <a:t>53</a:t>
            </a:r>
            <a:endParaRPr lang="ru-RU" dirty="0"/>
          </a:p>
          <a:p>
            <a:r>
              <a:rPr lang="ru-RU" dirty="0"/>
              <a:t>Научный руководитель: Михайленко Константин Иванович</a:t>
            </a:r>
            <a:r>
              <a:rPr lang="ru-RU" dirty="0" smtClean="0"/>
              <a:t>, к.ф</a:t>
            </a:r>
            <a:r>
              <a:rPr lang="ru-RU" dirty="0"/>
              <a:t>.-м.н., доцент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кафедра </a:t>
            </a:r>
            <a:r>
              <a:rPr lang="ru-RU" dirty="0" err="1"/>
              <a:t>ВВТиС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83E8057E-7318-41D0-B0C5-381EF015AB51}" type="datetime4">
              <a:rPr lang="ru-RU" smtClean="0"/>
              <a:t>23 января 2023 г.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29363" y="2876853"/>
            <a:ext cx="853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применимости вычислительных сеток, созданных утилитами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BlockMesh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nappyHexMesh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/>
              <a:t>»</a:t>
            </a:r>
            <a:endParaRPr lang="ru-RU" sz="2800" dirty="0">
              <a:latin typeface="BwSurco-Bold" pitchFamily="50" charset="-52"/>
            </a:endParaRPr>
          </a:p>
        </p:txBody>
      </p:sp>
      <p:sp>
        <p:nvSpPr>
          <p:cNvPr id="7" name="Прямоугольник 12"/>
          <p:cNvSpPr/>
          <p:nvPr/>
        </p:nvSpPr>
        <p:spPr>
          <a:xfrm>
            <a:off x="1760946" y="2218044"/>
            <a:ext cx="8601690" cy="252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600" dirty="0" smtClean="0"/>
              <a:t>Производственная практика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03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748921"/>
          </a:xfrm>
        </p:spPr>
        <p:txBody>
          <a:bodyPr>
            <a:normAutofit/>
          </a:bodyPr>
          <a:lstStyle/>
          <a:p>
            <a:r>
              <a:rPr lang="en-US" dirty="0" err="1"/>
              <a:t>SnappyHexMesh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94187" y="5088530"/>
            <a:ext cx="99192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	</a:t>
            </a:r>
            <a:endParaRPr lang="ru-RU" sz="2400" dirty="0"/>
          </a:p>
        </p:txBody>
      </p:sp>
      <p:pic>
        <p:nvPicPr>
          <p:cNvPr id="512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45" y="1304898"/>
            <a:ext cx="4830495" cy="342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97" y="1293396"/>
            <a:ext cx="4879974" cy="343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622078" y="4914435"/>
            <a:ext cx="31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Генерация сетки вид “сверху”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995596" y="4984416"/>
            <a:ext cx="3277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Генерация сетки вид “спереди”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350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748921"/>
          </a:xfrm>
        </p:spPr>
        <p:txBody>
          <a:bodyPr>
            <a:normAutofit/>
          </a:bodyPr>
          <a:lstStyle/>
          <a:p>
            <a:r>
              <a:rPr lang="ru-RU" dirty="0"/>
              <a:t>Добавление пограничного слоя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21219" y="1208898"/>
            <a:ext cx="58265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	</a:t>
            </a:r>
            <a:r>
              <a:rPr lang="ru-RU" sz="2000" dirty="0"/>
              <a:t>Заключительный этап создания сетки </a:t>
            </a:r>
            <a:r>
              <a:rPr lang="ru-RU" sz="2000" dirty="0" smtClean="0"/>
              <a:t>– это “Добавление </a:t>
            </a:r>
            <a:r>
              <a:rPr lang="ru-RU" sz="2000" dirty="0"/>
              <a:t>слоя”, когда слой ячеек добавляется к указанному набору граничных </a:t>
            </a:r>
            <a:r>
              <a:rPr lang="ru-RU" sz="2000" dirty="0" smtClean="0"/>
              <a:t>участков. </a:t>
            </a:r>
            <a:r>
              <a:rPr lang="ru-RU" sz="2000" dirty="0"/>
              <a:t>Этот этап управляется настройками во вложенном словаре </a:t>
            </a:r>
            <a:r>
              <a:rPr lang="ru-RU" sz="2000" dirty="0" err="1" smtClean="0"/>
              <a:t>addLayersControls</a:t>
            </a:r>
            <a:r>
              <a:rPr lang="ru-RU" sz="2000" dirty="0" smtClean="0"/>
              <a:t>. Он нужен для расчета ламинарного течения с большим градиентом физических параметров возле твердой стенки.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 rot="10800000" flipV="1">
            <a:off x="794187" y="4022201"/>
            <a:ext cx="4979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Укажем дополнительные усовершенствования функций: локальная кривизна и уточнение угла наклона объекта</a:t>
            </a:r>
          </a:p>
        </p:txBody>
      </p:sp>
      <p:pic>
        <p:nvPicPr>
          <p:cNvPr id="6149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48" y="3637522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02" y="1360752"/>
            <a:ext cx="40671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3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748921"/>
          </a:xfrm>
        </p:spPr>
        <p:txBody>
          <a:bodyPr>
            <a:normAutofit/>
          </a:bodyPr>
          <a:lstStyle/>
          <a:p>
            <a:r>
              <a:rPr lang="ru-RU" dirty="0"/>
              <a:t>Добавление пограничного слоя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rot="10800000" flipV="1">
            <a:off x="6893419" y="4903444"/>
            <a:ext cx="347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Генерация сетки вид “спереди”</a:t>
            </a:r>
            <a:endParaRPr lang="ru-RU" sz="2000" dirty="0"/>
          </a:p>
        </p:txBody>
      </p:sp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9" y="1229935"/>
            <a:ext cx="4879481" cy="354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937" y="1256481"/>
            <a:ext cx="5560349" cy="351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/>
          <p:cNvSpPr/>
          <p:nvPr/>
        </p:nvSpPr>
        <p:spPr>
          <a:xfrm rot="10800000" flipV="1">
            <a:off x="1644099" y="4928494"/>
            <a:ext cx="347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Генерация сетки вид “</a:t>
            </a:r>
            <a:r>
              <a:rPr lang="ru-RU" dirty="0" smtClean="0"/>
              <a:t>с</a:t>
            </a:r>
            <a:r>
              <a:rPr lang="ru-RU" dirty="0" smtClean="0"/>
              <a:t>верху</a:t>
            </a:r>
            <a:r>
              <a:rPr lang="ru-RU" dirty="0" smtClean="0"/>
              <a:t>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296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748921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Добавление </a:t>
            </a:r>
            <a:r>
              <a:rPr lang="ru-RU" dirty="0" smtClean="0"/>
              <a:t>граничных и начальных условий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21219" y="1222267"/>
            <a:ext cx="582653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	</a:t>
            </a:r>
            <a:r>
              <a:rPr lang="ru-RU" sz="2000" dirty="0"/>
              <a:t>После завершения генерации сетки, перейдем к указанию граничных и начальных условий для данного случая. Дело настроено так, что отсчет времени исполнения программы начинается </a:t>
            </a:r>
            <a:r>
              <a:rPr lang="en-US" sz="2000" dirty="0" smtClean="0"/>
              <a:t>c t=0c </a:t>
            </a:r>
            <a:r>
              <a:rPr lang="ru-RU" sz="2000" dirty="0"/>
              <a:t>, поэтому исходные полевые данные хранятся в 0 подкаталоге. Этот подкаталог содержит 2 файла, p и U, по одному на каждое давление (</a:t>
            </a:r>
            <a:r>
              <a:rPr lang="en-US" sz="2000" dirty="0"/>
              <a:t>p</a:t>
            </a:r>
            <a:r>
              <a:rPr lang="ru-RU" sz="2000" dirty="0"/>
              <a:t>) и скорость (</a:t>
            </a:r>
            <a:r>
              <a:rPr lang="en-US" sz="2000" dirty="0"/>
              <a:t>U</a:t>
            </a:r>
            <a:r>
              <a:rPr lang="ru-RU" sz="2000" dirty="0"/>
              <a:t>) поля, начальные значения и граничные условия которых должны быть заданы. </a:t>
            </a:r>
            <a:endParaRPr lang="ru-RU" sz="2000" dirty="0" smtClean="0"/>
          </a:p>
          <a:p>
            <a:r>
              <a:rPr lang="ru-RU" sz="2000" dirty="0"/>
              <a:t>	В файле давления (</a:t>
            </a:r>
            <a:r>
              <a:rPr lang="en-US" sz="2000" dirty="0"/>
              <a:t>p</a:t>
            </a:r>
            <a:r>
              <a:rPr lang="ru-RU" sz="2000" dirty="0"/>
              <a:t>) укажем величину давления на входе и выходе равным нулю. В файле скорости (</a:t>
            </a:r>
            <a:r>
              <a:rPr lang="en-US" sz="2000" dirty="0"/>
              <a:t>U</a:t>
            </a:r>
            <a:r>
              <a:rPr lang="ru-RU" sz="2000" dirty="0"/>
              <a:t>) укажем величину скорости равной 20 м/</a:t>
            </a:r>
            <a:r>
              <a:rPr lang="en-US" sz="2000" dirty="0"/>
              <a:t>c</a:t>
            </a:r>
            <a:r>
              <a:rPr lang="ru-RU" sz="2000" dirty="0"/>
              <a:t> на входе и 0 м/</a:t>
            </a:r>
            <a:r>
              <a:rPr lang="en-US" sz="2000" dirty="0"/>
              <a:t>c </a:t>
            </a:r>
            <a:r>
              <a:rPr lang="ru-RU" sz="2000" dirty="0"/>
              <a:t>на выходе. </a:t>
            </a:r>
          </a:p>
          <a:p>
            <a:r>
              <a:rPr lang="en-US" sz="2000" dirty="0" smtClean="0"/>
              <a:t> </a:t>
            </a: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r="906" b="10317"/>
          <a:stretch/>
        </p:blipFill>
        <p:spPr>
          <a:xfrm>
            <a:off x="7004957" y="1594917"/>
            <a:ext cx="3543300" cy="218975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r="1122" b="13012"/>
          <a:stretch/>
        </p:blipFill>
        <p:spPr>
          <a:xfrm>
            <a:off x="6547757" y="3576757"/>
            <a:ext cx="4305546" cy="21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 smtClean="0"/>
              <a:t>Постобработка</a:t>
            </a:r>
            <a:r>
              <a:rPr lang="ru-RU" sz="2700" dirty="0"/>
              <a:t>.</a:t>
            </a:r>
            <a:r>
              <a:rPr lang="en-US" sz="2700" dirty="0" smtClean="0"/>
              <a:t> </a:t>
            </a:r>
            <a:r>
              <a:rPr lang="ru-RU" sz="2700" dirty="0"/>
              <a:t>И</a:t>
            </a:r>
            <a:r>
              <a:rPr lang="ru-RU" sz="2700" dirty="0" smtClean="0"/>
              <a:t>зменения в </a:t>
            </a:r>
            <a:r>
              <a:rPr lang="en-US" sz="2700" dirty="0" err="1" smtClean="0"/>
              <a:t>BlockMesh</a:t>
            </a:r>
            <a:r>
              <a:rPr lang="ru-RU" sz="2700" dirty="0" smtClean="0"/>
              <a:t> </a:t>
            </a:r>
            <a:r>
              <a:rPr lang="ru-RU" sz="2700" dirty="0" err="1" smtClean="0"/>
              <a:t>моделе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7" y="1360752"/>
            <a:ext cx="4338457" cy="42551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96" y="1360752"/>
            <a:ext cx="4735355" cy="42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 smtClean="0"/>
              <a:t>Постобработка</a:t>
            </a:r>
            <a:r>
              <a:rPr lang="ru-RU" sz="2700" dirty="0"/>
              <a:t>.</a:t>
            </a:r>
            <a:r>
              <a:rPr lang="en-US" sz="2700" dirty="0" smtClean="0"/>
              <a:t> </a:t>
            </a:r>
            <a:r>
              <a:rPr lang="ru-RU" sz="2700" dirty="0"/>
              <a:t>И</a:t>
            </a:r>
            <a:r>
              <a:rPr lang="ru-RU" sz="2700" dirty="0" smtClean="0"/>
              <a:t>зменения в </a:t>
            </a:r>
            <a:r>
              <a:rPr lang="en-US" sz="2700" dirty="0" err="1" smtClean="0"/>
              <a:t>BlockMesh</a:t>
            </a:r>
            <a:r>
              <a:rPr lang="en-US" sz="2700" dirty="0" smtClean="0"/>
              <a:t> </a:t>
            </a:r>
            <a:r>
              <a:rPr lang="ru-RU" sz="2700" dirty="0" err="1" smtClean="0"/>
              <a:t>моделе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48" y="1293396"/>
            <a:ext cx="4765181" cy="444285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096000" y="1752638"/>
            <a:ext cx="4663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</a:rPr>
              <a:t>Добавлен пограничный слой для модели, построенной в </a:t>
            </a:r>
            <a:r>
              <a:rPr lang="en-US" sz="2400" dirty="0" err="1" smtClean="0">
                <a:latin typeface="Times New Roman" panose="02020603050405020304" pitchFamily="18" charset="0"/>
              </a:rPr>
              <a:t>BlockMesh</a:t>
            </a:r>
            <a:r>
              <a:rPr lang="ru-RU" sz="2400" dirty="0" smtClean="0">
                <a:latin typeface="Times New Roman" panose="02020603050405020304" pitchFamily="18" charset="0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4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 smtClean="0"/>
              <a:t>Постобработка</a:t>
            </a:r>
            <a:r>
              <a:rPr lang="en-US" sz="2700" dirty="0" smtClean="0"/>
              <a:t>. </a:t>
            </a:r>
            <a:r>
              <a:rPr lang="ru-RU" sz="2700" dirty="0" smtClean="0"/>
              <a:t>Модель </a:t>
            </a:r>
            <a:r>
              <a:rPr lang="en-US" sz="2700" dirty="0" err="1" smtClean="0"/>
              <a:t>SnappyHexMesh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86" y="1090552"/>
            <a:ext cx="4626899" cy="47637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80" y="1177690"/>
            <a:ext cx="5961764" cy="46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 smtClean="0"/>
              <a:t>Постобработка. Сравнение моделей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485" y="1360752"/>
            <a:ext cx="4673790" cy="36663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63" y="1360752"/>
            <a:ext cx="4692183" cy="368177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142991" y="5195107"/>
            <a:ext cx="4003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Модель</a:t>
            </a:r>
            <a:r>
              <a:rPr lang="en-US" sz="2000" dirty="0" smtClean="0"/>
              <a:t>, </a:t>
            </a:r>
            <a:r>
              <a:rPr lang="ru-RU" sz="2000" dirty="0" smtClean="0"/>
              <a:t>построенная в</a:t>
            </a:r>
            <a:r>
              <a:rPr lang="en-US" sz="2000" dirty="0" smtClean="0"/>
              <a:t> </a:t>
            </a:r>
            <a:r>
              <a:rPr lang="en-US" sz="2000" dirty="0" err="1" smtClean="0"/>
              <a:t>BlockMesh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155618" y="5195107"/>
            <a:ext cx="4599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Модель, построенная в</a:t>
            </a:r>
            <a:r>
              <a:rPr lang="en-US" sz="2000" dirty="0" smtClean="0"/>
              <a:t> </a:t>
            </a:r>
            <a:r>
              <a:rPr lang="en-US" sz="2000" dirty="0" err="1"/>
              <a:t>S</a:t>
            </a:r>
            <a:r>
              <a:rPr lang="en-US" sz="2000" dirty="0" err="1" smtClean="0"/>
              <a:t>nappyHexMesh</a:t>
            </a:r>
            <a:r>
              <a:rPr lang="ru-RU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7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824957" y="1756907"/>
            <a:ext cx="9345067" cy="4919663"/>
          </a:xfrm>
        </p:spPr>
        <p:txBody>
          <a:bodyPr>
            <a:noAutofit/>
          </a:bodyPr>
          <a:lstStyle/>
          <a:p>
            <a:pPr marL="0" indent="0" eaLnBrk="0" hangingPunct="0">
              <a:spcBef>
                <a:spcPct val="50000"/>
              </a:spcBef>
              <a:buNone/>
              <a:defRPr/>
            </a:pPr>
            <a:r>
              <a:rPr lang="ru-RU" sz="2200" dirty="0" smtClean="0"/>
              <a:t>	В </a:t>
            </a:r>
            <a:r>
              <a:rPr lang="ru-RU" sz="2200" dirty="0" smtClean="0"/>
              <a:t>производственной работе </a:t>
            </a:r>
            <a:r>
              <a:rPr lang="ru-RU" sz="2200" dirty="0"/>
              <a:t>была изучена основа работы в </a:t>
            </a:r>
            <a:r>
              <a:rPr lang="en-US" sz="2200" dirty="0" err="1"/>
              <a:t>OpenFOAM</a:t>
            </a:r>
            <a:r>
              <a:rPr lang="ru-RU" sz="2200" dirty="0"/>
              <a:t>. Была освоена </a:t>
            </a:r>
            <a:r>
              <a:rPr lang="ru-RU" sz="2200" dirty="0" smtClean="0"/>
              <a:t>утилиты </a:t>
            </a:r>
            <a:r>
              <a:rPr lang="en-US" sz="2200" dirty="0" err="1" smtClean="0"/>
              <a:t>OpenSCAD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r>
              <a:rPr lang="en-US" sz="2200" dirty="0" err="1" smtClean="0"/>
              <a:t>SnappyHexMesh</a:t>
            </a:r>
            <a:r>
              <a:rPr lang="ba-RU" sz="2200" dirty="0" smtClean="0"/>
              <a:t>,</a:t>
            </a:r>
            <a:r>
              <a:rPr lang="ru-RU" sz="2200" dirty="0" smtClean="0"/>
              <a:t> </a:t>
            </a:r>
            <a:r>
              <a:rPr lang="ru-RU" sz="2200" dirty="0"/>
              <a:t>с помощью</a:t>
            </a:r>
            <a:r>
              <a:rPr lang="ba-RU" sz="2200" dirty="0"/>
              <a:t> которых была сгенерирована модель динамики газа в воздухочистителе циклонного типа. </a:t>
            </a:r>
            <a:r>
              <a:rPr lang="ba-RU" sz="2200" dirty="0" smtClean="0"/>
              <a:t>Сравнили применимости сеток</a:t>
            </a:r>
            <a:r>
              <a:rPr lang="en-US" sz="2200" dirty="0" smtClean="0"/>
              <a:t>, </a:t>
            </a:r>
            <a:r>
              <a:rPr lang="ru-RU" sz="2200" dirty="0" err="1" smtClean="0"/>
              <a:t>постренных</a:t>
            </a:r>
            <a:r>
              <a:rPr lang="ru-RU" sz="2200" dirty="0" smtClean="0"/>
              <a:t> в утилитах </a:t>
            </a:r>
            <a:r>
              <a:rPr lang="en-US" sz="2200" dirty="0" err="1" smtClean="0"/>
              <a:t>BlockMesh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r>
              <a:rPr lang="en-US" sz="2200" dirty="0" err="1" smtClean="0"/>
              <a:t>SnappyHexMesh</a:t>
            </a:r>
            <a:endParaRPr lang="ba-RU" sz="2200" dirty="0" smtClean="0"/>
          </a:p>
          <a:p>
            <a:pPr marL="0" indent="0" eaLnBrk="0" hangingPunct="0">
              <a:spcBef>
                <a:spcPct val="50000"/>
              </a:spcBef>
              <a:buNone/>
              <a:defRPr/>
            </a:pPr>
            <a:r>
              <a:rPr lang="ba-RU" sz="2200" dirty="0" smtClean="0"/>
              <a:t>Так </a:t>
            </a:r>
            <a:r>
              <a:rPr lang="ba-RU" sz="2200" dirty="0"/>
              <a:t>же были изучены уравнения сохранения масс и ипульса. В результате чего, удалось разобраться в алгоритме </a:t>
            </a:r>
            <a:r>
              <a:rPr lang="en-US" sz="2200" dirty="0" smtClean="0"/>
              <a:t>PIMPLE</a:t>
            </a:r>
            <a:r>
              <a:rPr lang="ru-RU" sz="2200" dirty="0" smtClean="0"/>
              <a:t> </a:t>
            </a:r>
            <a:r>
              <a:rPr lang="ru-RU" sz="2200" dirty="0"/>
              <a:t>и применить его на практике. </a:t>
            </a:r>
            <a:endParaRPr lang="ru-RU" sz="2200" dirty="0" smtClean="0"/>
          </a:p>
          <a:p>
            <a:pPr marL="0" indent="0" eaLnBrk="0" hangingPunct="0">
              <a:spcBef>
                <a:spcPct val="50000"/>
              </a:spcBef>
              <a:buNone/>
              <a:defRPr/>
            </a:pPr>
            <a:r>
              <a:rPr lang="ba-RU" sz="2200" dirty="0" smtClean="0"/>
              <a:t>Приведенные </a:t>
            </a:r>
            <a:r>
              <a:rPr lang="ba-RU" sz="2200" dirty="0"/>
              <a:t>данные дают представление о динамике газа и создаваемом им завихрений в корпусе воздухоочистителя. </a:t>
            </a:r>
            <a:endParaRPr lang="ru-RU" altLang="ru-RU" sz="2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970473" y="3073257"/>
            <a:ext cx="4251054" cy="817561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Цель </a:t>
            </a:r>
            <a:r>
              <a:rPr lang="ru-RU" dirty="0"/>
              <a:t>исследования – вычислительное моделирование </a:t>
            </a:r>
            <a:r>
              <a:rPr lang="ru-RU"/>
              <a:t>динамики </a:t>
            </a:r>
            <a:r>
              <a:rPr lang="ru-RU" smtClean="0"/>
              <a:t>газопылевой </a:t>
            </a:r>
            <a:r>
              <a:rPr lang="ru-RU" dirty="0" smtClean="0"/>
              <a:t>среды </a:t>
            </a:r>
            <a:r>
              <a:rPr lang="ru-RU" dirty="0"/>
              <a:t>в воздухоочистителе циклонного </a:t>
            </a:r>
            <a:r>
              <a:rPr lang="ru-RU" dirty="0" smtClean="0"/>
              <a:t>типа в </a:t>
            </a:r>
            <a:r>
              <a:rPr lang="en-US" dirty="0" err="1" smtClean="0"/>
              <a:t>OpenFOAM</a:t>
            </a:r>
            <a:r>
              <a:rPr lang="ru-RU" dirty="0" smtClean="0"/>
              <a:t> </a:t>
            </a:r>
            <a:r>
              <a:rPr lang="ru-RU" dirty="0" smtClean="0"/>
              <a:t>и сравнение с моделью, построенной в </a:t>
            </a:r>
            <a:r>
              <a:rPr lang="en-US" dirty="0" err="1" smtClean="0"/>
              <a:t>BlockMesh</a:t>
            </a:r>
            <a:r>
              <a:rPr lang="ru-RU" dirty="0" smtClean="0"/>
              <a:t>. </a:t>
            </a:r>
            <a:r>
              <a:rPr lang="ru-RU" dirty="0"/>
              <a:t>Цель достигается путем решения следующих задач:</a:t>
            </a:r>
          </a:p>
          <a:p>
            <a:pPr lvl="0"/>
            <a:r>
              <a:rPr lang="ru-RU" dirty="0" smtClean="0"/>
              <a:t>Исследование </a:t>
            </a:r>
            <a:r>
              <a:rPr lang="ru-RU" dirty="0"/>
              <a:t>алгоритма </a:t>
            </a:r>
            <a:r>
              <a:rPr lang="ru-RU" dirty="0" smtClean="0"/>
              <a:t>P</a:t>
            </a:r>
            <a:r>
              <a:rPr lang="en-US" dirty="0" smtClean="0"/>
              <a:t>IMPLE</a:t>
            </a:r>
            <a:endParaRPr lang="ru-RU" dirty="0"/>
          </a:p>
          <a:p>
            <a:pPr lvl="0"/>
            <a:r>
              <a:rPr lang="ru-RU" dirty="0"/>
              <a:t>Генерация сетки </a:t>
            </a:r>
            <a:r>
              <a:rPr lang="ru-RU" dirty="0" smtClean="0"/>
              <a:t>для воздухоочистителя циклонного типа средствами </a:t>
            </a:r>
            <a:r>
              <a:rPr lang="en-US" dirty="0" err="1" smtClean="0"/>
              <a:t>OpenSCAD</a:t>
            </a:r>
            <a:endParaRPr lang="en-US" dirty="0" smtClean="0"/>
          </a:p>
          <a:p>
            <a:pPr lvl="0"/>
            <a:r>
              <a:rPr lang="ru-RU" dirty="0" smtClean="0"/>
              <a:t>Изучение утилиты </a:t>
            </a:r>
            <a:r>
              <a:rPr lang="en-US" dirty="0" err="1" smtClean="0"/>
              <a:t>SnappyHexMesh</a:t>
            </a:r>
            <a:endParaRPr lang="ru-RU" dirty="0"/>
          </a:p>
          <a:p>
            <a:pPr lvl="0"/>
            <a:r>
              <a:rPr lang="ru-RU" dirty="0"/>
              <a:t>Описание начальных условий динамики </a:t>
            </a:r>
            <a:r>
              <a:rPr lang="ru-RU" dirty="0" smtClean="0"/>
              <a:t>газа</a:t>
            </a:r>
            <a:r>
              <a:rPr lang="en-US" dirty="0" smtClean="0"/>
              <a:t> </a:t>
            </a:r>
            <a:r>
              <a:rPr lang="ru-RU" dirty="0" smtClean="0"/>
              <a:t>и добавление пограничного слоя</a:t>
            </a:r>
            <a:endParaRPr lang="ru-RU" dirty="0"/>
          </a:p>
          <a:p>
            <a:pPr lvl="0"/>
            <a:r>
              <a:rPr lang="ru-RU" dirty="0" smtClean="0"/>
              <a:t>Демонстрация </a:t>
            </a:r>
            <a:r>
              <a:rPr lang="ru-RU" dirty="0"/>
              <a:t>результатов динамики газа</a:t>
            </a:r>
          </a:p>
          <a:p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и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en-US" dirty="0" smtClean="0"/>
              <a:t>Piso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34081" y="1010245"/>
            <a:ext cx="11032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PI</a:t>
            </a:r>
            <a:r>
              <a:rPr lang="en-US" sz="2200" dirty="0" smtClean="0"/>
              <a:t>MPLE(Pressure-Implicit </a:t>
            </a:r>
            <a:r>
              <a:rPr lang="en-US" sz="2200" dirty="0"/>
              <a:t>with </a:t>
            </a:r>
            <a:r>
              <a:rPr lang="en-US" sz="2200" dirty="0" smtClean="0"/>
              <a:t>Splitting of Operators</a:t>
            </a:r>
            <a:r>
              <a:rPr lang="ru-RU" sz="2200" dirty="0" smtClean="0"/>
              <a:t>+</a:t>
            </a:r>
            <a:r>
              <a:rPr lang="en-US" sz="2200" dirty="0" smtClean="0"/>
              <a:t>SIMPLE)</a:t>
            </a:r>
            <a:endParaRPr lang="ru-RU" sz="22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1567544"/>
            <a:ext cx="3720057" cy="46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532960" y="1186656"/>
            <a:ext cx="6609962" cy="49196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/>
              <a:t>Задача - смоделировать воздухоочиститель, состоящий из трех основных частей: корпус воздухоочистителя, </a:t>
            </a:r>
            <a:r>
              <a:rPr lang="ru-RU" sz="2200" dirty="0" err="1"/>
              <a:t>воздухоотвод</a:t>
            </a:r>
            <a:r>
              <a:rPr lang="ru-RU" sz="2200" dirty="0"/>
              <a:t>, патрубок. Геометрия показана на рисунке 1. Первоначально динамика газа будет предполагаться несжимаемым и будет решаться </a:t>
            </a:r>
            <a:r>
              <a:rPr lang="ru-RU" sz="2200" dirty="0" smtClean="0"/>
              <a:t>с </a:t>
            </a:r>
            <a:r>
              <a:rPr lang="ru-RU" sz="2200" dirty="0"/>
              <a:t>использованием решателя для ламинарного, изотермического, несжимаемого течения.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ru-RU" sz="2700" dirty="0" smtClean="0"/>
              <a:t>Постановка задачи</a:t>
            </a:r>
            <a:endParaRPr lang="ru-RU" sz="27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8777"/>
          <a:stretch/>
        </p:blipFill>
        <p:spPr>
          <a:xfrm>
            <a:off x="7142922" y="1624829"/>
            <a:ext cx="3800849" cy="294717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821270" y="4197315"/>
            <a:ext cx="29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004610" y="2807786"/>
            <a:ext cx="29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355105" y="1812703"/>
            <a:ext cx="29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 smtClean="0"/>
              <a:t>Генерация сетки</a:t>
            </a:r>
            <a:r>
              <a:rPr lang="en-US" sz="2700" dirty="0" smtClean="0"/>
              <a:t> </a:t>
            </a:r>
            <a:r>
              <a:rPr lang="ru-RU" dirty="0"/>
              <a:t>в </a:t>
            </a:r>
            <a:r>
              <a:rPr lang="en-US" dirty="0" err="1"/>
              <a:t>OpenSCAD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81087" y="1428678"/>
            <a:ext cx="610496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цилиндр представляет собой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воздухоотвод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через который несжимаемый поток выходит. Синий цилиндр – корпус. Желтый параллелепипед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партубок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через который поток поступает в модель. Геометрия модели подобранна таким образом, чтобы она совпадала с моделью, построенной в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blockMesh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рендера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сохраняем ее в кодировке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файл формата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4" y="1293396"/>
            <a:ext cx="4419991" cy="36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3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822685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Выделение областей в программе </a:t>
            </a:r>
            <a:r>
              <a:rPr lang="ru-RU" dirty="0" err="1"/>
              <a:t>Autodesk</a:t>
            </a:r>
            <a:r>
              <a:rPr lang="ru-RU" dirty="0"/>
              <a:t> </a:t>
            </a:r>
            <a:r>
              <a:rPr lang="en-US" dirty="0" err="1"/>
              <a:t>MeshMixer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589150" y="1644123"/>
            <a:ext cx="56344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</a:t>
            </a:r>
            <a:r>
              <a:rPr lang="ru-RU" dirty="0" smtClean="0"/>
              <a:t>После </a:t>
            </a:r>
            <a:r>
              <a:rPr lang="ru-RU" dirty="0"/>
              <a:t>того как мы сохранили модель в формате </a:t>
            </a:r>
            <a:r>
              <a:rPr lang="en-US" dirty="0"/>
              <a:t>STL</a:t>
            </a:r>
            <a:r>
              <a:rPr lang="ru-RU" dirty="0"/>
              <a:t> необходимо выделить 3 главные области, с которыми в последствии мы будем работать: </a:t>
            </a:r>
            <a:r>
              <a:rPr lang="en-US" dirty="0"/>
              <a:t>inlet </a:t>
            </a:r>
            <a:r>
              <a:rPr lang="ru-RU" dirty="0"/>
              <a:t>– грань, через которую в модель будет поступать несжимаемый поток, </a:t>
            </a:r>
            <a:r>
              <a:rPr lang="en-US" dirty="0"/>
              <a:t>outlet </a:t>
            </a:r>
            <a:r>
              <a:rPr lang="ru-RU" dirty="0"/>
              <a:t>– грань, через которую из модели будет выходить поток и </a:t>
            </a:r>
            <a:r>
              <a:rPr lang="en-US" dirty="0"/>
              <a:t>wall </a:t>
            </a:r>
            <a:r>
              <a:rPr lang="ru-RU" dirty="0"/>
              <a:t>– стены модели. Выделим области с помощью программы </a:t>
            </a:r>
            <a:r>
              <a:rPr lang="ru-RU" dirty="0" err="1"/>
              <a:t>Autodesk</a:t>
            </a:r>
            <a:r>
              <a:rPr lang="ru-RU" dirty="0"/>
              <a:t> </a:t>
            </a:r>
            <a:r>
              <a:rPr lang="ru-RU" dirty="0" err="1"/>
              <a:t>MeshMixer</a:t>
            </a:r>
            <a:r>
              <a:rPr lang="ru-RU" dirty="0"/>
              <a:t>. Это — профессиональное программное обеспечение, основная функциональность которой сосредоточена на дополнительной настройке уже имеющейся 3D-модели</a:t>
            </a:r>
            <a:r>
              <a:rPr lang="ru-RU" dirty="0" smtClean="0"/>
              <a:t>. </a:t>
            </a:r>
            <a:r>
              <a:rPr lang="ru-RU" dirty="0"/>
              <a:t>После того как области выделены, сохраняем их в формате </a:t>
            </a:r>
            <a:r>
              <a:rPr lang="en-US" dirty="0"/>
              <a:t>STL</a:t>
            </a:r>
            <a:endParaRPr lang="ru-RU" altLang="ru-RU" sz="2200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0" y="1444068"/>
            <a:ext cx="4469636" cy="415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6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804892"/>
          </a:xfrm>
        </p:spPr>
        <p:txBody>
          <a:bodyPr>
            <a:normAutofit/>
          </a:bodyPr>
          <a:lstStyle/>
          <a:p>
            <a:r>
              <a:rPr lang="en-US" dirty="0" err="1" smtClean="0"/>
              <a:t>SnappyHexMesh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63389" y="1391996"/>
            <a:ext cx="1048038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	</a:t>
            </a:r>
            <a:r>
              <a:rPr lang="en-US" sz="2400" dirty="0" smtClean="0"/>
              <a:t>S</a:t>
            </a:r>
            <a:r>
              <a:rPr lang="ru-RU" sz="2400" dirty="0" err="1"/>
              <a:t>nappyHexMesh</a:t>
            </a:r>
            <a:r>
              <a:rPr lang="ru-RU" sz="2400" dirty="0"/>
              <a:t> - это полностью параллельный </a:t>
            </a:r>
            <a:r>
              <a:rPr lang="ru-RU" sz="2400" dirty="0" smtClean="0"/>
              <a:t>генератор </a:t>
            </a:r>
            <a:r>
              <a:rPr lang="ru-RU" sz="2400" dirty="0"/>
              <a:t>сетки с разделением, который гарантирует минимальное качество сетки. Управляемый с помощью </a:t>
            </a:r>
            <a:r>
              <a:rPr lang="ru-RU" sz="2400" dirty="0" smtClean="0"/>
              <a:t>специального словаря </a:t>
            </a:r>
            <a:r>
              <a:rPr lang="ru-RU" sz="2400" dirty="0" err="1"/>
              <a:t>OpenFOAM</a:t>
            </a:r>
            <a:r>
              <a:rPr lang="ru-RU" sz="2400" dirty="0"/>
              <a:t>, он особенно хорошо подходит для пакетной работы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/>
              <a:t>После этого пропишем условия для модели в </a:t>
            </a:r>
            <a:r>
              <a:rPr lang="en-US" sz="2400" dirty="0" err="1"/>
              <a:t>SnappyHexMeshDict</a:t>
            </a:r>
            <a:r>
              <a:rPr lang="ru-RU" sz="2400" dirty="0"/>
              <a:t>. </a:t>
            </a:r>
          </a:p>
          <a:p>
            <a:r>
              <a:rPr lang="ru-RU" sz="2400" dirty="0"/>
              <a:t>В </a:t>
            </a:r>
            <a:r>
              <a:rPr lang="en-US" sz="2400" dirty="0"/>
              <a:t>geometry </a:t>
            </a:r>
            <a:r>
              <a:rPr lang="ru-RU" sz="2400" dirty="0"/>
              <a:t>добавим поля </a:t>
            </a:r>
            <a:r>
              <a:rPr lang="en-US" sz="2400" dirty="0"/>
              <a:t>Wall</a:t>
            </a:r>
            <a:r>
              <a:rPr lang="ru-RU" sz="2400" dirty="0"/>
              <a:t>.</a:t>
            </a:r>
            <a:r>
              <a:rPr lang="en-US" sz="2400" dirty="0" err="1"/>
              <a:t>stl</a:t>
            </a:r>
            <a:r>
              <a:rPr lang="ru-RU" sz="2400" dirty="0"/>
              <a:t> (</a:t>
            </a:r>
            <a:r>
              <a:rPr lang="en-US" sz="2400" dirty="0"/>
              <a:t>type </a:t>
            </a:r>
            <a:r>
              <a:rPr lang="en-US" sz="2400" dirty="0" err="1"/>
              <a:t>triSurfaceMesh</a:t>
            </a:r>
            <a:r>
              <a:rPr lang="ru-RU" sz="2400" dirty="0"/>
              <a:t>), </a:t>
            </a:r>
            <a:r>
              <a:rPr lang="en-US" sz="2400" dirty="0"/>
              <a:t>Inlet</a:t>
            </a:r>
            <a:r>
              <a:rPr lang="ru-RU" sz="2400" dirty="0"/>
              <a:t>.</a:t>
            </a:r>
            <a:r>
              <a:rPr lang="en-US" sz="2400" dirty="0" err="1"/>
              <a:t>stl</a:t>
            </a:r>
            <a:r>
              <a:rPr lang="ru-RU" sz="2400" dirty="0"/>
              <a:t> (</a:t>
            </a:r>
            <a:r>
              <a:rPr lang="en-US" sz="2400" dirty="0"/>
              <a:t>type </a:t>
            </a:r>
            <a:r>
              <a:rPr lang="en-US" sz="2400" dirty="0" err="1"/>
              <a:t>triSurfaceMesh</a:t>
            </a:r>
            <a:r>
              <a:rPr lang="ru-RU" sz="2400" dirty="0"/>
              <a:t>), </a:t>
            </a:r>
            <a:r>
              <a:rPr lang="en-US" sz="2400" dirty="0"/>
              <a:t>Outlet</a:t>
            </a:r>
            <a:r>
              <a:rPr lang="ru-RU" sz="2400" dirty="0"/>
              <a:t>.</a:t>
            </a:r>
            <a:r>
              <a:rPr lang="ru-RU" sz="2400" dirty="0" err="1"/>
              <a:t>stl</a:t>
            </a:r>
            <a:r>
              <a:rPr lang="ru-RU" sz="2400" dirty="0"/>
              <a:t> (</a:t>
            </a:r>
            <a:r>
              <a:rPr lang="en-US" sz="2400" dirty="0"/>
              <a:t>type </a:t>
            </a:r>
            <a:r>
              <a:rPr lang="en-US" sz="2400" dirty="0" err="1"/>
              <a:t>triSurfaceMesh</a:t>
            </a:r>
            <a:r>
              <a:rPr lang="ru-RU" sz="2400" dirty="0"/>
              <a:t>). Стандартный тип “</a:t>
            </a:r>
            <a:r>
              <a:rPr lang="ru-RU" sz="2400" dirty="0" err="1"/>
              <a:t>triSurfaceMesh</a:t>
            </a:r>
            <a:r>
              <a:rPr lang="ru-RU" sz="2400" dirty="0"/>
              <a:t>” считывает копию каждой поверхности на каждый процессор при параллельной работе.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319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748921"/>
          </a:xfrm>
        </p:spPr>
        <p:txBody>
          <a:bodyPr>
            <a:normAutofit/>
          </a:bodyPr>
          <a:lstStyle/>
          <a:p>
            <a:r>
              <a:rPr lang="en-US" dirty="0" err="1"/>
              <a:t>SnappyHexMesh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21219" y="1440915"/>
            <a:ext cx="991929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	</a:t>
            </a:r>
            <a:r>
              <a:rPr lang="ru-RU" sz="2000" dirty="0" smtClean="0"/>
              <a:t>Первая </a:t>
            </a:r>
            <a:r>
              <a:rPr lang="ru-RU" sz="2000" dirty="0"/>
              <a:t>стадия - уточнение базовой сетки. Обработка поверхности - характерные линии, близость и кривизна. Уточнение объема - замкнутые поверхности, геометрические </a:t>
            </a:r>
            <a:r>
              <a:rPr lang="ru-RU" sz="2000" dirty="0" smtClean="0"/>
              <a:t>формы. </a:t>
            </a:r>
            <a:r>
              <a:rPr lang="ru-RU" sz="2000" dirty="0"/>
              <a:t>Здесь уточняется начальная блочная сетка на основе настроек уточнения поверхности и объема во вложенном словаре </a:t>
            </a:r>
            <a:r>
              <a:rPr lang="ru-RU" sz="2000" dirty="0" err="1"/>
              <a:t>castellatedMeshControls</a:t>
            </a:r>
            <a:endParaRPr lang="ru-RU" sz="2000" dirty="0"/>
          </a:p>
        </p:txBody>
      </p:sp>
      <p:pic>
        <p:nvPicPr>
          <p:cNvPr id="307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31" y="3181710"/>
            <a:ext cx="6915402" cy="191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878889" y="5345404"/>
            <a:ext cx="507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уточнения начальной блочной сетки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174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748921"/>
          </a:xfrm>
        </p:spPr>
        <p:txBody>
          <a:bodyPr>
            <a:normAutofit/>
          </a:bodyPr>
          <a:lstStyle/>
          <a:p>
            <a:r>
              <a:rPr lang="en-US" dirty="0" err="1"/>
              <a:t>SnappyHexMesh</a:t>
            </a:r>
            <a:endParaRPr lang="ru-RU" sz="2700" b="1" dirty="0"/>
          </a:p>
        </p:txBody>
      </p:sp>
      <p:sp>
        <p:nvSpPr>
          <p:cNvPr id="9" name="Содержимое 8"/>
          <p:cNvSpPr txBox="1">
            <a:spLocks/>
          </p:cNvSpPr>
          <p:nvPr/>
        </p:nvSpPr>
        <p:spPr>
          <a:xfrm>
            <a:off x="721219" y="1177691"/>
            <a:ext cx="6609962" cy="49196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46" indent="-391146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Clr>
                <a:srgbClr val="D92119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Clr>
                <a:srgbClr val="007FCA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94187" y="1798732"/>
            <a:ext cx="991929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 smtClean="0"/>
              <a:t>Вторая </a:t>
            </a:r>
            <a:r>
              <a:rPr lang="ru-RU" sz="2400" dirty="0"/>
              <a:t>стадия называется “привязкой”, когда грани </a:t>
            </a:r>
            <a:r>
              <a:rPr lang="ru-RU" sz="2400" dirty="0" err="1"/>
              <a:t>патчей</a:t>
            </a:r>
            <a:r>
              <a:rPr lang="ru-RU" sz="2400" dirty="0"/>
              <a:t> проецируются вниз на геометрию поверхности. Этот этап управляется настройками во вложенном словаре </a:t>
            </a:r>
            <a:r>
              <a:rPr lang="ru-RU" sz="2400" dirty="0" err="1"/>
              <a:t>snap</a:t>
            </a:r>
            <a:r>
              <a:rPr lang="ru-RU" sz="2400" dirty="0"/>
              <a:t> </a:t>
            </a:r>
            <a:r>
              <a:rPr lang="ru-RU" sz="2400" dirty="0" err="1"/>
              <a:t>Controls</a:t>
            </a:r>
            <a:r>
              <a:rPr lang="ru-RU" sz="2400" dirty="0"/>
              <a:t>. Укажем количество итераций предварительного сглаживания точек </a:t>
            </a:r>
            <a:r>
              <a:rPr lang="ru-RU" sz="2400" dirty="0" err="1"/>
              <a:t>патча</a:t>
            </a:r>
            <a:r>
              <a:rPr lang="ru-RU" sz="2400" dirty="0"/>
              <a:t> перед выполнением проекции на поверхность, количество итераций внутреннего сглаживания, примененных к привязанному полю смещения и коэффициент масштабирования максимальной длины кромки для притяжения к поверхности. Указав параметры, проверим сетку модели, запустив </a:t>
            </a:r>
            <a:r>
              <a:rPr lang="en-US" sz="2400" dirty="0" err="1"/>
              <a:t>snappyHexMesh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05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GATU_pre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256</Words>
  <Application>Microsoft Office PowerPoint</Application>
  <PresentationFormat>Широкоэкранный</PresentationFormat>
  <Paragraphs>82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BwSurco-Bold</vt:lpstr>
      <vt:lpstr>BwSurco-Medium</vt:lpstr>
      <vt:lpstr>BwSurco-Regular</vt:lpstr>
      <vt:lpstr>Calibri</vt:lpstr>
      <vt:lpstr>Times New Roman</vt:lpstr>
      <vt:lpstr>Wingdings</vt:lpstr>
      <vt:lpstr>UGATU_pres</vt:lpstr>
      <vt:lpstr>Презентация PowerPoint</vt:lpstr>
      <vt:lpstr>Цель и задачи</vt:lpstr>
      <vt:lpstr>Алгоритм Piso</vt:lpstr>
      <vt:lpstr>Постановка задачи</vt:lpstr>
      <vt:lpstr>Генерация сетки в OpenSCAD</vt:lpstr>
      <vt:lpstr>Выделение областей в программе Autodesk MeshMixer</vt:lpstr>
      <vt:lpstr>SnappyHexMesh</vt:lpstr>
      <vt:lpstr>SnappyHexMesh</vt:lpstr>
      <vt:lpstr>SnappyHexMesh</vt:lpstr>
      <vt:lpstr>SnappyHexMesh</vt:lpstr>
      <vt:lpstr>Добавление пограничного слоя</vt:lpstr>
      <vt:lpstr>Добавление пограничного слоя</vt:lpstr>
      <vt:lpstr>Добавление граничных и начальных условий</vt:lpstr>
      <vt:lpstr>Постобработка. Изменения в BlockMesh моделе</vt:lpstr>
      <vt:lpstr>Постобработка. Изменения в BlockMesh моделе</vt:lpstr>
      <vt:lpstr>Постобработка. Модель SnappyHexMesh</vt:lpstr>
      <vt:lpstr>Постобработка. Сравнение моделей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Коллекции. Генераторы коллекций</dc:title>
  <dc:creator>Erihie</dc:creator>
  <cp:lastModifiedBy>student</cp:lastModifiedBy>
  <cp:revision>136</cp:revision>
  <dcterms:created xsi:type="dcterms:W3CDTF">2020-06-29T05:54:58Z</dcterms:created>
  <dcterms:modified xsi:type="dcterms:W3CDTF">2023-01-23T12:48:32Z</dcterms:modified>
</cp:coreProperties>
</file>