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AD6"/>
    <a:srgbClr val="547BFE"/>
    <a:srgbClr val="587384"/>
    <a:srgbClr val="112E4C"/>
    <a:srgbClr val="F07877"/>
    <a:srgbClr val="006F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rAngAx val="1"/>
    </c:view3D>
    <c:plotArea>
      <c:layout/>
      <c:bar3DChart>
        <c:barDir val="col"/>
        <c:grouping val="percentStacked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56215040"/>
        <c:axId val="59381248"/>
        <c:axId val="0"/>
      </c:bar3DChart>
      <c:catAx>
        <c:axId val="56215040"/>
        <c:scaling>
          <c:orientation val="minMax"/>
        </c:scaling>
        <c:axPos val="b"/>
        <c:tickLblPos val="nextTo"/>
        <c:crossAx val="59381248"/>
        <c:crosses val="autoZero"/>
        <c:auto val="1"/>
        <c:lblAlgn val="ctr"/>
        <c:lblOffset val="100"/>
      </c:catAx>
      <c:valAx>
        <c:axId val="59381248"/>
        <c:scaling>
          <c:orientation val="minMax"/>
        </c:scaling>
        <c:axPos val="l"/>
        <c:majorGridlines/>
        <c:numFmt formatCode="0%" sourceLinked="1"/>
        <c:tickLblPos val="nextTo"/>
        <c:crossAx val="562150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41883-B32A-4B5D-B6D6-AF333452928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A566F-5879-4F79-9C3C-310A264068C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084A-275B-4948-9814-7125B630DECF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B723-A906-49BB-B718-D46735E3B1DE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9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A5D3-7F85-49A3-88CA-ED415DD5CF05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0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8F17-934F-45C7-9AE1-F067A609F962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0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1342-DB55-45DC-ADFC-A4C46989D87F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93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79D3-102F-45A6-8A43-35F75ED3D3B4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054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75CC-A00B-4A59-8B57-C942269AE60D}" type="datetime1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03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6DDA-9CF2-41AE-A41E-3655E095A086}" type="datetime1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230E-E08C-42D4-AF78-D412AF01C80C}" type="datetime1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66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ED45-CB58-4BD5-9134-D1B1F5FB0132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5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CE6-AF7F-4105-ABDB-61ADA5CAFD03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9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3D68-19DA-4D4C-AB79-FE925C04ACBE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FA45-C57A-445D-B033-077419070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07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006"/>
            <a:ext cx="3435531" cy="561704"/>
          </a:xfrm>
        </p:spPr>
        <p:txBody>
          <a:bodyPr>
            <a:noAutofit/>
          </a:bodyPr>
          <a:lstStyle/>
          <a:p>
            <a:r>
              <a:rPr lang="ru-RU" sz="2800" smtClean="0"/>
              <a:t>Номинация № 22</a:t>
            </a:r>
            <a:endParaRPr lang="ru-RU" sz="20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0" y="744583"/>
            <a:ext cx="7067006" cy="1685109"/>
          </a:xfrm>
        </p:spPr>
        <p:txBody>
          <a:bodyPr/>
          <a:lstStyle/>
          <a:p>
            <a:pPr algn="ctr"/>
            <a:r>
              <a:rPr lang="ru-RU" smtClean="0">
                <a:solidFill>
                  <a:schemeClr val="accent5">
                    <a:lumMod val="50000"/>
                  </a:schemeClr>
                </a:solidFill>
                <a:latin typeface="Century Schoolbook" pitchFamily="18" charset="0"/>
              </a:rPr>
              <a:t>Разработка технологий для создания «фабрик будущего» — оптимизация производства, роботизация, удаленное управление производством </a:t>
            </a:r>
          </a:p>
          <a:p>
            <a:endParaRPr lang="ru-RU" u="sng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783769" y="2690948"/>
            <a:ext cx="8360231" cy="301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FFFF00"/>
                </a:solidFill>
              </a:rPr>
              <a:t>Разработать программное обеспечение для проведения </a:t>
            </a:r>
            <a:r>
              <a:rPr lang="ru-RU" sz="2800" dirty="0" smtClean="0">
                <a:solidFill>
                  <a:srgbClr val="FFFF00"/>
                </a:solidFill>
              </a:rPr>
              <a:t>автономного управления системой на </a:t>
            </a:r>
            <a:r>
              <a:rPr lang="ru-RU" sz="2800" dirty="0" smtClean="0">
                <a:solidFill>
                  <a:srgbClr val="FFFF00"/>
                </a:solidFill>
              </a:rPr>
              <a:t>основе результатов мониторинга </a:t>
            </a:r>
            <a:r>
              <a:rPr lang="ru-RU" sz="2800" dirty="0" smtClean="0">
                <a:solidFill>
                  <a:srgbClr val="FFFF00"/>
                </a:solidFill>
              </a:rPr>
              <a:t>процессов, с уменьшением затрат и увеличением кпд производства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0" y="3631474"/>
            <a:ext cx="757646" cy="9013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722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58" y="256033"/>
            <a:ext cx="7886700" cy="987552"/>
          </a:xfrm>
        </p:spPr>
        <p:txBody>
          <a:bodyPr/>
          <a:lstStyle/>
          <a:p>
            <a:r>
              <a:rPr lang="ru-RU" dirty="0" smtClean="0">
                <a:solidFill>
                  <a:srgbClr val="605AD6"/>
                </a:solidFill>
              </a:rPr>
              <a:t>Команда </a:t>
            </a:r>
            <a:r>
              <a:rPr lang="en-US" dirty="0" err="1" smtClean="0">
                <a:solidFill>
                  <a:srgbClr val="605AD6"/>
                </a:solidFill>
              </a:rPr>
              <a:t>SOUZ</a:t>
            </a:r>
            <a:r>
              <a:rPr lang="en-US" dirty="0" smtClean="0">
                <a:solidFill>
                  <a:srgbClr val="605AD6"/>
                </a:solidFill>
              </a:rPr>
              <a:t> IT</a:t>
            </a:r>
            <a:endParaRPr lang="en-US" dirty="0">
              <a:solidFill>
                <a:srgbClr val="605AD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230" y="1400801"/>
            <a:ext cx="652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Алексей </a:t>
            </a:r>
            <a:r>
              <a:rPr lang="ru-RU" dirty="0" err="1" smtClean="0"/>
              <a:t>Домненко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smtClean="0"/>
              <a:t>капитан команды</a:t>
            </a:r>
            <a:r>
              <a:rPr lang="en-US" dirty="0" smtClean="0"/>
              <a:t> </a:t>
            </a:r>
            <a:r>
              <a:rPr lang="ru-RU" dirty="0" smtClean="0"/>
              <a:t>, программист 10 лет опыта, разработчик, построение систем проектов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486400" y="2067005"/>
            <a:ext cx="665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Бадаев</a:t>
            </a:r>
            <a:r>
              <a:rPr lang="ru-RU" dirty="0" smtClean="0"/>
              <a:t> Ильдар</a:t>
            </a:r>
            <a:r>
              <a:rPr lang="en-US" dirty="0" smtClean="0"/>
              <a:t>: </a:t>
            </a:r>
            <a:r>
              <a:rPr lang="ru-RU" dirty="0" smtClean="0"/>
              <a:t>аналитик, специалист по маркетингу, </a:t>
            </a:r>
            <a:r>
              <a:rPr lang="ru-RU" dirty="0" smtClean="0"/>
              <a:t> </a:t>
            </a:r>
            <a:r>
              <a:rPr lang="ru-RU" dirty="0" err="1" smtClean="0"/>
              <a:t>тестировщик</a:t>
            </a:r>
            <a:r>
              <a:rPr lang="ru-RU" dirty="0" smtClean="0"/>
              <a:t> систем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99849" y="2860382"/>
            <a:ext cx="5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Хуторной Борис</a:t>
            </a:r>
            <a:r>
              <a:rPr lang="en-US" dirty="0" smtClean="0"/>
              <a:t>: </a:t>
            </a:r>
            <a:r>
              <a:rPr lang="ru-RU" dirty="0" smtClean="0"/>
              <a:t>дизайнер, разработчик, </a:t>
            </a:r>
            <a:r>
              <a:rPr lang="ru-RU" dirty="0" err="1" smtClean="0"/>
              <a:t>контент</a:t>
            </a:r>
            <a:r>
              <a:rPr lang="ru-RU" dirty="0" smtClean="0"/>
              <a:t>, программист 4 года опыта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447597" y="3614187"/>
            <a:ext cx="615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Дамир</a:t>
            </a:r>
            <a:r>
              <a:rPr lang="en-US" dirty="0" smtClean="0"/>
              <a:t>:</a:t>
            </a:r>
            <a:r>
              <a:rPr lang="ru-RU" dirty="0" smtClean="0"/>
              <a:t> разработчик, помощник дизайнера, </a:t>
            </a:r>
            <a:r>
              <a:rPr lang="ru-RU" dirty="0" err="1" smtClean="0"/>
              <a:t>контент</a:t>
            </a:r>
            <a:r>
              <a:rPr lang="ru-RU" dirty="0" smtClean="0"/>
              <a:t>,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6747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9634" y="0"/>
            <a:ext cx="7132320" cy="3004457"/>
          </a:xfrm>
        </p:spPr>
        <p:txBody>
          <a:bodyPr>
            <a:normAutofit fontScale="47500" lnSpcReduction="20000"/>
          </a:bodyPr>
          <a:lstStyle/>
          <a:p>
            <a:pPr lvl="6" algn="ctr">
              <a:lnSpc>
                <a:spcPct val="120000"/>
              </a:lnSpc>
              <a:buNone/>
            </a:pPr>
            <a:endParaRPr lang="ru-RU" dirty="0" smtClean="0"/>
          </a:p>
          <a:p>
            <a:pPr algn="ctr">
              <a:lnSpc>
                <a:spcPct val="120000"/>
              </a:lnSpc>
              <a:buNone/>
            </a:pPr>
            <a:r>
              <a:rPr lang="ru-RU" sz="4000" dirty="0" smtClean="0"/>
              <a:t>Проблема </a:t>
            </a:r>
          </a:p>
          <a:p>
            <a:endParaRPr lang="ru-RU" dirty="0" smtClean="0"/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§"/>
            </a:pPr>
            <a:r>
              <a:rPr lang="ru-RU" sz="3600" dirty="0" smtClean="0"/>
              <a:t>Человеческих ресурсов </a:t>
            </a:r>
            <a:r>
              <a:rPr lang="ru-RU" sz="3600" dirty="0" err="1" smtClean="0"/>
              <a:t>компентеции</a:t>
            </a:r>
            <a:endParaRPr lang="ru-RU" sz="3600" dirty="0" smtClean="0"/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§"/>
            </a:pPr>
            <a:r>
              <a:rPr lang="ru-RU" sz="3600" dirty="0" smtClean="0"/>
              <a:t>Расходы производства на процесс производства</a:t>
            </a: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§"/>
            </a:pPr>
            <a:r>
              <a:rPr lang="ru-RU" sz="3600" dirty="0" smtClean="0"/>
              <a:t>Потери времени</a:t>
            </a: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§"/>
            </a:pPr>
            <a:r>
              <a:rPr lang="ru-RU" sz="3600" dirty="0" smtClean="0"/>
              <a:t>Уменьшение объемов, </a:t>
            </a: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§"/>
            </a:pPr>
            <a:r>
              <a:rPr lang="ru-RU" sz="3600" dirty="0" smtClean="0"/>
              <a:t>К</a:t>
            </a:r>
            <a:r>
              <a:rPr lang="ru-RU" sz="3600" dirty="0" smtClean="0"/>
              <a:t>онтроль процессов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52697" y="3461658"/>
            <a:ext cx="8046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 следствие:</a:t>
            </a:r>
          </a:p>
          <a:p>
            <a:pPr algn="ctr"/>
            <a:r>
              <a:rPr lang="ru-RU" sz="2400" i="1" dirty="0" smtClean="0"/>
              <a:t>для инвесторов - неправильное планирование</a:t>
            </a:r>
            <a:endParaRPr lang="ru-RU" sz="2400" dirty="0" smtClean="0"/>
          </a:p>
          <a:p>
            <a:pPr algn="ctr"/>
            <a:r>
              <a:rPr lang="ru-RU" sz="2400" i="1" dirty="0" smtClean="0"/>
              <a:t>затянутые сроки</a:t>
            </a:r>
            <a:endParaRPr lang="ru-RU" sz="2400" dirty="0" smtClean="0"/>
          </a:p>
          <a:p>
            <a:pPr algn="ctr"/>
            <a:r>
              <a:rPr lang="ru-RU" sz="2400" i="1" dirty="0" smtClean="0"/>
              <a:t>высокая степень риска и потеря вложенных денег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966650"/>
            <a:ext cx="74980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ru-RU" sz="4000" b="1" dirty="0" smtClean="0"/>
              <a:t>Что даёт система: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400" dirty="0" smtClean="0"/>
              <a:t>  Анализ </a:t>
            </a:r>
            <a:r>
              <a:rPr lang="ru-RU" sz="2400" dirty="0" smtClean="0"/>
              <a:t>в принятии оперативных </a:t>
            </a:r>
            <a:r>
              <a:rPr lang="ru-RU" sz="2400" dirty="0" smtClean="0"/>
              <a:t>   управленческих решений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400" dirty="0" smtClean="0"/>
              <a:t>  Увеличение производительности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400" dirty="0" smtClean="0"/>
              <a:t>  Снижение расходов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400" dirty="0" smtClean="0"/>
              <a:t>  Автоматизацию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400" dirty="0" smtClean="0"/>
              <a:t>  Улучшение контроля процессов</a:t>
            </a:r>
          </a:p>
          <a:p>
            <a:pPr algn="ctr"/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82880" y="1619795"/>
            <a:ext cx="2024743" cy="2856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Карта учёта сетей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Данные различных сетей размещены на одной карте. Указаны снабжающие организации, объекты и узлы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715690" y="1606731"/>
            <a:ext cx="2023200" cy="28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Ежедневный сбор данных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Ручной и автоматический сбор данных. Разработан шлюз для работы с интернетом вещей.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29691" y="1632858"/>
            <a:ext cx="2023200" cy="28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 smtClean="0"/>
              <a:t>Агрегатор</a:t>
            </a:r>
            <a:r>
              <a:rPr lang="ru-RU" b="1" dirty="0" smtClean="0"/>
              <a:t> инфраструктуры ЖКХ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Водоснабжение, теплоснабжение, водоотведение, газоснабжение, ливневая канализация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32022" y="1593669"/>
            <a:ext cx="2023200" cy="28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Анализ данных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Прогнозирование ситуаций и оперативное вмешательство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524" y="32593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Что позволяет делать система: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Управлять </a:t>
            </a:r>
            <a:r>
              <a:rPr lang="ru-RU" dirty="0" smtClean="0"/>
              <a:t>данными:</a:t>
            </a:r>
          </a:p>
          <a:p>
            <a:r>
              <a:rPr lang="ru-RU" dirty="0" smtClean="0"/>
              <a:t>трассы</a:t>
            </a:r>
          </a:p>
          <a:p>
            <a:r>
              <a:rPr lang="ru-RU" dirty="0" smtClean="0"/>
              <a:t>объекты / узлы</a:t>
            </a:r>
          </a:p>
          <a:p>
            <a:r>
              <a:rPr lang="ru-RU" dirty="0" smtClean="0"/>
              <a:t>вывод карты с объектами и узлами</a:t>
            </a:r>
          </a:p>
          <a:p>
            <a:r>
              <a:rPr lang="ru-RU" dirty="0" smtClean="0"/>
              <a:t>статистика по трассам</a:t>
            </a:r>
          </a:p>
          <a:p>
            <a:r>
              <a:rPr lang="ru-RU" dirty="0" smtClean="0"/>
              <a:t>прогноз событий</a:t>
            </a:r>
          </a:p>
          <a:p>
            <a:r>
              <a:rPr lang="ru-RU" dirty="0" smtClean="0"/>
              <a:t>получение данных с использованием </a:t>
            </a:r>
            <a:r>
              <a:rPr lang="ru-RU" dirty="0" err="1" smtClean="0"/>
              <a:t>IoT</a:t>
            </a:r>
            <a:r>
              <a:rPr lang="ru-RU" dirty="0" smtClean="0"/>
              <a:t> (интернет вещей)</a:t>
            </a:r>
          </a:p>
          <a:p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"/>
            <a:ext cx="6949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Трассы</a:t>
            </a:r>
          </a:p>
          <a:p>
            <a:r>
              <a:rPr lang="ru-RU" dirty="0" smtClean="0"/>
              <a:t>редактирование и вывод данных с указанием названием трассы, типа и уровня доступа</a:t>
            </a:r>
          </a:p>
          <a:p>
            <a:r>
              <a:rPr lang="ru-RU" dirty="0" smtClean="0"/>
              <a:t>отдельные поля для дальнейшего поиска по значениям полей в БД</a:t>
            </a:r>
          </a:p>
          <a:p>
            <a:r>
              <a:rPr lang="ru-RU" dirty="0" smtClean="0"/>
              <a:t>расширенное описание с подключением визуального редактора в административной панели</a:t>
            </a:r>
          </a:p>
          <a:p>
            <a:r>
              <a:rPr lang="ru-RU" dirty="0" smtClean="0"/>
              <a:t>выбор цвета трассы на карте в административной панели</a:t>
            </a:r>
          </a:p>
          <a:p>
            <a:r>
              <a:rPr lang="ru-RU" dirty="0" smtClean="0"/>
              <a:t>указание списка координат для автоматического вывода трассы на карте  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537665"/>
            <a:ext cx="8660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Интернет вещей (</a:t>
            </a:r>
            <a:r>
              <a:rPr lang="ru-RU" b="1" dirty="0" err="1" smtClean="0"/>
              <a:t>IoT</a:t>
            </a:r>
            <a:r>
              <a:rPr lang="ru-RU" b="1" dirty="0" smtClean="0"/>
              <a:t>)</a:t>
            </a:r>
          </a:p>
          <a:p>
            <a:r>
              <a:rPr lang="ru-RU" dirty="0" smtClean="0"/>
              <a:t>реализован протокол обмена и внесение данных в систему Прометей</a:t>
            </a:r>
          </a:p>
          <a:p>
            <a:r>
              <a:rPr lang="ru-RU" dirty="0" smtClean="0"/>
              <a:t>отображение данных с датчиков в режиме реального времени на компьютере и телефоне</a:t>
            </a:r>
          </a:p>
          <a:p>
            <a:r>
              <a:rPr lang="ru-RU" dirty="0" smtClean="0"/>
              <a:t>удалённо расположенный контроллер на макетной плате передаёт данные на сервер, данные записываются в БД</a:t>
            </a:r>
          </a:p>
          <a:p>
            <a:r>
              <a:rPr lang="ru-RU" dirty="0" smtClean="0"/>
              <a:t>возможна передача команд на удалённый узел</a:t>
            </a:r>
          </a:p>
          <a:p>
            <a:r>
              <a:rPr lang="ru-RU" dirty="0" smtClean="0"/>
              <a:t>реализован голосовой интерфейс управлением устройством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7648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Статистика</a:t>
            </a:r>
          </a:p>
          <a:p>
            <a:r>
              <a:rPr lang="ru-RU" dirty="0" smtClean="0"/>
              <a:t>краткий вывод информации по объектам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48732" y="169816"/>
            <a:ext cx="167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Преимущества</a:t>
            </a:r>
            <a:endParaRPr lang="ru-RU" b="1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898571" y="613954"/>
            <a:ext cx="2573383" cy="103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936377" y="1802674"/>
            <a:ext cx="2037806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 smtClean="0"/>
              <a:t>Востребованность</a:t>
            </a:r>
            <a:r>
              <a:rPr lang="ru-RU" b="1" dirty="0" smtClean="0"/>
              <a:t> системы</a:t>
            </a:r>
          </a:p>
          <a:p>
            <a:r>
              <a:rPr lang="ru-RU" dirty="0" smtClean="0"/>
              <a:t>Огромная экономия ресурсов в масштабе государства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6200000" flipH="1">
            <a:off x="4108269" y="960122"/>
            <a:ext cx="1162597" cy="391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2886892" y="718457"/>
            <a:ext cx="927463" cy="744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4297680" y="1763486"/>
            <a:ext cx="2168434" cy="325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Развитие и </a:t>
            </a:r>
            <a:r>
              <a:rPr lang="ru-RU" b="1" dirty="0" err="1" smtClean="0"/>
              <a:t>масштабируемость</a:t>
            </a:r>
            <a:endParaRPr lang="ru-RU" b="1" dirty="0" smtClean="0"/>
          </a:p>
          <a:p>
            <a:r>
              <a:rPr lang="ru-RU" dirty="0" smtClean="0"/>
              <a:t>Возможность развития новых сервисов, развитие в сторону </a:t>
            </a:r>
            <a:r>
              <a:rPr lang="ru-RU" dirty="0" err="1" smtClean="0"/>
              <a:t>Iot</a:t>
            </a:r>
            <a:r>
              <a:rPr lang="ru-RU" dirty="0" smtClean="0"/>
              <a:t>, аналитики и прогнозирования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024743" y="1737360"/>
            <a:ext cx="1776548" cy="321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Удобный дизайн, мобильная версия.</a:t>
            </a:r>
          </a:p>
          <a:p>
            <a:r>
              <a:rPr lang="ru-RU" dirty="0" err="1" smtClean="0"/>
              <a:t>Flat</a:t>
            </a:r>
            <a:r>
              <a:rPr lang="ru-RU" dirty="0" smtClean="0"/>
              <a:t> - дизайн в стиле </a:t>
            </a:r>
            <a:r>
              <a:rPr lang="ru-RU" dirty="0" err="1" smtClean="0"/>
              <a:t>material</a:t>
            </a:r>
            <a:r>
              <a:rPr lang="ru-RU" dirty="0" smtClean="0"/>
              <a:t> </a:t>
            </a:r>
            <a:r>
              <a:rPr lang="ru-RU" dirty="0" err="1" smtClean="0"/>
              <a:t>design</a:t>
            </a:r>
            <a:r>
              <a:rPr lang="ru-RU" dirty="0" smtClean="0"/>
              <a:t> от </a:t>
            </a:r>
            <a:r>
              <a:rPr lang="ru-RU" dirty="0" err="1" smtClean="0"/>
              <a:t>Google</a:t>
            </a:r>
            <a:r>
              <a:rPr lang="ru-RU" dirty="0" smtClean="0"/>
              <a:t>. Адаптивная версия, перестраивает содержимое даже при развороте экрана телефона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1763486"/>
            <a:ext cx="1802674" cy="257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Подключение в любой точке </a:t>
            </a:r>
            <a:r>
              <a:rPr lang="ru-RU" b="1" dirty="0" smtClean="0"/>
              <a:t>Карта мира</a:t>
            </a:r>
            <a:endParaRPr lang="ru-RU" b="1" dirty="0" smtClean="0"/>
          </a:p>
          <a:p>
            <a:r>
              <a:rPr lang="ru-RU" dirty="0" smtClean="0"/>
              <a:t>Не нужно устанавливать ПО, скачивать приложения. Можно зайти через браузер с любого устройства.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rot="10800000" flipV="1">
            <a:off x="1149532" y="535575"/>
            <a:ext cx="2076997" cy="114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381</Words>
  <Application>Microsoft Office PowerPoint</Application>
  <PresentationFormat>Экран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Номинация № 22</vt:lpstr>
      <vt:lpstr>Команда SOUZ IT</vt:lpstr>
      <vt:lpstr>Слайд 3</vt:lpstr>
      <vt:lpstr>Слайд 4</vt:lpstr>
      <vt:lpstr>Слайд 5</vt:lpstr>
      <vt:lpstr>Что позволяет делать система: 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ильдар</cp:lastModifiedBy>
  <cp:revision>18</cp:revision>
  <dcterms:created xsi:type="dcterms:W3CDTF">2019-10-28T08:40:00Z</dcterms:created>
  <dcterms:modified xsi:type="dcterms:W3CDTF">2020-04-23T21:42:29Z</dcterms:modified>
</cp:coreProperties>
</file>