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3720" r:id="rId2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5" r:id="rId10"/>
    <p:sldId id="266" r:id="rId11"/>
    <p:sldId id="269" r:id="rId12"/>
    <p:sldId id="271" r:id="rId13"/>
    <p:sldId id="272" r:id="rId14"/>
    <p:sldId id="260" r:id="rId15"/>
    <p:sldId id="273" r:id="rId16"/>
    <p:sldId id="274" r:id="rId17"/>
    <p:sldId id="275" r:id="rId18"/>
    <p:sldId id="264" r:id="rId19"/>
    <p:sldId id="276" r:id="rId20"/>
    <p:sldId id="277" r:id="rId21"/>
    <p:sldId id="267" r:id="rId22"/>
    <p:sldId id="268" r:id="rId23"/>
    <p:sldId id="278" r:id="rId24"/>
    <p:sldId id="270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E799BFD-B89E-4252-A863-17B7BBD8E010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5"/>
            <p14:sldId id="266"/>
          </p14:sldIdLst>
        </p14:section>
        <p14:section name="Реализация" id="{F0F3F163-483E-40E8-B858-B51095609037}">
          <p14:sldIdLst>
            <p14:sldId id="269"/>
            <p14:sldId id="271"/>
            <p14:sldId id="272"/>
            <p14:sldId id="260"/>
            <p14:sldId id="273"/>
            <p14:sldId id="274"/>
            <p14:sldId id="275"/>
            <p14:sldId id="264"/>
            <p14:sldId id="276"/>
            <p14:sldId id="277"/>
            <p14:sldId id="267"/>
            <p14:sldId id="268"/>
            <p14:sldId id="27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4023B-5D84-1C5F-8059-2AB36F01FF70}" v="164" dt="2024-10-13T21:41:10.342"/>
    <p1510:client id="{424862C8-2C62-AF10-D360-D59301E619B8}" v="25" dt="2024-10-14T01:51:45.864"/>
    <p1510:client id="{A6DEC716-352C-DDFA-EDA4-443A7F518EF8}" v="339" dt="2024-10-13T23:51:56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0661F2-FEF0-4B98-9930-8D5329CB9D9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A7175CA-E29F-4EE0-B60A-6602B576F968}">
      <dgm:prSet/>
      <dgm:spPr/>
      <dgm:t>
        <a:bodyPr/>
        <a:lstStyle/>
        <a:p>
          <a:r>
            <a:rPr lang="ru-RU" b="1" dirty="0"/>
            <a:t>Сбор и анализ данных</a:t>
          </a:r>
          <a:r>
            <a:rPr lang="ru-RU" dirty="0"/>
            <a:t>:</a:t>
          </a:r>
          <a:br>
            <a:rPr lang="ru-RU" dirty="0"/>
          </a:br>
          <a:r>
            <a:rPr lang="ru-RU" dirty="0"/>
            <a:t>   - Сбор изображений листьев различных растений, пораженных ржавчиной и мучнистой росой.</a:t>
          </a:r>
          <a:br>
            <a:rPr lang="ru-RU" dirty="0"/>
          </a:br>
          <a:r>
            <a:rPr lang="ru-RU" dirty="0"/>
            <a:t>   - Формирование обширного </a:t>
          </a:r>
          <a:r>
            <a:rPr lang="ru-RU" dirty="0" err="1"/>
            <a:t>датасета</a:t>
          </a:r>
          <a:r>
            <a:rPr lang="ru-RU" dirty="0"/>
            <a:t>, содержащего как здоровые, так и больные листья.</a:t>
          </a:r>
          <a:br>
            <a:rPr lang="ru-RU" dirty="0"/>
          </a:br>
          <a:endParaRPr lang="en-US" dirty="0"/>
        </a:p>
      </dgm:t>
    </dgm:pt>
    <dgm:pt modelId="{3C53C9C1-DA8C-450B-8B8B-7EC06C8CA1B5}" type="parTrans" cxnId="{5DC7AF26-88F6-4CED-BB43-989C9B4E5940}">
      <dgm:prSet/>
      <dgm:spPr/>
      <dgm:t>
        <a:bodyPr/>
        <a:lstStyle/>
        <a:p>
          <a:endParaRPr lang="en-US"/>
        </a:p>
      </dgm:t>
    </dgm:pt>
    <dgm:pt modelId="{31F98A78-0480-4A37-9A5D-550593D8ACA2}" type="sibTrans" cxnId="{5DC7AF26-88F6-4CED-BB43-989C9B4E5940}">
      <dgm:prSet/>
      <dgm:spPr/>
      <dgm:t>
        <a:bodyPr/>
        <a:lstStyle/>
        <a:p>
          <a:endParaRPr lang="en-US"/>
        </a:p>
      </dgm:t>
    </dgm:pt>
    <dgm:pt modelId="{E7C56830-3B58-4417-AEC4-76EE308AE16F}">
      <dgm:prSet/>
      <dgm:spPr/>
      <dgm:t>
        <a:bodyPr/>
        <a:lstStyle/>
        <a:p>
          <a:r>
            <a:rPr lang="ru-RU" b="1" dirty="0"/>
            <a:t>Разработка модели</a:t>
          </a:r>
          <a:r>
            <a:rPr lang="ru-RU" dirty="0"/>
            <a:t>:</a:t>
          </a:r>
          <a:br>
            <a:rPr lang="ru-RU" dirty="0"/>
          </a:br>
          <a:r>
            <a:rPr lang="ru-RU" dirty="0"/>
            <a:t>   - Применение алгоритмов глубокого обучения, таких как </a:t>
          </a:r>
          <a:r>
            <a:rPr lang="ru-RU" dirty="0" err="1"/>
            <a:t>сверточные</a:t>
          </a:r>
          <a:r>
            <a:rPr lang="ru-RU" dirty="0"/>
            <a:t> нейронные сети (CNN), для обучения модели на размеченных данных.</a:t>
          </a:r>
          <a:br>
            <a:rPr lang="ru-RU" dirty="0"/>
          </a:br>
          <a:endParaRPr lang="en-US" dirty="0"/>
        </a:p>
      </dgm:t>
    </dgm:pt>
    <dgm:pt modelId="{271A986A-5CDB-48AF-8C73-549904C1BC01}" type="parTrans" cxnId="{667ADDF3-C7C9-41C2-8FFF-A3212DA2CC88}">
      <dgm:prSet/>
      <dgm:spPr/>
      <dgm:t>
        <a:bodyPr/>
        <a:lstStyle/>
        <a:p>
          <a:endParaRPr lang="en-US"/>
        </a:p>
      </dgm:t>
    </dgm:pt>
    <dgm:pt modelId="{D3B1AC0C-7386-40EF-99E1-A722DFE9FFB0}" type="sibTrans" cxnId="{667ADDF3-C7C9-41C2-8FFF-A3212DA2CC88}">
      <dgm:prSet/>
      <dgm:spPr/>
      <dgm:t>
        <a:bodyPr/>
        <a:lstStyle/>
        <a:p>
          <a:endParaRPr lang="en-US"/>
        </a:p>
      </dgm:t>
    </dgm:pt>
    <dgm:pt modelId="{331A9274-3193-4CB8-9CD4-FFF4C5EDB938}">
      <dgm:prSet/>
      <dgm:spPr/>
      <dgm:t>
        <a:bodyPr/>
        <a:lstStyle/>
        <a:p>
          <a:r>
            <a:rPr lang="ru-RU" b="1" dirty="0"/>
            <a:t>Оценка производительности</a:t>
          </a:r>
          <a:r>
            <a:rPr lang="ru-RU" dirty="0"/>
            <a:t>:</a:t>
          </a:r>
          <a:br>
            <a:rPr lang="ru-RU" dirty="0"/>
          </a:br>
          <a:r>
            <a:rPr lang="ru-RU" dirty="0"/>
            <a:t>   - Тестирование и оценка модели на независимом наборе данных для определения точности и эффективности в диагностике заболеваний.</a:t>
          </a:r>
          <a:br>
            <a:rPr lang="ru-RU" dirty="0"/>
          </a:br>
          <a:endParaRPr lang="en-US" dirty="0"/>
        </a:p>
      </dgm:t>
    </dgm:pt>
    <dgm:pt modelId="{220DCFD0-C8A2-4D03-8775-5226338B299A}" type="parTrans" cxnId="{363E8894-1491-490D-9C66-E07BA0CD03CE}">
      <dgm:prSet/>
      <dgm:spPr/>
      <dgm:t>
        <a:bodyPr/>
        <a:lstStyle/>
        <a:p>
          <a:endParaRPr lang="en-US"/>
        </a:p>
      </dgm:t>
    </dgm:pt>
    <dgm:pt modelId="{C10039BB-7105-4063-9B56-D0DEA0D8CE48}" type="sibTrans" cxnId="{363E8894-1491-490D-9C66-E07BA0CD03CE}">
      <dgm:prSet/>
      <dgm:spPr/>
      <dgm:t>
        <a:bodyPr/>
        <a:lstStyle/>
        <a:p>
          <a:endParaRPr lang="en-US"/>
        </a:p>
      </dgm:t>
    </dgm:pt>
    <dgm:pt modelId="{9C915CE5-4731-46CA-95AD-89ACC9B818B0}">
      <dgm:prSet/>
      <dgm:spPr/>
      <dgm:t>
        <a:bodyPr/>
        <a:lstStyle/>
        <a:p>
          <a:r>
            <a:rPr lang="ru-RU" b="1" dirty="0"/>
            <a:t>Создание пользовательского интерфейса</a:t>
          </a:r>
          <a:r>
            <a:rPr lang="ru-RU" dirty="0"/>
            <a:t>:</a:t>
          </a:r>
          <a:br>
            <a:rPr lang="ru-RU" dirty="0"/>
          </a:br>
          <a:r>
            <a:rPr lang="ru-RU" dirty="0"/>
            <a:t>   - Разработка веб-приложения или мобильного приложения для пользователей, позволяющего загружать изображения листьев и получать результаты диагностики.</a:t>
          </a:r>
          <a:endParaRPr lang="en-US" dirty="0"/>
        </a:p>
      </dgm:t>
    </dgm:pt>
    <dgm:pt modelId="{11B0E5A5-43CB-4CDE-8039-0AB37F013408}" type="parTrans" cxnId="{459D04F1-C138-4D67-9532-A0B6E4EF48A3}">
      <dgm:prSet/>
      <dgm:spPr/>
      <dgm:t>
        <a:bodyPr/>
        <a:lstStyle/>
        <a:p>
          <a:endParaRPr lang="en-US"/>
        </a:p>
      </dgm:t>
    </dgm:pt>
    <dgm:pt modelId="{B82EC016-D233-4C2C-88DE-A8E922BB676E}" type="sibTrans" cxnId="{459D04F1-C138-4D67-9532-A0B6E4EF48A3}">
      <dgm:prSet/>
      <dgm:spPr/>
      <dgm:t>
        <a:bodyPr/>
        <a:lstStyle/>
        <a:p>
          <a:endParaRPr lang="en-US"/>
        </a:p>
      </dgm:t>
    </dgm:pt>
    <dgm:pt modelId="{C79A0697-7CDF-4C41-96B1-EC96D50D1FC9}" type="pres">
      <dgm:prSet presAssocID="{4B0661F2-FEF0-4B98-9930-8D5329CB9D9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5F52B11-1B16-460E-A69F-2057F47F7400}" type="pres">
      <dgm:prSet presAssocID="{4B0661F2-FEF0-4B98-9930-8D5329CB9D99}" presName="dummyMaxCanvas" presStyleCnt="0">
        <dgm:presLayoutVars/>
      </dgm:prSet>
      <dgm:spPr/>
    </dgm:pt>
    <dgm:pt modelId="{7D16F963-A722-4E9E-BF13-3161BAD5B943}" type="pres">
      <dgm:prSet presAssocID="{4B0661F2-FEF0-4B98-9930-8D5329CB9D99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9DE2DC7-4B1F-4518-894A-A0159F281284}" type="pres">
      <dgm:prSet presAssocID="{4B0661F2-FEF0-4B98-9930-8D5329CB9D99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0E3E02-B495-4D57-B333-CF4ABE0D7405}" type="pres">
      <dgm:prSet presAssocID="{4B0661F2-FEF0-4B98-9930-8D5329CB9D99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B23B07E-A509-48AF-8408-BC87187DC059}" type="pres">
      <dgm:prSet presAssocID="{4B0661F2-FEF0-4B98-9930-8D5329CB9D99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346CF0-4DE7-4881-976B-74D8CE151C6B}" type="pres">
      <dgm:prSet presAssocID="{4B0661F2-FEF0-4B98-9930-8D5329CB9D99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9E7694A-643A-4529-A7DA-CC6432B923DB}" type="pres">
      <dgm:prSet presAssocID="{4B0661F2-FEF0-4B98-9930-8D5329CB9D99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BB7F50D-627C-4179-949D-04328F82053D}" type="pres">
      <dgm:prSet presAssocID="{4B0661F2-FEF0-4B98-9930-8D5329CB9D99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052B4AE-1FDC-4112-8A07-2D9330FF9C95}" type="pres">
      <dgm:prSet presAssocID="{4B0661F2-FEF0-4B98-9930-8D5329CB9D99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36EAA9-1F6E-4ACB-87BB-4832AE929770}" type="pres">
      <dgm:prSet presAssocID="{4B0661F2-FEF0-4B98-9930-8D5329CB9D99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17B7B77-EF05-498D-B054-C2D060533640}" type="pres">
      <dgm:prSet presAssocID="{4B0661F2-FEF0-4B98-9930-8D5329CB9D99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5C450D-B5DA-4589-90C1-D13F3D1F9324}" type="pres">
      <dgm:prSet presAssocID="{4B0661F2-FEF0-4B98-9930-8D5329CB9D99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B952245-6A8B-41B7-82F8-9FD5E4CABD29}" type="presOf" srcId="{E7C56830-3B58-4417-AEC4-76EE308AE16F}" destId="{D036EAA9-1F6E-4ACB-87BB-4832AE929770}" srcOrd="1" destOrd="0" presId="urn:microsoft.com/office/officeart/2005/8/layout/vProcess5"/>
    <dgm:cxn modelId="{63FFAA9F-62A9-4C1D-9681-B478521155F9}" type="presOf" srcId="{331A9274-3193-4CB8-9CD4-FFF4C5EDB938}" destId="{C20E3E02-B495-4D57-B333-CF4ABE0D7405}" srcOrd="0" destOrd="0" presId="urn:microsoft.com/office/officeart/2005/8/layout/vProcess5"/>
    <dgm:cxn modelId="{6D4B2DC1-672C-4913-AF01-CDA174E22F5F}" type="presOf" srcId="{9C915CE5-4731-46CA-95AD-89ACC9B818B0}" destId="{AB23B07E-A509-48AF-8408-BC87187DC059}" srcOrd="0" destOrd="0" presId="urn:microsoft.com/office/officeart/2005/8/layout/vProcess5"/>
    <dgm:cxn modelId="{F299E110-876E-4725-BCA5-A109A3526BA8}" type="presOf" srcId="{FA7175CA-E29F-4EE0-B60A-6602B576F968}" destId="{1052B4AE-1FDC-4112-8A07-2D9330FF9C95}" srcOrd="1" destOrd="0" presId="urn:microsoft.com/office/officeart/2005/8/layout/vProcess5"/>
    <dgm:cxn modelId="{459D04F1-C138-4D67-9532-A0B6E4EF48A3}" srcId="{4B0661F2-FEF0-4B98-9930-8D5329CB9D99}" destId="{9C915CE5-4731-46CA-95AD-89ACC9B818B0}" srcOrd="3" destOrd="0" parTransId="{11B0E5A5-43CB-4CDE-8039-0AB37F013408}" sibTransId="{B82EC016-D233-4C2C-88DE-A8E922BB676E}"/>
    <dgm:cxn modelId="{F16FF42F-4F59-4FF0-AAD8-6014413C30EE}" type="presOf" srcId="{31F98A78-0480-4A37-9A5D-550593D8ACA2}" destId="{BF346CF0-4DE7-4881-976B-74D8CE151C6B}" srcOrd="0" destOrd="0" presId="urn:microsoft.com/office/officeart/2005/8/layout/vProcess5"/>
    <dgm:cxn modelId="{00FED44A-9A18-4008-8E0A-D6415E6F03DC}" type="presOf" srcId="{331A9274-3193-4CB8-9CD4-FFF4C5EDB938}" destId="{917B7B77-EF05-498D-B054-C2D060533640}" srcOrd="1" destOrd="0" presId="urn:microsoft.com/office/officeart/2005/8/layout/vProcess5"/>
    <dgm:cxn modelId="{BEE693BA-A803-4E9E-BA0F-95EB5B47D855}" type="presOf" srcId="{4B0661F2-FEF0-4B98-9930-8D5329CB9D99}" destId="{C79A0697-7CDF-4C41-96B1-EC96D50D1FC9}" srcOrd="0" destOrd="0" presId="urn:microsoft.com/office/officeart/2005/8/layout/vProcess5"/>
    <dgm:cxn modelId="{643DA4B4-96A8-4AEF-898A-35897EB7093B}" type="presOf" srcId="{FA7175CA-E29F-4EE0-B60A-6602B576F968}" destId="{7D16F963-A722-4E9E-BF13-3161BAD5B943}" srcOrd="0" destOrd="0" presId="urn:microsoft.com/office/officeart/2005/8/layout/vProcess5"/>
    <dgm:cxn modelId="{667ADDF3-C7C9-41C2-8FFF-A3212DA2CC88}" srcId="{4B0661F2-FEF0-4B98-9930-8D5329CB9D99}" destId="{E7C56830-3B58-4417-AEC4-76EE308AE16F}" srcOrd="1" destOrd="0" parTransId="{271A986A-5CDB-48AF-8C73-549904C1BC01}" sibTransId="{D3B1AC0C-7386-40EF-99E1-A722DFE9FFB0}"/>
    <dgm:cxn modelId="{363E8894-1491-490D-9C66-E07BA0CD03CE}" srcId="{4B0661F2-FEF0-4B98-9930-8D5329CB9D99}" destId="{331A9274-3193-4CB8-9CD4-FFF4C5EDB938}" srcOrd="2" destOrd="0" parTransId="{220DCFD0-C8A2-4D03-8775-5226338B299A}" sibTransId="{C10039BB-7105-4063-9B56-D0DEA0D8CE48}"/>
    <dgm:cxn modelId="{BE3DB37C-75D4-4CC4-A98A-74A647B08DD6}" type="presOf" srcId="{C10039BB-7105-4063-9B56-D0DEA0D8CE48}" destId="{6BB7F50D-627C-4179-949D-04328F82053D}" srcOrd="0" destOrd="0" presId="urn:microsoft.com/office/officeart/2005/8/layout/vProcess5"/>
    <dgm:cxn modelId="{118D9653-EBD9-474C-8021-42E31C180692}" type="presOf" srcId="{D3B1AC0C-7386-40EF-99E1-A722DFE9FFB0}" destId="{09E7694A-643A-4529-A7DA-CC6432B923DB}" srcOrd="0" destOrd="0" presId="urn:microsoft.com/office/officeart/2005/8/layout/vProcess5"/>
    <dgm:cxn modelId="{E5E3A835-8DEB-4EB3-A40C-FEEC97147C3E}" type="presOf" srcId="{E7C56830-3B58-4417-AEC4-76EE308AE16F}" destId="{39DE2DC7-4B1F-4518-894A-A0159F281284}" srcOrd="0" destOrd="0" presId="urn:microsoft.com/office/officeart/2005/8/layout/vProcess5"/>
    <dgm:cxn modelId="{5DC7AF26-88F6-4CED-BB43-989C9B4E5940}" srcId="{4B0661F2-FEF0-4B98-9930-8D5329CB9D99}" destId="{FA7175CA-E29F-4EE0-B60A-6602B576F968}" srcOrd="0" destOrd="0" parTransId="{3C53C9C1-DA8C-450B-8B8B-7EC06C8CA1B5}" sibTransId="{31F98A78-0480-4A37-9A5D-550593D8ACA2}"/>
    <dgm:cxn modelId="{032282E9-A813-404F-9CE6-7AF0A413CD3A}" type="presOf" srcId="{9C915CE5-4731-46CA-95AD-89ACC9B818B0}" destId="{CE5C450D-B5DA-4589-90C1-D13F3D1F9324}" srcOrd="1" destOrd="0" presId="urn:microsoft.com/office/officeart/2005/8/layout/vProcess5"/>
    <dgm:cxn modelId="{7DBA18B1-06EE-4E51-9C9F-40142DFDAF94}" type="presParOf" srcId="{C79A0697-7CDF-4C41-96B1-EC96D50D1FC9}" destId="{25F52B11-1B16-460E-A69F-2057F47F7400}" srcOrd="0" destOrd="0" presId="urn:microsoft.com/office/officeart/2005/8/layout/vProcess5"/>
    <dgm:cxn modelId="{F27F2E45-E61E-43CE-BDDA-5A89C3563BB5}" type="presParOf" srcId="{C79A0697-7CDF-4C41-96B1-EC96D50D1FC9}" destId="{7D16F963-A722-4E9E-BF13-3161BAD5B943}" srcOrd="1" destOrd="0" presId="urn:microsoft.com/office/officeart/2005/8/layout/vProcess5"/>
    <dgm:cxn modelId="{476098EF-0249-4302-8505-7B3C21DCB2BC}" type="presParOf" srcId="{C79A0697-7CDF-4C41-96B1-EC96D50D1FC9}" destId="{39DE2DC7-4B1F-4518-894A-A0159F281284}" srcOrd="2" destOrd="0" presId="urn:microsoft.com/office/officeart/2005/8/layout/vProcess5"/>
    <dgm:cxn modelId="{C1367E06-F6CF-4EAA-A856-577A4CF14EF8}" type="presParOf" srcId="{C79A0697-7CDF-4C41-96B1-EC96D50D1FC9}" destId="{C20E3E02-B495-4D57-B333-CF4ABE0D7405}" srcOrd="3" destOrd="0" presId="urn:microsoft.com/office/officeart/2005/8/layout/vProcess5"/>
    <dgm:cxn modelId="{9E4D097C-0C02-45C7-9EE0-867DB60EAEA5}" type="presParOf" srcId="{C79A0697-7CDF-4C41-96B1-EC96D50D1FC9}" destId="{AB23B07E-A509-48AF-8408-BC87187DC059}" srcOrd="4" destOrd="0" presId="urn:microsoft.com/office/officeart/2005/8/layout/vProcess5"/>
    <dgm:cxn modelId="{49507C0E-9692-4483-A28F-C0AAE336F34E}" type="presParOf" srcId="{C79A0697-7CDF-4C41-96B1-EC96D50D1FC9}" destId="{BF346CF0-4DE7-4881-976B-74D8CE151C6B}" srcOrd="5" destOrd="0" presId="urn:microsoft.com/office/officeart/2005/8/layout/vProcess5"/>
    <dgm:cxn modelId="{4E168AE8-9AF2-4479-8112-DC5452BA18F9}" type="presParOf" srcId="{C79A0697-7CDF-4C41-96B1-EC96D50D1FC9}" destId="{09E7694A-643A-4529-A7DA-CC6432B923DB}" srcOrd="6" destOrd="0" presId="urn:microsoft.com/office/officeart/2005/8/layout/vProcess5"/>
    <dgm:cxn modelId="{39BDB905-4D4B-468B-8087-04F351BC4A5E}" type="presParOf" srcId="{C79A0697-7CDF-4C41-96B1-EC96D50D1FC9}" destId="{6BB7F50D-627C-4179-949D-04328F82053D}" srcOrd="7" destOrd="0" presId="urn:microsoft.com/office/officeart/2005/8/layout/vProcess5"/>
    <dgm:cxn modelId="{6539AFB1-7D68-4CF7-A54A-EC86A0D7E242}" type="presParOf" srcId="{C79A0697-7CDF-4C41-96B1-EC96D50D1FC9}" destId="{1052B4AE-1FDC-4112-8A07-2D9330FF9C95}" srcOrd="8" destOrd="0" presId="urn:microsoft.com/office/officeart/2005/8/layout/vProcess5"/>
    <dgm:cxn modelId="{F9760D4A-6A63-40A6-AFD8-ABFCBEC0D9D9}" type="presParOf" srcId="{C79A0697-7CDF-4C41-96B1-EC96D50D1FC9}" destId="{D036EAA9-1F6E-4ACB-87BB-4832AE929770}" srcOrd="9" destOrd="0" presId="urn:microsoft.com/office/officeart/2005/8/layout/vProcess5"/>
    <dgm:cxn modelId="{502FB732-0F75-417F-8DF9-30F75C38616C}" type="presParOf" srcId="{C79A0697-7CDF-4C41-96B1-EC96D50D1FC9}" destId="{917B7B77-EF05-498D-B054-C2D060533640}" srcOrd="10" destOrd="0" presId="urn:microsoft.com/office/officeart/2005/8/layout/vProcess5"/>
    <dgm:cxn modelId="{292C616F-466B-4DB5-A876-FCA23999959A}" type="presParOf" srcId="{C79A0697-7CDF-4C41-96B1-EC96D50D1FC9}" destId="{CE5C450D-B5DA-4589-90C1-D13F3D1F932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8ECF39-D820-49C6-81EF-3989566147CF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1FC8E5A-ABCE-4742-BFD7-B05EB1AD2A4D}">
      <dgm:prSet/>
      <dgm:spPr/>
      <dgm:t>
        <a:bodyPr/>
        <a:lstStyle/>
        <a:p>
          <a:r>
            <a:rPr lang="ru-RU"/>
            <a:t>Со стороны пользователя</a:t>
          </a:r>
          <a:endParaRPr lang="en-US"/>
        </a:p>
      </dgm:t>
    </dgm:pt>
    <dgm:pt modelId="{D05B95E8-1511-45C8-8EA3-C0F95DED2424}" type="parTrans" cxnId="{176540B2-F4F7-413F-ADCB-2F4EB7106ED0}">
      <dgm:prSet/>
      <dgm:spPr/>
      <dgm:t>
        <a:bodyPr/>
        <a:lstStyle/>
        <a:p>
          <a:endParaRPr lang="en-US"/>
        </a:p>
      </dgm:t>
    </dgm:pt>
    <dgm:pt modelId="{05C64E75-E6EF-4145-A3F5-B3312ED946AF}" type="sibTrans" cxnId="{176540B2-F4F7-413F-ADCB-2F4EB7106ED0}">
      <dgm:prSet/>
      <dgm:spPr/>
      <dgm:t>
        <a:bodyPr/>
        <a:lstStyle/>
        <a:p>
          <a:endParaRPr lang="en-US"/>
        </a:p>
      </dgm:t>
    </dgm:pt>
    <dgm:pt modelId="{D6A214E1-818A-4762-B5D5-6247E3AAD8C4}">
      <dgm:prSet/>
      <dgm:spPr/>
      <dgm:t>
        <a:bodyPr/>
        <a:lstStyle/>
        <a:p>
          <a:r>
            <a:rPr lang="ru-RU"/>
            <a:t>Пользовательские требования включают интуитивно понятный интерфейс для загрузки изображений листьев, автоматическое определение заболеваний, таких как ржавчина и мучнистая роса, с отображением результатов и рекомендациями. Пользователи смогут сохранять историю анализов для отслеживания состояния растений, а приложение будет доступно на нескольких платформах, включая веб и мобильные устройства.</a:t>
          </a:r>
          <a:endParaRPr lang="en-US"/>
        </a:p>
      </dgm:t>
    </dgm:pt>
    <dgm:pt modelId="{79532EBF-D152-4B62-A55D-B6DF0CCE7564}" type="parTrans" cxnId="{34F3DF4C-1FB7-40D1-8E06-C6697E0BCF05}">
      <dgm:prSet/>
      <dgm:spPr/>
      <dgm:t>
        <a:bodyPr/>
        <a:lstStyle/>
        <a:p>
          <a:endParaRPr lang="en-US"/>
        </a:p>
      </dgm:t>
    </dgm:pt>
    <dgm:pt modelId="{FA0E0B22-9571-4E54-9E4F-D073D567B4B5}" type="sibTrans" cxnId="{34F3DF4C-1FB7-40D1-8E06-C6697E0BCF05}">
      <dgm:prSet/>
      <dgm:spPr/>
      <dgm:t>
        <a:bodyPr/>
        <a:lstStyle/>
        <a:p>
          <a:endParaRPr lang="en-US"/>
        </a:p>
      </dgm:t>
    </dgm:pt>
    <dgm:pt modelId="{6AB989AB-B31A-4F91-A5BE-776D8EF764F8}" type="pres">
      <dgm:prSet presAssocID="{028ECF39-D820-49C6-81EF-3989566147C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66AC6C2-54FD-4CBE-9DB9-A2BA293116C6}" type="pres">
      <dgm:prSet presAssocID="{D6A214E1-818A-4762-B5D5-6247E3AAD8C4}" presName="boxAndChildren" presStyleCnt="0"/>
      <dgm:spPr/>
    </dgm:pt>
    <dgm:pt modelId="{465EB0B5-54A9-4874-9412-2599FA0D31BA}" type="pres">
      <dgm:prSet presAssocID="{D6A214E1-818A-4762-B5D5-6247E3AAD8C4}" presName="parentTextBox" presStyleLbl="node1" presStyleIdx="0" presStyleCnt="2"/>
      <dgm:spPr/>
      <dgm:t>
        <a:bodyPr/>
        <a:lstStyle/>
        <a:p>
          <a:endParaRPr lang="ru-RU"/>
        </a:p>
      </dgm:t>
    </dgm:pt>
    <dgm:pt modelId="{1A1DFFD3-BE31-4CE4-B1BC-A076206B4C65}" type="pres">
      <dgm:prSet presAssocID="{05C64E75-E6EF-4145-A3F5-B3312ED946AF}" presName="sp" presStyleCnt="0"/>
      <dgm:spPr/>
    </dgm:pt>
    <dgm:pt modelId="{2F8A66AA-2A1B-4D09-B0DE-8E39C65E54F8}" type="pres">
      <dgm:prSet presAssocID="{71FC8E5A-ABCE-4742-BFD7-B05EB1AD2A4D}" presName="arrowAndChildren" presStyleCnt="0"/>
      <dgm:spPr/>
    </dgm:pt>
    <dgm:pt modelId="{183FA7B2-AFAB-44DA-9E04-0A6A5E1A3828}" type="pres">
      <dgm:prSet presAssocID="{71FC8E5A-ABCE-4742-BFD7-B05EB1AD2A4D}" presName="parentTextArrow" presStyleLbl="node1" presStyleIdx="1" presStyleCnt="2"/>
      <dgm:spPr/>
      <dgm:t>
        <a:bodyPr/>
        <a:lstStyle/>
        <a:p>
          <a:endParaRPr lang="ru-RU"/>
        </a:p>
      </dgm:t>
    </dgm:pt>
  </dgm:ptLst>
  <dgm:cxnLst>
    <dgm:cxn modelId="{8BEDAF3B-9325-4058-95C0-CE2858F70859}" type="presOf" srcId="{D6A214E1-818A-4762-B5D5-6247E3AAD8C4}" destId="{465EB0B5-54A9-4874-9412-2599FA0D31BA}" srcOrd="0" destOrd="0" presId="urn:microsoft.com/office/officeart/2005/8/layout/process4"/>
    <dgm:cxn modelId="{34F3DF4C-1FB7-40D1-8E06-C6697E0BCF05}" srcId="{028ECF39-D820-49C6-81EF-3989566147CF}" destId="{D6A214E1-818A-4762-B5D5-6247E3AAD8C4}" srcOrd="1" destOrd="0" parTransId="{79532EBF-D152-4B62-A55D-B6DF0CCE7564}" sibTransId="{FA0E0B22-9571-4E54-9E4F-D073D567B4B5}"/>
    <dgm:cxn modelId="{176540B2-F4F7-413F-ADCB-2F4EB7106ED0}" srcId="{028ECF39-D820-49C6-81EF-3989566147CF}" destId="{71FC8E5A-ABCE-4742-BFD7-B05EB1AD2A4D}" srcOrd="0" destOrd="0" parTransId="{D05B95E8-1511-45C8-8EA3-C0F95DED2424}" sibTransId="{05C64E75-E6EF-4145-A3F5-B3312ED946AF}"/>
    <dgm:cxn modelId="{55751EAE-C03F-47CB-A286-F8F3D21EE43C}" type="presOf" srcId="{71FC8E5A-ABCE-4742-BFD7-B05EB1AD2A4D}" destId="{183FA7B2-AFAB-44DA-9E04-0A6A5E1A3828}" srcOrd="0" destOrd="0" presId="urn:microsoft.com/office/officeart/2005/8/layout/process4"/>
    <dgm:cxn modelId="{717F4132-A30F-4A63-822D-FADD8E32D6A7}" type="presOf" srcId="{028ECF39-D820-49C6-81EF-3989566147CF}" destId="{6AB989AB-B31A-4F91-A5BE-776D8EF764F8}" srcOrd="0" destOrd="0" presId="urn:microsoft.com/office/officeart/2005/8/layout/process4"/>
    <dgm:cxn modelId="{65E3E070-99F2-456D-B10A-8A9A2EB49A28}" type="presParOf" srcId="{6AB989AB-B31A-4F91-A5BE-776D8EF764F8}" destId="{A66AC6C2-54FD-4CBE-9DB9-A2BA293116C6}" srcOrd="0" destOrd="0" presId="urn:microsoft.com/office/officeart/2005/8/layout/process4"/>
    <dgm:cxn modelId="{E28C2B08-B8C5-4113-AFC4-0E083F596DFB}" type="presParOf" srcId="{A66AC6C2-54FD-4CBE-9DB9-A2BA293116C6}" destId="{465EB0B5-54A9-4874-9412-2599FA0D31BA}" srcOrd="0" destOrd="0" presId="urn:microsoft.com/office/officeart/2005/8/layout/process4"/>
    <dgm:cxn modelId="{99F83C25-ED23-4E07-93F4-09202F29CD81}" type="presParOf" srcId="{6AB989AB-B31A-4F91-A5BE-776D8EF764F8}" destId="{1A1DFFD3-BE31-4CE4-B1BC-A076206B4C65}" srcOrd="1" destOrd="0" presId="urn:microsoft.com/office/officeart/2005/8/layout/process4"/>
    <dgm:cxn modelId="{9AC13954-9FDA-4F83-965B-298B2C16384A}" type="presParOf" srcId="{6AB989AB-B31A-4F91-A5BE-776D8EF764F8}" destId="{2F8A66AA-2A1B-4D09-B0DE-8E39C65E54F8}" srcOrd="2" destOrd="0" presId="urn:microsoft.com/office/officeart/2005/8/layout/process4"/>
    <dgm:cxn modelId="{FBCC606A-EFFB-423B-8E57-AFC57D8ADC35}" type="presParOf" srcId="{2F8A66AA-2A1B-4D09-B0DE-8E39C65E54F8}" destId="{183FA7B2-AFAB-44DA-9E04-0A6A5E1A382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6F963-A722-4E9E-BF13-3161BAD5B943}">
      <dsp:nvSpPr>
        <dsp:cNvPr id="0" name=""/>
        <dsp:cNvSpPr/>
      </dsp:nvSpPr>
      <dsp:spPr>
        <a:xfrm>
          <a:off x="0" y="0"/>
          <a:ext cx="7587403" cy="8975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/>
            <a:t>Сбор и анализ данных</a:t>
          </a:r>
          <a:r>
            <a:rPr lang="ru-RU" sz="1200" kern="1200" dirty="0"/>
            <a:t>:</a:t>
          </a:r>
          <a:br>
            <a:rPr lang="ru-RU" sz="1200" kern="1200" dirty="0"/>
          </a:br>
          <a:r>
            <a:rPr lang="ru-RU" sz="1200" kern="1200" dirty="0"/>
            <a:t>   - Сбор изображений листьев различных растений, пораженных ржавчиной и мучнистой росой.</a:t>
          </a:r>
          <a:br>
            <a:rPr lang="ru-RU" sz="1200" kern="1200" dirty="0"/>
          </a:br>
          <a:r>
            <a:rPr lang="ru-RU" sz="1200" kern="1200" dirty="0"/>
            <a:t>   - Формирование обширного </a:t>
          </a:r>
          <a:r>
            <a:rPr lang="ru-RU" sz="1200" kern="1200" dirty="0" err="1"/>
            <a:t>датасета</a:t>
          </a:r>
          <a:r>
            <a:rPr lang="ru-RU" sz="1200" kern="1200" dirty="0"/>
            <a:t>, содержащего как здоровые, так и больные листья.</a:t>
          </a:r>
          <a:br>
            <a:rPr lang="ru-RU" sz="1200" kern="1200" dirty="0"/>
          </a:br>
          <a:endParaRPr lang="en-US" sz="1200" kern="1200" dirty="0"/>
        </a:p>
      </dsp:txBody>
      <dsp:txXfrm>
        <a:off x="26289" y="26289"/>
        <a:ext cx="6543007" cy="844994"/>
      </dsp:txXfrm>
    </dsp:sp>
    <dsp:sp modelId="{39DE2DC7-4B1F-4518-894A-A0159F281284}">
      <dsp:nvSpPr>
        <dsp:cNvPr id="0" name=""/>
        <dsp:cNvSpPr/>
      </dsp:nvSpPr>
      <dsp:spPr>
        <a:xfrm>
          <a:off x="635445" y="1060767"/>
          <a:ext cx="7587403" cy="897572"/>
        </a:xfrm>
        <a:prstGeom prst="roundRect">
          <a:avLst>
            <a:gd name="adj" fmla="val 10000"/>
          </a:avLst>
        </a:prstGeom>
        <a:solidFill>
          <a:schemeClr val="accent2">
            <a:hueOff val="3878592"/>
            <a:satOff val="-23180"/>
            <a:lumOff val="-46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/>
            <a:t>Разработка модели</a:t>
          </a:r>
          <a:r>
            <a:rPr lang="ru-RU" sz="1200" kern="1200" dirty="0"/>
            <a:t>:</a:t>
          </a:r>
          <a:br>
            <a:rPr lang="ru-RU" sz="1200" kern="1200" dirty="0"/>
          </a:br>
          <a:r>
            <a:rPr lang="ru-RU" sz="1200" kern="1200" dirty="0"/>
            <a:t>   - Применение алгоритмов глубокого обучения, таких как </a:t>
          </a:r>
          <a:r>
            <a:rPr lang="ru-RU" sz="1200" kern="1200" dirty="0" err="1"/>
            <a:t>сверточные</a:t>
          </a:r>
          <a:r>
            <a:rPr lang="ru-RU" sz="1200" kern="1200" dirty="0"/>
            <a:t> нейронные сети (CNN), для обучения модели на размеченных данных.</a:t>
          </a:r>
          <a:br>
            <a:rPr lang="ru-RU" sz="1200" kern="1200" dirty="0"/>
          </a:br>
          <a:endParaRPr lang="en-US" sz="1200" kern="1200" dirty="0"/>
        </a:p>
      </dsp:txBody>
      <dsp:txXfrm>
        <a:off x="661734" y="1087056"/>
        <a:ext cx="6315958" cy="844994"/>
      </dsp:txXfrm>
    </dsp:sp>
    <dsp:sp modelId="{C20E3E02-B495-4D57-B333-CF4ABE0D7405}">
      <dsp:nvSpPr>
        <dsp:cNvPr id="0" name=""/>
        <dsp:cNvSpPr/>
      </dsp:nvSpPr>
      <dsp:spPr>
        <a:xfrm>
          <a:off x="1261405" y="2121535"/>
          <a:ext cx="7587403" cy="897572"/>
        </a:xfrm>
        <a:prstGeom prst="roundRect">
          <a:avLst>
            <a:gd name="adj" fmla="val 10000"/>
          </a:avLst>
        </a:prstGeom>
        <a:solidFill>
          <a:schemeClr val="accent2">
            <a:hueOff val="7757184"/>
            <a:satOff val="-46361"/>
            <a:lumOff val="-92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/>
            <a:t>Оценка производительности</a:t>
          </a:r>
          <a:r>
            <a:rPr lang="ru-RU" sz="1200" kern="1200" dirty="0"/>
            <a:t>:</a:t>
          </a:r>
          <a:br>
            <a:rPr lang="ru-RU" sz="1200" kern="1200" dirty="0"/>
          </a:br>
          <a:r>
            <a:rPr lang="ru-RU" sz="1200" kern="1200" dirty="0"/>
            <a:t>   - Тестирование и оценка модели на независимом наборе данных для определения точности и эффективности в диагностике заболеваний.</a:t>
          </a:r>
          <a:br>
            <a:rPr lang="ru-RU" sz="1200" kern="1200" dirty="0"/>
          </a:br>
          <a:endParaRPr lang="en-US" sz="1200" kern="1200" dirty="0"/>
        </a:p>
      </dsp:txBody>
      <dsp:txXfrm>
        <a:off x="1287694" y="2147824"/>
        <a:ext cx="6325442" cy="844994"/>
      </dsp:txXfrm>
    </dsp:sp>
    <dsp:sp modelId="{AB23B07E-A509-48AF-8408-BC87187DC059}">
      <dsp:nvSpPr>
        <dsp:cNvPr id="0" name=""/>
        <dsp:cNvSpPr/>
      </dsp:nvSpPr>
      <dsp:spPr>
        <a:xfrm>
          <a:off x="1896850" y="3182302"/>
          <a:ext cx="7587403" cy="897572"/>
        </a:xfrm>
        <a:prstGeom prst="roundRect">
          <a:avLst>
            <a:gd name="adj" fmla="val 10000"/>
          </a:avLst>
        </a:prstGeom>
        <a:solidFill>
          <a:schemeClr val="accent2">
            <a:hueOff val="11635776"/>
            <a:satOff val="-69541"/>
            <a:lumOff val="-1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/>
            <a:t>Создание пользовательского интерфейса</a:t>
          </a:r>
          <a:r>
            <a:rPr lang="ru-RU" sz="1200" kern="1200" dirty="0"/>
            <a:t>:</a:t>
          </a:r>
          <a:br>
            <a:rPr lang="ru-RU" sz="1200" kern="1200" dirty="0"/>
          </a:br>
          <a:r>
            <a:rPr lang="ru-RU" sz="1200" kern="1200" dirty="0"/>
            <a:t>   - Разработка веб-приложения или мобильного приложения для пользователей, позволяющего загружать изображения листьев и получать результаты диагностики.</a:t>
          </a:r>
          <a:endParaRPr lang="en-US" sz="1200" kern="1200" dirty="0"/>
        </a:p>
      </dsp:txBody>
      <dsp:txXfrm>
        <a:off x="1923139" y="3208591"/>
        <a:ext cx="6315958" cy="844994"/>
      </dsp:txXfrm>
    </dsp:sp>
    <dsp:sp modelId="{BF346CF0-4DE7-4881-976B-74D8CE151C6B}">
      <dsp:nvSpPr>
        <dsp:cNvPr id="0" name=""/>
        <dsp:cNvSpPr/>
      </dsp:nvSpPr>
      <dsp:spPr>
        <a:xfrm>
          <a:off x="7003981" y="687458"/>
          <a:ext cx="583422" cy="58342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7135251" y="687458"/>
        <a:ext cx="320882" cy="439025"/>
      </dsp:txXfrm>
    </dsp:sp>
    <dsp:sp modelId="{09E7694A-643A-4529-A7DA-CC6432B923DB}">
      <dsp:nvSpPr>
        <dsp:cNvPr id="0" name=""/>
        <dsp:cNvSpPr/>
      </dsp:nvSpPr>
      <dsp:spPr>
        <a:xfrm>
          <a:off x="7639426" y="1748226"/>
          <a:ext cx="583422" cy="58342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879350"/>
            <a:satOff val="-37488"/>
            <a:lumOff val="-243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879350"/>
              <a:satOff val="-37488"/>
              <a:lumOff val="-24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7770696" y="1748226"/>
        <a:ext cx="320882" cy="439025"/>
      </dsp:txXfrm>
    </dsp:sp>
    <dsp:sp modelId="{6BB7F50D-627C-4179-949D-04328F82053D}">
      <dsp:nvSpPr>
        <dsp:cNvPr id="0" name=""/>
        <dsp:cNvSpPr/>
      </dsp:nvSpPr>
      <dsp:spPr>
        <a:xfrm>
          <a:off x="8265386" y="2808993"/>
          <a:ext cx="583422" cy="58342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1758700"/>
            <a:satOff val="-74975"/>
            <a:lumOff val="-487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758700"/>
              <a:satOff val="-74975"/>
              <a:lumOff val="-4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8396656" y="2808993"/>
        <a:ext cx="320882" cy="439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EB0B5-54A9-4874-9412-2599FA0D31BA}">
      <dsp:nvSpPr>
        <dsp:cNvPr id="0" name=""/>
        <dsp:cNvSpPr/>
      </dsp:nvSpPr>
      <dsp:spPr>
        <a:xfrm>
          <a:off x="0" y="2315007"/>
          <a:ext cx="5617817" cy="1518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/>
            <a:t>Пользовательские требования включают интуитивно понятный интерфейс для загрузки изображений листьев, автоматическое определение заболеваний, таких как ржавчина и мучнистая роса, с отображением результатов и рекомендациями. Пользователи смогут сохранять историю анализов для отслеживания состояния растений, а приложение будет доступно на нескольких платформах, включая веб и мобильные устройства.</a:t>
          </a:r>
          <a:endParaRPr lang="en-US" sz="1300" kern="1200"/>
        </a:p>
      </dsp:txBody>
      <dsp:txXfrm>
        <a:off x="0" y="2315007"/>
        <a:ext cx="5617817" cy="1518895"/>
      </dsp:txXfrm>
    </dsp:sp>
    <dsp:sp modelId="{183FA7B2-AFAB-44DA-9E04-0A6A5E1A3828}">
      <dsp:nvSpPr>
        <dsp:cNvPr id="0" name=""/>
        <dsp:cNvSpPr/>
      </dsp:nvSpPr>
      <dsp:spPr>
        <a:xfrm rot="10800000">
          <a:off x="0" y="1729"/>
          <a:ext cx="5617817" cy="233606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/>
            <a:t>Со стороны пользователя</a:t>
          </a:r>
          <a:endParaRPr lang="en-US" sz="1300" kern="1200"/>
        </a:p>
      </dsp:txBody>
      <dsp:txXfrm rot="10800000">
        <a:off x="0" y="1729"/>
        <a:ext cx="5617817" cy="1517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3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3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4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48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785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825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12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73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67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645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4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59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141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00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0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1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2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2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5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1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9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2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616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88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AAE554D5-83C9-4012-89E6-3D8418FB32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EAE66E1B-8C32-4609-9C85-626BDE46D9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5B460E-E84B-4B05-8B9A-D6152DE2EE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78029" y="0"/>
            <a:ext cx="2948860" cy="6858000"/>
            <a:chOff x="9078029" y="0"/>
            <a:chExt cx="2948860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A879EEA-C63B-44A5-9F3C-C15E55B755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96665" y="199915"/>
              <a:ext cx="491650" cy="4916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CD423698-CB5C-485F-B988-31A776EFC1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86126" y="3917237"/>
              <a:ext cx="2932666" cy="294885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9FFC7F5B-58D9-4B22-8D05-77BA448A52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78030" y="891480"/>
              <a:ext cx="2948859" cy="2948858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75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C04DFD9-4663-4C60-9004-B873064014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63633" y="3793556"/>
              <a:ext cx="355343" cy="35534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ED6A81C-ABB1-4EC0-BFAF-B8F94F5419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78659" y="0"/>
              <a:ext cx="2779229" cy="817919"/>
            </a:xfrm>
            <a:custGeom>
              <a:avLst/>
              <a:gdLst>
                <a:gd name="connsiteX0" fmla="*/ 0 w 2779229"/>
                <a:gd name="connsiteY0" fmla="*/ 0 h 817919"/>
                <a:gd name="connsiteX1" fmla="*/ 2779229 w 2779229"/>
                <a:gd name="connsiteY1" fmla="*/ 0 h 817919"/>
                <a:gd name="connsiteX2" fmla="*/ 2755430 w 2779229"/>
                <a:gd name="connsiteY2" fmla="*/ 49404 h 817919"/>
                <a:gd name="connsiteX3" fmla="*/ 1464180 w 2779229"/>
                <a:gd name="connsiteY3" fmla="*/ 817919 h 817919"/>
                <a:gd name="connsiteX4" fmla="*/ 0 w 2779229"/>
                <a:gd name="connsiteY4" fmla="*/ 817919 h 81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9229" h="817919">
                  <a:moveTo>
                    <a:pt x="0" y="0"/>
                  </a:moveTo>
                  <a:lnTo>
                    <a:pt x="2779229" y="0"/>
                  </a:lnTo>
                  <a:lnTo>
                    <a:pt x="2755430" y="49404"/>
                  </a:lnTo>
                  <a:cubicBezTo>
                    <a:pt x="2506760" y="507168"/>
                    <a:pt x="2021765" y="817919"/>
                    <a:pt x="1464180" y="817919"/>
                  </a:cubicBezTo>
                  <a:lnTo>
                    <a:pt x="0" y="8179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Texture">
            <a:extLst>
              <a:ext uri="{FF2B5EF4-FFF2-40B4-BE49-F238E27FC236}">
                <a16:creationId xmlns:a16="http://schemas.microsoft.com/office/drawing/2014/main" id="{30210345-0D86-43D9-BC83-7AEC63DAD3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199" y="671824"/>
            <a:ext cx="7362085" cy="2757176"/>
          </a:xfrm>
        </p:spPr>
        <p:txBody>
          <a:bodyPr>
            <a:normAutofit fontScale="90000"/>
          </a:bodyPr>
          <a:lstStyle/>
          <a:p>
            <a:r>
              <a:rPr lang="ru-RU" sz="4600">
                <a:ea typeface="+mj-lt"/>
                <a:cs typeface="+mj-lt"/>
              </a:rPr>
              <a:t>Название проекта: Обнаружение болезней растений с использованием компьютерного зрения</a:t>
            </a:r>
            <a:endParaRPr lang="ru-RU" sz="4600"/>
          </a:p>
          <a:p>
            <a:endParaRPr lang="ru-RU" sz="46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199" y="3602038"/>
            <a:ext cx="7362085" cy="256994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Подготовили: </a:t>
            </a:r>
            <a:endParaRPr lang="ru-RU" dirty="0" smtClean="0"/>
          </a:p>
          <a:p>
            <a:r>
              <a:rPr lang="ru-RU" dirty="0" err="1" smtClean="0"/>
              <a:t>Файзуллин</a:t>
            </a:r>
            <a:r>
              <a:rPr lang="ru-RU" dirty="0" smtClean="0"/>
              <a:t> </a:t>
            </a:r>
            <a:r>
              <a:rPr lang="ru-RU" dirty="0"/>
              <a:t>Ильдар </a:t>
            </a:r>
            <a:r>
              <a:rPr lang="ru-RU" dirty="0" smtClean="0"/>
              <a:t>гр.1012</a:t>
            </a:r>
          </a:p>
          <a:p>
            <a:r>
              <a:rPr lang="ru-RU" dirty="0" err="1" smtClean="0"/>
              <a:t>Хайдаров</a:t>
            </a:r>
            <a:r>
              <a:rPr lang="ru-RU" dirty="0" smtClean="0"/>
              <a:t> Карим гр.1012</a:t>
            </a:r>
          </a:p>
          <a:p>
            <a:r>
              <a:rPr lang="ru-RU" dirty="0" err="1" smtClean="0"/>
              <a:t>Окишев</a:t>
            </a:r>
            <a:r>
              <a:rPr lang="ru-RU" dirty="0" smtClean="0"/>
              <a:t> </a:t>
            </a:r>
            <a:r>
              <a:rPr lang="ru-RU" smtClean="0"/>
              <a:t>Никита гр.1011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ru-RU" sz="4200" b="0">
                <a:solidFill>
                  <a:schemeClr val="bg1"/>
                </a:solidFill>
                <a:ea typeface="+mj-lt"/>
                <a:cs typeface="+mj-lt"/>
              </a:rPr>
              <a:t>Детекция болезней растений с использованием компьютерного зрения</a:t>
            </a:r>
            <a:endParaRPr lang="ru-RU" sz="4200">
              <a:solidFill>
                <a:schemeClr val="bg1"/>
              </a:solidFill>
            </a:endParaRPr>
          </a:p>
          <a:p>
            <a:endParaRPr lang="ru-RU" sz="420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ru-RU" sz="2000" b="1">
                <a:solidFill>
                  <a:schemeClr val="bg1"/>
                </a:solidFill>
              </a:rPr>
              <a:t>Реализация проекта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9138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D2969F-AED7-BAE1-5749-3B8461348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8663" y="3902075"/>
            <a:ext cx="4505552" cy="1655762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bg1"/>
                </a:solidFill>
              </a:rPr>
              <a:t>Проект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по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распознаванию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болезней</a:t>
            </a:r>
            <a:r>
              <a:rPr lang="en-US" dirty="0">
                <a:solidFill>
                  <a:schemeClr val="bg1"/>
                </a:solidFill>
              </a:rPr>
              <a:t> у </a:t>
            </a:r>
            <a:r>
              <a:rPr lang="en-US" dirty="0" err="1">
                <a:solidFill>
                  <a:schemeClr val="bg1"/>
                </a:solidFill>
              </a:rPr>
              <a:t>растений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использует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набор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данных</a:t>
            </a:r>
            <a:r>
              <a:rPr lang="en-US" dirty="0">
                <a:solidFill>
                  <a:schemeClr val="bg1"/>
                </a:solidFill>
              </a:rPr>
              <a:t> с </a:t>
            </a:r>
            <a:r>
              <a:rPr lang="en-US" dirty="0" err="1">
                <a:solidFill>
                  <a:schemeClr val="bg1"/>
                </a:solidFill>
              </a:rPr>
              <a:t>тремя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метками</a:t>
            </a:r>
            <a:r>
              <a:rPr lang="en-US" dirty="0">
                <a:solidFill>
                  <a:schemeClr val="bg1"/>
                </a:solidFill>
              </a:rPr>
              <a:t>: "Healthy", "Powdery", и "Rust". </a:t>
            </a:r>
            <a:r>
              <a:rPr lang="en-US" dirty="0" err="1">
                <a:solidFill>
                  <a:schemeClr val="bg1"/>
                </a:solidFill>
              </a:rPr>
              <a:t>Всего</a:t>
            </a:r>
            <a:r>
              <a:rPr lang="en-US" dirty="0">
                <a:solidFill>
                  <a:schemeClr val="bg1"/>
                </a:solidFill>
              </a:rPr>
              <a:t> 1530 </a:t>
            </a:r>
            <a:r>
              <a:rPr lang="en-US" dirty="0" err="1">
                <a:solidFill>
                  <a:schemeClr val="bg1"/>
                </a:solidFill>
              </a:rPr>
              <a:t>изображений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разделённых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на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обучающий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тестовый</a:t>
            </a:r>
            <a:r>
              <a:rPr lang="en-US" dirty="0">
                <a:solidFill>
                  <a:schemeClr val="bg1"/>
                </a:solidFill>
              </a:rPr>
              <a:t> и </a:t>
            </a:r>
            <a:r>
              <a:rPr lang="en-US" dirty="0" err="1">
                <a:solidFill>
                  <a:schemeClr val="bg1"/>
                </a:solidFill>
              </a:rPr>
              <a:t>проверочный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наборы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что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позволяет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эффективно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обучать</a:t>
            </a:r>
            <a:r>
              <a:rPr lang="en-US" dirty="0">
                <a:solidFill>
                  <a:schemeClr val="bg1"/>
                </a:solidFill>
              </a:rPr>
              <a:t> и </a:t>
            </a:r>
            <a:r>
              <a:rPr lang="en-US" dirty="0" err="1">
                <a:solidFill>
                  <a:schemeClr val="bg1"/>
                </a:solidFill>
              </a:rPr>
              <a:t>тестировать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модель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снимок экрана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E6DA1B46-3075-A9CD-2821-AFC5FC80E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805" y="3029584"/>
            <a:ext cx="3408121" cy="2675374"/>
          </a:xfrm>
          <a:prstGeom prst="rect">
            <a:avLst/>
          </a:prstGeom>
        </p:spPr>
      </p:pic>
      <p:pic>
        <p:nvPicPr>
          <p:cNvPr id="4" name="Рисунок 3" descr="Изображение выглядит как зеленый&#10;&#10;Автоматически созданное описание">
            <a:extLst>
              <a:ext uri="{FF2B5EF4-FFF2-40B4-BE49-F238E27FC236}">
                <a16:creationId xmlns:a16="http://schemas.microsoft.com/office/drawing/2014/main" id="{FD4BBBEE-1836-E387-BC4C-8F40FD9D0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393" y="839245"/>
            <a:ext cx="3105975" cy="231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0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6FC42E6-6C25-4922-95D2-B97B1E1235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95F874-A8A5-4A14-8CFC-828968DE64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754" y="0"/>
            <a:ext cx="4731782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A77D4-525F-B53D-F995-5A13C9C7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716" y="871442"/>
            <a:ext cx="2924843" cy="31723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b="0" kern="120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Для проекта будут использованы следующие библиотеки:</a:t>
            </a:r>
            <a:endParaRPr lang="en-US" sz="2800" kern="1200">
              <a:solidFill>
                <a:srgbClr val="595959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Объект 3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6EC7D7D9-8CC7-FC12-81E0-97B6BD743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0716" y="1367891"/>
            <a:ext cx="6106987" cy="412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94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6DC766-2105-FD13-EB5F-6E9A741B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641752"/>
            <a:ext cx="6140449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Библиотеки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6AB285A-81F9-42F0-A9FD-0058EB46EF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08FF3E0-ABFD-4639-B6D5-59DC3C5043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5F28668-2B20-456B-B40F-9496D0A015F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345261A6-F525-4DE2-99D5-BD04602D345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726B9BC-5A36-4E2B-ACA8-E750DAF63C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3D8668E-61B9-48EF-9EBA-555647BA6D4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3B5CB98A-8493-4791-B351-0BC590BB9ACC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4CA2FB47-60A5-434E-9BA4-1FF65518A125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06D9D90-1212-40FF-BAB0-8A661FC855E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03898C6-CE98-4636-8CE5-5172BD2B9BB2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5326F39-37DB-4935-9AD9-746655D5DD0B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5" name="Дата 4">
            <a:extLst>
              <a:ext uri="{FF2B5EF4-FFF2-40B4-BE49-F238E27FC236}">
                <a16:creationId xmlns:a16="http://schemas.microsoft.com/office/drawing/2014/main" id="{9C040A6B-FB74-E041-D56D-29387434ED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4762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9E85577-19EF-41A8-9068-E01F75C7BD9F}" type="datetime1">
              <a:rPr lang="en-US" sz="1000">
                <a:solidFill>
                  <a:schemeClr val="bg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10/14/2024</a:t>
            </a:fld>
            <a:endParaRPr lang="en-US" sz="100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4F473A-7397-3ABF-DB2C-96D3A861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466933"/>
            <a:ext cx="2635250" cy="7078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C057153-B650-4DEB-B370-79DDCFDCE934}" type="slidenum">
              <a:rPr lang="en-US" sz="4400">
                <a:solidFill>
                  <a:schemeClr val="bg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4400">
              <a:solidFill>
                <a:schemeClr val="bg1"/>
              </a:solidFill>
            </a:endParaRPr>
          </a:p>
        </p:txBody>
      </p:sp>
      <p:pic>
        <p:nvPicPr>
          <p:cNvPr id="8" name="Объект 7" descr="Изображение выглядит как текст, снимок экрана, меню&#10;&#10;Автоматически созданное описание">
            <a:extLst>
              <a:ext uri="{FF2B5EF4-FFF2-40B4-BE49-F238E27FC236}">
                <a16:creationId xmlns:a16="http://schemas.microsoft.com/office/drawing/2014/main" id="{C05285CE-DDA7-6A76-0896-846D918CF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9036" y="1429488"/>
            <a:ext cx="2575800" cy="4579200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9239D246-F9DB-A916-CA65-9421F0130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32401" y="3146400"/>
            <a:ext cx="6140449" cy="245430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Для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проекта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в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области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компьютерного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зрения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используются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библиотеки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OpenCV,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PyTorch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Albumentations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, NumPy и Matplotlib. OpenCV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обеспечивает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мощные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инструменты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для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обработки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изображений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и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видео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PyTorch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—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для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создания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и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обучения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моделей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глубокого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обучения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, а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Albumentations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помогает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в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аугментации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изображений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.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Эти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инструменты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вместе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с NumPy и Matplotlib,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создают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эффективную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экосистему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для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анализа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и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визуализации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данных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7BAC04-A4AD-1426-49F3-89B95C5E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59713" y="6025942"/>
            <a:ext cx="34972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
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204045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7DB3B-708E-CD8B-CA64-906FDED3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Функции</a:t>
            </a:r>
          </a:p>
        </p:txBody>
      </p:sp>
      <p:sp>
        <p:nvSpPr>
          <p:cNvPr id="24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3E0AD2-2C2F-41BC-976E-632531465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1700">
                <a:ea typeface="+mn-lt"/>
                <a:cs typeface="+mn-lt"/>
              </a:rPr>
              <a:t>Мы создали 7 функций, каждая из которых выполняет важные задачи в рамках проекта:</a:t>
            </a:r>
            <a:endParaRPr lang="ru-RU" sz="1700"/>
          </a:p>
          <a:p>
            <a:pPr>
              <a:lnSpc>
                <a:spcPct val="110000"/>
              </a:lnSpc>
            </a:pPr>
            <a:r>
              <a:rPr lang="ru-RU" sz="1700">
                <a:ea typeface="+mn-lt"/>
                <a:cs typeface="+mn-lt"/>
              </a:rPr>
              <a:t>`</a:t>
            </a:r>
            <a:r>
              <a:rPr lang="ru-RU" sz="1700" err="1">
                <a:ea typeface="+mn-lt"/>
                <a:cs typeface="+mn-lt"/>
              </a:rPr>
              <a:t>seed_everything</a:t>
            </a:r>
            <a:r>
              <a:rPr lang="ru-RU" sz="1700">
                <a:ea typeface="+mn-lt"/>
                <a:cs typeface="+mn-lt"/>
              </a:rPr>
              <a:t>` -функция обеспечивает воспроизводимость результатов, устанавливая семя генераторов случайных чисел для библиотек `</a:t>
            </a:r>
            <a:r>
              <a:rPr lang="ru-RU" sz="1700" err="1">
                <a:ea typeface="+mn-lt"/>
                <a:cs typeface="+mn-lt"/>
              </a:rPr>
              <a:t>random</a:t>
            </a:r>
            <a:r>
              <a:rPr lang="ru-RU" sz="1700">
                <a:ea typeface="+mn-lt"/>
                <a:cs typeface="+mn-lt"/>
              </a:rPr>
              <a:t>`, `</a:t>
            </a:r>
            <a:r>
              <a:rPr lang="ru-RU" sz="1700" err="1">
                <a:ea typeface="+mn-lt"/>
                <a:cs typeface="+mn-lt"/>
              </a:rPr>
              <a:t>numpy</a:t>
            </a:r>
            <a:r>
              <a:rPr lang="ru-RU" sz="1700">
                <a:ea typeface="+mn-lt"/>
                <a:cs typeface="+mn-lt"/>
              </a:rPr>
              <a:t>` и `</a:t>
            </a:r>
            <a:r>
              <a:rPr lang="ru-RU" sz="1700" err="1">
                <a:ea typeface="+mn-lt"/>
                <a:cs typeface="+mn-lt"/>
              </a:rPr>
              <a:t>torch</a:t>
            </a:r>
            <a:r>
              <a:rPr lang="ru-RU" sz="1700">
                <a:ea typeface="+mn-lt"/>
                <a:cs typeface="+mn-lt"/>
              </a:rPr>
              <a:t>`, включая использование GPU. Она гарантирует детерминированность операций с CUDA, что помогает получить одинаковые результаты при каждом запуске.</a:t>
            </a:r>
            <a:endParaRPr lang="ru-RU" sz="1700"/>
          </a:p>
          <a:p>
            <a:pPr>
              <a:lnSpc>
                <a:spcPct val="110000"/>
              </a:lnSpc>
            </a:pPr>
            <a:r>
              <a:rPr lang="ru-RU" sz="1700" err="1">
                <a:ea typeface="+mn-lt"/>
                <a:cs typeface="+mn-lt"/>
              </a:rPr>
              <a:t>get_optimizer</a:t>
            </a:r>
            <a:r>
              <a:rPr lang="ru-RU" sz="1700">
                <a:ea typeface="+mn-lt"/>
                <a:cs typeface="+mn-lt"/>
              </a:rPr>
              <a:t> - функция создает и возвращает оптимизатор для модели, выбирая его по имени, переданному в аргументе `</a:t>
            </a:r>
            <a:r>
              <a:rPr lang="ru-RU" sz="1700" err="1">
                <a:ea typeface="+mn-lt"/>
                <a:cs typeface="+mn-lt"/>
              </a:rPr>
              <a:t>name</a:t>
            </a:r>
            <a:r>
              <a:rPr lang="ru-RU" sz="1700">
                <a:ea typeface="+mn-lt"/>
                <a:cs typeface="+mn-lt"/>
              </a:rPr>
              <a:t>`. Поддерживаются несколько оптимизаторов, таких как `SGD`, `</a:t>
            </a:r>
            <a:r>
              <a:rPr lang="ru-RU" sz="1700" err="1">
                <a:ea typeface="+mn-lt"/>
                <a:cs typeface="+mn-lt"/>
              </a:rPr>
              <a:t>AdamW</a:t>
            </a:r>
            <a:r>
              <a:rPr lang="ru-RU" sz="1700">
                <a:ea typeface="+mn-lt"/>
                <a:cs typeface="+mn-lt"/>
              </a:rPr>
              <a:t>`, `Adam` и `</a:t>
            </a:r>
            <a:r>
              <a:rPr lang="ru-RU" sz="1700" err="1">
                <a:ea typeface="+mn-lt"/>
                <a:cs typeface="+mn-lt"/>
              </a:rPr>
              <a:t>RMSprop</a:t>
            </a:r>
            <a:r>
              <a:rPr lang="ru-RU" sz="1700">
                <a:ea typeface="+mn-lt"/>
                <a:cs typeface="+mn-lt"/>
              </a:rPr>
              <a:t>`, что позволяет гибко настраивать процесс обучения.</a:t>
            </a:r>
            <a:endParaRPr lang="ru-RU" sz="1700"/>
          </a:p>
          <a:p>
            <a:pPr>
              <a:lnSpc>
                <a:spcPct val="110000"/>
              </a:lnSpc>
            </a:pPr>
            <a:r>
              <a:rPr lang="ru-RU" sz="1700" err="1">
                <a:ea typeface="+mn-lt"/>
                <a:cs typeface="+mn-lt"/>
              </a:rPr>
              <a:t>get_scheduler</a:t>
            </a:r>
            <a:r>
              <a:rPr lang="ru-RU" sz="1700">
                <a:ea typeface="+mn-lt"/>
                <a:cs typeface="+mn-lt"/>
              </a:rPr>
              <a:t> - функция создает и возвращает планировщик для оптимизатора, позволяя использовать различные стратегии изменения скорости обучения. Аргументы для настройки планировщика можно передавать в виде словаря, что дает возможность тонкой настройки процесса обучения.</a:t>
            </a:r>
            <a:endParaRPr lang="ru-RU" sz="1700"/>
          </a:p>
          <a:p>
            <a:pPr>
              <a:lnSpc>
                <a:spcPct val="110000"/>
              </a:lnSpc>
            </a:pPr>
            <a:endParaRPr lang="ru-RU" sz="1700"/>
          </a:p>
          <a:p>
            <a:pPr>
              <a:lnSpc>
                <a:spcPct val="110000"/>
              </a:lnSpc>
            </a:pPr>
            <a:endParaRPr lang="ru-RU" sz="170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CEF627-4606-CD30-2F50-76532170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793232-8CCF-4B44-976F-D82C953F81A5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10/14/2024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4FD578-D9A3-4FE6-FAC1-C5AAE60F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68B17C-1FA4-D630-110F-02D1DD50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dirty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15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5A30D-3DE0-DAED-BA57-FE57CBD7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Функции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812D5B-8DC0-E183-CD70-1D7A64AB1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ru-RU" sz="1400" err="1"/>
              <a:t>accuracy_score</a:t>
            </a:r>
            <a:r>
              <a:rPr lang="ru-RU" sz="1400"/>
              <a:t> - эта функция вычисляет точность модели, сравнивая предсказания с целевыми значениями. Она подсчитывает совпадения и делит их на общее количество целевых меток, что позволяет быстро оценивать качество работы модели.</a:t>
            </a:r>
          </a:p>
          <a:p>
            <a:pPr>
              <a:lnSpc>
                <a:spcPct val="110000"/>
              </a:lnSpc>
            </a:pPr>
            <a:endParaRPr lang="ru-RU" sz="1400"/>
          </a:p>
          <a:p>
            <a:pPr>
              <a:lnSpc>
                <a:spcPct val="110000"/>
              </a:lnSpc>
            </a:pPr>
            <a:r>
              <a:rPr lang="ru-RU" sz="1400" err="1"/>
              <a:t>plot_images</a:t>
            </a:r>
            <a:r>
              <a:rPr lang="ru-RU" sz="1400"/>
              <a:t> - эта функция отображает изображения из обучающего набора данных, организуя их в заданное количество строк и столбцов. Она позволяет фильтровать изображения по классам, что удобно для визуального анализа результатов.</a:t>
            </a:r>
          </a:p>
          <a:p>
            <a:pPr>
              <a:lnSpc>
                <a:spcPct val="110000"/>
              </a:lnSpc>
            </a:pPr>
            <a:endParaRPr lang="ru-RU" sz="1400"/>
          </a:p>
          <a:p>
            <a:pPr marL="0" indent="0">
              <a:lnSpc>
                <a:spcPct val="110000"/>
              </a:lnSpc>
              <a:buNone/>
            </a:pPr>
            <a:r>
              <a:rPr lang="ru-RU" sz="1400"/>
              <a:t>Эти функции вместе обеспечивают эффективную работу проекта, позволяя легко управлять процессом обучения, визуализировать результаты и вести учет логов.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14C41E-2DEA-7F49-4EA5-5B104614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DD2CF4-8DBE-48BF-B097-3933F7208969}" type="datetime1">
              <a:pPr>
                <a:spcAft>
                  <a:spcPts val="600"/>
                </a:spcAft>
              </a:pPr>
              <a:t>14.10.2024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28FFCB-6780-B07B-CAE9-64E6C7DE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D534B8-1D6E-CE12-30B7-49E5CB72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dirty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0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A8CCDC-5734-6ECC-CED0-29B493145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ru-RU" sz="3300">
                <a:latin typeface="Roboto"/>
                <a:ea typeface="Roboto"/>
                <a:cs typeface="Roboto"/>
              </a:rPr>
              <a:t>Предварительная подготовка наборов данных и загрузчиков данных</a:t>
            </a:r>
            <a:endParaRPr lang="ru-RU" sz="3300"/>
          </a:p>
          <a:p>
            <a:endParaRPr lang="ru-RU" sz="3300"/>
          </a:p>
        </p:txBody>
      </p:sp>
      <p:pic>
        <p:nvPicPr>
          <p:cNvPr id="7" name="Рисунок 6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EC10BA5B-B204-F93C-8352-716E6BBE0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590718"/>
            <a:ext cx="9875259" cy="239475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10A81270-3C81-6AED-9897-AE8671674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b="1" dirty="0">
                <a:ea typeface="+mn-lt"/>
                <a:cs typeface="+mn-lt"/>
              </a:rPr>
              <a:t>Обучающий набор данных (</a:t>
            </a:r>
            <a:r>
              <a:rPr lang="ru-RU" b="1" dirty="0" err="1">
                <a:latin typeface="Consolas"/>
              </a:rPr>
              <a:t>train_dataset</a:t>
            </a:r>
            <a:r>
              <a:rPr lang="ru-RU" b="1" dirty="0">
                <a:ea typeface="+mn-lt"/>
                <a:cs typeface="+mn-lt"/>
              </a:rPr>
              <a:t>)</a:t>
            </a:r>
            <a:r>
              <a:rPr lang="ru-RU" dirty="0">
                <a:ea typeface="+mn-lt"/>
                <a:cs typeface="+mn-lt"/>
              </a:rPr>
              <a:t>:</a:t>
            </a:r>
            <a:endParaRPr lang="ru-RU" dirty="0"/>
          </a:p>
          <a:p>
            <a:pPr>
              <a:lnSpc>
                <a:spcPct val="110000"/>
              </a:lnSpc>
            </a:pPr>
            <a:endParaRPr lang="ru-RU" dirty="0"/>
          </a:p>
          <a:p>
            <a:pPr>
              <a:lnSpc>
                <a:spcPct val="110000"/>
              </a:lnSpc>
            </a:pPr>
            <a:r>
              <a:rPr lang="ru-RU" dirty="0">
                <a:ea typeface="+mn-lt"/>
                <a:cs typeface="+mn-lt"/>
              </a:rPr>
              <a:t>Создается объект </a:t>
            </a:r>
            <a:r>
              <a:rPr lang="ru-RU" err="1">
                <a:latin typeface="Consolas"/>
              </a:rPr>
              <a:t>train_dataset</a:t>
            </a:r>
            <a:r>
              <a:rPr lang="ru-RU" dirty="0">
                <a:ea typeface="+mn-lt"/>
                <a:cs typeface="+mn-lt"/>
              </a:rPr>
              <a:t> класса </a:t>
            </a:r>
            <a:r>
              <a:rPr lang="ru-RU" err="1">
                <a:latin typeface="Consolas"/>
              </a:rPr>
              <a:t>PlantDiseaseDataset</a:t>
            </a:r>
            <a:r>
              <a:rPr lang="ru-RU" dirty="0">
                <a:ea typeface="+mn-lt"/>
                <a:cs typeface="+mn-lt"/>
              </a:rPr>
              <a:t>, который загружает данные из указанного пути </a:t>
            </a:r>
            <a:r>
              <a:rPr lang="ru-RU" err="1">
                <a:latin typeface="Consolas"/>
              </a:rPr>
              <a:t>config.train_path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pPr>
              <a:lnSpc>
                <a:spcPct val="110000"/>
              </a:lnSpc>
            </a:pPr>
            <a:r>
              <a:rPr lang="ru-RU" dirty="0">
                <a:ea typeface="+mn-lt"/>
                <a:cs typeface="+mn-lt"/>
              </a:rPr>
              <a:t>Параметры </a:t>
            </a:r>
            <a:r>
              <a:rPr lang="ru-RU" err="1">
                <a:latin typeface="Consolas"/>
              </a:rPr>
              <a:t>augmentations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err="1">
                <a:latin typeface="Consolas"/>
              </a:rPr>
              <a:t>image_shape</a:t>
            </a:r>
            <a:r>
              <a:rPr lang="ru-RU" dirty="0">
                <a:ea typeface="+mn-lt"/>
                <a:cs typeface="+mn-lt"/>
              </a:rPr>
              <a:t> и </a:t>
            </a:r>
            <a:r>
              <a:rPr lang="ru-RU" err="1">
                <a:latin typeface="Consolas"/>
              </a:rPr>
              <a:t>channels</a:t>
            </a:r>
            <a:r>
              <a:rPr lang="ru-RU" dirty="0">
                <a:ea typeface="+mn-lt"/>
                <a:cs typeface="+mn-lt"/>
              </a:rPr>
              <a:t> определяют увеличение изображений, размер изображений и количество цветовых каналов соответственно.</a:t>
            </a:r>
            <a:endParaRPr lang="ru-RU" dirty="0"/>
          </a:p>
          <a:p>
            <a:pPr>
              <a:lnSpc>
                <a:spcPct val="110000"/>
              </a:lnSpc>
            </a:pPr>
            <a:endParaRPr lang="ru-RU" sz="80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696352-2FD5-FD9D-F936-B9293C1A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0F359B4-8DE0-4D50-B819-59DA66108B96}" type="datetime1">
              <a:rPr lang="en-US" sz="1000"/>
              <a:pPr>
                <a:spcAft>
                  <a:spcPts val="600"/>
                </a:spcAft>
              </a:pPr>
              <a:t>10/14/2024</a:t>
            </a:fld>
            <a:endParaRPr lang="en-US" sz="100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839BC6-A542-5C85-DC62-E74AEE21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671C2B-587F-BA89-E3E3-245FE8F3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z="1000"/>
              <a:pPr>
                <a:spcAft>
                  <a:spcPts val="600"/>
                </a:spcAft>
              </a:pPr>
              <a:t>16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726335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456D1-9BD7-D97E-5E63-3974ACDE4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Валидационный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набор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данных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validation_dataset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r>
              <a:rPr lang="en-US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Объект 7" descr="Изображение выглядит как текст, снимок экрана, дисплей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57827D0B-1ECE-C6CD-F412-10B3EB259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914" y="797039"/>
            <a:ext cx="10872172" cy="277240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4644A68D-046D-1ACC-D479-6EF401F9C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0835" y="3998019"/>
            <a:ext cx="6382966" cy="221651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Создаётся</a:t>
            </a:r>
            <a:r>
              <a:rPr lang="en-US" dirty="0"/>
              <a:t> </a:t>
            </a:r>
            <a:r>
              <a:rPr lang="en-US" dirty="0" err="1"/>
              <a:t>объект</a:t>
            </a:r>
            <a:r>
              <a:rPr lang="en-US" dirty="0"/>
              <a:t> </a:t>
            </a:r>
            <a:r>
              <a:rPr lang="en-US" dirty="0" err="1"/>
              <a:t>validation_dataset</a:t>
            </a:r>
            <a:r>
              <a:rPr lang="en-US" dirty="0"/>
              <a:t>, </a:t>
            </a:r>
            <a:r>
              <a:rPr lang="en-US" dirty="0" err="1"/>
              <a:t>который</a:t>
            </a:r>
            <a:r>
              <a:rPr lang="en-US" dirty="0"/>
              <a:t> </a:t>
            </a:r>
            <a:r>
              <a:rPr lang="en-US" dirty="0" err="1"/>
              <a:t>загружает</a:t>
            </a:r>
            <a:r>
              <a:rPr lang="en-US" dirty="0"/>
              <a:t> </a:t>
            </a:r>
            <a:r>
              <a:rPr lang="en-US" dirty="0" err="1"/>
              <a:t>данные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config.validation_path</a:t>
            </a:r>
            <a:r>
              <a:rPr lang="en-US" dirty="0"/>
              <a:t> с </a:t>
            </a:r>
            <a:r>
              <a:rPr lang="en-US" dirty="0" err="1"/>
              <a:t>теми</a:t>
            </a:r>
            <a:r>
              <a:rPr lang="en-US" dirty="0"/>
              <a:t> </a:t>
            </a:r>
            <a:r>
              <a:rPr lang="en-US" dirty="0" err="1"/>
              <a:t>же</a:t>
            </a:r>
            <a:r>
              <a:rPr lang="en-US" dirty="0"/>
              <a:t> </a:t>
            </a:r>
            <a:r>
              <a:rPr lang="en-US" dirty="0" err="1"/>
              <a:t>аугментациями</a:t>
            </a:r>
            <a:r>
              <a:rPr lang="en-US" dirty="0"/>
              <a:t> и </a:t>
            </a:r>
            <a:r>
              <a:rPr lang="en-US" dirty="0" err="1"/>
              <a:t>параметрами</a:t>
            </a:r>
            <a:r>
              <a:rPr lang="en-US" dirty="0"/>
              <a:t> </a:t>
            </a:r>
            <a:r>
              <a:rPr lang="en-US" dirty="0" err="1"/>
              <a:t>изображения</a:t>
            </a:r>
            <a:r>
              <a:rPr lang="en-US" dirty="0"/>
              <a:t>.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E4C93B-5860-0029-1C9F-CEE82200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7434449-0763-4692-A89F-1D0912891456}" type="datetime1">
              <a:rPr lang="en-US" sz="12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10/14/2024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1B35D8-C8A9-AF67-39B5-CB2E2372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013B2B-60D5-8298-6482-7889174E3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534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ADCA9A-2C2E-CBF2-513E-D19ACFA0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tx2"/>
                </a:solidFill>
              </a:rPr>
              <a:t>Моделирование</a:t>
            </a:r>
          </a:p>
        </p:txBody>
      </p:sp>
      <p:pic>
        <p:nvPicPr>
          <p:cNvPr id="24" name="Graphic 9" descr="Иерархия">
            <a:extLst>
              <a:ext uri="{FF2B5EF4-FFF2-40B4-BE49-F238E27FC236}">
                <a16:creationId xmlns:a16="http://schemas.microsoft.com/office/drawing/2014/main" id="{3D3C1A8C-53C7-31CD-1F6A-8FC4540B7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6B3B2507-8378-71AC-1202-A8E359024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1600" dirty="0">
                <a:solidFill>
                  <a:schemeClr val="tx2"/>
                </a:solidFill>
                <a:ea typeface="+mn-lt"/>
                <a:cs typeface="+mn-lt"/>
              </a:rPr>
              <a:t>На этапе моделирования создается архитектура нейронной сети для распознавания болезней растений. Процесс включает несколько ключевых шагов:</a:t>
            </a:r>
            <a:endParaRPr lang="ru-RU" sz="160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ru-RU" sz="1600" dirty="0">
                <a:solidFill>
                  <a:schemeClr val="tx2"/>
                </a:solidFill>
                <a:ea typeface="+mn-lt"/>
                <a:cs typeface="+mn-lt"/>
              </a:rPr>
              <a:t>Определение архитектуры модели: выбор подходящей архитектуры, такой как </a:t>
            </a:r>
            <a:r>
              <a:rPr lang="ru-RU" sz="1600" err="1">
                <a:solidFill>
                  <a:schemeClr val="tx2"/>
                </a:solidFill>
                <a:ea typeface="+mn-lt"/>
                <a:cs typeface="+mn-lt"/>
              </a:rPr>
              <a:t>сверточная</a:t>
            </a:r>
            <a:r>
              <a:rPr lang="ru-RU" sz="1600" dirty="0">
                <a:solidFill>
                  <a:schemeClr val="tx2"/>
                </a:solidFill>
                <a:ea typeface="+mn-lt"/>
                <a:cs typeface="+mn-lt"/>
              </a:rPr>
              <a:t> нейронная сеть (CNN), для обработки изображений и извлечения признаков.</a:t>
            </a:r>
            <a:endParaRPr lang="ru-RU" sz="160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ru-RU" sz="1600" dirty="0">
                <a:solidFill>
                  <a:schemeClr val="tx2"/>
                </a:solidFill>
                <a:ea typeface="+mn-lt"/>
                <a:cs typeface="+mn-lt"/>
              </a:rPr>
              <a:t>Инициализация весов: использование методов, таких как </a:t>
            </a:r>
            <a:r>
              <a:rPr lang="ru-RU" sz="1600" err="1">
                <a:solidFill>
                  <a:schemeClr val="tx2"/>
                </a:solidFill>
                <a:ea typeface="+mn-lt"/>
                <a:cs typeface="+mn-lt"/>
              </a:rPr>
              <a:t>He</a:t>
            </a:r>
            <a:r>
              <a:rPr lang="ru-RU" sz="1600" dirty="0">
                <a:solidFill>
                  <a:schemeClr val="tx2"/>
                </a:solidFill>
                <a:ea typeface="+mn-lt"/>
                <a:cs typeface="+mn-lt"/>
              </a:rPr>
              <a:t> или </a:t>
            </a:r>
            <a:r>
              <a:rPr lang="ru-RU" sz="1600" err="1">
                <a:solidFill>
                  <a:schemeClr val="tx2"/>
                </a:solidFill>
                <a:ea typeface="+mn-lt"/>
                <a:cs typeface="+mn-lt"/>
              </a:rPr>
              <a:t>Xavier</a:t>
            </a:r>
            <a:r>
              <a:rPr lang="ru-RU" sz="1600" dirty="0">
                <a:solidFill>
                  <a:schemeClr val="tx2"/>
                </a:solidFill>
                <a:ea typeface="+mn-lt"/>
                <a:cs typeface="+mn-lt"/>
              </a:rPr>
              <a:t>, для улучшения сходимости модели.</a:t>
            </a:r>
            <a:endParaRPr lang="ru-RU" sz="160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ru-RU" sz="1600" dirty="0">
                <a:solidFill>
                  <a:schemeClr val="tx2"/>
                </a:solidFill>
                <a:ea typeface="+mn-lt"/>
                <a:cs typeface="+mn-lt"/>
              </a:rPr>
              <a:t>Компиляция модели: настройка функции потерь (например, `</a:t>
            </a:r>
            <a:r>
              <a:rPr lang="ru-RU" sz="1600" err="1">
                <a:solidFill>
                  <a:schemeClr val="tx2"/>
                </a:solidFill>
                <a:ea typeface="+mn-lt"/>
                <a:cs typeface="+mn-lt"/>
              </a:rPr>
              <a:t>CrossEntropyLoss</a:t>
            </a:r>
            <a:r>
              <a:rPr lang="ru-RU" sz="1600" dirty="0">
                <a:solidFill>
                  <a:schemeClr val="tx2"/>
                </a:solidFill>
                <a:ea typeface="+mn-lt"/>
                <a:cs typeface="+mn-lt"/>
              </a:rPr>
              <a:t>`), оптимизатора (например, `</a:t>
            </a:r>
            <a:r>
              <a:rPr lang="ru-RU" sz="1600" err="1">
                <a:solidFill>
                  <a:schemeClr val="tx2"/>
                </a:solidFill>
                <a:ea typeface="+mn-lt"/>
                <a:cs typeface="+mn-lt"/>
              </a:rPr>
              <a:t>AdamW</a:t>
            </a:r>
            <a:r>
              <a:rPr lang="ru-RU" sz="1600" dirty="0">
                <a:solidFill>
                  <a:schemeClr val="tx2"/>
                </a:solidFill>
                <a:ea typeface="+mn-lt"/>
                <a:cs typeface="+mn-lt"/>
              </a:rPr>
              <a:t>`) и метрик для отслеживания производительности (например, точности).</a:t>
            </a:r>
            <a:endParaRPr lang="ru-RU" sz="1600" dirty="0">
              <a:solidFill>
                <a:schemeClr val="tx2"/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D5AD06-E61D-2B42-1F79-01403A33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grpSp>
        <p:nvGrpSpPr>
          <p:cNvPr id="25" name="Group 16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Дата 3">
            <a:extLst>
              <a:ext uri="{FF2B5EF4-FFF2-40B4-BE49-F238E27FC236}">
                <a16:creationId xmlns:a16="http://schemas.microsoft.com/office/drawing/2014/main" id="{0B4EAA67-B728-7D51-CBC7-F4E8D846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4753B06-57C6-4CA1-B66E-76BD34265ED3}" type="datetime1">
              <a:rPr lang="ru-RU"/>
              <a:pPr>
                <a:spcAft>
                  <a:spcPts val="600"/>
                </a:spcAft>
              </a:pPr>
              <a:t>14.10.2024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323605-2F00-F49D-C36B-3E92563F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dirty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34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F1F92-E841-ECD9-66EB-AE3D25D5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ru-RU">
                <a:solidFill>
                  <a:schemeClr val="tx2"/>
                </a:solidFill>
              </a:rPr>
              <a:t>Моделирование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F633EC-7425-C293-D06B-385909122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ru-RU" sz="1800" dirty="0">
                <a:solidFill>
                  <a:schemeClr val="tx2"/>
                </a:solidFill>
              </a:rPr>
              <a:t>Обучение модели: обучение модели на тренировочных данных с целью минимизации функции потерь.</a:t>
            </a:r>
          </a:p>
          <a:p>
            <a:r>
              <a:rPr lang="ru-RU" sz="1800" dirty="0">
                <a:solidFill>
                  <a:schemeClr val="tx2"/>
                </a:solidFill>
              </a:rPr>
              <a:t>Валидация модели: параллельная проверка модели на </a:t>
            </a:r>
            <a:r>
              <a:rPr lang="ru-RU" sz="1800" dirty="0" err="1">
                <a:solidFill>
                  <a:schemeClr val="tx2"/>
                </a:solidFill>
              </a:rPr>
              <a:t>валидационном</a:t>
            </a:r>
            <a:r>
              <a:rPr lang="ru-RU" sz="1800" dirty="0">
                <a:solidFill>
                  <a:schemeClr val="tx2"/>
                </a:solidFill>
              </a:rPr>
              <a:t> наборе для контроля переобучения и оценки обобщающей способности.</a:t>
            </a:r>
          </a:p>
          <a:p>
            <a:r>
              <a:rPr lang="ru-RU" sz="1800" dirty="0">
                <a:solidFill>
                  <a:schemeClr val="tx2"/>
                </a:solidFill>
              </a:rPr>
              <a:t>Тестирование модели: окончательная оценка производительности модели на тестовом наборе.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tx2"/>
                </a:solidFill>
              </a:rPr>
              <a:t>Эти шаги помогают создать эффективную модель для распознавания заболеваний растений.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42AF69-0062-09C9-CC24-B38CA027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51B56B7-0DC6-42A3-B582-9C169CC965DC}" type="datetime1">
              <a:pPr>
                <a:spcAft>
                  <a:spcPts val="600"/>
                </a:spcAft>
              </a:pPr>
              <a:t>14.10.2024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769436-004D-9CBE-B3FB-B132C1B4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51FD5C-63B1-C82B-1469-B38BBE1C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dirty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0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43F8043-C799-466F-8C9B-9AB1ADB60E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Рисунок 6" descr="Изображение выглядит как человек, растение, земля, трава&#10;&#10;Автоматически созданное описание">
            <a:extLst>
              <a:ext uri="{FF2B5EF4-FFF2-40B4-BE49-F238E27FC236}">
                <a16:creationId xmlns:a16="http://schemas.microsoft.com/office/drawing/2014/main" id="{514801A2-2D9B-CB2A-AAC9-DFF746732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700" y="644770"/>
            <a:ext cx="3893306" cy="582636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606F529-CD5D-4778-9EFF-539782DE4A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3DD05D7-729A-4FEE-8BAE-4DF76A86DE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6A34F10-25C0-4696-A77E-D08B72EA7C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F4D24D-08A4-4D2F-9911-46A2D17E69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60E1FF2-EE91-4C0C-914A-262F36E1E7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B579174-67A2-4DA2-8E51-013AFF86CC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6CAC630-4D61-4D13-88B3-734086C50A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79CE322-CC11-442C-A018-DE44771101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0BCD36D-87B5-4011-9D23-FE2BB6828E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9659E5-874B-44E0-BE0A-B8409AF899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Texture">
            <a:extLst>
              <a:ext uri="{FF2B5EF4-FFF2-40B4-BE49-F238E27FC236}">
                <a16:creationId xmlns:a16="http://schemas.microsoft.com/office/drawing/2014/main" id="{805817B5-27FE-455C-B285-B97D53E1E9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B3714-014E-2C15-B1B5-1E66A2729B59}"/>
              </a:ext>
            </a:extLst>
          </p:cNvPr>
          <p:cNvSpPr txBox="1"/>
          <p:nvPr/>
        </p:nvSpPr>
        <p:spPr>
          <a:xfrm>
            <a:off x="1032453" y="516342"/>
            <a:ext cx="568822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ea typeface="+mn-lt"/>
                <a:cs typeface="+mn-lt"/>
              </a:rPr>
              <a:t>Проект ориентирован на создание модели компьютерного зрения для автоматического выявления болезней растений, таких как ржавчина и мучнистая роса. Эти заболевания представляют серьёзную угрозу сельскому хозяйству, и ранняя диагностика является ключевым фактором для их эффективного контроля и управлении</a:t>
            </a:r>
            <a:endParaRPr lang="ru-RU" sz="2400" dirty="0" err="1"/>
          </a:p>
        </p:txBody>
      </p:sp>
    </p:spTree>
    <p:extLst>
      <p:ext uri="{BB962C8B-B14F-4D97-AF65-F5344CB8AC3E}">
        <p14:creationId xmlns:p14="http://schemas.microsoft.com/office/powerpoint/2010/main" val="2860041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1B21D-882A-D0E2-2F11-92BE7F44F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Визуализация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A6B82A-0558-38E0-BD97-B15A33555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Этот код позволяет визуализировать процесс обучения модели, помогая оценить, как изменяются потери с каждой эпохой и позволяет выявить возможные проблемы, такие как переобучение.</a:t>
            </a:r>
          </a:p>
          <a:p>
            <a:pPr marL="0">
              <a:lnSpc>
                <a:spcPct val="90000"/>
              </a:lnSpc>
            </a:pPr>
            <a:r>
              <a:rPr lang="en-US"/>
              <a:t>Визуализация потерь (loss) на обучающем и валидационном наборах данных в процессе обучения модели</a:t>
            </a:r>
          </a:p>
        </p:txBody>
      </p:sp>
      <p:pic>
        <p:nvPicPr>
          <p:cNvPr id="8" name="Объект 7" descr="Изображение выглядит как текст, диаграмма, линия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8744CAA-C706-9E73-2C23-44DF4C7821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30592" y="1938300"/>
            <a:ext cx="7256951" cy="3746545"/>
          </a:xfrm>
          <a:prstGeom prst="rect">
            <a:avLst/>
          </a:prstGeom>
        </p:spPr>
      </p:pic>
      <p:sp>
        <p:nvSpPr>
          <p:cNvPr id="5" name="Дата 4">
            <a:extLst>
              <a:ext uri="{FF2B5EF4-FFF2-40B4-BE49-F238E27FC236}">
                <a16:creationId xmlns:a16="http://schemas.microsoft.com/office/drawing/2014/main" id="{DBE60DF1-3842-5C55-BCAE-DFED0C47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F5A346D-96F4-4C35-8D9B-B5BE4AC1B274}" type="datetime1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10/14/2024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1A0EE2-CD88-206D-8AED-AA0F64AB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4EEDA5-FBEE-A400-6173-75C30A77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392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D16F4-49CD-4A21-7495-B6307750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визуализация точности (accuracy) </a:t>
            </a:r>
            <a:endParaRPr lang="en-US" sz="4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Объект 7" descr="Изображение выглядит как текст, линия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14CF7B21-28D2-B165-F208-C9445C0F3C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4296" y="708980"/>
            <a:ext cx="6894576" cy="3757544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D7341371-CA33-1191-37E4-4CE93C000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6" y="4798577"/>
            <a:ext cx="6894576" cy="142848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1900"/>
              <a:t>Используются функции lineplot из библиотеки Seaborn для построения линий, отображающих точность на обучающем (Train Accuracy) и валидационном (Validation Accuracy) наборах данных. Линии окрашены в красный и синий цвета соответственно, и отображаются маркеры в виде кругов.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48D753-DEA4-BFC5-B154-F2E8842A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E2AA3E-73A4-48A5-B467-4D1B5B090D09}" type="datetime1">
              <a:rPr lang="en-US" sz="12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10/14/2024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491123-23BC-07E5-0794-4202716F0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C87BDB-40D1-3E5F-74D7-82B85A2B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05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DBF26A-5781-7FBE-8AA4-94B49083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ru-RU" b="0" dirty="0">
                <a:ea typeface="+mj-lt"/>
                <a:cs typeface="+mj-lt"/>
              </a:rPr>
              <a:t>Составление прогнозов на основе тестовых данных</a:t>
            </a:r>
            <a:endParaRPr lang="ru-RU" dirty="0"/>
          </a:p>
        </p:txBody>
      </p:sp>
      <p:pic>
        <p:nvPicPr>
          <p:cNvPr id="7" name="Рисунок 6" descr="Изображение выглядит как снимок экрана, овощи, лист&#10;&#10;Автоматически созданное описание">
            <a:extLst>
              <a:ext uri="{FF2B5EF4-FFF2-40B4-BE49-F238E27FC236}">
                <a16:creationId xmlns:a16="http://schemas.microsoft.com/office/drawing/2014/main" id="{3D87E0A2-872E-3189-C01B-BE1E798578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483" b="3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65859678-131E-7251-C107-EC661C0CC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1400" dirty="0">
                <a:ea typeface="+mn-lt"/>
                <a:cs typeface="+mn-lt"/>
              </a:rPr>
              <a:t>В данном коде происходит процесс составления прогнозов на основе тестовых данных и визуализация результатов. Сначала задается путь к изображению, которое необходимо загрузить, после чего создается фигура с одним </a:t>
            </a:r>
            <a:r>
              <a:rPr lang="ru-RU" sz="1400" dirty="0" err="1">
                <a:ea typeface="+mn-lt"/>
                <a:cs typeface="+mn-lt"/>
              </a:rPr>
              <a:t>подграфиком</a:t>
            </a:r>
            <a:r>
              <a:rPr lang="ru-RU" sz="1400" dirty="0">
                <a:ea typeface="+mn-lt"/>
                <a:cs typeface="+mn-lt"/>
              </a:rPr>
              <a:t> для отображения изображения без меток осей. Затем изображение загружается и выводится на график, где выполняется сравнение истинной метки с предсказанной, чтобы определить правильность прогноза: если метки совпадают, цвет заголовка устанавливается зеленым, если нет — красным. Заголовок графика обновляется с информацией о истинной и предсказанной метках, после чего результат визуализируется на экране.</a:t>
            </a:r>
          </a:p>
          <a:p>
            <a:pPr>
              <a:lnSpc>
                <a:spcPct val="110000"/>
              </a:lnSpc>
            </a:pPr>
            <a:endParaRPr lang="ru-RU" sz="140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D81747-A806-B1BD-1AE5-7031B3F8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746D554-ED7F-46BB-9031-805525E1C95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10/14/2024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2B68B9-EB58-63FE-F74F-1A29B6C8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8F4E86-B109-128A-9825-7060F79D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dirty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5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ctangle 21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C6D264-1016-2194-7564-15671E9B6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Спасибо за внимание</a:t>
            </a:r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31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3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0DC5A7-9A11-019F-5380-3A2E694A70CA}"/>
              </a:ext>
            </a:extLst>
          </p:cNvPr>
          <p:cNvSpPr txBox="1"/>
          <p:nvPr/>
        </p:nvSpPr>
        <p:spPr>
          <a:xfrm>
            <a:off x="6234868" y="1130846"/>
            <a:ext cx="5217173" cy="43513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Мы успешно разработали проект для диагностики заболеваний растений с использованием методов компьютерного зрения. В ходе работы мы реализовали несколько ключевых компонентов, включая предварительную подготовку наборов данных и загрузчиков данных, построение модели, а также процесс тренировки и валидации. Мы также создали функции для оценки точности модели и визуализации результатов. В результате мы получили систему, способную эффективно определять болезни растений на основе изображений, что может значительно помочь в агрономии и сельском хозяйстве.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E839AF-75CC-B2D3-32CB-091A251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A3F17C1-6088-4AF9-9269-6FF3F574AC74}" type="datetime1">
              <a:rPr lang="en-US" sz="120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10/14/2024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937CC7-A724-040F-4CFC-C3A07281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196C6F-76C9-46A3-65EE-E7D53E2F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z="120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 sz="1200">
              <a:solidFill>
                <a:schemeClr val="bg1"/>
              </a:solidFill>
            </a:endParaRPr>
          </a:p>
        </p:txBody>
      </p:sp>
      <p:grpSp>
        <p:nvGrpSpPr>
          <p:cNvPr id="239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711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olor Fill">
            <a:extLst>
              <a:ext uri="{FF2B5EF4-FFF2-40B4-BE49-F238E27FC236}">
                <a16:creationId xmlns:a16="http://schemas.microsoft.com/office/drawing/2014/main" id="{BA44E6CA-03F3-47EA-A9F3-5C0674E28D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7EE36A67-006F-476F-9635-DC6B386EEA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4625" y="685620"/>
            <a:ext cx="5444327" cy="6049020"/>
            <a:chOff x="6744625" y="685620"/>
            <a:chExt cx="5444327" cy="604902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09EE09B-0433-4F4A-B864-D895D8BAE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7132" y="6155147"/>
              <a:ext cx="227139" cy="22713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50531F8D-2903-44C8-A854-DDCFFC34F1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4625" y="967196"/>
              <a:ext cx="2116766" cy="211676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8">
              <a:extLst>
                <a:ext uri="{FF2B5EF4-FFF2-40B4-BE49-F238E27FC236}">
                  <a16:creationId xmlns:a16="http://schemas.microsoft.com/office/drawing/2014/main" id="{95661429-E56F-4057-B25B-914DB7F87E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9618226" y="3599573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7D6490B-F4AE-4A13-BB54-35274AB326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6262" y="685620"/>
              <a:ext cx="265579" cy="265579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FA281D-945D-4639-8F12-BC2D20C49E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831D72-5CE3-CC4B-D440-146BF7A8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5895581" cy="1325563"/>
          </a:xfrm>
        </p:spPr>
        <p:txBody>
          <a:bodyPr>
            <a:normAutofit/>
          </a:bodyPr>
          <a:lstStyle/>
          <a:p>
            <a:r>
              <a:rPr lang="ru-RU" sz="3700" b="1" dirty="0" err="1"/>
              <a:t>Востребовательнность</a:t>
            </a:r>
            <a:r>
              <a:rPr lang="ru-RU" sz="3700" b="1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BABECB-A279-F82C-E333-5AC9A7A1D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5895581" cy="40802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1700" dirty="0">
                <a:ea typeface="+mn-lt"/>
                <a:cs typeface="+mn-lt"/>
              </a:rPr>
              <a:t>Проект выявления заболеваний растений, таких как ржавчина и мучнистая роса, окажется полезным в ряде ключевых областей. В сельском хозяйстве и тепличных комплексах он позволит фермерам и агрономам оперативно выявлять ранние стадии болезней, что сократит потери урожая и расходы на химическую обработку.</a:t>
            </a:r>
          </a:p>
          <a:p>
            <a:r>
              <a:rPr lang="ru-RU" sz="1700" dirty="0">
                <a:ea typeface="+mn-lt"/>
                <a:cs typeface="+mn-lt"/>
              </a:rPr>
              <a:t>Компании, занимающиеся сельскохозяйственными технологиями, интегрируют такую систему в свои продукты для повышения эффективности управления фермерскими хозяйствами. Государственные программы смогут включить решение в инициативы по поддержке агропромышленного комплекса, а экологические организации получат инструмент для мониторинга состояния дикой растительности и защиты биоразнообразия.</a:t>
            </a:r>
            <a:endParaRPr lang="ru-RU" sz="1700" dirty="0"/>
          </a:p>
        </p:txBody>
      </p:sp>
      <p:pic>
        <p:nvPicPr>
          <p:cNvPr id="5" name="Рисунок 4" descr="Изображение выглядит как рисунок, зарисовка, графическая вставка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9CF50ED1-7263-AB12-7721-CFCEFD0E76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859" r="17390" b="-2"/>
          <a:stretch/>
        </p:blipFill>
        <p:spPr>
          <a:xfrm>
            <a:off x="7048316" y="1135173"/>
            <a:ext cx="4748792" cy="4748792"/>
          </a:xfrm>
          <a:custGeom>
            <a:avLst/>
            <a:gdLst/>
            <a:ahLst/>
            <a:cxnLst/>
            <a:rect l="l" t="t" r="r" b="b"/>
            <a:pathLst>
              <a:path w="3129592" h="3129592">
                <a:moveTo>
                  <a:pt x="1564796" y="0"/>
                </a:moveTo>
                <a:cubicBezTo>
                  <a:pt x="2429009" y="0"/>
                  <a:pt x="3129592" y="700583"/>
                  <a:pt x="3129592" y="1564796"/>
                </a:cubicBezTo>
                <a:cubicBezTo>
                  <a:pt x="3129592" y="2429009"/>
                  <a:pt x="2429009" y="3129592"/>
                  <a:pt x="1564796" y="3129592"/>
                </a:cubicBezTo>
                <a:cubicBezTo>
                  <a:pt x="700583" y="3129592"/>
                  <a:pt x="0" y="2429009"/>
                  <a:pt x="0" y="1564796"/>
                </a:cubicBezTo>
                <a:cubicBezTo>
                  <a:pt x="0" y="700583"/>
                  <a:pt x="700583" y="0"/>
                  <a:pt x="156479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5367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86AF8CF-633E-412E-96E3-67B7B96324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D7166A1-C3C1-4FC8-BE48-DE359B61FB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Graphic 9">
              <a:extLst>
                <a:ext uri="{FF2B5EF4-FFF2-40B4-BE49-F238E27FC236}">
                  <a16:creationId xmlns:a16="http://schemas.microsoft.com/office/drawing/2014/main" id="{3557B6F1-5BA8-43C0-9951-35E8513BF0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5FA9AA9-0E23-474D-97B8-2998484A9C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4CDFD59-E3B8-4EC9-AB9D-EE34EB1280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35" name="Graphic 9">
              <a:extLst>
                <a:ext uri="{FF2B5EF4-FFF2-40B4-BE49-F238E27FC236}">
                  <a16:creationId xmlns:a16="http://schemas.microsoft.com/office/drawing/2014/main" id="{F1A280C6-1700-4098-9578-CD91F8EFBE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Graphic 9">
              <a:extLst>
                <a:ext uri="{FF2B5EF4-FFF2-40B4-BE49-F238E27FC236}">
                  <a16:creationId xmlns:a16="http://schemas.microsoft.com/office/drawing/2014/main" id="{8FAF8CC6-F036-444B-AEB8-DF82B64BA0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8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0B38E3-9C4A-93C4-3825-A44FAD984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9484191" cy="1325563"/>
          </a:xfrm>
        </p:spPr>
        <p:txBody>
          <a:bodyPr>
            <a:normAutofit/>
          </a:bodyPr>
          <a:lstStyle/>
          <a:p>
            <a:r>
              <a:rPr lang="ru-RU" b="1" dirty="0"/>
              <a:t>Цели и задачи</a:t>
            </a:r>
            <a:endParaRPr lang="ru-RU" dirty="0"/>
          </a:p>
        </p:txBody>
      </p:sp>
      <p:graphicFrame>
        <p:nvGraphicFramePr>
          <p:cNvPr id="22" name="Объект 2">
            <a:extLst>
              <a:ext uri="{FF2B5EF4-FFF2-40B4-BE49-F238E27FC236}">
                <a16:creationId xmlns:a16="http://schemas.microsoft.com/office/drawing/2014/main" id="{3FB582EA-FF47-5704-22FE-F9F8A689F3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989698"/>
              </p:ext>
            </p:extLst>
          </p:nvPr>
        </p:nvGraphicFramePr>
        <p:xfrm>
          <a:off x="457200" y="2097088"/>
          <a:ext cx="9484254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994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olor Fill">
            <a:extLst>
              <a:ext uri="{FF2B5EF4-FFF2-40B4-BE49-F238E27FC236}">
                <a16:creationId xmlns:a16="http://schemas.microsoft.com/office/drawing/2014/main" id="{8BECD55C-E611-4BCD-B45E-BF01D62348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Graphic 9">
            <a:extLst>
              <a:ext uri="{FF2B5EF4-FFF2-40B4-BE49-F238E27FC236}">
                <a16:creationId xmlns:a16="http://schemas.microsoft.com/office/drawing/2014/main" id="{1B8F0E52-7B96-44E2-BC48-F2D2BAC461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79" y="16681"/>
            <a:ext cx="6905281" cy="6827374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BF543A37-1CD8-D62B-2BC5-75ECEBD7A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12829"/>
            <a:ext cx="4397830" cy="3206807"/>
          </a:xfrm>
        </p:spPr>
        <p:txBody>
          <a:bodyPr>
            <a:normAutofit/>
          </a:bodyPr>
          <a:lstStyle/>
          <a:p>
            <a:r>
              <a:rPr lang="ru-RU" b="1" dirty="0"/>
              <a:t>Ожидаемые результаты и Технологии</a:t>
            </a:r>
            <a:endParaRPr lang="ru-RU" dirty="0"/>
          </a:p>
        </p:txBody>
      </p:sp>
      <p:sp>
        <p:nvSpPr>
          <p:cNvPr id="10" name="Подзаголовок 9">
            <a:extLst>
              <a:ext uri="{FF2B5EF4-FFF2-40B4-BE49-F238E27FC236}">
                <a16:creationId xmlns:a16="http://schemas.microsoft.com/office/drawing/2014/main" id="{D4A5DF31-A3DC-F76C-4D31-60CD79A90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840480"/>
            <a:ext cx="4563482" cy="23158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400" dirty="0"/>
              <a:t>Проект способствует быстрому и точному выявлению заболеваний растений, что позволяет агрономам и садоводам своевременно принимать меры для защиты урожая. Разработка такой модели может повысить устойчивость сельского хозяйства и улучшить продовольственную безопасность.</a:t>
            </a:r>
          </a:p>
          <a:p>
            <a:endParaRPr lang="ru-RU" sz="1400" dirty="0"/>
          </a:p>
          <a:p>
            <a:r>
              <a:rPr lang="ru-RU" sz="1400" dirty="0"/>
              <a:t>Для реализации проекта будут использованы язык программирования Python и библиотеки </a:t>
            </a:r>
            <a:r>
              <a:rPr lang="ru-RU" sz="1400" dirty="0" err="1"/>
              <a:t>TensorFlow</a:t>
            </a:r>
            <a:r>
              <a:rPr lang="ru-RU" sz="1400" dirty="0"/>
              <a:t>, </a:t>
            </a:r>
            <a:r>
              <a:rPr lang="ru-RU" sz="1400" dirty="0" err="1"/>
              <a:t>Keras</a:t>
            </a:r>
            <a:r>
              <a:rPr lang="ru-RU" sz="1400" dirty="0"/>
              <a:t> и </a:t>
            </a:r>
            <a:r>
              <a:rPr lang="ru-RU" sz="1400" dirty="0" err="1"/>
              <a:t>OpenCV</a:t>
            </a:r>
            <a:r>
              <a:rPr lang="ru-RU" sz="14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5C147C-FB9A-87D4-2A63-29B2F36D4E70}"/>
              </a:ext>
            </a:extLst>
          </p:cNvPr>
          <p:cNvSpPr txBox="1"/>
          <p:nvPr/>
        </p:nvSpPr>
        <p:spPr>
          <a:xfrm>
            <a:off x="1324917" y="703862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/>
          </a:p>
        </p:txBody>
      </p:sp>
      <p:pic>
        <p:nvPicPr>
          <p:cNvPr id="8" name="Рисунок 7" descr="Изображение выглядит как зарисовка, диаграмма, План, оригами&#10;&#10;Автоматически созданное описание">
            <a:extLst>
              <a:ext uri="{FF2B5EF4-FFF2-40B4-BE49-F238E27FC236}">
                <a16:creationId xmlns:a16="http://schemas.microsoft.com/office/drawing/2014/main" id="{43C48C9E-304F-469F-1BA8-830FAF645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970" y="2424881"/>
            <a:ext cx="6565223" cy="18061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1FA62D-219D-DAC0-0CB5-454775EBAD25}"/>
              </a:ext>
            </a:extLst>
          </p:cNvPr>
          <p:cNvSpPr txBox="1"/>
          <p:nvPr/>
        </p:nvSpPr>
        <p:spPr>
          <a:xfrm>
            <a:off x="6298406" y="4426744"/>
            <a:ext cx="48934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</a:rPr>
              <a:t>Схема работы модели для распознавания </a:t>
            </a:r>
          </a:p>
        </p:txBody>
      </p:sp>
    </p:spTree>
    <p:extLst>
      <p:ext uri="{BB962C8B-B14F-4D97-AF65-F5344CB8AC3E}">
        <p14:creationId xmlns:p14="http://schemas.microsoft.com/office/powerpoint/2010/main" val="173899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Background Fill">
            <a:extLst>
              <a:ext uri="{FF2B5EF4-FFF2-40B4-BE49-F238E27FC236}">
                <a16:creationId xmlns:a16="http://schemas.microsoft.com/office/drawing/2014/main" id="{03AE087C-11E2-4305-9282-D7F122FE72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Объект 4" descr="Изображение выглядит как человек, одежда, на открытом воздухе, культура&#10;&#10;Автоматически созданное описание">
            <a:extLst>
              <a:ext uri="{FF2B5EF4-FFF2-40B4-BE49-F238E27FC236}">
                <a16:creationId xmlns:a16="http://schemas.microsoft.com/office/drawing/2014/main" id="{CD492753-F012-04C5-09D7-D2D3FB279B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alphaModFix amt="60000"/>
          </a:blip>
          <a:srcRect r="-1" b="24980"/>
          <a:stretch/>
        </p:blipFill>
        <p:spPr>
          <a:xfrm>
            <a:off x="20" y="8571"/>
            <a:ext cx="12188932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2267F-1AE4-FB79-DD28-62891AA1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Стейкхолдеры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8AF85B0A-92F5-6F4B-AC24-091F31C7C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096713"/>
            <a:ext cx="7685037" cy="40802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1. **Фермеры и садоводы:** Главные пользователи технологии, заинтересованные в раннем выявлении болезней для повышения урожайности и снижения потерь. Они будут использовать приложение для диагностики своих растений.</a:t>
            </a:r>
          </a:p>
          <a:p>
            <a:r>
              <a:rPr lang="en-US">
                <a:solidFill>
                  <a:srgbClr val="FFFFFF"/>
                </a:solidFill>
              </a:rPr>
              <a:t>2. **Агрономы и специалисты по защите растений:** Профессионалы, которые будут использовать модель для более точной диагностики заболеваний, а также для разработки рекомендаций по лечению и профилактике.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CF365D-F104-414F-93C3-D9F568808E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5D118A1-A4AD-4C47-99CC-852FAD146E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Graphic 9">
              <a:extLst>
                <a:ext uri="{FF2B5EF4-FFF2-40B4-BE49-F238E27FC236}">
                  <a16:creationId xmlns:a16="http://schemas.microsoft.com/office/drawing/2014/main" id="{D3E51544-0AB7-4546-AB57-868FB0B41F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6DB3A34-0E17-44F2-A958-5C6EE80E39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B343AE4-2356-4838-B706-3A16FFFDE4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30" name="Graphic 9">
              <a:extLst>
                <a:ext uri="{FF2B5EF4-FFF2-40B4-BE49-F238E27FC236}">
                  <a16:creationId xmlns:a16="http://schemas.microsoft.com/office/drawing/2014/main" id="{D78B9AE4-2096-42B5-B267-1FCCF56F8F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1" name="Graphic 9">
              <a:extLst>
                <a:ext uri="{FF2B5EF4-FFF2-40B4-BE49-F238E27FC236}">
                  <a16:creationId xmlns:a16="http://schemas.microsoft.com/office/drawing/2014/main" id="{827DE0C5-02AF-4323-9CB7-E4C1D6449F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2315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36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3" name="Group 40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6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64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65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Color Fill">
            <a:extLst>
              <a:ext uri="{FF2B5EF4-FFF2-40B4-BE49-F238E27FC236}">
                <a16:creationId xmlns:a16="http://schemas.microsoft.com/office/drawing/2014/main" id="{BA44E6CA-03F3-47EA-A9F3-5C0674E28D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F12AF72-0A2D-40D4-A252-24C87E05D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4870" y="0"/>
            <a:ext cx="4257130" cy="6858000"/>
            <a:chOff x="7934870" y="0"/>
            <a:chExt cx="4257130" cy="6858000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88A98EA-9E50-4276-960F-ECEAF77660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48949" y="5077229"/>
              <a:ext cx="2643051" cy="1780771"/>
            </a:xfrm>
            <a:custGeom>
              <a:avLst/>
              <a:gdLst>
                <a:gd name="connsiteX0" fmla="*/ 688454 w 2606118"/>
                <a:gd name="connsiteY0" fmla="*/ 45 h 1780771"/>
                <a:gd name="connsiteX1" fmla="*/ 2185726 w 2606118"/>
                <a:gd name="connsiteY1" fmla="*/ 493214 h 1780771"/>
                <a:gd name="connsiteX2" fmla="*/ 2604211 w 2606118"/>
                <a:gd name="connsiteY2" fmla="*/ 1304250 h 1780771"/>
                <a:gd name="connsiteX3" fmla="*/ 2606118 w 2606118"/>
                <a:gd name="connsiteY3" fmla="*/ 1313978 h 1780771"/>
                <a:gd name="connsiteX4" fmla="*/ 2606118 w 2606118"/>
                <a:gd name="connsiteY4" fmla="*/ 1780771 h 1780771"/>
                <a:gd name="connsiteX5" fmla="*/ 215846 w 2606118"/>
                <a:gd name="connsiteY5" fmla="*/ 1780771 h 1780771"/>
                <a:gd name="connsiteX6" fmla="*/ 187787 w 2606118"/>
                <a:gd name="connsiteY6" fmla="*/ 1724104 h 1780771"/>
                <a:gd name="connsiteX7" fmla="*/ 49732 w 2606118"/>
                <a:gd name="connsiteY7" fmla="*/ 49732 h 1780771"/>
                <a:gd name="connsiteX8" fmla="*/ 688454 w 2606118"/>
                <a:gd name="connsiteY8" fmla="*/ 45 h 178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6118" h="1780771">
                  <a:moveTo>
                    <a:pt x="688454" y="45"/>
                  </a:moveTo>
                  <a:cubicBezTo>
                    <a:pt x="1159303" y="2313"/>
                    <a:pt x="1785062" y="92550"/>
                    <a:pt x="2185726" y="493214"/>
                  </a:cubicBezTo>
                  <a:cubicBezTo>
                    <a:pt x="2408317" y="715805"/>
                    <a:pt x="2535097" y="1007870"/>
                    <a:pt x="2604211" y="1304250"/>
                  </a:cubicBezTo>
                  <a:lnTo>
                    <a:pt x="2606118" y="1313978"/>
                  </a:lnTo>
                  <a:lnTo>
                    <a:pt x="2606118" y="1780771"/>
                  </a:lnTo>
                  <a:lnTo>
                    <a:pt x="215846" y="1780771"/>
                  </a:lnTo>
                  <a:lnTo>
                    <a:pt x="187787" y="1724104"/>
                  </a:lnTo>
                  <a:cubicBezTo>
                    <a:pt x="-127724" y="989597"/>
                    <a:pt x="49732" y="49732"/>
                    <a:pt x="49732" y="49732"/>
                  </a:cubicBezTo>
                  <a:cubicBezTo>
                    <a:pt x="49732" y="49732"/>
                    <a:pt x="322237" y="-1720"/>
                    <a:pt x="688454" y="4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B3898D6-076D-4851-882A-D474681692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469962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7488EFE-4EEE-4339-8F66-31FAF34B4C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65646" y="1470520"/>
              <a:ext cx="328008" cy="328008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5C8BA76-F88E-472D-B6F3-07C1A15804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4870" y="1"/>
              <a:ext cx="3034340" cy="2483913"/>
            </a:xfrm>
            <a:custGeom>
              <a:avLst/>
              <a:gdLst>
                <a:gd name="connsiteX0" fmla="*/ 39219 w 3034340"/>
                <a:gd name="connsiteY0" fmla="*/ 0 h 2483913"/>
                <a:gd name="connsiteX1" fmla="*/ 2995122 w 3034340"/>
                <a:gd name="connsiteY1" fmla="*/ 0 h 2483913"/>
                <a:gd name="connsiteX2" fmla="*/ 3006509 w 3034340"/>
                <a:gd name="connsiteY2" fmla="*/ 46641 h 2483913"/>
                <a:gd name="connsiteX3" fmla="*/ 2589045 w 3034340"/>
                <a:gd name="connsiteY3" fmla="*/ 1412038 h 2483913"/>
                <a:gd name="connsiteX4" fmla="*/ 1517170 w 3034340"/>
                <a:gd name="connsiteY4" fmla="*/ 2483913 h 2483913"/>
                <a:gd name="connsiteX5" fmla="*/ 445296 w 3034340"/>
                <a:gd name="connsiteY5" fmla="*/ 1412038 h 2483913"/>
                <a:gd name="connsiteX6" fmla="*/ 27832 w 3034340"/>
                <a:gd name="connsiteY6" fmla="*/ 46641 h 248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4340" h="2483913">
                  <a:moveTo>
                    <a:pt x="39219" y="0"/>
                  </a:moveTo>
                  <a:lnTo>
                    <a:pt x="2995122" y="0"/>
                  </a:lnTo>
                  <a:lnTo>
                    <a:pt x="3006509" y="46641"/>
                  </a:lnTo>
                  <a:cubicBezTo>
                    <a:pt x="3099279" y="525788"/>
                    <a:pt x="2960124" y="1040959"/>
                    <a:pt x="2589045" y="1412038"/>
                  </a:cubicBezTo>
                  <a:lnTo>
                    <a:pt x="1517170" y="2483913"/>
                  </a:lnTo>
                  <a:lnTo>
                    <a:pt x="445296" y="1412038"/>
                  </a:lnTo>
                  <a:cubicBezTo>
                    <a:pt x="74217" y="1040959"/>
                    <a:pt x="-64938" y="525788"/>
                    <a:pt x="27832" y="46641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32DFE1D-3FB1-4421-8E87-BA954FD231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7828" y="0"/>
              <a:ext cx="2708425" cy="2263840"/>
            </a:xfrm>
            <a:custGeom>
              <a:avLst/>
              <a:gdLst>
                <a:gd name="connsiteX0" fmla="*/ 46413 w 2708425"/>
                <a:gd name="connsiteY0" fmla="*/ 0 h 2263840"/>
                <a:gd name="connsiteX1" fmla="*/ 2662013 w 2708425"/>
                <a:gd name="connsiteY1" fmla="*/ 0 h 2263840"/>
                <a:gd name="connsiteX2" fmla="*/ 2683584 w 2708425"/>
                <a:gd name="connsiteY2" fmla="*/ 88351 h 2263840"/>
                <a:gd name="connsiteX3" fmla="*/ 2310959 w 2708425"/>
                <a:gd name="connsiteY3" fmla="*/ 1307094 h 2263840"/>
                <a:gd name="connsiteX4" fmla="*/ 1354213 w 2708425"/>
                <a:gd name="connsiteY4" fmla="*/ 2263840 h 2263840"/>
                <a:gd name="connsiteX5" fmla="*/ 397467 w 2708425"/>
                <a:gd name="connsiteY5" fmla="*/ 1307094 h 2263840"/>
                <a:gd name="connsiteX6" fmla="*/ 24842 w 2708425"/>
                <a:gd name="connsiteY6" fmla="*/ 88351 h 226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8425" h="2263840">
                  <a:moveTo>
                    <a:pt x="46413" y="0"/>
                  </a:moveTo>
                  <a:lnTo>
                    <a:pt x="2662013" y="0"/>
                  </a:lnTo>
                  <a:lnTo>
                    <a:pt x="2683584" y="88351"/>
                  </a:lnTo>
                  <a:cubicBezTo>
                    <a:pt x="2766390" y="516035"/>
                    <a:pt x="2642182" y="975871"/>
                    <a:pt x="2310959" y="1307094"/>
                  </a:cubicBezTo>
                  <a:lnTo>
                    <a:pt x="1354213" y="2263840"/>
                  </a:lnTo>
                  <a:lnTo>
                    <a:pt x="397467" y="1307094"/>
                  </a:lnTo>
                  <a:cubicBezTo>
                    <a:pt x="66245" y="975871"/>
                    <a:pt x="-57964" y="516035"/>
                    <a:pt x="24842" y="88351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1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528845-CC7A-20F1-CCEC-4A2772C497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1" y="668049"/>
            <a:ext cx="5505994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Стейкхолдеры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A75FFD-1FA1-42B8-BD5C-835635F90D1E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57201" y="2096713"/>
            <a:ext cx="5505994" cy="40802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3.**Государственные органы:** Могут поддерживать проект, так как он направлен на улучшение сельскохозяйственного производства и безопасность продуктов. Они могут быть заинтересованы в применении технологии на уровне политики и регулирования.</a:t>
            </a:r>
            <a:endParaRPr lang="en-US" dirty="0"/>
          </a:p>
          <a:p>
            <a:r>
              <a:rPr lang="en-US" dirty="0"/>
              <a:t>4.**</a:t>
            </a:r>
            <a:r>
              <a:rPr lang="en-US"/>
              <a:t>Исследовательские</a:t>
            </a:r>
            <a:r>
              <a:rPr lang="en-US" dirty="0"/>
              <a:t> </a:t>
            </a:r>
            <a:r>
              <a:rPr lang="en-US"/>
              <a:t>учреждения</a:t>
            </a:r>
            <a:r>
              <a:rPr lang="en-US" dirty="0"/>
              <a:t> и </a:t>
            </a:r>
            <a:r>
              <a:rPr lang="en-US"/>
              <a:t>университеты</a:t>
            </a:r>
            <a:r>
              <a:rPr lang="en-US" dirty="0"/>
              <a:t>:** </a:t>
            </a:r>
            <a:r>
              <a:rPr lang="en-US"/>
              <a:t>Участвуют</a:t>
            </a:r>
            <a:r>
              <a:rPr lang="en-US" dirty="0"/>
              <a:t> в </a:t>
            </a:r>
            <a:r>
              <a:rPr lang="en-US"/>
              <a:t>исследованиях</a:t>
            </a:r>
            <a:r>
              <a:rPr lang="en-US" dirty="0"/>
              <a:t> в </a:t>
            </a:r>
            <a:r>
              <a:rPr lang="en-US"/>
              <a:t>области</a:t>
            </a:r>
            <a:r>
              <a:rPr lang="en-US" dirty="0"/>
              <a:t> </a:t>
            </a:r>
            <a:r>
              <a:rPr lang="en-US"/>
              <a:t>агрономии</a:t>
            </a:r>
            <a:r>
              <a:rPr lang="en-US" dirty="0"/>
              <a:t> и </a:t>
            </a:r>
            <a:r>
              <a:rPr lang="en-US"/>
              <a:t>сельского</a:t>
            </a:r>
            <a:r>
              <a:rPr lang="en-US" dirty="0"/>
              <a:t> </a:t>
            </a:r>
            <a:r>
              <a:rPr lang="en-US"/>
              <a:t>хозяйства</a:t>
            </a:r>
            <a:r>
              <a:rPr lang="en-US" dirty="0"/>
              <a:t>, </a:t>
            </a:r>
            <a:r>
              <a:rPr lang="en-US"/>
              <a:t>могут</a:t>
            </a:r>
            <a:r>
              <a:rPr lang="en-US" dirty="0"/>
              <a:t> </a:t>
            </a:r>
            <a:r>
              <a:rPr lang="en-US"/>
              <a:t>использовать</a:t>
            </a:r>
            <a:r>
              <a:rPr lang="en-US" dirty="0"/>
              <a:t> </a:t>
            </a:r>
            <a:r>
              <a:rPr lang="en-US"/>
              <a:t>результаты</a:t>
            </a:r>
            <a:r>
              <a:rPr lang="en-US" dirty="0"/>
              <a:t> </a:t>
            </a:r>
            <a:r>
              <a:rPr lang="en-US"/>
              <a:t>проекта</a:t>
            </a:r>
            <a:r>
              <a:rPr lang="en-US" dirty="0"/>
              <a:t> </a:t>
            </a:r>
            <a:r>
              <a:rPr lang="en-US"/>
              <a:t>для</a:t>
            </a:r>
            <a:r>
              <a:rPr lang="en-US" dirty="0"/>
              <a:t> </a:t>
            </a:r>
            <a:r>
              <a:rPr lang="en-US"/>
              <a:t>дальнейшего</a:t>
            </a:r>
            <a:r>
              <a:rPr lang="en-US" dirty="0"/>
              <a:t> </a:t>
            </a:r>
            <a:r>
              <a:rPr lang="en-US"/>
              <a:t>изучения</a:t>
            </a:r>
            <a:r>
              <a:rPr lang="en-US" dirty="0"/>
              <a:t> </a:t>
            </a:r>
            <a:r>
              <a:rPr lang="en-US"/>
              <a:t>заболеваний</a:t>
            </a:r>
            <a:r>
              <a:rPr lang="en-US" dirty="0"/>
              <a:t> </a:t>
            </a:r>
            <a:r>
              <a:rPr lang="en-US"/>
              <a:t>растений</a:t>
            </a:r>
            <a:r>
              <a:rPr lang="en-US" dirty="0"/>
              <a:t> и </a:t>
            </a:r>
            <a:r>
              <a:rPr lang="en-US"/>
              <a:t>разработки</a:t>
            </a:r>
            <a:r>
              <a:rPr lang="en-US" dirty="0"/>
              <a:t> </a:t>
            </a:r>
            <a:r>
              <a:rPr lang="en-US"/>
              <a:t>новых</a:t>
            </a:r>
            <a:r>
              <a:rPr lang="en-US" dirty="0"/>
              <a:t> </a:t>
            </a:r>
            <a:r>
              <a:rPr lang="en-US"/>
              <a:t>подходов</a:t>
            </a:r>
            <a:r>
              <a:rPr lang="en-US" dirty="0"/>
              <a:t> к </a:t>
            </a:r>
            <a:r>
              <a:rPr lang="en-US"/>
              <a:t>их</a:t>
            </a:r>
            <a:r>
              <a:rPr lang="en-US" dirty="0"/>
              <a:t> </a:t>
            </a:r>
            <a:r>
              <a:rPr lang="en-US"/>
              <a:t>лечени</a:t>
            </a:r>
          </a:p>
        </p:txBody>
      </p:sp>
      <p:pic>
        <p:nvPicPr>
          <p:cNvPr id="5" name="Объект 4" descr="Изображение выглядит как человек, одежда, на открытом воздухе, микроскоп&#10;&#10;Автоматически созданное описание">
            <a:extLst>
              <a:ext uri="{FF2B5EF4-FFF2-40B4-BE49-F238E27FC236}">
                <a16:creationId xmlns:a16="http://schemas.microsoft.com/office/drawing/2014/main" id="{D926BD0C-3CFA-4DDD-96C3-978ACD4E6C56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rcRect r="3" b="7120"/>
          <a:stretch/>
        </p:blipFill>
        <p:spPr>
          <a:xfrm>
            <a:off x="6360177" y="1934966"/>
            <a:ext cx="5831823" cy="3046917"/>
          </a:xfrm>
          <a:custGeom>
            <a:avLst/>
            <a:gdLst/>
            <a:ahLst/>
            <a:cxnLst/>
            <a:rect l="l" t="t" r="r" b="b"/>
            <a:pathLst>
              <a:path w="5831823" h="3046917">
                <a:moveTo>
                  <a:pt x="4630021" y="7292"/>
                </a:moveTo>
                <a:lnTo>
                  <a:pt x="5831823" y="7292"/>
                </a:lnTo>
                <a:lnTo>
                  <a:pt x="5831823" y="2450538"/>
                </a:lnTo>
                <a:lnTo>
                  <a:pt x="5800042" y="2493038"/>
                </a:lnTo>
                <a:cubicBezTo>
                  <a:pt x="5520878" y="2831307"/>
                  <a:pt x="5098400" y="3046917"/>
                  <a:pt x="4625556" y="3046917"/>
                </a:cubicBezTo>
                <a:lnTo>
                  <a:pt x="3107978" y="3046917"/>
                </a:lnTo>
                <a:lnTo>
                  <a:pt x="3107978" y="1529337"/>
                </a:lnTo>
                <a:cubicBezTo>
                  <a:pt x="3107978" y="688726"/>
                  <a:pt x="3789410" y="7292"/>
                  <a:pt x="4630021" y="7292"/>
                </a:cubicBezTo>
                <a:close/>
                <a:moveTo>
                  <a:pt x="0" y="0"/>
                </a:moveTo>
                <a:lnTo>
                  <a:pt x="1517580" y="0"/>
                </a:lnTo>
                <a:cubicBezTo>
                  <a:pt x="2358191" y="0"/>
                  <a:pt x="3039624" y="681433"/>
                  <a:pt x="3039624" y="1522044"/>
                </a:cubicBezTo>
                <a:lnTo>
                  <a:pt x="3039624" y="3039623"/>
                </a:lnTo>
                <a:lnTo>
                  <a:pt x="1522045" y="3039623"/>
                </a:lnTo>
                <a:cubicBezTo>
                  <a:pt x="681434" y="3039623"/>
                  <a:pt x="0" y="2358190"/>
                  <a:pt x="0" y="151757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1623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787ED-EF4F-6D34-DF54-A8ECD90C8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653047"/>
          </a:xfrm>
        </p:spPr>
        <p:txBody>
          <a:bodyPr>
            <a:normAutofit fontScale="90000"/>
          </a:bodyPr>
          <a:lstStyle/>
          <a:p>
            <a:r>
              <a:rPr lang="ru-RU" dirty="0"/>
              <a:t>Требования</a:t>
            </a:r>
          </a:p>
        </p:txBody>
      </p:sp>
      <p:graphicFrame>
        <p:nvGraphicFramePr>
          <p:cNvPr id="12" name="Объект 5">
            <a:extLst>
              <a:ext uri="{FF2B5EF4-FFF2-40B4-BE49-F238E27FC236}">
                <a16:creationId xmlns:a16="http://schemas.microsoft.com/office/drawing/2014/main" id="{61335011-2140-B491-5063-F4CF1BFADB3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97922281"/>
              </p:ext>
            </p:extLst>
          </p:nvPr>
        </p:nvGraphicFramePr>
        <p:xfrm>
          <a:off x="457200" y="1711851"/>
          <a:ext cx="5617817" cy="3835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Объект 7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5B915A1C-7385-ADDE-FC25-19C87A8B4F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/>
        </p:blipFill>
        <p:spPr>
          <a:xfrm>
            <a:off x="6393070" y="1949116"/>
            <a:ext cx="4737100" cy="2963771"/>
          </a:xfrm>
        </p:spPr>
      </p:pic>
    </p:spTree>
    <p:extLst>
      <p:ext uri="{BB962C8B-B14F-4D97-AF65-F5344CB8AC3E}">
        <p14:creationId xmlns:p14="http://schemas.microsoft.com/office/powerpoint/2010/main" val="176812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olor Fill">
            <a:extLst>
              <a:ext uri="{FF2B5EF4-FFF2-40B4-BE49-F238E27FC236}">
                <a16:creationId xmlns:a16="http://schemas.microsoft.com/office/drawing/2014/main" id="{BA44E6CA-03F3-47EA-A9F3-5C0674E28D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8" name="Group 12">
            <a:extLst>
              <a:ext uri="{FF2B5EF4-FFF2-40B4-BE49-F238E27FC236}">
                <a16:creationId xmlns:a16="http://schemas.microsoft.com/office/drawing/2014/main" id="{7EE36A67-006F-476F-9635-DC6B386EEA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4625" y="685620"/>
            <a:ext cx="5444327" cy="6049020"/>
            <a:chOff x="6744625" y="685620"/>
            <a:chExt cx="5444327" cy="604902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9EE09B-0433-4F4A-B864-D895D8BAE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7132" y="6155147"/>
              <a:ext cx="227139" cy="22713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50531F8D-2903-44C8-A854-DDCFFC34F1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4625" y="967196"/>
              <a:ext cx="2116766" cy="211676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Graphic 18">
              <a:extLst>
                <a:ext uri="{FF2B5EF4-FFF2-40B4-BE49-F238E27FC236}">
                  <a16:creationId xmlns:a16="http://schemas.microsoft.com/office/drawing/2014/main" id="{95661429-E56F-4057-B25B-914DB7F87E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9618226" y="3599573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7D6490B-F4AE-4A13-BB54-35274AB326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6262" y="685620"/>
              <a:ext cx="265579" cy="265579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0FA281D-945D-4639-8F12-BC2D20C49E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C65BB-916E-8169-C1EF-D7AD302E3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5895581" cy="1325563"/>
          </a:xfrm>
        </p:spPr>
        <p:txBody>
          <a:bodyPr>
            <a:normAutofit/>
          </a:bodyPr>
          <a:lstStyle/>
          <a:p>
            <a:r>
              <a:rPr lang="ru-RU" b="1"/>
              <a:t>Со стороны бизнес логики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3C71FB-BFEE-FCF6-FD46-8CAAF24E4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5895581" cy="40802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Бизнес-логика предусматривает точную работу модели для классификации заболеваний и масштабируемость системы с возможностью обработки большого объема данных. Должна быть обеспечена защита данных пользователей, возможность автоматического обновления модели и интеграция с другими агротехнологиями. Также может быть реализована монетизация через подписки на дополнительные функции, такие как расширенные отчеты и прогнозирование.</a:t>
            </a:r>
          </a:p>
        </p:txBody>
      </p:sp>
      <p:pic>
        <p:nvPicPr>
          <p:cNvPr id="4" name="Рисунок 3" descr="Изображение выглядит как одежда, обувь, человек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2AF1577-CE48-580E-C29C-A41E5CF8D1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53" r="20695" b="-2"/>
          <a:stretch/>
        </p:blipFill>
        <p:spPr>
          <a:xfrm>
            <a:off x="7048316" y="1135173"/>
            <a:ext cx="4748792" cy="4748792"/>
          </a:xfrm>
          <a:custGeom>
            <a:avLst/>
            <a:gdLst/>
            <a:ahLst/>
            <a:cxnLst/>
            <a:rect l="l" t="t" r="r" b="b"/>
            <a:pathLst>
              <a:path w="3129592" h="3129592">
                <a:moveTo>
                  <a:pt x="1564796" y="0"/>
                </a:moveTo>
                <a:cubicBezTo>
                  <a:pt x="2429009" y="0"/>
                  <a:pt x="3129592" y="700583"/>
                  <a:pt x="3129592" y="1564796"/>
                </a:cubicBezTo>
                <a:cubicBezTo>
                  <a:pt x="3129592" y="2429009"/>
                  <a:pt x="2429009" y="3129592"/>
                  <a:pt x="1564796" y="3129592"/>
                </a:cubicBezTo>
                <a:cubicBezTo>
                  <a:pt x="700583" y="3129592"/>
                  <a:pt x="0" y="2429009"/>
                  <a:pt x="0" y="1564796"/>
                </a:cubicBezTo>
                <a:cubicBezTo>
                  <a:pt x="0" y="700583"/>
                  <a:pt x="700583" y="0"/>
                  <a:pt x="156479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03848582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ppt/theme/theme2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1332</Words>
  <Application>Microsoft Office PowerPoint</Application>
  <PresentationFormat>Широкоэкранный</PresentationFormat>
  <Paragraphs>106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23</vt:i4>
      </vt:variant>
    </vt:vector>
  </HeadingPairs>
  <TitlesOfParts>
    <vt:vector size="31" baseType="lpstr">
      <vt:lpstr>Arial</vt:lpstr>
      <vt:lpstr>Calibri</vt:lpstr>
      <vt:lpstr>Consolas</vt:lpstr>
      <vt:lpstr>Gill Sans Nova</vt:lpstr>
      <vt:lpstr>Neue Haas Grotesk Text Pro</vt:lpstr>
      <vt:lpstr>Roboto</vt:lpstr>
      <vt:lpstr>TropicVTI</vt:lpstr>
      <vt:lpstr>VanillaVTI</vt:lpstr>
      <vt:lpstr>Название проекта: Обнаружение болезней растений с использованием компьютерного зрения </vt:lpstr>
      <vt:lpstr>Презентация PowerPoint</vt:lpstr>
      <vt:lpstr>Востребовательнность </vt:lpstr>
      <vt:lpstr>Цели и задачи</vt:lpstr>
      <vt:lpstr>Ожидаемые результаты и Технологии</vt:lpstr>
      <vt:lpstr>Стейкхолдеры</vt:lpstr>
      <vt:lpstr>Стейкхолдеры</vt:lpstr>
      <vt:lpstr>Требования</vt:lpstr>
      <vt:lpstr>Со стороны бизнес логики</vt:lpstr>
      <vt:lpstr>Детекция болезней растений с использованием компьютерного зрения </vt:lpstr>
      <vt:lpstr>Презентация PowerPoint</vt:lpstr>
      <vt:lpstr>Для проекта будут использованы следующие библиотеки:</vt:lpstr>
      <vt:lpstr>Библиотеки</vt:lpstr>
      <vt:lpstr>Функции</vt:lpstr>
      <vt:lpstr>Функции</vt:lpstr>
      <vt:lpstr>Предварительная подготовка наборов данных и загрузчиков данных </vt:lpstr>
      <vt:lpstr>Валидационный набор данных (validation_dataset):</vt:lpstr>
      <vt:lpstr>Моделирование</vt:lpstr>
      <vt:lpstr>Моделирование</vt:lpstr>
      <vt:lpstr>Визуализация</vt:lpstr>
      <vt:lpstr>визуализация точности (accuracy) </vt:lpstr>
      <vt:lpstr>Составление прогнозов на основе тестовых данных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проекта: Обнаружение болезней растений с использованием компьютерного зрения</dc:title>
  <dc:creator>фыв ЧЕПУШИКИН</dc:creator>
  <cp:lastModifiedBy>фыв ЧЕПУШИКИН</cp:lastModifiedBy>
  <cp:revision>245</cp:revision>
  <dcterms:created xsi:type="dcterms:W3CDTF">2024-10-13T20:54:41Z</dcterms:created>
  <dcterms:modified xsi:type="dcterms:W3CDTF">2024-10-14T13:13:22Z</dcterms:modified>
</cp:coreProperties>
</file>