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9942500" cy="6761150"/>
  <p:embeddedFontLst>
    <p:embeddedFont>
      <p:font typeface="PT Mono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h54TOSmm+Uu8atNAyIMS0zSMv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TMon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31791" y="0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1" name="Google Shape;171;p10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3" name="Google Shape;183;p11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9" name="Google Shape;209;p12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9" name="Google Shape;239;p13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0" name="Google Shape;270;p14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5" name="Google Shape;305;p15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6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1" name="Google Shape;321;p16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7" name="Google Shape;337;p17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8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1" name="Google Shape;371;p18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9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9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0" name="Google Shape;380;p19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2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9" name="Google Shape;389;p20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1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8" name="Google Shape;398;p21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2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7" name="Google Shape;407;p22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3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6" name="Google Shape;416;p23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4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5" name="Google Shape;425;p24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5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4" name="Google Shape;434;p25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6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3" name="Google Shape;443;p26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7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2" name="Google Shape;452;p27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8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8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61" name="Google Shape;461;p28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29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70" name="Google Shape;470;p29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4" name="Google Shape;104;p3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30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0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79" name="Google Shape;479;p30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1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1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8" name="Google Shape;488;p31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32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2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7" name="Google Shape;497;p32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3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3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06" name="Google Shape;506;p33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4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4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5" name="Google Shape;515;p34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35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5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7" name="Google Shape;537;p35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36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6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6" name="Google Shape;546;p36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7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37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7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55" name="Google Shape;555;p37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8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38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8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4" name="Google Shape;564;p38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39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9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3" name="Google Shape;573;p39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3" name="Google Shape;113;p4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40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0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82" name="Google Shape;582;p40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41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1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00" name="Google Shape;600;p41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2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42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2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09" name="Google Shape;609;p42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3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43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3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8" name="Google Shape;618;p43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4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44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4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27" name="Google Shape;627;p44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45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5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36" name="Google Shape;636;p45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46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6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5" name="Google Shape;645;p46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47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7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54" name="Google Shape;654;p47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" name="Google Shape;122;p5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База данных содержит множество таблиц</a:t>
            </a:r>
            <a:endParaRPr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Отношение (или таблица)</a:t>
            </a:r>
            <a:r>
              <a:rPr lang="ru-RU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содержит кортежи и атрибуты</a:t>
            </a:r>
            <a:endParaRPr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Кортеж (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строка</a:t>
            </a: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-RU" sz="1200"/>
              <a:t>—</a:t>
            </a: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 набор полей, обычно представляющих «объект», например, человека или музыкальную композицию</a:t>
            </a:r>
            <a:endParaRPr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Атрибут (также колонка или поле) </a:t>
            </a:r>
            <a:r>
              <a:rPr lang="ru-RU" sz="1200"/>
              <a:t>—</a:t>
            </a: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 один из множества возможных элементов данных, относящихся к объекту представленному строкой</a:t>
            </a:r>
            <a:endParaRPr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6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>
                <a:latin typeface="Arial"/>
                <a:ea typeface="Arial"/>
                <a:cs typeface="Arial"/>
                <a:sym typeface="Arial"/>
              </a:rPr>
              <a:t>Отношение</a:t>
            </a: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 представляет из себя набор кортежей с одинаковыми атрибутами. Кортеж обычно представляет объект и информацию об объекте. Объекты обычно представляют собой физические объекты или концепции. Отношение обычно описывается как таблица, организованная в виде строк </a:t>
            </a:r>
            <a:r>
              <a:rPr lang="ru-RU" sz="1200"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 столбцов.  Все данные, на которые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u="none" cap="none" strike="noStrike">
                <a:latin typeface="Arial"/>
                <a:ea typeface="Arial"/>
                <a:cs typeface="Arial"/>
                <a:sym typeface="Arial"/>
              </a:rPr>
              <a:t>ссылается атрибут, находятся в одном домене и подчиняются одним и тем же ограничениям.</a:t>
            </a:r>
            <a:endParaRPr/>
          </a:p>
        </p:txBody>
      </p:sp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7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0" name="Google Shape;150;p8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1" name="Google Shape;161;p9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23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Relationship Id="rId15" Type="http://schemas.openxmlformats.org/officeDocument/2006/relationships/image" Target="../media/image26.png"/><Relationship Id="rId14" Type="http://schemas.openxmlformats.org/officeDocument/2006/relationships/image" Target="../media/image20.png"/><Relationship Id="rId16" Type="http://schemas.openxmlformats.org/officeDocument/2006/relationships/image" Target="../media/image24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mysql.ru/docs/man/Column_types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576152" y="2564904"/>
            <a:ext cx="7991696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Arial"/>
              <a:buNone/>
            </a:pPr>
            <a:r>
              <a:rPr b="1" lang="ru-RU" sz="36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Базы данных</a:t>
            </a:r>
            <a:endParaRPr sz="36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10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Внешние ключи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•"/>
            </a:pPr>
            <a:r>
              <a:rPr lang="ru-RU" sz="2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Внешний ключ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– ситуация, когда в таблице есть столбец, содержащий ключ, который указывает на </a:t>
            </a:r>
            <a:r>
              <a:rPr lang="ru-RU" sz="2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первичный ключ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другой таблицы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Хорошо, когда первичные и внешние ключи являются целочисленными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4427984" y="4622364"/>
            <a:ext cx="1682817" cy="1243012"/>
          </a:xfrm>
          <a:prstGeom prst="rect">
            <a:avLst/>
          </a:prstGeom>
          <a:noFill/>
          <a:ln cap="rnd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Исполнитель</a:t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6622984" y="4475918"/>
            <a:ext cx="1326241" cy="1535961"/>
          </a:xfrm>
          <a:prstGeom prst="rect">
            <a:avLst/>
          </a:prstGeom>
          <a:noFill/>
          <a:ln cap="rnd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Альбом</a:t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artist_id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cxnSp>
        <p:nvCxnSpPr>
          <p:cNvPr id="178" name="Google Shape;178;p10"/>
          <p:cNvCxnSpPr/>
          <p:nvPr/>
        </p:nvCxnSpPr>
        <p:spPr>
          <a:xfrm>
            <a:off x="5409434" y="5204510"/>
            <a:ext cx="1213650" cy="367368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6" name="Google Shape;186;p11"/>
          <p:cNvSpPr txBox="1"/>
          <p:nvPr>
            <p:ph type="title"/>
          </p:nvPr>
        </p:nvSpPr>
        <p:spPr>
          <a:xfrm>
            <a:off x="511677" y="1106144"/>
            <a:ext cx="8280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Установление отношений</a:t>
            </a:r>
            <a:endParaRPr/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090" y="5178284"/>
            <a:ext cx="6789820" cy="113658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/>
          <p:nvPr/>
        </p:nvSpPr>
        <p:spPr>
          <a:xfrm>
            <a:off x="6794051" y="2064495"/>
            <a:ext cx="1604528" cy="13208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Композиция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Рейтинг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Счет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3650801" y="3136057"/>
            <a:ext cx="1322386" cy="550862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i="0" lang="ru-RU" sz="1800" u="none" cap="none" strike="noStrike">
                <a:solidFill>
                  <a:schemeClr val="dk1"/>
                </a:solidFill>
              </a:rPr>
              <a:t>  Альбом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90" name="Google Shape;190;p11"/>
          <p:cNvCxnSpPr/>
          <p:nvPr/>
        </p:nvCxnSpPr>
        <p:spPr>
          <a:xfrm flipH="1" rot="10800000">
            <a:off x="5111301" y="2570907"/>
            <a:ext cx="1520825" cy="64135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91" name="Google Shape;191;p11"/>
          <p:cNvSpPr/>
          <p:nvPr/>
        </p:nvSpPr>
        <p:spPr>
          <a:xfrm>
            <a:off x="5289620" y="3243619"/>
            <a:ext cx="1252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800" u="none" cap="none" strike="noStrike">
                <a:solidFill>
                  <a:schemeClr val="dk1"/>
                </a:solidFill>
              </a:rPr>
              <a:t>относится к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1064128" y="2150220"/>
            <a:ext cx="1729423" cy="5207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i="0" lang="ru-RU" sz="1800" u="none" cap="none" strike="noStrike">
                <a:solidFill>
                  <a:schemeClr val="dk1"/>
                </a:solidFill>
              </a:rPr>
              <a:t>  Исполнитель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93" name="Google Shape;193;p11"/>
          <p:cNvCxnSpPr/>
          <p:nvPr/>
        </p:nvCxnSpPr>
        <p:spPr>
          <a:xfrm>
            <a:off x="2491926" y="2782044"/>
            <a:ext cx="1050924" cy="493711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94" name="Google Shape;194;p11"/>
          <p:cNvSpPr/>
          <p:nvPr/>
        </p:nvSpPr>
        <p:spPr>
          <a:xfrm>
            <a:off x="3190238" y="2570894"/>
            <a:ext cx="1329359" cy="27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относится к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5016050" y="4093320"/>
            <a:ext cx="1320800" cy="414336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Жанр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1"/>
          <p:cNvCxnSpPr/>
          <p:nvPr/>
        </p:nvCxnSpPr>
        <p:spPr>
          <a:xfrm flipH="1" rot="10800000">
            <a:off x="6511476" y="3548807"/>
            <a:ext cx="692150" cy="839787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97" name="Google Shape;197;p11"/>
          <p:cNvSpPr/>
          <p:nvPr/>
        </p:nvSpPr>
        <p:spPr>
          <a:xfrm>
            <a:off x="6898826" y="4058006"/>
            <a:ext cx="13842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800" u="none" cap="none" strike="noStrike">
                <a:solidFill>
                  <a:schemeClr val="dk1"/>
                </a:solidFill>
              </a:rPr>
              <a:t>относится к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1184659" y="4855945"/>
            <a:ext cx="1515133" cy="30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Cabin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Композиция 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2987824" y="4855945"/>
            <a:ext cx="706378" cy="30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Cabin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3563888" y="4855945"/>
            <a:ext cx="1097281" cy="30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Cabin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Исполнитель 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4644008" y="4855945"/>
            <a:ext cx="951627" cy="30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Cabin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Альбом  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5724128" y="4855945"/>
            <a:ext cx="776956" cy="30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Cabin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Жанр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6444208" y="4855945"/>
            <a:ext cx="874314" cy="30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Cabin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Рейтинг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7318664" y="4855945"/>
            <a:ext cx="781728" cy="30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Cabin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Счет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5044800" y="2223533"/>
            <a:ext cx="1832886" cy="1764505"/>
          </a:xfrm>
          <a:prstGeom prst="rect">
            <a:avLst/>
          </a:pr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666918" y="2725245"/>
            <a:ext cx="1022751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Альбом</a:t>
            </a: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cxnSp>
        <p:nvCxnSpPr>
          <p:cNvPr id="214" name="Google Shape;214;p12"/>
          <p:cNvCxnSpPr/>
          <p:nvPr/>
        </p:nvCxnSpPr>
        <p:spPr>
          <a:xfrm flipH="1" rot="10800000">
            <a:off x="1856352" y="2871192"/>
            <a:ext cx="3148875" cy="6750"/>
          </a:xfrm>
          <a:prstGeom prst="straightConnector1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15" name="Google Shape;215;p12"/>
          <p:cNvSpPr txBox="1"/>
          <p:nvPr/>
        </p:nvSpPr>
        <p:spPr>
          <a:xfrm>
            <a:off x="2860041" y="2303764"/>
            <a:ext cx="1428975" cy="349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000" u="none" cap="none" strike="noStrike">
                <a:solidFill>
                  <a:schemeClr val="dk1"/>
                </a:solidFill>
              </a:rPr>
              <a:t>относится к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3439586" y="4237340"/>
            <a:ext cx="1357311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Альбом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3439586" y="4687396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3439586" y="5116021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7164861" y="3179816"/>
            <a:ext cx="1357311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bin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Композиция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7164861" y="3629873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7164861" y="4058498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7164861" y="4501410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рейтинг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7164861" y="4915748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7164861" y="5358660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счет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7164861" y="5787285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album_id</a:t>
            </a:r>
            <a:endParaRPr/>
          </a:p>
        </p:txBody>
      </p:sp>
      <p:cxnSp>
        <p:nvCxnSpPr>
          <p:cNvPr id="226" name="Google Shape;226;p12"/>
          <p:cNvCxnSpPr>
            <a:endCxn id="225" idx="1"/>
          </p:cNvCxnSpPr>
          <p:nvPr/>
        </p:nvCxnSpPr>
        <p:spPr>
          <a:xfrm>
            <a:off x="4796961" y="4715798"/>
            <a:ext cx="2367900" cy="1285800"/>
          </a:xfrm>
          <a:prstGeom prst="straightConnector1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7" name="Google Shape;227;p12"/>
          <p:cNvSpPr txBox="1"/>
          <p:nvPr/>
        </p:nvSpPr>
        <p:spPr>
          <a:xfrm>
            <a:off x="853549" y="4662393"/>
            <a:ext cx="2193282" cy="1228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Таблица</a:t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Первичный ключ</a:t>
            </a:r>
            <a:endParaRPr b="0" i="0" sz="2000" u="none" cap="none" strike="noStrike">
              <a:solidFill>
                <a:srgbClr val="FF7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Логический ключ</a:t>
            </a:r>
            <a:endParaRPr b="0" i="0" sz="2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 b="0" i="0" sz="20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5193265" y="2368058"/>
            <a:ext cx="1549667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Композиция</a:t>
            </a: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5210051" y="3311033"/>
            <a:ext cx="847043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</a:t>
            </a: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5206471" y="3010995"/>
            <a:ext cx="1229760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Рейтинг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5210051" y="3637316"/>
            <a:ext cx="713482" cy="316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Счет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5193265" y="2725245"/>
            <a:ext cx="1684421" cy="292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528156" y="2474714"/>
            <a:ext cx="1321593" cy="792956"/>
          </a:xfrm>
          <a:prstGeom prst="rect">
            <a:avLst/>
          </a:pr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539552" y="1124744"/>
            <a:ext cx="8280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Установление отношений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Установление отношений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3875933" y="2427976"/>
            <a:ext cx="1357311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3875933" y="2878032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3875933" y="3306657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6641243" y="1985689"/>
            <a:ext cx="1742172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Композиция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6641243" y="2435745"/>
            <a:ext cx="1742172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6641243" y="2864370"/>
            <a:ext cx="1742172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6641243" y="3307283"/>
            <a:ext cx="1742172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рейтинг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6641243" y="3721620"/>
            <a:ext cx="1742172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6641243" y="4164533"/>
            <a:ext cx="1742172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счет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6641243" y="4593158"/>
            <a:ext cx="1742172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album_id</a:t>
            </a:r>
            <a:endParaRPr/>
          </a:p>
        </p:txBody>
      </p:sp>
      <p:cxnSp>
        <p:nvCxnSpPr>
          <p:cNvPr id="253" name="Google Shape;253;p13"/>
          <p:cNvCxnSpPr>
            <a:endCxn id="252" idx="1"/>
          </p:cNvCxnSpPr>
          <p:nvPr/>
        </p:nvCxnSpPr>
        <p:spPr>
          <a:xfrm>
            <a:off x="5353043" y="2642370"/>
            <a:ext cx="1288200" cy="2165100"/>
          </a:xfrm>
          <a:prstGeom prst="straightConnector1">
            <a:avLst/>
          </a:prstGeom>
          <a:noFill/>
          <a:ln cap="rnd" cmpd="sng" w="88900">
            <a:solidFill>
              <a:srgbClr val="FF00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54" name="Google Shape;254;p13"/>
          <p:cNvSpPr txBox="1"/>
          <p:nvPr/>
        </p:nvSpPr>
        <p:spPr>
          <a:xfrm>
            <a:off x="827584" y="1970776"/>
            <a:ext cx="1869630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Исполнитель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827584" y="2420832"/>
            <a:ext cx="1869629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827584" y="2849457"/>
            <a:ext cx="1869629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3875933" y="3728138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artist_id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4225977" y="4745937"/>
            <a:ext cx="1357311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Жанр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4225977" y="5195993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4225977" y="5624618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6641243" y="5007495"/>
            <a:ext cx="1742172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genre_id</a:t>
            </a:r>
            <a:endParaRPr/>
          </a:p>
        </p:txBody>
      </p:sp>
      <p:cxnSp>
        <p:nvCxnSpPr>
          <p:cNvPr id="262" name="Google Shape;262;p13"/>
          <p:cNvCxnSpPr>
            <a:stCxn id="258" idx="3"/>
            <a:endCxn id="261" idx="1"/>
          </p:cNvCxnSpPr>
          <p:nvPr/>
        </p:nvCxnSpPr>
        <p:spPr>
          <a:xfrm>
            <a:off x="5583288" y="4960250"/>
            <a:ext cx="1058100" cy="261600"/>
          </a:xfrm>
          <a:prstGeom prst="straightConnector1">
            <a:avLst/>
          </a:prstGeom>
          <a:noFill/>
          <a:ln cap="rnd" cmpd="sng" w="88900">
            <a:solidFill>
              <a:srgbClr val="FF00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63" name="Google Shape;263;p13"/>
          <p:cNvCxnSpPr/>
          <p:nvPr/>
        </p:nvCxnSpPr>
        <p:spPr>
          <a:xfrm>
            <a:off x="2813300" y="2642288"/>
            <a:ext cx="926900" cy="1284981"/>
          </a:xfrm>
          <a:prstGeom prst="straightConnector1">
            <a:avLst/>
          </a:prstGeom>
          <a:noFill/>
          <a:ln cap="rnd" cmpd="sng" w="88900">
            <a:solidFill>
              <a:srgbClr val="FF00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64" name="Google Shape;264;p13"/>
          <p:cNvSpPr txBox="1"/>
          <p:nvPr/>
        </p:nvSpPr>
        <p:spPr>
          <a:xfrm>
            <a:off x="414975" y="5355561"/>
            <a:ext cx="2998589" cy="9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Именование внешнего ключа подобным способом (artist_id) – распространенная практика</a:t>
            </a:r>
            <a:endParaRPr b="0" i="0" sz="16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511227" y="3927269"/>
            <a:ext cx="2193282" cy="1228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Таблица</a:t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Первичный ключ</a:t>
            </a:r>
            <a:endParaRPr b="0" i="0" sz="2000" u="none" cap="none" strike="noStrike">
              <a:solidFill>
                <a:srgbClr val="FF7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Логический ключ</a:t>
            </a:r>
            <a:endParaRPr b="0" i="0" sz="2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 b="0" i="0" sz="20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3" name="Google Shape;273;p14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Отношения: один ко многим</a:t>
            </a:r>
            <a:endParaRPr/>
          </a:p>
        </p:txBody>
      </p:sp>
      <p:sp>
        <p:nvSpPr>
          <p:cNvPr id="274" name="Google Shape;274;p14"/>
          <p:cNvSpPr txBox="1"/>
          <p:nvPr/>
        </p:nvSpPr>
        <p:spPr>
          <a:xfrm>
            <a:off x="5136341" y="2110141"/>
            <a:ext cx="1707758" cy="1764505"/>
          </a:xfrm>
          <a:prstGeom prst="rect">
            <a:avLst/>
          </a:pr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539551" y="2611853"/>
            <a:ext cx="1089947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Альбом  </a:t>
            </a:r>
            <a:endParaRPr/>
          </a:p>
        </p:txBody>
      </p:sp>
      <p:cxnSp>
        <p:nvCxnSpPr>
          <p:cNvPr id="276" name="Google Shape;276;p14"/>
          <p:cNvCxnSpPr/>
          <p:nvPr/>
        </p:nvCxnSpPr>
        <p:spPr>
          <a:xfrm>
            <a:off x="1745320" y="2764550"/>
            <a:ext cx="3366231" cy="0"/>
          </a:xfrm>
          <a:prstGeom prst="straightConnector1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77" name="Google Shape;277;p14"/>
          <p:cNvSpPr txBox="1"/>
          <p:nvPr/>
        </p:nvSpPr>
        <p:spPr>
          <a:xfrm>
            <a:off x="2637860" y="2190372"/>
            <a:ext cx="2060650" cy="349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Принадлежит к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3511877" y="4190622"/>
            <a:ext cx="1357311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Альбом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3511877" y="4640678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3511877" y="5069303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7140902" y="3166684"/>
            <a:ext cx="1483870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Композиция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7140902" y="3578641"/>
            <a:ext cx="1483870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7140902" y="4007266"/>
            <a:ext cx="1483870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7140902" y="4450178"/>
            <a:ext cx="1483870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рейтинг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7140902" y="4864516"/>
            <a:ext cx="1483870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7140902" y="5307428"/>
            <a:ext cx="1483870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счет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7140902" y="5736053"/>
            <a:ext cx="1483870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album_id</a:t>
            </a:r>
            <a:endParaRPr/>
          </a:p>
        </p:txBody>
      </p:sp>
      <p:cxnSp>
        <p:nvCxnSpPr>
          <p:cNvPr id="288" name="Google Shape;288;p14"/>
          <p:cNvCxnSpPr>
            <a:endCxn id="287" idx="1"/>
          </p:cNvCxnSpPr>
          <p:nvPr/>
        </p:nvCxnSpPr>
        <p:spPr>
          <a:xfrm>
            <a:off x="4958402" y="4769866"/>
            <a:ext cx="2182500" cy="1180500"/>
          </a:xfrm>
          <a:prstGeom prst="straightConnector1">
            <a:avLst/>
          </a:prstGeom>
          <a:noFill/>
          <a:ln cap="rnd" cmpd="sng" w="88900">
            <a:solidFill>
              <a:srgbClr val="FF00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89" name="Google Shape;289;p14"/>
          <p:cNvSpPr txBox="1"/>
          <p:nvPr/>
        </p:nvSpPr>
        <p:spPr>
          <a:xfrm>
            <a:off x="539552" y="3890584"/>
            <a:ext cx="2167280" cy="1228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Таблица</a:t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Первичный ключ</a:t>
            </a:r>
            <a:endParaRPr b="0" i="0" sz="2000" u="none" cap="none" strike="noStrike">
              <a:solidFill>
                <a:srgbClr val="FF7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Логический ключ</a:t>
            </a:r>
            <a:endParaRPr b="0" i="0" sz="2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 b="0" i="0" sz="20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5245417" y="2196916"/>
            <a:ext cx="1489606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Композиция</a:t>
            </a: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5504135" y="3139891"/>
            <a:ext cx="972171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</a:t>
            </a: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5407414" y="2839853"/>
            <a:ext cx="1165612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Рейтинг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5467523" y="3452334"/>
            <a:ext cx="1045394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Счет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5299955" y="2496953"/>
            <a:ext cx="1380530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6222037" y="5122166"/>
            <a:ext cx="807820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5117079" y="4489241"/>
            <a:ext cx="731399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7140902" y="2110141"/>
            <a:ext cx="1357312" cy="840875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Повторение: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 многим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4072023" y="2951016"/>
            <a:ext cx="963686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2032280" y="2951016"/>
            <a:ext cx="674400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403334" y="2346935"/>
            <a:ext cx="1321593" cy="792956"/>
          </a:xfrm>
          <a:prstGeom prst="rect">
            <a:avLst/>
          </a:pr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8" name="Google Shape;308;p15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Отношения: один ко многим</a:t>
            </a:r>
            <a:endParaRPr/>
          </a:p>
        </p:txBody>
      </p:sp>
      <p:pic>
        <p:nvPicPr>
          <p:cNvPr descr="Screen Shot 2015-08-10 at 11.36.13 AM.png" id="309" name="Google Shape;3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673" y="2855988"/>
            <a:ext cx="1514474" cy="850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8-10 at 11.31.34 AM.png" id="310" name="Google Shape;310;p15"/>
          <p:cNvPicPr preferRelativeResize="0"/>
          <p:nvPr/>
        </p:nvPicPr>
        <p:blipFill rotWithShape="1">
          <a:blip r:embed="rId4">
            <a:alphaModFix/>
          </a:blip>
          <a:srcRect b="0" l="3906" r="0" t="0"/>
          <a:stretch/>
        </p:blipFill>
        <p:spPr>
          <a:xfrm>
            <a:off x="2001174" y="4077072"/>
            <a:ext cx="5141652" cy="1357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15"/>
          <p:cNvCxnSpPr/>
          <p:nvPr/>
        </p:nvCxnSpPr>
        <p:spPr>
          <a:xfrm rot="10800000">
            <a:off x="1324185" y="3347478"/>
            <a:ext cx="2826064" cy="1302616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312" name="Google Shape;312;p15"/>
          <p:cNvSpPr txBox="1"/>
          <p:nvPr/>
        </p:nvSpPr>
        <p:spPr>
          <a:xfrm>
            <a:off x="3728546" y="3705745"/>
            <a:ext cx="981302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2845970" y="3203545"/>
            <a:ext cx="673800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500px-CPT-Databases-OnetoMany.svg.png" id="314" name="Google Shape;3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0711" y="2280830"/>
            <a:ext cx="3571874" cy="79295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15" name="Google Shape;315;p15"/>
          <p:cNvSpPr txBox="1"/>
          <p:nvPr/>
        </p:nvSpPr>
        <p:spPr>
          <a:xfrm>
            <a:off x="7060573" y="3204145"/>
            <a:ext cx="931490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5633873" y="3204145"/>
            <a:ext cx="784822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4" name="Google Shape;324;p16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Отношения: многие ко многим</a:t>
            </a:r>
            <a:endParaRPr/>
          </a:p>
        </p:txBody>
      </p:sp>
      <p:pic>
        <p:nvPicPr>
          <p:cNvPr descr="500px-CPT-Databases-ManytoMany.svg.png" id="325" name="Google Shape;3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5259" y="2923519"/>
            <a:ext cx="3571874" cy="79295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descr="Databases-ManyToManyWJunction.jpg" id="326" name="Google Shape;3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6660" y="3993957"/>
            <a:ext cx="3922609" cy="1304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6"/>
          <p:cNvSpPr/>
          <p:nvPr/>
        </p:nvSpPr>
        <p:spPr>
          <a:xfrm>
            <a:off x="5363378" y="2615750"/>
            <a:ext cx="87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Книги</a:t>
            </a:r>
            <a:endParaRPr b="0" i="0" sz="18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7786572" y="2607800"/>
            <a:ext cx="102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Авторы</a:t>
            </a:r>
            <a:endParaRPr b="0" i="0" sz="18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5165245" y="3993950"/>
            <a:ext cx="102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Книги</a:t>
            </a:r>
            <a:endParaRPr b="0" i="0" sz="18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7999500" y="4339450"/>
            <a:ext cx="114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Авторы</a:t>
            </a:r>
            <a:endParaRPr b="0" i="0" sz="18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5248497" y="5321925"/>
            <a:ext cx="33989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Таблица, связывающая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таблицы «Книги» и «Авторы» </a:t>
            </a:r>
            <a:endParaRPr b="0" i="0" sz="18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 txBox="1"/>
          <p:nvPr>
            <p:ph idx="1" type="body"/>
          </p:nvPr>
        </p:nvSpPr>
        <p:spPr>
          <a:xfrm>
            <a:off x="512168" y="1988840"/>
            <a:ext cx="4376165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Иногда нам бывает необходимо смоделировать отношения многие ко многим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Нам нужно добавить «соединяющую» таблицу, содержащую два внешних ключа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Обычно в таком случае не бывает отдельного первичного ключа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0" name="Google Shape;340;p17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Отношения: многие ко многим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5688921" y="2381179"/>
            <a:ext cx="2118207" cy="1157287"/>
          </a:xfrm>
          <a:prstGeom prst="rect">
            <a:avLst/>
          </a:pr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755576" y="2381178"/>
            <a:ext cx="1734778" cy="1071562"/>
          </a:xfrm>
          <a:prstGeom prst="rect">
            <a:avLst/>
          </a:pr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1036750" y="2427612"/>
            <a:ext cx="1172430" cy="635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Курс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7"/>
          <p:cNvCxnSpPr/>
          <p:nvPr/>
        </p:nvCxnSpPr>
        <p:spPr>
          <a:xfrm flipH="1" rot="10800000">
            <a:off x="2500473" y="2748581"/>
            <a:ext cx="3148875" cy="6750"/>
          </a:xfrm>
          <a:prstGeom prst="straightConnector1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lg" w="lg" type="triangle"/>
            <a:tailEnd len="lg" w="lg" type="triangle"/>
          </a:ln>
        </p:spPr>
      </p:cxnSp>
      <p:sp>
        <p:nvSpPr>
          <p:cNvPr id="345" name="Google Shape;345;p17"/>
          <p:cNvSpPr txBox="1"/>
          <p:nvPr/>
        </p:nvSpPr>
        <p:spPr>
          <a:xfrm>
            <a:off x="3360423" y="2181153"/>
            <a:ext cx="1428975" cy="349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участвует в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3567777" y="4046951"/>
            <a:ext cx="1357311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Участник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3567777" y="4497007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endParaRPr/>
          </a:p>
        </p:txBody>
      </p:sp>
      <p:sp>
        <p:nvSpPr>
          <p:cNvPr id="348" name="Google Shape;348;p17"/>
          <p:cNvSpPr txBox="1"/>
          <p:nvPr/>
        </p:nvSpPr>
        <p:spPr>
          <a:xfrm>
            <a:off x="3567777" y="4925632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course_id</a:t>
            </a:r>
            <a:endParaRPr/>
          </a:p>
        </p:txBody>
      </p:sp>
      <p:sp>
        <p:nvSpPr>
          <p:cNvPr id="349" name="Google Shape;349;p17"/>
          <p:cNvSpPr txBox="1"/>
          <p:nvPr/>
        </p:nvSpPr>
        <p:spPr>
          <a:xfrm>
            <a:off x="6597871" y="3811207"/>
            <a:ext cx="2059367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6597871" y="4261264"/>
            <a:ext cx="2059367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351" name="Google Shape;351;p17"/>
          <p:cNvSpPr txBox="1"/>
          <p:nvPr/>
        </p:nvSpPr>
        <p:spPr>
          <a:xfrm>
            <a:off x="6597871" y="4689889"/>
            <a:ext cx="2059367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Имя (name)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6597871" y="5132801"/>
            <a:ext cx="2059367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</p:txBody>
      </p:sp>
      <p:cxnSp>
        <p:nvCxnSpPr>
          <p:cNvPr id="353" name="Google Shape;353;p17"/>
          <p:cNvCxnSpPr>
            <a:endCxn id="348" idx="1"/>
          </p:cNvCxnSpPr>
          <p:nvPr/>
        </p:nvCxnSpPr>
        <p:spPr>
          <a:xfrm>
            <a:off x="1707477" y="4659945"/>
            <a:ext cx="1860300" cy="480000"/>
          </a:xfrm>
          <a:prstGeom prst="straightConnector1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54" name="Google Shape;354;p17"/>
          <p:cNvSpPr txBox="1"/>
          <p:nvPr/>
        </p:nvSpPr>
        <p:spPr>
          <a:xfrm>
            <a:off x="5808157" y="2427612"/>
            <a:ext cx="1819398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6264710" y="3066974"/>
            <a:ext cx="906293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</p:txBody>
      </p:sp>
      <p:sp>
        <p:nvSpPr>
          <p:cNvPr id="356" name="Google Shape;356;p17"/>
          <p:cNvSpPr txBox="1"/>
          <p:nvPr/>
        </p:nvSpPr>
        <p:spPr>
          <a:xfrm>
            <a:off x="6375850" y="2724074"/>
            <a:ext cx="684013" cy="350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5091158" y="4941530"/>
            <a:ext cx="839044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 txBox="1"/>
          <p:nvPr/>
        </p:nvSpPr>
        <p:spPr>
          <a:xfrm>
            <a:off x="5808158" y="4689889"/>
            <a:ext cx="734848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4707636" y="2919814"/>
            <a:ext cx="972395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2542956" y="2948864"/>
            <a:ext cx="884678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 txBox="1"/>
          <p:nvPr/>
        </p:nvSpPr>
        <p:spPr>
          <a:xfrm>
            <a:off x="350243" y="3995687"/>
            <a:ext cx="1357311" cy="428625"/>
          </a:xfrm>
          <a:prstGeom prst="rect">
            <a:avLst/>
          </a:prstGeom>
          <a:solidFill>
            <a:schemeClr val="accent1"/>
          </a:solidFill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Курс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 txBox="1"/>
          <p:nvPr/>
        </p:nvSpPr>
        <p:spPr>
          <a:xfrm>
            <a:off x="350243" y="4445743"/>
            <a:ext cx="1357311" cy="428625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363" name="Google Shape;363;p17"/>
          <p:cNvSpPr txBox="1"/>
          <p:nvPr/>
        </p:nvSpPr>
        <p:spPr>
          <a:xfrm>
            <a:off x="350243" y="4874368"/>
            <a:ext cx="1357311" cy="837503"/>
          </a:xfrm>
          <a:prstGeom prst="rect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75"/>
              <a:buFont typeface="Cabin"/>
              <a:buNone/>
            </a:pPr>
            <a:r>
              <a:rPr b="0" i="0" lang="ru-RU" sz="23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Название (title)</a:t>
            </a:r>
            <a:endParaRPr b="0" i="0" sz="23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17"/>
          <p:cNvCxnSpPr>
            <a:stCxn id="350" idx="1"/>
            <a:endCxn id="347" idx="3"/>
          </p:cNvCxnSpPr>
          <p:nvPr/>
        </p:nvCxnSpPr>
        <p:spPr>
          <a:xfrm flipH="1">
            <a:off x="4925071" y="4475577"/>
            <a:ext cx="1672800" cy="235800"/>
          </a:xfrm>
          <a:prstGeom prst="straightConnector1">
            <a:avLst/>
          </a:prstGeom>
          <a:noFill/>
          <a:ln cap="rnd" cmpd="sng" w="88900">
            <a:solidFill>
              <a:schemeClr val="accen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65" name="Google Shape;365;p17"/>
          <p:cNvSpPr txBox="1"/>
          <p:nvPr/>
        </p:nvSpPr>
        <p:spPr>
          <a:xfrm>
            <a:off x="1806354" y="4944389"/>
            <a:ext cx="684000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2637626" y="4439539"/>
            <a:ext cx="888232" cy="2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4" name="Google Shape;374;p18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SQL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782323" y="2267101"/>
            <a:ext cx="7527727" cy="39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(англ. structured query language – «язык структурированных запросов») – декларативный язык программирования, применяемый для создания, модификации и управления данными в реляционной базе данных, управляемой соответствующей системой управления базами данных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3" name="Google Shape;383;p19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Структура SQL запроса SELECT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782323" y="2267101"/>
            <a:ext cx="7527727" cy="39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 [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DISTINCT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| DISTINCTROW |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ALL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] 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 select_expression,... 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FROM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table_references 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[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WHERE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where_definition] 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[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GROUP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BY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{unsigned_integer | col_name | formula}] 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[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HAVING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where_definition] 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[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ORDER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BY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{unsigned_integer | col_name | formula} [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ASC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|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DESC</a:t>
            </a: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], ...]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Базы данных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Базовые понятия реляционных БД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Проектирование БД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SQL. Основные операции: SELECT, INSERT, UPDATE, DELETE, JOIN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Индексы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NoSQL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2" name="Google Shape;392;p20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Операции SQL: SELECT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82323" y="2267101"/>
            <a:ext cx="7527727" cy="39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* FROM users WHERE age &gt; 10;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* FROM users WHERE name = 'masha';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MAX(age) FROM users;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id, name, LENGTH(name) AS len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FROM users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WHERE email LIKE '%@mail.ru' AND age &gt; 10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ORDER BY name DESC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LIMIT 10 OFFSET 15;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Документация по встроенным методам в MySQL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https://dev.mysql.com/doc/refman/8.0/en/string-functions.html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1" name="Google Shape;401;p21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Агрегация</a:t>
            </a:r>
            <a:endParaRPr/>
          </a:p>
        </p:txBody>
      </p:sp>
      <p:sp>
        <p:nvSpPr>
          <p:cNvPr id="402" name="Google Shape;402;p21"/>
          <p:cNvSpPr txBox="1"/>
          <p:nvPr/>
        </p:nvSpPr>
        <p:spPr>
          <a:xfrm>
            <a:off x="782323" y="2267101"/>
            <a:ext cx="7527727" cy="39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first_name, count(id) as cnt 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FROM users_user 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WHERE first_name 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LIKE "%дим%" 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GROUP BY first_name 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HAVING cnt &gt; 100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ORDER BY cnt;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0" name="Google Shape;410;p22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Агрегатные функции MySQL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 вычисляет среднее значение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 вычисляет сумму значений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 вычисляет наименьшее значение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 вычисляет наибольшее значение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: вычисляет количество строк в запросе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9" name="Google Shape;419;p23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JOIN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82323" y="2267101"/>
            <a:ext cx="7527727" cy="39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h.name, a.name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FROM heroes h, abilities a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WHERE h.id = a.hero_id;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h.name, a.name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FROM heroes h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INNER JOIN abilities a ON h.id = a.hero_id;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h.name, a.name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FROM heroes h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LEFT JOIN abilities a ON h.id = a.hero_id;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8" name="Google Shape;428;p24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Вложенные запросы</a:t>
            </a:r>
            <a:endParaRPr/>
          </a:p>
        </p:txBody>
      </p:sp>
      <p:sp>
        <p:nvSpPr>
          <p:cNvPr id="429" name="Google Shape;429;p24"/>
          <p:cNvSpPr txBox="1"/>
          <p:nvPr/>
        </p:nvSpPr>
        <p:spPr>
          <a:xfrm>
            <a:off x="782323" y="2267101"/>
            <a:ext cx="7527727" cy="39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title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FROM article t1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JOIN (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  SELECT rubric_id, MAX(id) max_id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  FROM article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  GROUP BY rubric_id LIMIT 5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) t2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ON t1.id = t2.max_id;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7" name="Google Shape;437;p25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Операции SQL: INSERT, UPDATE, DELETE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782323" y="2267101"/>
            <a:ext cx="7527727" cy="39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INSERT INTO users (name, age) VALUES ('Petr', 10);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UPDATE users SET rating = rating + 1;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UPDATE users SET age = 20 WHERE name = 'Petr';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DELETE FROM users WHERE name = 'Masha';</a:t>
            </a:r>
            <a:endParaRPr/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DELETE FROM users WHERE age &gt; 150;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6" name="Google Shape;446;p26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Терминология</a:t>
            </a:r>
            <a:endParaRPr/>
          </a:p>
        </p:txBody>
      </p:sp>
      <p:sp>
        <p:nvSpPr>
          <p:cNvPr id="447" name="Google Shape;447;p26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Индекс – объект базы данных, создаваемый с целью повышения производительности поиска данных. Таблицы в базе данных могут иметь большое количество строк, которые хранятся в произвольном порядке, и их поиск по заданному критерию путём последовательного просмотра таблицы строка за строкой может занимать много времени. Индекс формируется из значений одного или нескольких столбцов таблицы и указателей на соответствующие строки таблицы и, таким образом, позволяет искать строки, удовлетворяющие критерию поиска. Ускорение работы с использованием индексов достигается в первую очередь за счёт того, что индекс имеет структуру, оптимизированную под поиск – например, сбалансированного дерева.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5" name="Google Shape;455;p27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По каким полям надо делать индексы</a:t>
            </a:r>
            <a:endParaRPr/>
          </a:p>
        </p:txBody>
      </p:sp>
      <p:sp>
        <p:nvSpPr>
          <p:cNvPr id="456" name="Google Shape;456;p27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Индексы для полей, по которым происходит JOIN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Индексы для полей, по которым фильтруются записи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Индексы для полей, по которым идет сортировка 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64" name="Google Shape;464;p28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Задачи проектирования</a:t>
            </a:r>
            <a:endParaRPr/>
          </a:p>
        </p:txBody>
      </p:sp>
      <p:sp>
        <p:nvSpPr>
          <p:cNvPr id="465" name="Google Shape;465;p28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Обеспечение хранения всей необходимой информации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Обеспечение возможности получения данных по всем запросам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Сокращение избыточности и дублирования данных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Обеспечение целостности данных 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73" name="Google Shape;473;p29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Проектирование баз данных</a:t>
            </a:r>
            <a:endParaRPr/>
          </a:p>
        </p:txBody>
      </p:sp>
      <p:pic>
        <p:nvPicPr>
          <p:cNvPr id="474" name="Google Shape;4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926" y="2175669"/>
            <a:ext cx="5172074" cy="355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3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Где хранить данные?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512168" y="1988840"/>
            <a:ext cx="78042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 клиенте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1" marL="876287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Cookie (4кб)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1" marL="876287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Web Storage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 сервере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1" marL="876287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В памяти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1" marL="876287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 диске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1" marL="876287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 диске и в памяти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0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2" name="Google Shape;482;p30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Проектирование баз данных</a:t>
            </a:r>
            <a:endParaRPr/>
          </a:p>
        </p:txBody>
      </p:sp>
      <p:pic>
        <p:nvPicPr>
          <p:cNvPr id="483" name="Google Shape;4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16" y="2083723"/>
            <a:ext cx="6585284" cy="412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1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1" name="Google Shape;491;p31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Нормализация базы данных</a:t>
            </a:r>
            <a:endParaRPr/>
          </a:p>
        </p:txBody>
      </p:sp>
      <p:sp>
        <p:nvSpPr>
          <p:cNvPr id="492" name="Google Shape;492;p31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Нормальная форма – свойство отношения в реляционной модели данных, характеризующее его с точки зрения избыточности, потенциально приводящей к логически ошибочным результатам выборки или изменения данных. Нормальная форма определяется как совокупность требований, которым должно удовлетворять отношение.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Процесс преобразования отношений базы данных к виду, отвечающему нормальным формам, называется нормализацией.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данных. Конечной целью нормализации является уменьшение потенциальной противоречивости хранимой в базе данных информации.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03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00" name="Google Shape;500;p32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Нормализация базы данных</a:t>
            </a:r>
            <a:endParaRPr/>
          </a:p>
        </p:txBody>
      </p:sp>
      <p:sp>
        <p:nvSpPr>
          <p:cNvPr id="501" name="Google Shape;501;p32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Теория баз данных объемна, невозможно понять ее без понимания исчисления предикатов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Не дублируйте данные, ссылайтесь на данные или делайте на них указатели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Используйте целые числа для первичных и внешних ключей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Добавляйте специальный «ключевой» столбец в каждую таблицу, на которую мы будем ссылаться. Обычно программисты именуют его «id»</a:t>
            </a:r>
            <a:endParaRPr/>
          </a:p>
          <a:p>
            <a:pPr indent="-603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09" name="Google Shape;509;p33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Распространенные СУБД</a:t>
            </a:r>
            <a:endParaRPr/>
          </a:p>
        </p:txBody>
      </p:sp>
      <p:sp>
        <p:nvSpPr>
          <p:cNvPr id="510" name="Google Shape;510;p33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3 самых широко используемых СУБД: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Oracle – крупная, масштаба предприятия, гибко настраиваемая. Коммерческое ПО с открытым исходным кодом;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– попроще, но очень быстрая и масштабируемая, с открытым исходным кодом;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SqlServer – удобный продукт от Майкрософт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Множество небольших, бесплатных СУБД, с открытым исходным кодом:  </a:t>
            </a:r>
            <a:endParaRPr/>
          </a:p>
          <a:p>
            <a:pPr indent="-174625" lvl="1" marL="587375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latin typeface="Arial"/>
                <a:ea typeface="Arial"/>
                <a:cs typeface="Arial"/>
                <a:sym typeface="Arial"/>
              </a:rPr>
              <a:t>HSQL, </a:t>
            </a:r>
            <a:r>
              <a:rPr b="1" lang="ru-RU" sz="1600"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ru-RU" sz="1600">
                <a:latin typeface="Arial"/>
                <a:ea typeface="Arial"/>
                <a:cs typeface="Arial"/>
                <a:sym typeface="Arial"/>
              </a:rPr>
              <a:t>, Postgres, ... 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8" name="Google Shape;518;p34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SQLite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1894" y="3525291"/>
            <a:ext cx="1535906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56" y="4982616"/>
            <a:ext cx="153590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9800" y="2203698"/>
            <a:ext cx="1535906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1612" y="4353966"/>
            <a:ext cx="1535906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9594" y="2939504"/>
            <a:ext cx="1535906" cy="47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89956" y="2853779"/>
            <a:ext cx="1535906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8225" y="3582441"/>
            <a:ext cx="1535906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82937" y="2239416"/>
            <a:ext cx="1535906" cy="37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82800" y="3861048"/>
            <a:ext cx="1535906" cy="63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6856" y="4103935"/>
            <a:ext cx="1535906" cy="53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40212" y="3339554"/>
            <a:ext cx="1535906" cy="5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04316" y="4496841"/>
            <a:ext cx="1535906" cy="39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90381" y="2296566"/>
            <a:ext cx="1535906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82800" y="4882604"/>
            <a:ext cx="1535906" cy="40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0" name="Google Shape;540;p35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SQLite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5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SQLite – очень популярная база данных. Маленькая, быстрая и бесплатная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Браузер SQLite позволяет напрямую управлять файлами SQLite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http://sqlitebrowser.org/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SQLite встроена в Python и в ряд других языков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9" name="Google Shape;549;p36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MySQL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6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MySQL – свободная реляционная система управления базами данных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Разработку и поддержку MySQL осуществляет корпорация Oracle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https://www.mysql.com/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MySQL является решением для малых и средних приложений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MySQL имеет API и коннекторы для многих языков, в том числе для Python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58" name="Google Shape;558;p37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MySQL – Типы данных</a:t>
            </a:r>
            <a:endParaRPr/>
          </a:p>
        </p:txBody>
      </p:sp>
      <p:sp>
        <p:nvSpPr>
          <p:cNvPr id="559" name="Google Shape;559;p37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INT - целое число нормального размера. Диапазон со знаком от -2147483648 до 2147483647. Диапазон без знака от 0 до 4294967295.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DOUBLE - число с плавающей точкой удвоенной точности нормального размера. Допустимые значения: от -1,7976931348623157E+308 до -2,2250738585072014E-308, 0, и от 2,2250738585072014E-308 до 1,7976931348623157E+308. Если указан атрибут UNSIGNED, отрицательные значения недопустимы.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DATE - дата. Поддерживается интервал от '1000-01-01' до '9999-12-31'. MySQL выводит значения DATE в формате 'YYYY-MM-DD', но можно установить значения в столбец DATE, используя как строки, так и числа. See section 6.2.2.2 Типы данных DATETIME, DATE и TIMESTAMP.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DATETIME - комбинация даты и времени. Поддерживается интервал от '1000-01-01 00:00:00' до '9999-12-31 23:59:59'.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TIMESTAMP - временная метка.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TIMEВ - время. Интервал от '-838:59:59' до '838:59:59’.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YEAR - год в двухзначном или четырехзначном форматах (по умолчанию формат четырехзначный).</a:t>
            </a:r>
            <a:endParaRPr/>
          </a:p>
          <a:p>
            <a:pPr indent="-857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57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7" name="Google Shape;567;p38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MySQL – Больше типов данных</a:t>
            </a:r>
            <a:endParaRPr/>
          </a:p>
        </p:txBody>
      </p:sp>
      <p:sp>
        <p:nvSpPr>
          <p:cNvPr id="568" name="Google Shape;568;p38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CHAR(M) [BINARY] - строка фиксированной длины, при хранении всегда дополняется пробелами в конце строки до заданного размера. Диапазон аргумента M составляет от 0 до 255 символов. Если не задан атрибут чувствительности к регистру BINARY, то величины CHAR сортируются и сравниваются как независимые от регистра в соответствии с установленным по умолчанию алфавитом.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CHAR - это синоним для CHAR(1).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VARCHAR(M) [BINARY] - строка переменной длины. 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TINYBLOB, TINYTEXT - столбец типа BLOB или TEXT с максимальной длиной 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255 (2^8 - 1) символов.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BLOB, TEXT - столбец типа BLOB или TEXT с максимальной длиной 65535 (2^16 - 1) символов.</a:t>
            </a:r>
            <a:endParaRPr/>
          </a:p>
          <a:p>
            <a:pPr indent="-857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Больше типов и более подробная документация: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http://www.mysql.ru/docs/man/Column_types.html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57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57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6" name="Google Shape;576;p39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NoSQL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488" y="2395292"/>
            <a:ext cx="3175000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4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Терминология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БД – взаимосвязанные данные, специальным образом хранящиеся на каком-либо носителе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СУБД – программный комплекс, обеспечивающий работу с данными в БД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0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85" name="Google Shape;585;p40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Общие характеристики NoSQL БД</a:t>
            </a:r>
            <a:endParaRPr/>
          </a:p>
        </p:txBody>
      </p:sp>
      <p:sp>
        <p:nvSpPr>
          <p:cNvPr id="586" name="Google Shape;586;p40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Не используют реляционную модель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Хорошо подходят для развертывания на кластере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Open-source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Schemaless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064" y="5758389"/>
            <a:ext cx="1783561" cy="48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1891" y="3295985"/>
            <a:ext cx="1119568" cy="94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2270" y="3207158"/>
            <a:ext cx="1171753" cy="7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210" y="5696022"/>
            <a:ext cx="1054637" cy="71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9748" y="4459745"/>
            <a:ext cx="1855899" cy="94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24023" y="3448261"/>
            <a:ext cx="1905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85216" y="4447199"/>
            <a:ext cx="2098677" cy="95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61468" y="5572092"/>
            <a:ext cx="711706" cy="8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15647" y="4164866"/>
            <a:ext cx="1410389" cy="155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03" name="Google Shape;603;p41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NoSQL: key-value СУБД</a:t>
            </a:r>
            <a:endParaRPr/>
          </a:p>
        </p:txBody>
      </p:sp>
      <p:sp>
        <p:nvSpPr>
          <p:cNvPr id="604" name="Google Shape;604;p41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Кейсы применения БД хранилищ ключ-значение: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Кеширование – быстрое и частое сохранение данных для будущего использования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Очередь – некоторые БД типа ключ-значение поддерживают списки, наборы и очереди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Распределение информации/задач – используется для реализации паттерна Pub/Sub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Живое обновление информации – приложения, использующие состояния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Популярные решения: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Memcached / MemcacheDB – распределённая БД в оперативной памяти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Redis – БД в оперативной памяти с поддержкой структур данных и возможностью выполнять операции на данных</a:t>
            </a:r>
            <a:endParaRPr/>
          </a:p>
          <a:p>
            <a:pPr indent="-603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03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2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2" name="Google Shape;612;p42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NoSQL: распределенные СУБД</a:t>
            </a:r>
            <a:endParaRPr/>
          </a:p>
        </p:txBody>
      </p:sp>
      <p:sp>
        <p:nvSpPr>
          <p:cNvPr id="613" name="Google Shape;613;p42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Кейсы применения распределенных СУБД: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Хранение неструктурированных, неразрушаемых данных – если вам необходимо хранить большие объемы данных в течение долгого времени, то такие БД очень хорошо справятся с задачей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Масштабирование – по задумке такие базы данных легко масштабируются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Популярные СУБД: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Cassandra – структура данных основана на BigTable и DynamoDB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HBase – хранилище для Apache Hadoop, основанное на принципах BigTable</a:t>
            </a:r>
            <a:endParaRPr/>
          </a:p>
          <a:p>
            <a:pPr indent="-603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03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21" name="Google Shape;621;p43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NoSQL: документоориентированные СУБД</a:t>
            </a:r>
            <a:endParaRPr/>
          </a:p>
        </p:txBody>
      </p:sp>
      <p:sp>
        <p:nvSpPr>
          <p:cNvPr id="622" name="Google Shape;622;p43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Популярные СУБД: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MongoDB – очень популярное и функциональное хранилище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Couchbase – основанное на JSON, совместимое c Memcached хранилище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CouchDB – передовое документоориентированное хранилище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4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30" name="Google Shape;630;p44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NoSQL: СУБД типа граф</a:t>
            </a:r>
            <a:endParaRPr/>
          </a:p>
        </p:txBody>
      </p:sp>
      <p:sp>
        <p:nvSpPr>
          <p:cNvPr id="631" name="Google Shape;631;p44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Кейсы применения СУБД типа граф: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работа со сложно связанной информацией. Например граф знакомств в соцсети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Моделирование и поддержка классификаций – такие БД преуспели везде, где есть связи. Моделирование данных и классификацию различной информации по связям можно с легкостью представить, используя эти БД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Популярные СУБД: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OrientDB – очень быстрое документоориентированное хранилище гибрид типа граф, написанное на Java. Включает в себя разные режимы работы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Neo4J – бессхемное, очень мощное и популярное хранилище, написанное на Java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5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39" name="Google Shape;639;p45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SQL подход к проектированию БД</a:t>
            </a:r>
            <a:endParaRPr/>
          </a:p>
        </p:txBody>
      </p:sp>
      <p:pic>
        <p:nvPicPr>
          <p:cNvPr descr="Picture 6" id="640" name="Google Shape;6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767" y="1818288"/>
            <a:ext cx="6146464" cy="443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6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8" name="Google Shape;648;p46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NoSQL подход</a:t>
            </a:r>
            <a:endParaRPr/>
          </a:p>
        </p:txBody>
      </p:sp>
      <p:pic>
        <p:nvPicPr>
          <p:cNvPr descr="Picture 4" id="649" name="Google Shape;64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269" y="1974844"/>
            <a:ext cx="5019461" cy="465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57" name="Google Shape;657;p47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Разница подходов</a:t>
            </a:r>
            <a:endParaRPr/>
          </a:p>
        </p:txBody>
      </p:sp>
      <p:pic>
        <p:nvPicPr>
          <p:cNvPr descr="Picture 7" id="658" name="Google Shape;6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" y="1784175"/>
            <a:ext cx="8243888" cy="466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Предназначение СУБД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Управление данными на дисках и в оперативной памяти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Журнализация, резервное копирование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Предоставление интерфейсов взаимодействия с БД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Предоставление механизма транзакций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p6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Реляционная модель данных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Таблица – отношение, relation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Строка – кортеж, tuple 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Столбец – атрибут, column 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Таблица пользователей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00" y="4466697"/>
            <a:ext cx="7617600" cy="2001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8" y="1676316"/>
            <a:ext cx="6293495" cy="2702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3" name="Google Shape;153;p8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Три вида ключей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ru-RU" sz="2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Первичный ключ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– как правило, целочисленное поле с авто-инкрементом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Arial"/>
              <a:buChar char="•"/>
            </a:pPr>
            <a:r>
              <a:rPr lang="ru-RU" sz="2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Логический ключ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– используется для поиска снаружи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•"/>
            </a:pPr>
            <a:r>
              <a:rPr lang="ru-RU" sz="2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Внешний ключ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– обычно целочисленный ключ, указывающий на строку в другой таблице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6516216" y="4653136"/>
            <a:ext cx="1662495" cy="1857431"/>
          </a:xfrm>
          <a:prstGeom prst="rect">
            <a:avLst/>
          </a:prstGeom>
          <a:noFill/>
          <a:ln cap="rnd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25"/>
              <a:buFont typeface="Cabin"/>
              <a:buNone/>
            </a:pPr>
            <a:r>
              <a:rPr b="0" i="0" lang="ru-RU" sz="2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Альбом</a:t>
            </a:r>
            <a:endParaRPr b="0" i="0" sz="2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625"/>
              <a:buFont typeface="Cabin"/>
              <a:buNone/>
            </a:pPr>
            <a:r>
              <a:rPr b="0" i="0" lang="ru-RU" sz="25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25"/>
              <a:buFont typeface="Cabin"/>
              <a:buNone/>
            </a:pPr>
            <a:r>
              <a:rPr b="0" i="0" lang="ru-RU" sz="25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Название</a:t>
            </a:r>
            <a:endParaRPr b="0" i="0" sz="25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25"/>
              <a:buFont typeface="Cabin"/>
              <a:buNone/>
            </a:pPr>
            <a:r>
              <a:rPr b="0" i="0" lang="ru-RU" sz="25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artist_id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0" i="0" lang="ru-RU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  <a:endParaRPr/>
          </a:p>
        </p:txBody>
      </p:sp>
      <p:cxnSp>
        <p:nvCxnSpPr>
          <p:cNvPr id="156" name="Google Shape;156;p8"/>
          <p:cNvCxnSpPr/>
          <p:nvPr/>
        </p:nvCxnSpPr>
        <p:spPr>
          <a:xfrm flipH="1">
            <a:off x="7900553" y="5581851"/>
            <a:ext cx="556319" cy="40808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Правила для ключей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512168" y="1988840"/>
            <a:ext cx="6255832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Лучшие практики:</a:t>
            </a:r>
            <a:endParaRPr/>
          </a:p>
          <a:p>
            <a:pPr indent="-174625" lvl="0" marL="187325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Никогда не используйте </a:t>
            </a:r>
            <a:r>
              <a:rPr lang="ru-RU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логический ключ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в качестве </a:t>
            </a:r>
            <a:r>
              <a:rPr lang="ru-RU" sz="2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первичного ключа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Arial"/>
              <a:buChar char="•"/>
            </a:pPr>
            <a:r>
              <a:rPr lang="ru-RU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Логические ключи 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могут меняться и меняются, хотя и медленно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Arial"/>
              <a:buChar char="•"/>
            </a:pPr>
            <a:r>
              <a:rPr lang="ru-RU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Отношения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, основанные на сопоставлении строковых полей, менее эффективны, чем те, что используют целые числа</a:t>
            </a:r>
            <a:endParaRPr/>
          </a:p>
          <a:p>
            <a:pPr indent="-47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6871502" y="2050584"/>
            <a:ext cx="1926595" cy="2829599"/>
          </a:xfrm>
          <a:prstGeom prst="rect">
            <a:avLst/>
          </a:prstGeom>
          <a:noFill/>
          <a:ln cap="rnd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 логин</a:t>
            </a:r>
            <a:endParaRPr b="0" i="0" sz="2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пароль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имя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Cabin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создан_дата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изменен_дата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логин_дата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morodov 2014.12.01_templat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2014-11-25T16:02:16Z</dcterms:created>
  <dc:creator>Андрей</dc:creator>
</cp:coreProperties>
</file>