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67" r:id="rId6"/>
    <p:sldId id="260" r:id="rId7"/>
    <p:sldId id="261" r:id="rId8"/>
    <p:sldId id="262" r:id="rId9"/>
    <p:sldId id="263" r:id="rId10"/>
    <p:sldId id="280" r:id="rId11"/>
    <p:sldId id="266" r:id="rId12"/>
    <p:sldId id="264" r:id="rId13"/>
    <p:sldId id="268" r:id="rId14"/>
    <p:sldId id="269" r:id="rId15"/>
    <p:sldId id="279" r:id="rId16"/>
    <p:sldId id="283" r:id="rId17"/>
    <p:sldId id="281" r:id="rId18"/>
    <p:sldId id="284" r:id="rId19"/>
    <p:sldId id="287" r:id="rId20"/>
    <p:sldId id="288" r:id="rId21"/>
    <p:sldId id="289" r:id="rId22"/>
    <p:sldId id="290" r:id="rId23"/>
    <p:sldId id="291" r:id="rId24"/>
    <p:sldId id="272" r:id="rId25"/>
    <p:sldId id="274" r:id="rId26"/>
    <p:sldId id="273" r:id="rId27"/>
    <p:sldId id="275" r:id="rId28"/>
    <p:sldId id="276" r:id="rId29"/>
    <p:sldId id="277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0CD4D-1FFD-4F47-BDD4-17B665F2424B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1021F-BD5A-814F-91D3-F50E9B03C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7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8C738-DDE3-62A4-DD67-9E572C9D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935DFC-30E9-8702-CD65-482E0E2F2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518E97-DA64-DEBC-DF74-4E5EEE32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71C1-C43E-C540-B15D-9DA928444063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55ADCD-32B5-CD03-94DD-AC332F4C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6DF73-67EB-994C-72E5-5FDB70FB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8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29CF5-3BCA-9D04-6884-11ECC75E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1FAFB3-00DE-9B6D-F973-6F2E7E91F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3EBED-E681-80DC-DC7C-B398FDF2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9DC0-D485-D448-BB51-4C30B2DC8727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56056B-DDFF-AEDC-D3A2-59E86F86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C58CB4-A977-5BE4-3DA7-D1700F11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00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77130D-8F3B-D44E-E037-2BE1E1C9C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C4090E-3E27-92F5-6C78-8F5126174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123E07-C682-101A-A89B-9DA1A232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116-99FD-8D46-A9AE-51AE71704C41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FD2690-F20F-DAF5-59BB-D63D3DFA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C61E54-994B-2605-FED6-3AEBD156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57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E47E4-AA0D-5BDD-B2FB-6F93F78F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3AEB9-C9B9-C5E1-DEFC-35700170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E58A5C-1FC1-A9C9-0D42-913A732F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3B64-A886-2A45-93B1-0BAE0F81C75D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5E72EC-9510-8025-AA99-87AEF57F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D363B7-07EE-48F8-ABC2-C3E99801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1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8C738-51EA-04C2-EDEE-048A43CE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C7537-FB74-18FE-1530-6BB9AE64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320287-D9DD-A90B-B606-60DF29EA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F9F8-A0C5-A24E-92A0-DC7F36187A85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67AC46-8E05-4BF0-67C9-C5012672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9721E-E3D8-4428-9543-B112FB09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55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19D60-5E06-00A9-37F6-089F8374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1486B0-3E57-317B-7AF2-0D0D6B304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E17FF0-9016-747F-0EC1-66A7201F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4E9B95-1B64-384D-D276-FE15AEA5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1227-AC92-3147-8C7C-A5FBE83026CE}" type="datetime1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CE9665-400F-271B-A201-3DC84B5E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402C61-A2AA-7555-E7C4-95312DCB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0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B5C29-1190-2081-AF1E-D72A0B20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F31EF5-5C19-8D2C-E1B9-C3A22FEF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CEBEDD-1432-015D-C755-C2397833F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B4DA6-2E69-676C-F97B-F83119AFA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B52887-C202-C482-6083-D447BBE11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665F6E-E6D3-66E0-07D7-921812A0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F95F-6968-9E4E-994B-25800C9EBD16}" type="datetime1">
              <a:rPr lang="ru-RU" smtClean="0"/>
              <a:t>16.11.2023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161869-4477-AE61-790C-D7436A90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2614B6-4ACE-DC68-5380-0AAF6571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2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53395-0025-BCA0-F227-F1AB64BF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431D78-E196-311B-0BC8-7A5E8AB4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AA22-47C6-A943-B5B4-70F0245CDE65}" type="datetime1">
              <a:rPr lang="ru-RU" smtClean="0"/>
              <a:t>16.11.2023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21A61D-AD7F-D36E-BF37-4BF250D3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A45F06-10FA-DB71-5CBF-BB2F16D4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5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7E17AF-311E-D4AB-96DF-18185F7A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9D8D-8898-0B46-8A04-F0ADF59A1320}" type="datetime1">
              <a:rPr lang="ru-RU" smtClean="0"/>
              <a:t>16.11.2023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1908D0-F516-817F-7895-CBD0EAFC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F2EF9-1E00-7EE9-7BBC-8346CFA3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58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0E92D-A0E9-7E9E-B0BA-674F724F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41671D-208E-6B61-E28F-E957E880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AD47FF-EFED-E075-8041-3EB8067E3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73ABF3-B9CE-070F-0A54-CFFCCB0E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AE1C-6643-D347-8CB1-FD1835F3283F}" type="datetime1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69C16A-2B24-3C27-D500-FABE1EFF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28A50F-F708-53F9-A25D-030CB73A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FB2D7-9ACF-556F-D1FE-3BAAD2B2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7DA0A7-34CA-4B61-1416-1AD2BBBC2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34C79F-A09E-DCAB-C7E8-76D5A4D5D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B41553-33F9-3381-D1A9-2A7B31BD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6B8D-87BD-4442-AE90-3931BA494386}" type="datetime1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61F3B1-37B2-F36D-3DED-24781EC7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0D34D2-BF1C-B96D-2BB0-232C4872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71766-168F-5DEF-9161-0F4506ED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F532B1-D3E0-4428-D988-768C1FE79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4AEB7-837E-85C0-EB80-F55D32D31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768D-A609-6640-AD6A-D0FEAA2D6774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12407-9357-3B50-990B-044F26D06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9F1A3D-A9DC-E456-8FAF-C91B3484E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184D-352F-B942-BA41-4AACD84073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95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2CD16-EE76-02F2-17CF-70FAE090C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Pore pressure estimation and mud weight prediction on seismic and well data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D7376E-4A8A-D020-3741-E39F40FF2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3808"/>
            <a:ext cx="9144000" cy="1655762"/>
          </a:xfrm>
        </p:spPr>
        <p:txBody>
          <a:bodyPr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 err="1"/>
              <a:t>Zayrullin</a:t>
            </a:r>
            <a:r>
              <a:rPr lang="en-US" dirty="0"/>
              <a:t> I.I.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E6361D-66ED-7746-0169-113884BC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27C9B-F3C5-07D6-0056-264AF839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09164" cy="1325563"/>
          </a:xfrm>
        </p:spPr>
        <p:txBody>
          <a:bodyPr/>
          <a:lstStyle/>
          <a:p>
            <a:r>
              <a:rPr lang="en-US" dirty="0"/>
              <a:t>Reference well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9E7B47A-FB2A-E330-0647-F8E5FE717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263" y="568882"/>
            <a:ext cx="5022194" cy="26735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9C6360-F3F4-BC81-DF94-F975283E5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63" y="3429000"/>
            <a:ext cx="5022194" cy="28601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BCCA7B-26A5-7F11-B21D-A35564FFC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962" y="1990168"/>
            <a:ext cx="3304924" cy="42989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F785DC-54F5-85C4-3B56-056B7BC16E5F}"/>
              </a:ext>
            </a:extLst>
          </p:cNvPr>
          <p:cNvSpPr/>
          <p:nvPr/>
        </p:nvSpPr>
        <p:spPr>
          <a:xfrm>
            <a:off x="3854689" y="2034699"/>
            <a:ext cx="2132752" cy="2575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055FE4-9FF5-C5F9-9717-E4093FF6E423}"/>
              </a:ext>
            </a:extLst>
          </p:cNvPr>
          <p:cNvSpPr/>
          <p:nvPr/>
        </p:nvSpPr>
        <p:spPr>
          <a:xfrm>
            <a:off x="7526902" y="3504156"/>
            <a:ext cx="4235037" cy="454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BEDC9C33-0700-5780-EFFC-01AA1C8FB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29882"/>
              </p:ext>
            </p:extLst>
          </p:nvPr>
        </p:nvGraphicFramePr>
        <p:xfrm>
          <a:off x="430061" y="2669618"/>
          <a:ext cx="2738282" cy="3619500"/>
        </p:xfrm>
        <a:graphic>
          <a:graphicData uri="http://schemas.openxmlformats.org/drawingml/2006/table">
            <a:tbl>
              <a:tblPr/>
              <a:tblGrid>
                <a:gridCol w="764172">
                  <a:extLst>
                    <a:ext uri="{9D8B030D-6E8A-4147-A177-3AD203B41FA5}">
                      <a16:colId xmlns:a16="http://schemas.microsoft.com/office/drawing/2014/main" val="1114506408"/>
                    </a:ext>
                  </a:extLst>
                </a:gridCol>
                <a:gridCol w="1974110">
                  <a:extLst>
                    <a:ext uri="{9D8B030D-6E8A-4147-A177-3AD203B41FA5}">
                      <a16:colId xmlns:a16="http://schemas.microsoft.com/office/drawing/2014/main" val="19748834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2089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KYRRE FM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177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2947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TRYGGVASON FM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169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3059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BLODØKS FM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71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3060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CROMER KNOLL GP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424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3060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RØDBY FM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44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3074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ÅSGARD FM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13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3079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VIKING GP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916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3079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DRAUPNE FM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996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3204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Verdana" panose="020B0604030504040204" pitchFamily="34" charset="0"/>
                        </a:rPr>
                        <a:t>HEATHER FM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972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3666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BRENT GP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2913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3666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TARBERT FM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898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3717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NESS FM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357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3786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ETIVE FM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874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3814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RANNOCH FM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334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3868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BROOM FM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42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3885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DUNLIN GP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92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3885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DRAKE FM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141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3932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COOK FM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550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4064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BURTON FM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2557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D18918-06ED-4234-8FFC-62E5E5B41B1D}"/>
              </a:ext>
            </a:extLst>
          </p:cNvPr>
          <p:cNvSpPr txBox="1"/>
          <p:nvPr/>
        </p:nvSpPr>
        <p:spPr>
          <a:xfrm>
            <a:off x="838200" y="2163481"/>
            <a:ext cx="2204581" cy="37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Markers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B32A0C9-4C93-9A9C-59F2-B0CE21EAD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065" y="268190"/>
            <a:ext cx="1575362" cy="151943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9166241-8FB3-8C1E-D796-DB81051F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72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E65B7-456A-19FD-635F-22ED337E6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Seismic data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8B6BD7-8B60-60CF-EAAD-B076269B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50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EEEDF-7457-0651-3320-18123DB7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depth law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26B3256-A4F4-A0C3-1F03-7BA2AFD3B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9361"/>
            <a:ext cx="3976719" cy="4351338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6C4E9A3-D007-08D2-2CA0-72B27B01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88" y="2701099"/>
            <a:ext cx="48387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D9C9C5C-6E4E-BC77-3A83-0A7FD1E71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587" y="0"/>
            <a:ext cx="204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alibration of Gardner coefficient for density–velocity relationships of  tertiary sediments in Niger Delta Basin | Journal of Petroleum Exploration  and Production Technology">
            <a:extLst>
              <a:ext uri="{FF2B5EF4-FFF2-40B4-BE49-F238E27FC236}">
                <a16:creationId xmlns:a16="http://schemas.microsoft.com/office/drawing/2014/main" id="{9A5B1B8F-971B-67B7-8018-6DF10398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4" y="262699"/>
            <a:ext cx="33401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DD258E-937C-FBD8-0085-209CBFE93721}"/>
              </a:ext>
            </a:extLst>
          </p:cNvPr>
          <p:cNvSpPr txBox="1"/>
          <p:nvPr/>
        </p:nvSpPr>
        <p:spPr>
          <a:xfrm rot="5400000">
            <a:off x="7564509" y="4731734"/>
            <a:ext cx="766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Density from Gardner equation 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F3778-C18D-4EAF-0C0B-0A0D8591E0CB}"/>
              </a:ext>
            </a:extLst>
          </p:cNvPr>
          <p:cNvSpPr txBox="1"/>
          <p:nvPr/>
        </p:nvSpPr>
        <p:spPr>
          <a:xfrm>
            <a:off x="5695167" y="5850699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T, sec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145D3-0D7B-4A30-6C57-5D6397156A9B}"/>
              </a:ext>
            </a:extLst>
          </p:cNvPr>
          <p:cNvSpPr txBox="1"/>
          <p:nvPr/>
        </p:nvSpPr>
        <p:spPr>
          <a:xfrm rot="16200000">
            <a:off x="2766363" y="3835839"/>
            <a:ext cx="11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Depth, m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67CCE-36FA-2B42-DE5B-D6777EBE46DF}"/>
              </a:ext>
            </a:extLst>
          </p:cNvPr>
          <p:cNvSpPr txBox="1"/>
          <p:nvPr/>
        </p:nvSpPr>
        <p:spPr>
          <a:xfrm rot="16200000">
            <a:off x="8361030" y="3586027"/>
            <a:ext cx="11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Depth, m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6896019-7EF0-F577-092B-94D5A68A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12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447CD-BC94-847A-B385-E92F1F167135}"/>
              </a:ext>
            </a:extLst>
          </p:cNvPr>
          <p:cNvSpPr txBox="1"/>
          <p:nvPr/>
        </p:nvSpPr>
        <p:spPr>
          <a:xfrm>
            <a:off x="9529587" y="826315"/>
            <a:ext cx="15308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Well # 35/8-2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>
            <a:extLst>
              <a:ext uri="{FF2B5EF4-FFF2-40B4-BE49-F238E27FC236}">
                <a16:creationId xmlns:a16="http://schemas.microsoft.com/office/drawing/2014/main" id="{5EA6219A-FB29-C603-A283-E9D4BE488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823" y="46166"/>
            <a:ext cx="2259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91A6629A-C907-E8DC-9999-5986D6208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208" y="0"/>
            <a:ext cx="2192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E4B6E52-E758-BF11-5322-90D6972865C1}"/>
              </a:ext>
            </a:extLst>
          </p:cNvPr>
          <p:cNvGrpSpPr/>
          <p:nvPr/>
        </p:nvGrpSpPr>
        <p:grpSpPr>
          <a:xfrm>
            <a:off x="664662" y="283929"/>
            <a:ext cx="3595687" cy="2497464"/>
            <a:chOff x="1204913" y="3429000"/>
            <a:chExt cx="3595687" cy="2497464"/>
          </a:xfrm>
        </p:grpSpPr>
        <p:pic>
          <p:nvPicPr>
            <p:cNvPr id="5" name="Рисунок 4" descr="Изображение выглядит как текст, Шрифт, снимок экрана, меню&#10;&#10;Автоматически созданное описание">
              <a:extLst>
                <a:ext uri="{FF2B5EF4-FFF2-40B4-BE49-F238E27FC236}">
                  <a16:creationId xmlns:a16="http://schemas.microsoft.com/office/drawing/2014/main" id="{BA48A186-9CB6-6023-C9BD-3DB544FE9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650"/>
            <a:stretch/>
          </p:blipFill>
          <p:spPr>
            <a:xfrm>
              <a:off x="3271838" y="3429000"/>
              <a:ext cx="1528762" cy="2497464"/>
            </a:xfrm>
            <a:prstGeom prst="rect">
              <a:avLst/>
            </a:prstGeom>
          </p:spPr>
        </p:pic>
        <p:pic>
          <p:nvPicPr>
            <p:cNvPr id="6" name="Рисунок 5" descr="Изображение выглядит как текст, Шрифт, снимок экрана, меню&#10;&#10;Автоматически созданное описание">
              <a:extLst>
                <a:ext uri="{FF2B5EF4-FFF2-40B4-BE49-F238E27FC236}">
                  <a16:creationId xmlns:a16="http://schemas.microsoft.com/office/drawing/2014/main" id="{1D17A4D0-D74D-6AA1-61B7-FC17F495E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8966"/>
            <a:stretch/>
          </p:blipFill>
          <p:spPr>
            <a:xfrm>
              <a:off x="1204913" y="3429000"/>
              <a:ext cx="2066925" cy="2497464"/>
            </a:xfrm>
            <a:prstGeom prst="rect">
              <a:avLst/>
            </a:prstGeom>
          </p:spPr>
        </p:pic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05D442-9AF0-A9DF-2160-F744E02D0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493" y="3016250"/>
            <a:ext cx="2514600" cy="825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0206D9-B0F5-9129-205F-75339CAD727F}"/>
              </a:ext>
            </a:extLst>
          </p:cNvPr>
          <p:cNvSpPr txBox="1"/>
          <p:nvPr/>
        </p:nvSpPr>
        <p:spPr>
          <a:xfrm>
            <a:off x="664662" y="3244334"/>
            <a:ext cx="57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las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9E263-2E19-C09B-FFD7-1572AB34DCCC}"/>
              </a:ext>
            </a:extLst>
          </p:cNvPr>
          <p:cNvSpPr txBox="1"/>
          <p:nvPr/>
        </p:nvSpPr>
        <p:spPr>
          <a:xfrm>
            <a:off x="664661" y="283929"/>
            <a:ext cx="84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TWT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8AC32-22BF-12B3-98EE-6A3F8BEF0354}"/>
              </a:ext>
            </a:extLst>
          </p:cNvPr>
          <p:cNvSpPr txBox="1"/>
          <p:nvPr/>
        </p:nvSpPr>
        <p:spPr>
          <a:xfrm>
            <a:off x="439897" y="4076607"/>
            <a:ext cx="5087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Calculate </a:t>
            </a:r>
            <a:r>
              <a:rPr lang="en" dirty="0">
                <a:solidFill>
                  <a:schemeClr val="accent6"/>
                </a:solidFill>
              </a:rPr>
              <a:t>Normal Velocity Trend </a:t>
            </a:r>
            <a:r>
              <a:rPr lang="en" dirty="0"/>
              <a:t>to see difference between normal and </a:t>
            </a:r>
            <a:r>
              <a:rPr lang="en" dirty="0">
                <a:solidFill>
                  <a:schemeClr val="accent1"/>
                </a:solidFill>
              </a:rPr>
              <a:t>registered velocity </a:t>
            </a:r>
            <a:r>
              <a:rPr lang="en" dirty="0"/>
              <a:t>and to estimate </a:t>
            </a:r>
            <a:r>
              <a:rPr lang="en" dirty="0">
                <a:solidFill>
                  <a:srgbClr val="FF0000"/>
                </a:solidFill>
              </a:rPr>
              <a:t>Eaton’s Pore Pressure </a:t>
            </a:r>
            <a:r>
              <a:rPr lang="en" dirty="0"/>
              <a:t>(right track).</a:t>
            </a:r>
          </a:p>
          <a:p>
            <a:r>
              <a:rPr lang="en" dirty="0">
                <a:solidFill>
                  <a:srgbClr val="7030A0"/>
                </a:solidFill>
              </a:rPr>
              <a:t>Mud weight curve </a:t>
            </a:r>
            <a:r>
              <a:rPr lang="en" dirty="0"/>
              <a:t>reacts with short delay as a response for PP </a:t>
            </a:r>
            <a:r>
              <a:rPr lang="en-US" dirty="0"/>
              <a:t>increasing.</a:t>
            </a:r>
            <a:endParaRPr lang="ru-RU" dirty="0">
              <a:solidFill>
                <a:srgbClr val="7030A0"/>
              </a:solidFill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7D6A7B6A-4056-9088-BD00-122AAE639B83}"/>
              </a:ext>
            </a:extLst>
          </p:cNvPr>
          <p:cNvGrpSpPr/>
          <p:nvPr/>
        </p:nvGrpSpPr>
        <p:grpSpPr>
          <a:xfrm>
            <a:off x="6640569" y="3429000"/>
            <a:ext cx="4986716" cy="3382834"/>
            <a:chOff x="6640569" y="3429000"/>
            <a:chExt cx="4986716" cy="3382834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D036C126-8317-40BC-F0CB-07DC09448FFC}"/>
                </a:ext>
              </a:extLst>
            </p:cNvPr>
            <p:cNvSpPr/>
            <p:nvPr/>
          </p:nvSpPr>
          <p:spPr>
            <a:xfrm>
              <a:off x="6640569" y="4769104"/>
              <a:ext cx="1716066" cy="189265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25030464-AF22-3066-EC31-A81155BEC658}"/>
                </a:ext>
              </a:extLst>
            </p:cNvPr>
            <p:cNvSpPr/>
            <p:nvPr/>
          </p:nvSpPr>
          <p:spPr>
            <a:xfrm>
              <a:off x="9069511" y="3429000"/>
              <a:ext cx="2557774" cy="338283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17957A23-ED6A-E0D6-66C4-8568897A0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23" y="3519814"/>
              <a:ext cx="2943617" cy="1415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54AE1697-634A-E61B-9855-F52A2D38DBF4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>
              <a:off x="7455605" y="6661754"/>
              <a:ext cx="2892793" cy="1500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420D8BA-2060-EF04-BC9D-6CBC3672ABBB}"/>
              </a:ext>
            </a:extLst>
          </p:cNvPr>
          <p:cNvSpPr txBox="1"/>
          <p:nvPr/>
        </p:nvSpPr>
        <p:spPr>
          <a:xfrm>
            <a:off x="439897" y="5743074"/>
            <a:ext cx="50873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FF0000"/>
                </a:solidFill>
                <a:effectLst/>
              </a:rPr>
              <a:t>Eaton’s PP </a:t>
            </a:r>
            <a:r>
              <a:rPr lang="en" dirty="0">
                <a:solidFill>
                  <a:srgbClr val="000000"/>
                </a:solidFill>
                <a:effectLst/>
              </a:rPr>
              <a:t>= OBG - (OBG - </a:t>
            </a:r>
            <a:r>
              <a:rPr lang="en" dirty="0" err="1">
                <a:solidFill>
                  <a:srgbClr val="000000"/>
                </a:solidFill>
                <a:effectLst/>
              </a:rPr>
              <a:t>Phyd</a:t>
            </a:r>
            <a:r>
              <a:rPr lang="en" dirty="0">
                <a:solidFill>
                  <a:srgbClr val="000000"/>
                </a:solidFill>
                <a:effectLst/>
              </a:rPr>
              <a:t>) * (</a:t>
            </a:r>
            <a:r>
              <a:rPr lang="en" dirty="0">
                <a:solidFill>
                  <a:schemeClr val="accent6"/>
                </a:solidFill>
              </a:rPr>
              <a:t>NVT</a:t>
            </a:r>
            <a:r>
              <a:rPr lang="en" dirty="0">
                <a:solidFill>
                  <a:schemeClr val="accent6"/>
                </a:solidFill>
                <a:effectLst/>
              </a:rPr>
              <a:t> </a:t>
            </a:r>
            <a:r>
              <a:rPr lang="en" dirty="0">
                <a:solidFill>
                  <a:srgbClr val="000000"/>
                </a:solidFill>
                <a:effectLst/>
              </a:rPr>
              <a:t>/ </a:t>
            </a:r>
            <a:r>
              <a:rPr lang="en" dirty="0">
                <a:solidFill>
                  <a:schemeClr val="accent1"/>
                </a:solidFill>
              </a:rPr>
              <a:t>V</a:t>
            </a:r>
            <a:r>
              <a:rPr lang="en" dirty="0">
                <a:solidFill>
                  <a:srgbClr val="000000"/>
                </a:solidFill>
                <a:effectLst/>
              </a:rPr>
              <a:t>) ^ Exp</a:t>
            </a:r>
          </a:p>
          <a:p>
            <a:r>
              <a:rPr lang="en" sz="1200" dirty="0" err="1">
                <a:solidFill>
                  <a:srgbClr val="000000"/>
                </a:solidFill>
                <a:effectLst/>
              </a:rPr>
              <a:t>Phyd</a:t>
            </a:r>
            <a:r>
              <a:rPr lang="en" sz="1200" dirty="0">
                <a:solidFill>
                  <a:srgbClr val="000000"/>
                </a:solidFill>
                <a:effectLst/>
              </a:rPr>
              <a:t>  = 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Hydrostatic Pore Pressure Gradient</a:t>
            </a:r>
          </a:p>
          <a:p>
            <a:r>
              <a:rPr lang="en" sz="1200" dirty="0">
                <a:solidFill>
                  <a:srgbClr val="000000"/>
                </a:solidFill>
                <a:effectLst/>
              </a:rPr>
              <a:t>OBG  = 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Overburden Gradient</a:t>
            </a:r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5583C-B448-BFC7-7112-7755584BEA57}"/>
              </a:ext>
            </a:extLst>
          </p:cNvPr>
          <p:cNvSpPr txBox="1"/>
          <p:nvPr/>
        </p:nvSpPr>
        <p:spPr>
          <a:xfrm rot="16200000">
            <a:off x="5139061" y="3059668"/>
            <a:ext cx="11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Depth, m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684E60-A735-597F-CF62-DF685689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13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2D718-AEE6-D15D-022D-A79B3C399386}"/>
              </a:ext>
            </a:extLst>
          </p:cNvPr>
          <p:cNvSpPr txBox="1"/>
          <p:nvPr/>
        </p:nvSpPr>
        <p:spPr>
          <a:xfrm>
            <a:off x="7789589" y="1172268"/>
            <a:ext cx="190600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Well # 35/8-2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7018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15C3C-8E05-9049-DB2A-4527752A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53" y="136807"/>
            <a:ext cx="4460310" cy="1325563"/>
          </a:xfrm>
        </p:spPr>
        <p:txBody>
          <a:bodyPr/>
          <a:lstStyle/>
          <a:p>
            <a:r>
              <a:rPr lang="en-US" dirty="0" err="1"/>
              <a:t>PseudoImpedance</a:t>
            </a:r>
            <a:endParaRPr lang="ru-RU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32A5209-2BDE-521E-E82D-41B51411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69" y="37659"/>
            <a:ext cx="2200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742400D-7AFD-318C-B50F-A3B934F4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951" y="37659"/>
            <a:ext cx="2200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20FDB2D0-8022-0D2C-893B-88CB7007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372"/>
            <a:ext cx="3487382" cy="243046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Calculate </a:t>
            </a:r>
            <a:r>
              <a:rPr lang="en-US" dirty="0" err="1"/>
              <a:t>PsImp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Smoothed </a:t>
            </a:r>
            <a:r>
              <a:rPr lang="en-US" dirty="0" err="1"/>
              <a:t>PsImp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Amplitude to </a:t>
            </a:r>
            <a:r>
              <a:rPr lang="en-US" dirty="0" err="1"/>
              <a:t>PsImp</a:t>
            </a:r>
            <a:r>
              <a:rPr lang="en-US" dirty="0"/>
              <a:t> model </a:t>
            </a:r>
            <a:r>
              <a:rPr lang="en-US" dirty="0">
                <a:solidFill>
                  <a:srgbClr val="FF0000"/>
                </a:solidFill>
              </a:rPr>
              <a:t>(fail)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EFFC01DD-680A-C151-8A69-1A586D324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460" y="37659"/>
            <a:ext cx="2200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E51895-17AA-D96C-24AA-410C359E8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33" y="3396955"/>
            <a:ext cx="3441700" cy="774700"/>
          </a:xfrm>
          <a:prstGeom prst="rect">
            <a:avLst/>
          </a:prstGeom>
        </p:spPr>
      </p:pic>
      <p:pic>
        <p:nvPicPr>
          <p:cNvPr id="6" name="Объект 3">
            <a:extLst>
              <a:ext uri="{FF2B5EF4-FFF2-40B4-BE49-F238E27FC236}">
                <a16:creationId xmlns:a16="http://schemas.microsoft.com/office/drawing/2014/main" id="{556FB513-590C-F3D8-2E79-57ABE1650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43112" y="4041145"/>
            <a:ext cx="2618999" cy="220027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9C9D357-9124-88C3-55CE-8123476CD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71714" y="4376258"/>
            <a:ext cx="2430463" cy="16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трелка вправо 7">
            <a:extLst>
              <a:ext uri="{FF2B5EF4-FFF2-40B4-BE49-F238E27FC236}">
                <a16:creationId xmlns:a16="http://schemas.microsoft.com/office/drawing/2014/main" id="{7ADA33F7-D684-479F-768B-11727EF56E06}"/>
              </a:ext>
            </a:extLst>
          </p:cNvPr>
          <p:cNvSpPr/>
          <p:nvPr/>
        </p:nvSpPr>
        <p:spPr>
          <a:xfrm>
            <a:off x="2217172" y="5005454"/>
            <a:ext cx="862273" cy="427107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3D378-5D91-C7DC-D27D-611CF2614F8B}"/>
              </a:ext>
            </a:extLst>
          </p:cNvPr>
          <p:cNvSpPr txBox="1"/>
          <p:nvPr/>
        </p:nvSpPr>
        <p:spPr>
          <a:xfrm>
            <a:off x="1058470" y="6130232"/>
            <a:ext cx="115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Amplitude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2BDC9-9274-A97A-16A3-513F6D975D8B}"/>
              </a:ext>
            </a:extLst>
          </p:cNvPr>
          <p:cNvSpPr txBox="1"/>
          <p:nvPr/>
        </p:nvSpPr>
        <p:spPr>
          <a:xfrm>
            <a:off x="2430253" y="6135237"/>
            <a:ext cx="1987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PseudoImpedance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0D54E23-A284-E87A-7AC8-FE0329E6AAA1}"/>
              </a:ext>
            </a:extLst>
          </p:cNvPr>
          <p:cNvSpPr/>
          <p:nvPr/>
        </p:nvSpPr>
        <p:spPr>
          <a:xfrm>
            <a:off x="9805770" y="4756578"/>
            <a:ext cx="1716066" cy="18926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DD5916E-0A5A-849A-58DF-E7CD1554BC27}"/>
              </a:ext>
            </a:extLst>
          </p:cNvPr>
          <p:cNvCxnSpPr/>
          <p:nvPr/>
        </p:nvCxnSpPr>
        <p:spPr>
          <a:xfrm flipH="1">
            <a:off x="10421654" y="5103704"/>
            <a:ext cx="6137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636938A-E56F-019D-A273-F391C013AFAA}"/>
              </a:ext>
            </a:extLst>
          </p:cNvPr>
          <p:cNvCxnSpPr/>
          <p:nvPr/>
        </p:nvCxnSpPr>
        <p:spPr>
          <a:xfrm flipH="1">
            <a:off x="10231635" y="5957561"/>
            <a:ext cx="6137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53F062-8109-6AFA-A27E-4658431B1FD6}"/>
              </a:ext>
            </a:extLst>
          </p:cNvPr>
          <p:cNvCxnSpPr>
            <a:cxnSpLocks/>
          </p:cNvCxnSpPr>
          <p:nvPr/>
        </p:nvCxnSpPr>
        <p:spPr>
          <a:xfrm flipH="1">
            <a:off x="10561528" y="5365103"/>
            <a:ext cx="4739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EF5A362-BE24-3A01-7220-40E53EA2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14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67254-4424-B167-D1B1-A9E1B137452F}"/>
              </a:ext>
            </a:extLst>
          </p:cNvPr>
          <p:cNvSpPr txBox="1"/>
          <p:nvPr/>
        </p:nvSpPr>
        <p:spPr>
          <a:xfrm>
            <a:off x="6480124" y="434978"/>
            <a:ext cx="43652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Well # 35/8-2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4FC676-BF34-17D9-1129-6AB0DEA5D4A7}"/>
              </a:ext>
            </a:extLst>
          </p:cNvPr>
          <p:cNvSpPr txBox="1"/>
          <p:nvPr/>
        </p:nvSpPr>
        <p:spPr>
          <a:xfrm rot="16200000">
            <a:off x="4205862" y="2999748"/>
            <a:ext cx="11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Depth, 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10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6D234-C499-A598-5A3E-597AAE44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log Impedance * Wavelet = Synthetic trace (compare with the recorded trace)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8B0780D-AEB4-2E0E-DBFF-88912D1D9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475"/>
            <a:ext cx="10926518" cy="415896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5118E41-FF02-494B-B6BF-30DDB99F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17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2B0B6-8D27-64DC-5808-63968C26D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 Task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5D8BBD-5BD1-C911-9CA8-6DA609694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sz="2400" dirty="0">
                <a:effectLst/>
                <a:latin typeface="Calibri" panose="020F0502020204030204" pitchFamily="34" charset="0"/>
              </a:rPr>
              <a:t>Compute a pore pressure profile for wells 35/8-1, 35/8-2, 35/8-3 based on the analysis of seismic data and well logging. </a:t>
            </a:r>
            <a:endParaRPr lang="en" sz="36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9E536-9F8B-006B-9100-C9E2E519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86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CC045FBE-B260-4C05-8BA7-23540F2BA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00197"/>
            <a:ext cx="1998477" cy="58576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531A0B-DFB6-7EA8-5CAF-8B50A0197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785" y="500196"/>
            <a:ext cx="1942675" cy="5857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AB1BC1-5360-A9BF-34C3-BB3B5987340A}"/>
              </a:ext>
            </a:extLst>
          </p:cNvPr>
          <p:cNvSpPr txBox="1"/>
          <p:nvPr/>
        </p:nvSpPr>
        <p:spPr>
          <a:xfrm>
            <a:off x="6322092" y="4421779"/>
            <a:ext cx="5213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effectLst/>
              </a:rPr>
              <a:t>Pore Pressure (PP) = OBG - (OBG - </a:t>
            </a:r>
            <a:r>
              <a:rPr lang="en" dirty="0" err="1">
                <a:solidFill>
                  <a:srgbClr val="000000"/>
                </a:solidFill>
                <a:effectLst/>
              </a:rPr>
              <a:t>Phyd</a:t>
            </a:r>
            <a:r>
              <a:rPr lang="en" dirty="0">
                <a:solidFill>
                  <a:srgbClr val="000000"/>
                </a:solidFill>
                <a:effectLst/>
              </a:rPr>
              <a:t>) * (NCT/ DT)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D6CAB-AE61-2BD3-0E15-38C50C105FB7}"/>
              </a:ext>
            </a:extLst>
          </p:cNvPr>
          <p:cNvSpPr txBox="1"/>
          <p:nvPr/>
        </p:nvSpPr>
        <p:spPr>
          <a:xfrm>
            <a:off x="6213347" y="1316668"/>
            <a:ext cx="54313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Logs processing</a:t>
            </a:r>
          </a:p>
          <a:p>
            <a:pPr marL="342900" indent="-342900">
              <a:buAutoNum type="arabicPeriod"/>
            </a:pPr>
            <a:r>
              <a:rPr lang="en-US" dirty="0"/>
              <a:t>Velocity from </a:t>
            </a:r>
            <a:r>
              <a:rPr lang="en-US" dirty="0">
                <a:solidFill>
                  <a:schemeClr val="accent1"/>
                </a:solidFill>
              </a:rPr>
              <a:t>seismic</a:t>
            </a:r>
            <a:r>
              <a:rPr lang="en-US" dirty="0"/>
              <a:t> time to depth law</a:t>
            </a:r>
          </a:p>
          <a:p>
            <a:pPr marL="342900" indent="-342900">
              <a:buAutoNum type="arabicPeriod"/>
            </a:pPr>
            <a:r>
              <a:rPr lang="en-US" dirty="0"/>
              <a:t>Gardner Density (RHOB*Velocity)</a:t>
            </a:r>
          </a:p>
          <a:p>
            <a:pPr marL="342900" indent="-342900">
              <a:buAutoNum type="arabicPeriod"/>
            </a:pPr>
            <a:r>
              <a:rPr lang="en-US" dirty="0"/>
              <a:t>Hydrostatic pressure (</a:t>
            </a:r>
            <a:r>
              <a:rPr lang="en-US" dirty="0" err="1"/>
              <a:t>Phyd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" dirty="0"/>
              <a:t>Overburden Pressure (OBG)</a:t>
            </a:r>
          </a:p>
          <a:p>
            <a:pPr marL="342900" indent="-342900">
              <a:buAutoNum type="arabicPeriod"/>
            </a:pPr>
            <a:r>
              <a:rPr lang="en" dirty="0"/>
              <a:t>DT normal gradient (NCT)</a:t>
            </a:r>
          </a:p>
          <a:p>
            <a:pPr marL="342900" indent="-342900">
              <a:buAutoNum type="arabicPeriod"/>
            </a:pPr>
            <a:r>
              <a:rPr lang="en" dirty="0"/>
              <a:t>Pore pressure estimation through Eaton’s equation</a:t>
            </a:r>
          </a:p>
          <a:p>
            <a:pPr marL="342900" indent="-342900">
              <a:buAutoNum type="arabicPeriod"/>
            </a:pPr>
            <a:r>
              <a:rPr lang="en" dirty="0"/>
              <a:t>Mud weight from PP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58466-5F1D-587B-09C9-7C692868C788}"/>
              </a:ext>
            </a:extLst>
          </p:cNvPr>
          <p:cNvSpPr txBox="1"/>
          <p:nvPr/>
        </p:nvSpPr>
        <p:spPr>
          <a:xfrm rot="16200000">
            <a:off x="-123800" y="3024554"/>
            <a:ext cx="11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Depth, m</a:t>
            </a:r>
            <a:endParaRPr lang="ru-RU" dirty="0"/>
          </a:p>
        </p:txBody>
      </p:sp>
      <p:graphicFrame>
        <p:nvGraphicFramePr>
          <p:cNvPr id="3" name="Таблица 5">
            <a:extLst>
              <a:ext uri="{FF2B5EF4-FFF2-40B4-BE49-F238E27FC236}">
                <a16:creationId xmlns:a16="http://schemas.microsoft.com/office/drawing/2014/main" id="{6F5947DD-C1FE-D186-046A-EFDCC20C6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28556"/>
              </p:ext>
            </p:extLst>
          </p:nvPr>
        </p:nvGraphicFramePr>
        <p:xfrm>
          <a:off x="6425853" y="4874031"/>
          <a:ext cx="4927947" cy="133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649">
                  <a:extLst>
                    <a:ext uri="{9D8B030D-6E8A-4147-A177-3AD203B41FA5}">
                      <a16:colId xmlns:a16="http://schemas.microsoft.com/office/drawing/2014/main" val="1123021947"/>
                    </a:ext>
                  </a:extLst>
                </a:gridCol>
                <a:gridCol w="1476331">
                  <a:extLst>
                    <a:ext uri="{9D8B030D-6E8A-4147-A177-3AD203B41FA5}">
                      <a16:colId xmlns:a16="http://schemas.microsoft.com/office/drawing/2014/main" val="3463548148"/>
                    </a:ext>
                  </a:extLst>
                </a:gridCol>
                <a:gridCol w="1808967">
                  <a:extLst>
                    <a:ext uri="{9D8B030D-6E8A-4147-A177-3AD203B41FA5}">
                      <a16:colId xmlns:a16="http://schemas.microsoft.com/office/drawing/2014/main" val="3707862465"/>
                    </a:ext>
                  </a:extLst>
                </a:gridCol>
              </a:tblGrid>
              <a:tr h="444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35/8-2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Mud Weight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MW_smoothed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37793"/>
                  </a:ext>
                </a:extLst>
              </a:tr>
              <a:tr h="444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0.35</a:t>
                      </a:r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83971"/>
                  </a:ext>
                </a:extLst>
              </a:tr>
              <a:tr h="444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29272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4F55DA-995F-BDA2-EB05-167F17D1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17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E8BCA-F9D4-23C7-FCBB-6381AD954E0C}"/>
              </a:ext>
            </a:extLst>
          </p:cNvPr>
          <p:cNvSpPr txBox="1"/>
          <p:nvPr/>
        </p:nvSpPr>
        <p:spPr>
          <a:xfrm>
            <a:off x="2060143" y="1055058"/>
            <a:ext cx="226284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Well # 35/8-2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09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1D9B8-6CF4-7DB0-F5E3-51F064EB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782AF-CE96-A4E6-B81F-C610C58EF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790"/>
            <a:ext cx="10515600" cy="487214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" sz="2000" dirty="0">
                <a:latin typeface="Calibri" panose="020F0502020204030204" pitchFamily="34" charset="0"/>
              </a:rPr>
              <a:t>Pore pressure profile for wells 35/8-1, 35/8-2, 35/8-3 was computed based on the Eaton’s approach. Metrics for reference well: MSE = </a:t>
            </a:r>
            <a:r>
              <a:rPr lang="ru-RU" sz="2000" dirty="0">
                <a:solidFill>
                  <a:schemeClr val="accent6"/>
                </a:solidFill>
                <a:latin typeface="Calibri" panose="020F0502020204030204" pitchFamily="34" charset="0"/>
              </a:rPr>
              <a:t>0.162</a:t>
            </a:r>
            <a:r>
              <a:rPr lang="en" sz="2000" dirty="0">
                <a:latin typeface="Calibri" panose="020F0502020204030204" pitchFamily="34" charset="0"/>
              </a:rPr>
              <a:t>  and MAE = </a:t>
            </a:r>
            <a:r>
              <a:rPr lang="ru-RU" sz="2000" dirty="0">
                <a:solidFill>
                  <a:schemeClr val="accent6"/>
                </a:solidFill>
                <a:latin typeface="Calibri" panose="020F0502020204030204" pitchFamily="34" charset="0"/>
              </a:rPr>
              <a:t>0.347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" sz="2000" dirty="0">
                <a:latin typeface="Calibri" panose="020F0502020204030204" pitchFamily="34" charset="0"/>
              </a:rPr>
              <a:t>Mud weight profile was reconstructed for wells 35/8-1 and 35/8-3 using </a:t>
            </a:r>
            <a:r>
              <a:rPr lang="en" sz="2000" strike="sngStrike" dirty="0">
                <a:latin typeface="Calibri" panose="020F0502020204030204" pitchFamily="34" charset="0"/>
              </a:rPr>
              <a:t>seismic</a:t>
            </a:r>
            <a:r>
              <a:rPr lang="en" sz="2000" dirty="0">
                <a:latin typeface="Calibri" panose="020F0502020204030204" pitchFamily="34" charset="0"/>
              </a:rPr>
              <a:t> predicted pore pressure curve.  </a:t>
            </a:r>
          </a:p>
          <a:p>
            <a:pPr marL="342900" indent="-342900">
              <a:buFont typeface="+mj-lt"/>
              <a:buAutoNum type="arabicPeriod"/>
            </a:pPr>
            <a:r>
              <a:rPr lang="en" sz="2000" dirty="0">
                <a:latin typeface="Calibri" panose="020F0502020204030204" pitchFamily="34" charset="0"/>
              </a:rPr>
              <a:t>For the 3</a:t>
            </a:r>
            <a:r>
              <a:rPr lang="en" sz="2000" baseline="30000" dirty="0">
                <a:latin typeface="Calibri" panose="020F0502020204030204" pitchFamily="34" charset="0"/>
              </a:rPr>
              <a:t>rd</a:t>
            </a:r>
            <a:r>
              <a:rPr lang="en" sz="2000" dirty="0">
                <a:latin typeface="Calibri" panose="020F0502020204030204" pitchFamily="34" charset="0"/>
              </a:rPr>
              <a:t> task got some insights: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/>
              <a:t>Cut 3D seismic cube to work with overpressure interval and detect the same patterns on other parts of cube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/>
              <a:t>Cut seismic traces and use wavelet analyses to reconstruct velocity/impedance and compute the pore pressure through Eaton’s (or the other*) equations on derived interval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More detailed deconvolution (using DT well log to tie with reflection coefficients) </a:t>
            </a:r>
            <a:endParaRPr lang="en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Use slices and CV to detect OP zones</a:t>
            </a:r>
            <a:endParaRPr lang="ru-RU" sz="2000" dirty="0"/>
          </a:p>
          <a:p>
            <a:pPr lvl="1">
              <a:buFont typeface="Wingdings" pitchFamily="2" charset="2"/>
              <a:buChar char="q"/>
            </a:pPr>
            <a:endParaRPr lang="en" sz="1800" dirty="0">
              <a:latin typeface="Calibri" panose="020F050202020403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endParaRPr lang="e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31BC3-61B6-ED93-9A81-5E74E485A949}"/>
              </a:ext>
            </a:extLst>
          </p:cNvPr>
          <p:cNvSpPr txBox="1"/>
          <p:nvPr/>
        </p:nvSpPr>
        <p:spPr>
          <a:xfrm>
            <a:off x="10176273" y="6308209"/>
            <a:ext cx="1696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sz="1800" dirty="0">
                <a:latin typeface="Calibri" panose="020F0502020204030204" pitchFamily="34" charset="0"/>
              </a:rPr>
              <a:t>*</a:t>
            </a:r>
            <a:r>
              <a:rPr lang="en-US" dirty="0">
                <a:latin typeface="Calibri" panose="020F0502020204030204" pitchFamily="34" charset="0"/>
              </a:rPr>
              <a:t>note below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DF7A08-00A4-51AF-896A-D4E11372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45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05E24-615D-8A93-F9BC-84CF88DA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 task</a:t>
            </a:r>
            <a:endParaRPr lang="ru-RU" dirty="0"/>
          </a:p>
        </p:txBody>
      </p:sp>
      <p:pic>
        <p:nvPicPr>
          <p:cNvPr id="8" name="Объект 11">
            <a:extLst>
              <a:ext uri="{FF2B5EF4-FFF2-40B4-BE49-F238E27FC236}">
                <a16:creationId xmlns:a16="http://schemas.microsoft.com/office/drawing/2014/main" id="{365BB9D0-49C0-BB6B-1BCE-263AD456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34" y="3385228"/>
            <a:ext cx="3496043" cy="2539679"/>
          </a:xfrm>
          <a:prstGeom prst="rect">
            <a:avLst/>
          </a:prstGeom>
        </p:spPr>
      </p:pic>
      <p:pic>
        <p:nvPicPr>
          <p:cNvPr id="9" name="Picture 18">
            <a:extLst>
              <a:ext uri="{FF2B5EF4-FFF2-40B4-BE49-F238E27FC236}">
                <a16:creationId xmlns:a16="http://schemas.microsoft.com/office/drawing/2014/main" id="{61C47875-C844-8673-C637-BB486E9E4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616" y="3396795"/>
            <a:ext cx="3386238" cy="253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3BFF93-EEBD-2B76-63B7-BFEBC152F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602" y="3972086"/>
            <a:ext cx="762000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E115FB-AD8B-137F-D3DA-892414FAF408}"/>
              </a:ext>
            </a:extLst>
          </p:cNvPr>
          <p:cNvSpPr txBox="1"/>
          <p:nvPr/>
        </p:nvSpPr>
        <p:spPr>
          <a:xfrm>
            <a:off x="5652493" y="5118168"/>
            <a:ext cx="167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Deconvolution</a:t>
            </a:r>
            <a:endParaRPr lang="ru-RU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0477B638-5A82-C3E7-50EA-66584DDC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19</a:t>
            </a:fld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073CF-CDA3-E8C1-8911-BB2492AC91B1}"/>
              </a:ext>
            </a:extLst>
          </p:cNvPr>
          <p:cNvSpPr txBox="1"/>
          <p:nvPr/>
        </p:nvSpPr>
        <p:spPr>
          <a:xfrm>
            <a:off x="838200" y="1502461"/>
            <a:ext cx="2947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</a:t>
            </a:r>
            <a:r>
              <a:rPr lang="en-US" dirty="0">
                <a:solidFill>
                  <a:schemeClr val="accent1"/>
                </a:solidFill>
              </a:rPr>
              <a:t>Trace deconvolution</a:t>
            </a:r>
          </a:p>
          <a:p>
            <a:r>
              <a:rPr lang="en-US" dirty="0"/>
              <a:t>b) Synthesize traces</a:t>
            </a:r>
          </a:p>
          <a:p>
            <a:r>
              <a:rPr lang="en-US" dirty="0"/>
              <a:t>c) D</a:t>
            </a:r>
            <a:r>
              <a:rPr lang="en" dirty="0" err="1"/>
              <a:t>etailed</a:t>
            </a:r>
            <a:r>
              <a:rPr lang="en" dirty="0"/>
              <a:t> analysis seismic cube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7468A-ED47-745E-0DBF-9EB7F373CF96}"/>
              </a:ext>
            </a:extLst>
          </p:cNvPr>
          <p:cNvSpPr txBox="1"/>
          <p:nvPr/>
        </p:nvSpPr>
        <p:spPr>
          <a:xfrm>
            <a:off x="1268636" y="3558900"/>
            <a:ext cx="56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a)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7BF4AF-BEB3-C815-BE00-6B8EB892F52D}"/>
              </a:ext>
            </a:extLst>
          </p:cNvPr>
          <p:cNvSpPr txBox="1"/>
          <p:nvPr/>
        </p:nvSpPr>
        <p:spPr>
          <a:xfrm>
            <a:off x="5270063" y="1683863"/>
            <a:ext cx="5426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point is computing Impedance using trace deconvolution and apply new curve in Eaton’s equation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84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7D1E9-3070-7D42-09D5-FD4347F8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D9E0CFE-E17D-1102-269F-B3E3E4F43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82707"/>
            <a:ext cx="5054124" cy="2628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45BD2D-1D8D-8399-C81C-DA2A92E18081}"/>
              </a:ext>
            </a:extLst>
          </p:cNvPr>
          <p:cNvSpPr txBox="1"/>
          <p:nvPr/>
        </p:nvSpPr>
        <p:spPr>
          <a:xfrm>
            <a:off x="715596" y="1639576"/>
            <a:ext cx="6093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Calibri" panose="020F0502020204030204" pitchFamily="34" charset="0"/>
              </a:rPr>
              <a:t>S</a:t>
            </a:r>
            <a:r>
              <a:rPr lang="en" sz="1800" dirty="0">
                <a:effectLst/>
                <a:latin typeface="Calibri" panose="020F0502020204030204" pitchFamily="34" charset="0"/>
              </a:rPr>
              <a:t>et of three well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Calibri" panose="020F0502020204030204" pitchFamily="34" charset="0"/>
              </a:rPr>
              <a:t>S</a:t>
            </a:r>
            <a:r>
              <a:rPr lang="en" sz="1800" dirty="0">
                <a:effectLst/>
                <a:latin typeface="Calibri" panose="020F0502020204030204" pitchFamily="34" charset="0"/>
              </a:rPr>
              <a:t>eismic data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Calibri" panose="020F0502020204030204" pitchFamily="34" charset="0"/>
              </a:rPr>
              <a:t>I</a:t>
            </a:r>
            <a:r>
              <a:rPr lang="en" sz="1800" dirty="0">
                <a:effectLst/>
                <a:latin typeface="Calibri" panose="020F0502020204030204" pitchFamily="34" charset="0"/>
              </a:rPr>
              <a:t>nformation on well tops (geological formations or significant intervals)</a:t>
            </a:r>
            <a:endParaRPr lang="e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>
                <a:effectLst/>
                <a:latin typeface="Calibri" panose="020F0502020204030204" pitchFamily="34" charset="0"/>
              </a:rPr>
              <a:t> Well reports</a:t>
            </a:r>
            <a:endParaRPr lang="e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B930A-EC62-B9B2-A857-5200015BA717}"/>
              </a:ext>
            </a:extLst>
          </p:cNvPr>
          <p:cNvSpPr txBox="1"/>
          <p:nvPr/>
        </p:nvSpPr>
        <p:spPr>
          <a:xfrm>
            <a:off x="1642895" y="5957374"/>
            <a:ext cx="344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effectLst/>
                <a:latin typeface="Calibri" panose="020F0502020204030204" pitchFamily="34" charset="0"/>
              </a:rPr>
              <a:t>Description of the well’s dataset </a:t>
            </a:r>
            <a:endParaRPr lang="en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C1508C9-B8FB-8A2B-4366-6EAE5D579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417" y="581974"/>
            <a:ext cx="4617379" cy="50698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3093E6-1EDC-A9C7-FF3E-13FA9CCF883C}"/>
              </a:ext>
            </a:extLst>
          </p:cNvPr>
          <p:cNvSpPr txBox="1"/>
          <p:nvPr/>
        </p:nvSpPr>
        <p:spPr>
          <a:xfrm>
            <a:off x="6956417" y="5844404"/>
            <a:ext cx="45199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800" dirty="0">
                <a:effectLst/>
                <a:latin typeface="Calibri" panose="020F0502020204030204" pitchFamily="34" charset="0"/>
              </a:rPr>
              <a:t>Plan view of a slice from the seismic cube showing the location of the wells</a:t>
            </a:r>
            <a:br>
              <a:rPr lang="en" sz="1800" dirty="0">
                <a:effectLst/>
                <a:latin typeface="Calibri" panose="020F0502020204030204" pitchFamily="34" charset="0"/>
              </a:rPr>
            </a:br>
            <a:endParaRPr lang="en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4427BFA0-D748-3DC8-18D1-0458B84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290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D17752-1B3A-4443-6539-7DB0F884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20</a:t>
            </a:fld>
            <a:endParaRPr lang="ru-RU"/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21ED3DA8-E32B-01EF-9BB5-4BBBB0057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687" y="816806"/>
            <a:ext cx="7553325" cy="2875027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27AF7A2-8866-FC4A-A66A-847A5291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 task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81D90-19FE-CBBD-F930-E0E49871E560}"/>
              </a:ext>
            </a:extLst>
          </p:cNvPr>
          <p:cNvSpPr txBox="1"/>
          <p:nvPr/>
        </p:nvSpPr>
        <p:spPr>
          <a:xfrm>
            <a:off x="3800475" y="816806"/>
            <a:ext cx="382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19801-A59B-5372-69C0-031F52DB1121}"/>
              </a:ext>
            </a:extLst>
          </p:cNvPr>
          <p:cNvSpPr txBox="1"/>
          <p:nvPr/>
        </p:nvSpPr>
        <p:spPr>
          <a:xfrm>
            <a:off x="838200" y="1505219"/>
            <a:ext cx="2947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Trace deconvolution</a:t>
            </a:r>
          </a:p>
          <a:p>
            <a:r>
              <a:rPr lang="en-US" dirty="0"/>
              <a:t>b) </a:t>
            </a:r>
            <a:r>
              <a:rPr lang="en-US" dirty="0">
                <a:solidFill>
                  <a:schemeClr val="accent1"/>
                </a:solidFill>
              </a:rPr>
              <a:t>Synthesize traces</a:t>
            </a:r>
          </a:p>
          <a:p>
            <a:r>
              <a:rPr lang="en-US" dirty="0"/>
              <a:t>c) D</a:t>
            </a:r>
            <a:r>
              <a:rPr lang="en" dirty="0" err="1"/>
              <a:t>etailed</a:t>
            </a:r>
            <a:r>
              <a:rPr lang="en" dirty="0"/>
              <a:t> analysis seismic cube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7F395-1C80-B805-0C5F-405EE0429DBB}"/>
              </a:ext>
            </a:extLst>
          </p:cNvPr>
          <p:cNvSpPr txBox="1"/>
          <p:nvPr/>
        </p:nvSpPr>
        <p:spPr>
          <a:xfrm>
            <a:off x="654893" y="4522027"/>
            <a:ext cx="5957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as previous approach but in</a:t>
            </a:r>
            <a:r>
              <a:rPr lang="en" dirty="0"/>
              <a:t> the opposite direction</a:t>
            </a:r>
            <a:r>
              <a:rPr lang="ru-RU" dirty="0"/>
              <a:t>. </a:t>
            </a:r>
            <a:endParaRPr lang="en-US" dirty="0"/>
          </a:p>
          <a:p>
            <a:r>
              <a:rPr lang="en-US" dirty="0"/>
              <a:t>From dt in well with overpressure reconstruct trace and find similar in other parts of cube.</a:t>
            </a:r>
            <a:endParaRPr lang="ru-RU" dirty="0"/>
          </a:p>
        </p:txBody>
      </p:sp>
      <p:pic>
        <p:nvPicPr>
          <p:cNvPr id="10" name="Объект 3">
            <a:extLst>
              <a:ext uri="{FF2B5EF4-FFF2-40B4-BE49-F238E27FC236}">
                <a16:creationId xmlns:a16="http://schemas.microsoft.com/office/drawing/2014/main" id="{E29F5107-8B07-99D7-7454-FF5026464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9263511" y="3883554"/>
            <a:ext cx="2618999" cy="2200275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CE9E4AB-C9CC-1E0F-5B4D-2721769A1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2068" y="4337027"/>
            <a:ext cx="2430463" cy="16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F534909C-E59E-21B2-102D-4FD0C02DFA41}"/>
              </a:ext>
            </a:extLst>
          </p:cNvPr>
          <p:cNvSpPr/>
          <p:nvPr/>
        </p:nvSpPr>
        <p:spPr>
          <a:xfrm>
            <a:off x="8610600" y="4962111"/>
            <a:ext cx="862273" cy="427107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257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F599F57-0F56-5EF3-F3D7-4B3629C4A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83" y="1325563"/>
            <a:ext cx="5167312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Овал 41">
            <a:extLst>
              <a:ext uri="{FF2B5EF4-FFF2-40B4-BE49-F238E27FC236}">
                <a16:creationId xmlns:a16="http://schemas.microsoft.com/office/drawing/2014/main" id="{7863777B-D565-5ADD-1668-DC729D2C1215}"/>
              </a:ext>
            </a:extLst>
          </p:cNvPr>
          <p:cNvSpPr/>
          <p:nvPr/>
        </p:nvSpPr>
        <p:spPr>
          <a:xfrm>
            <a:off x="4400471" y="3737406"/>
            <a:ext cx="1084129" cy="108412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F0F688-0BB1-C670-23D6-60CA40C2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21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BF33C75-E5D5-B498-45E0-52CEA4B9E09F}"/>
              </a:ext>
            </a:extLst>
          </p:cNvPr>
          <p:cNvGrpSpPr/>
          <p:nvPr/>
        </p:nvGrpSpPr>
        <p:grpSpPr>
          <a:xfrm>
            <a:off x="642939" y="3983287"/>
            <a:ext cx="2336756" cy="2373063"/>
            <a:chOff x="378718" y="4110041"/>
            <a:chExt cx="2509380" cy="2548369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4A588DD3-81A1-D3DD-9354-6137F22CD000}"/>
                </a:ext>
              </a:extLst>
            </p:cNvPr>
            <p:cNvGrpSpPr/>
            <p:nvPr/>
          </p:nvGrpSpPr>
          <p:grpSpPr>
            <a:xfrm>
              <a:off x="838200" y="4110041"/>
              <a:ext cx="2049898" cy="2066922"/>
              <a:chOff x="838200" y="4110041"/>
              <a:chExt cx="2049898" cy="2066922"/>
            </a:xfrm>
          </p:grpSpPr>
          <p:sp>
            <p:nvSpPr>
              <p:cNvPr id="25" name="Куб 24">
                <a:extLst>
                  <a:ext uri="{FF2B5EF4-FFF2-40B4-BE49-F238E27FC236}">
                    <a16:creationId xmlns:a16="http://schemas.microsoft.com/office/drawing/2014/main" id="{AA4FE80E-A91E-A3BC-4D72-92CD7D6AB25A}"/>
                  </a:ext>
                </a:extLst>
              </p:cNvPr>
              <p:cNvSpPr/>
              <p:nvPr/>
            </p:nvSpPr>
            <p:spPr>
              <a:xfrm>
                <a:off x="838200" y="5381755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Куб 25">
                <a:extLst>
                  <a:ext uri="{FF2B5EF4-FFF2-40B4-BE49-F238E27FC236}">
                    <a16:creationId xmlns:a16="http://schemas.microsoft.com/office/drawing/2014/main" id="{EB7CD41A-BD7E-0B69-81BB-9AC2CE1A844D}"/>
                  </a:ext>
                </a:extLst>
              </p:cNvPr>
              <p:cNvSpPr/>
              <p:nvPr/>
            </p:nvSpPr>
            <p:spPr>
              <a:xfrm>
                <a:off x="1465545" y="5381755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Куб 26">
                <a:extLst>
                  <a:ext uri="{FF2B5EF4-FFF2-40B4-BE49-F238E27FC236}">
                    <a16:creationId xmlns:a16="http://schemas.microsoft.com/office/drawing/2014/main" id="{63C6AAF1-FAF4-3D6A-7981-72ECC8F4F1D2}"/>
                  </a:ext>
                </a:extLst>
              </p:cNvPr>
              <p:cNvSpPr/>
              <p:nvPr/>
            </p:nvSpPr>
            <p:spPr>
              <a:xfrm>
                <a:off x="2092890" y="5381755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Куб 27">
                <a:extLst>
                  <a:ext uri="{FF2B5EF4-FFF2-40B4-BE49-F238E27FC236}">
                    <a16:creationId xmlns:a16="http://schemas.microsoft.com/office/drawing/2014/main" id="{6F1F0D25-EACD-5D7B-D347-8FC8CE8152E8}"/>
                  </a:ext>
                </a:extLst>
              </p:cNvPr>
              <p:cNvSpPr/>
              <p:nvPr/>
            </p:nvSpPr>
            <p:spPr>
              <a:xfrm>
                <a:off x="838200" y="4745898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Куб 28">
                <a:extLst>
                  <a:ext uri="{FF2B5EF4-FFF2-40B4-BE49-F238E27FC236}">
                    <a16:creationId xmlns:a16="http://schemas.microsoft.com/office/drawing/2014/main" id="{368E0487-B65D-BC8D-50F3-AD18181F26C8}"/>
                  </a:ext>
                </a:extLst>
              </p:cNvPr>
              <p:cNvSpPr/>
              <p:nvPr/>
            </p:nvSpPr>
            <p:spPr>
              <a:xfrm>
                <a:off x="1465545" y="4745898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Куб 29">
                <a:extLst>
                  <a:ext uri="{FF2B5EF4-FFF2-40B4-BE49-F238E27FC236}">
                    <a16:creationId xmlns:a16="http://schemas.microsoft.com/office/drawing/2014/main" id="{0D5312FE-3DC7-37ED-6ABA-C7670791C491}"/>
                  </a:ext>
                </a:extLst>
              </p:cNvPr>
              <p:cNvSpPr/>
              <p:nvPr/>
            </p:nvSpPr>
            <p:spPr>
              <a:xfrm>
                <a:off x="2092890" y="4745898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Куб 30">
                <a:extLst>
                  <a:ext uri="{FF2B5EF4-FFF2-40B4-BE49-F238E27FC236}">
                    <a16:creationId xmlns:a16="http://schemas.microsoft.com/office/drawing/2014/main" id="{69AC9C4C-65C9-F177-664F-6CE91D42139D}"/>
                  </a:ext>
                </a:extLst>
              </p:cNvPr>
              <p:cNvSpPr/>
              <p:nvPr/>
            </p:nvSpPr>
            <p:spPr>
              <a:xfrm>
                <a:off x="838200" y="4110041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Куб 31">
                <a:extLst>
                  <a:ext uri="{FF2B5EF4-FFF2-40B4-BE49-F238E27FC236}">
                    <a16:creationId xmlns:a16="http://schemas.microsoft.com/office/drawing/2014/main" id="{70620CB7-4472-068E-9CF9-0BE8B487B7D8}"/>
                  </a:ext>
                </a:extLst>
              </p:cNvPr>
              <p:cNvSpPr/>
              <p:nvPr/>
            </p:nvSpPr>
            <p:spPr>
              <a:xfrm>
                <a:off x="1465545" y="4110041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Куб 32">
                <a:extLst>
                  <a:ext uri="{FF2B5EF4-FFF2-40B4-BE49-F238E27FC236}">
                    <a16:creationId xmlns:a16="http://schemas.microsoft.com/office/drawing/2014/main" id="{0F0BF8C3-D149-FF84-9114-15170D694414}"/>
                  </a:ext>
                </a:extLst>
              </p:cNvPr>
              <p:cNvSpPr/>
              <p:nvPr/>
            </p:nvSpPr>
            <p:spPr>
              <a:xfrm>
                <a:off x="2092890" y="4110041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7" name="Куб 6">
              <a:extLst>
                <a:ext uri="{FF2B5EF4-FFF2-40B4-BE49-F238E27FC236}">
                  <a16:creationId xmlns:a16="http://schemas.microsoft.com/office/drawing/2014/main" id="{0D5771E5-FEBA-C2B2-ADF4-9DD8B70AE1A6}"/>
                </a:ext>
              </a:extLst>
            </p:cNvPr>
            <p:cNvSpPr/>
            <p:nvPr/>
          </p:nvSpPr>
          <p:spPr>
            <a:xfrm>
              <a:off x="608459" y="5620008"/>
              <a:ext cx="795208" cy="79520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Куб 7">
              <a:extLst>
                <a:ext uri="{FF2B5EF4-FFF2-40B4-BE49-F238E27FC236}">
                  <a16:creationId xmlns:a16="http://schemas.microsoft.com/office/drawing/2014/main" id="{1D1FFF6D-944C-BEDD-5CFB-45ECB9B2BA3B}"/>
                </a:ext>
              </a:extLst>
            </p:cNvPr>
            <p:cNvSpPr/>
            <p:nvPr/>
          </p:nvSpPr>
          <p:spPr>
            <a:xfrm>
              <a:off x="1235804" y="5620008"/>
              <a:ext cx="795208" cy="79520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Куб 8">
              <a:extLst>
                <a:ext uri="{FF2B5EF4-FFF2-40B4-BE49-F238E27FC236}">
                  <a16:creationId xmlns:a16="http://schemas.microsoft.com/office/drawing/2014/main" id="{5A11FD09-02D0-5384-516B-927A863C7EA6}"/>
                </a:ext>
              </a:extLst>
            </p:cNvPr>
            <p:cNvSpPr/>
            <p:nvPr/>
          </p:nvSpPr>
          <p:spPr>
            <a:xfrm>
              <a:off x="1863149" y="5620008"/>
              <a:ext cx="795208" cy="795208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Куб 9">
              <a:extLst>
                <a:ext uri="{FF2B5EF4-FFF2-40B4-BE49-F238E27FC236}">
                  <a16:creationId xmlns:a16="http://schemas.microsoft.com/office/drawing/2014/main" id="{19CB8036-DC0C-DFBC-5BBB-A9EA846ACD59}"/>
                </a:ext>
              </a:extLst>
            </p:cNvPr>
            <p:cNvSpPr/>
            <p:nvPr/>
          </p:nvSpPr>
          <p:spPr>
            <a:xfrm>
              <a:off x="608459" y="4984151"/>
              <a:ext cx="795208" cy="79520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Куб 10">
              <a:extLst>
                <a:ext uri="{FF2B5EF4-FFF2-40B4-BE49-F238E27FC236}">
                  <a16:creationId xmlns:a16="http://schemas.microsoft.com/office/drawing/2014/main" id="{9110C85D-05FA-7433-4FAA-6E4A979C5BC2}"/>
                </a:ext>
              </a:extLst>
            </p:cNvPr>
            <p:cNvSpPr/>
            <p:nvPr/>
          </p:nvSpPr>
          <p:spPr>
            <a:xfrm>
              <a:off x="1235804" y="4984151"/>
              <a:ext cx="795208" cy="79520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Куб 11">
              <a:extLst>
                <a:ext uri="{FF2B5EF4-FFF2-40B4-BE49-F238E27FC236}">
                  <a16:creationId xmlns:a16="http://schemas.microsoft.com/office/drawing/2014/main" id="{90C3CCCC-6A13-146A-205A-CE201A131F96}"/>
                </a:ext>
              </a:extLst>
            </p:cNvPr>
            <p:cNvSpPr/>
            <p:nvPr/>
          </p:nvSpPr>
          <p:spPr>
            <a:xfrm>
              <a:off x="1863149" y="4984151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Куб 12">
              <a:extLst>
                <a:ext uri="{FF2B5EF4-FFF2-40B4-BE49-F238E27FC236}">
                  <a16:creationId xmlns:a16="http://schemas.microsoft.com/office/drawing/2014/main" id="{6D69A00E-4011-2FAD-1B17-7B040B621CD9}"/>
                </a:ext>
              </a:extLst>
            </p:cNvPr>
            <p:cNvSpPr/>
            <p:nvPr/>
          </p:nvSpPr>
          <p:spPr>
            <a:xfrm>
              <a:off x="608459" y="4348294"/>
              <a:ext cx="795208" cy="795208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Куб 13">
              <a:extLst>
                <a:ext uri="{FF2B5EF4-FFF2-40B4-BE49-F238E27FC236}">
                  <a16:creationId xmlns:a16="http://schemas.microsoft.com/office/drawing/2014/main" id="{2ECD1076-819F-C0F8-418A-33D6748751EF}"/>
                </a:ext>
              </a:extLst>
            </p:cNvPr>
            <p:cNvSpPr/>
            <p:nvPr/>
          </p:nvSpPr>
          <p:spPr>
            <a:xfrm>
              <a:off x="1235804" y="4348294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Куб 14">
              <a:extLst>
                <a:ext uri="{FF2B5EF4-FFF2-40B4-BE49-F238E27FC236}">
                  <a16:creationId xmlns:a16="http://schemas.microsoft.com/office/drawing/2014/main" id="{92A3AE2D-F6D2-F81C-D692-0A7B0B9BE63D}"/>
                </a:ext>
              </a:extLst>
            </p:cNvPr>
            <p:cNvSpPr/>
            <p:nvPr/>
          </p:nvSpPr>
          <p:spPr>
            <a:xfrm>
              <a:off x="1863149" y="4348294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Куб 15">
              <a:extLst>
                <a:ext uri="{FF2B5EF4-FFF2-40B4-BE49-F238E27FC236}">
                  <a16:creationId xmlns:a16="http://schemas.microsoft.com/office/drawing/2014/main" id="{736B0B76-18A6-40A6-755C-794F8DA3B131}"/>
                </a:ext>
              </a:extLst>
            </p:cNvPr>
            <p:cNvSpPr/>
            <p:nvPr/>
          </p:nvSpPr>
          <p:spPr>
            <a:xfrm>
              <a:off x="378718" y="5863202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Куб 16">
              <a:extLst>
                <a:ext uri="{FF2B5EF4-FFF2-40B4-BE49-F238E27FC236}">
                  <a16:creationId xmlns:a16="http://schemas.microsoft.com/office/drawing/2014/main" id="{0CA1AB44-F272-DFC1-8446-A803E76B0701}"/>
                </a:ext>
              </a:extLst>
            </p:cNvPr>
            <p:cNvSpPr/>
            <p:nvPr/>
          </p:nvSpPr>
          <p:spPr>
            <a:xfrm>
              <a:off x="1006063" y="5863202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Куб 17">
              <a:extLst>
                <a:ext uri="{FF2B5EF4-FFF2-40B4-BE49-F238E27FC236}">
                  <a16:creationId xmlns:a16="http://schemas.microsoft.com/office/drawing/2014/main" id="{FA9BACCB-7DF0-F905-88C0-2CCEC29A994E}"/>
                </a:ext>
              </a:extLst>
            </p:cNvPr>
            <p:cNvSpPr/>
            <p:nvPr/>
          </p:nvSpPr>
          <p:spPr>
            <a:xfrm>
              <a:off x="1633408" y="5863202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Куб 18">
              <a:extLst>
                <a:ext uri="{FF2B5EF4-FFF2-40B4-BE49-F238E27FC236}">
                  <a16:creationId xmlns:a16="http://schemas.microsoft.com/office/drawing/2014/main" id="{8C54B142-777E-533B-80FB-B56510B370B7}"/>
                </a:ext>
              </a:extLst>
            </p:cNvPr>
            <p:cNvSpPr/>
            <p:nvPr/>
          </p:nvSpPr>
          <p:spPr>
            <a:xfrm>
              <a:off x="378718" y="5227345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Куб 19">
              <a:extLst>
                <a:ext uri="{FF2B5EF4-FFF2-40B4-BE49-F238E27FC236}">
                  <a16:creationId xmlns:a16="http://schemas.microsoft.com/office/drawing/2014/main" id="{25F3086F-08FB-21FD-9334-9C2FCEE87500}"/>
                </a:ext>
              </a:extLst>
            </p:cNvPr>
            <p:cNvSpPr/>
            <p:nvPr/>
          </p:nvSpPr>
          <p:spPr>
            <a:xfrm>
              <a:off x="1006063" y="5227345"/>
              <a:ext cx="795208" cy="795208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Куб 20">
              <a:extLst>
                <a:ext uri="{FF2B5EF4-FFF2-40B4-BE49-F238E27FC236}">
                  <a16:creationId xmlns:a16="http://schemas.microsoft.com/office/drawing/2014/main" id="{DE2AEEB7-0E92-1A9B-D0D9-30E31B7C3506}"/>
                </a:ext>
              </a:extLst>
            </p:cNvPr>
            <p:cNvSpPr/>
            <p:nvPr/>
          </p:nvSpPr>
          <p:spPr>
            <a:xfrm>
              <a:off x="1633408" y="5227345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Куб 21">
              <a:extLst>
                <a:ext uri="{FF2B5EF4-FFF2-40B4-BE49-F238E27FC236}">
                  <a16:creationId xmlns:a16="http://schemas.microsoft.com/office/drawing/2014/main" id="{981B4FDB-CDDA-89E1-4A46-21E6C8940B17}"/>
                </a:ext>
              </a:extLst>
            </p:cNvPr>
            <p:cNvSpPr/>
            <p:nvPr/>
          </p:nvSpPr>
          <p:spPr>
            <a:xfrm>
              <a:off x="378718" y="4591488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Куб 22">
              <a:extLst>
                <a:ext uri="{FF2B5EF4-FFF2-40B4-BE49-F238E27FC236}">
                  <a16:creationId xmlns:a16="http://schemas.microsoft.com/office/drawing/2014/main" id="{E4896958-A339-53A8-0C47-A000C2219F41}"/>
                </a:ext>
              </a:extLst>
            </p:cNvPr>
            <p:cNvSpPr/>
            <p:nvPr/>
          </p:nvSpPr>
          <p:spPr>
            <a:xfrm>
              <a:off x="1006063" y="4591488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Куб 23">
              <a:extLst>
                <a:ext uri="{FF2B5EF4-FFF2-40B4-BE49-F238E27FC236}">
                  <a16:creationId xmlns:a16="http://schemas.microsoft.com/office/drawing/2014/main" id="{30D9BA0E-5C21-BEFD-7879-191400F58354}"/>
                </a:ext>
              </a:extLst>
            </p:cNvPr>
            <p:cNvSpPr/>
            <p:nvPr/>
          </p:nvSpPr>
          <p:spPr>
            <a:xfrm>
              <a:off x="1633408" y="4591488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50902AB1-DC9B-FAAF-38C6-67D7A19B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 task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25251D-729D-A235-6C72-BC733EEFB7CC}"/>
              </a:ext>
            </a:extLst>
          </p:cNvPr>
          <p:cNvSpPr txBox="1"/>
          <p:nvPr/>
        </p:nvSpPr>
        <p:spPr>
          <a:xfrm>
            <a:off x="838200" y="1505219"/>
            <a:ext cx="2947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Trace deconvolution</a:t>
            </a:r>
          </a:p>
          <a:p>
            <a:r>
              <a:rPr lang="en-US" dirty="0"/>
              <a:t>b) Synthesize traces</a:t>
            </a:r>
          </a:p>
          <a:p>
            <a:r>
              <a:rPr lang="en-US" dirty="0"/>
              <a:t>c)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" dirty="0" err="1">
                <a:solidFill>
                  <a:schemeClr val="accent1"/>
                </a:solidFill>
              </a:rPr>
              <a:t>etailed</a:t>
            </a:r>
            <a:r>
              <a:rPr lang="en" dirty="0">
                <a:solidFill>
                  <a:schemeClr val="accent1"/>
                </a:solidFill>
              </a:rPr>
              <a:t> seismic cube analysis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7" name="Куб 36">
            <a:extLst>
              <a:ext uri="{FF2B5EF4-FFF2-40B4-BE49-F238E27FC236}">
                <a16:creationId xmlns:a16="http://schemas.microsoft.com/office/drawing/2014/main" id="{2C8C5F87-7047-AB0F-B0B5-C9EE2E1DDC47}"/>
              </a:ext>
            </a:extLst>
          </p:cNvPr>
          <p:cNvSpPr/>
          <p:nvPr/>
        </p:nvSpPr>
        <p:spPr>
          <a:xfrm>
            <a:off x="3567081" y="4283226"/>
            <a:ext cx="740504" cy="740504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3A011B-C865-3B0B-4F26-F64D5163F354}"/>
              </a:ext>
            </a:extLst>
          </p:cNvPr>
          <p:cNvSpPr txBox="1"/>
          <p:nvPr/>
        </p:nvSpPr>
        <p:spPr>
          <a:xfrm>
            <a:off x="439685" y="3244334"/>
            <a:ext cx="382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c) 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C3E6B-FC54-FCC8-C85E-E26357B5880F}"/>
              </a:ext>
            </a:extLst>
          </p:cNvPr>
          <p:cNvSpPr txBox="1"/>
          <p:nvPr/>
        </p:nvSpPr>
        <p:spPr>
          <a:xfrm>
            <a:off x="5553074" y="476301"/>
            <a:ext cx="5605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previous approaches but on small parts of cube (cut</a:t>
            </a:r>
            <a:r>
              <a:rPr lang="ru-RU" dirty="0"/>
              <a:t> </a:t>
            </a:r>
            <a:r>
              <a:rPr lang="en" dirty="0"/>
              <a:t>necessary</a:t>
            </a:r>
            <a:r>
              <a:rPr lang="en-US" dirty="0"/>
              <a:t> 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CV on slices to detect overpressure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Traces classification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1DB47C-9E27-A0AD-648E-F8F8A60E1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9728006" y="4246745"/>
            <a:ext cx="2392480" cy="1794360"/>
          </a:xfrm>
          <a:prstGeom prst="rect">
            <a:avLst/>
          </a:prstGeom>
        </p:spPr>
      </p:pic>
      <p:pic>
        <p:nvPicPr>
          <p:cNvPr id="36" name="Picture 22">
            <a:extLst>
              <a:ext uri="{FF2B5EF4-FFF2-40B4-BE49-F238E27FC236}">
                <a16:creationId xmlns:a16="http://schemas.microsoft.com/office/drawing/2014/main" id="{78380007-76C5-0FA8-98B1-CA76CA0D3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8587336" y="3224493"/>
            <a:ext cx="2392478" cy="179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4">
            <a:extLst>
              <a:ext uri="{FF2B5EF4-FFF2-40B4-BE49-F238E27FC236}">
                <a16:creationId xmlns:a16="http://schemas.microsoft.com/office/drawing/2014/main" id="{284D4A5D-A7F7-09C0-37CE-E9F53FF3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492615" y="2187138"/>
            <a:ext cx="2391237" cy="179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763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A4AD83-E314-8204-74DB-2D586C92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22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40180-507D-8FBD-253F-324595F7A297}"/>
              </a:ext>
            </a:extLst>
          </p:cNvPr>
          <p:cNvSpPr txBox="1"/>
          <p:nvPr/>
        </p:nvSpPr>
        <p:spPr>
          <a:xfrm>
            <a:off x="5142999" y="577513"/>
            <a:ext cx="190600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Well # 35/8-2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OP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4F8BF-8DA9-53CA-1F0B-77E1C21B095E}"/>
              </a:ext>
            </a:extLst>
          </p:cNvPr>
          <p:cNvSpPr txBox="1"/>
          <p:nvPr/>
        </p:nvSpPr>
        <p:spPr>
          <a:xfrm>
            <a:off x="1256800" y="731401"/>
            <a:ext cx="190600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Well # 35/8-1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28250-7550-321B-9E68-840D8F579754}"/>
              </a:ext>
            </a:extLst>
          </p:cNvPr>
          <p:cNvSpPr txBox="1"/>
          <p:nvPr/>
        </p:nvSpPr>
        <p:spPr>
          <a:xfrm>
            <a:off x="9029198" y="731401"/>
            <a:ext cx="190600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Well # 35/8-3</a:t>
            </a:r>
            <a:endParaRPr lang="ru-RU" sz="20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CE5DC2E-0121-7DE5-1D56-EDF33C9B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480844" y="2049125"/>
            <a:ext cx="5006976" cy="3755233"/>
          </a:xfrm>
          <a:prstGeom prst="rect">
            <a:avLst/>
          </a:prstGeom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144E34CF-52E4-60AA-7D6C-939CFC2A5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92512" y="2049126"/>
            <a:ext cx="5006976" cy="375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CEE00406-4B99-6D0B-3397-021F3B753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2386" y="2051403"/>
            <a:ext cx="5004373" cy="375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061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1DAE4-7ED2-7C51-D887-22D78D61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C0490F-18D7-1D16-4F90-B3649D55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23</a:t>
            </a:fld>
            <a:endParaRPr lang="ru-RU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EDB9D2F6-8D63-F02E-0855-F9FB22A312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914400"/>
            <a:ext cx="5943599" cy="59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23651667-66CC-24A6-E5E7-70C0A777D53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441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46E3D-4C64-9A9E-2439-BB9A33B6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A88820-CC08-24F8-640E-5546D7C8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Zhang, Jon. (2011). Pore pressure prediction from well logs: Methods, modifications, and new approaches. Earth-science Reviews - EARTH-SCI REV. 108. 50-63. 10.1016/j.earscirev.2011.06.001. </a:t>
            </a:r>
          </a:p>
          <a:p>
            <a:r>
              <a:rPr lang="en" dirty="0" err="1"/>
              <a:t>Riahi</a:t>
            </a:r>
            <a:r>
              <a:rPr lang="en" dirty="0"/>
              <a:t>, M.A., </a:t>
            </a:r>
            <a:r>
              <a:rPr lang="en" dirty="0" err="1"/>
              <a:t>Fakhari</a:t>
            </a:r>
            <a:r>
              <a:rPr lang="en" dirty="0"/>
              <a:t>, M.G. Pore pressure prediction using seismic acoustic impedance in an overpressure carbonate reservoir. J Petrol </a:t>
            </a:r>
            <a:r>
              <a:rPr lang="en" dirty="0" err="1"/>
              <a:t>Explor</a:t>
            </a:r>
            <a:r>
              <a:rPr lang="en" dirty="0"/>
              <a:t> Prod Technol 12, 3311–3323 (2022). https://</a:t>
            </a:r>
            <a:r>
              <a:rPr lang="en" dirty="0" err="1"/>
              <a:t>doi.org</a:t>
            </a:r>
            <a:r>
              <a:rPr lang="en" dirty="0"/>
              <a:t>/10.1007/s13202-022-01524-y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3692205-C1D6-1468-8ED6-04928E0A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40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962061E-E6E8-5BBC-A268-5571AF687E0E}"/>
              </a:ext>
            </a:extLst>
          </p:cNvPr>
          <p:cNvSpPr txBox="1">
            <a:spLocks/>
          </p:cNvSpPr>
          <p:nvPr/>
        </p:nvSpPr>
        <p:spPr>
          <a:xfrm>
            <a:off x="838200" y="523081"/>
            <a:ext cx="947738" cy="5811838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Gardner</a:t>
            </a:r>
            <a:endParaRPr lang="ru-RU" dirty="0"/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EBCCC064-9352-C8F7-3037-8EB5DC13F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94" t="61990"/>
          <a:stretch/>
        </p:blipFill>
        <p:spPr>
          <a:xfrm>
            <a:off x="2020018" y="2943226"/>
            <a:ext cx="9333782" cy="1848247"/>
          </a:xfrm>
          <a:prstGeom prst="rect">
            <a:avLst/>
          </a:prstGeom>
        </p:spPr>
      </p:pic>
      <p:pic>
        <p:nvPicPr>
          <p:cNvPr id="6" name="Объект 3">
            <a:extLst>
              <a:ext uri="{FF2B5EF4-FFF2-40B4-BE49-F238E27FC236}">
                <a16:creationId xmlns:a16="http://schemas.microsoft.com/office/drawing/2014/main" id="{75205EAF-31EF-CE18-ED34-0FABD3208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4" b="84378"/>
          <a:stretch/>
        </p:blipFill>
        <p:spPr>
          <a:xfrm>
            <a:off x="1785938" y="2183606"/>
            <a:ext cx="9333782" cy="75962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8DA8B13-22F0-E05D-135E-8CE1ACA4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300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5F986-6BD2-A335-1C62-CAD139E7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1"/>
            <a:ext cx="947738" cy="5811838"/>
          </a:xfrm>
        </p:spPr>
        <p:txBody>
          <a:bodyPr vert="vert270"/>
          <a:lstStyle/>
          <a:p>
            <a:r>
              <a:rPr lang="en-US" dirty="0"/>
              <a:t>Eaton’s method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Шриф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BCCFC77B-8F99-05CF-D3E3-D4FD8D1BC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62" t="56012"/>
          <a:stretch/>
        </p:blipFill>
        <p:spPr>
          <a:xfrm>
            <a:off x="2671761" y="2871784"/>
            <a:ext cx="8682039" cy="2376488"/>
          </a:xfrm>
        </p:spPr>
      </p:pic>
      <p:pic>
        <p:nvPicPr>
          <p:cNvPr id="6" name="Объект 4" descr="Изображение выглядит как текст, снимок экрана, Шриф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0D6A4AF5-64A1-0C7E-ECC4-6EE27287D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2" b="86477"/>
          <a:stretch/>
        </p:blipFill>
        <p:spPr>
          <a:xfrm>
            <a:off x="2671762" y="2141195"/>
            <a:ext cx="8682038" cy="73058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5960140-205E-8D75-4CE4-9568582B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19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3B5C2951-1EB1-4588-D36A-E7069FA04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199" y="1049029"/>
            <a:ext cx="10363731" cy="496124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84457ED-9A2E-C9E5-DABE-B87ED1A4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1"/>
            <a:ext cx="947738" cy="5811838"/>
          </a:xfrm>
        </p:spPr>
        <p:txBody>
          <a:bodyPr vert="vert270"/>
          <a:lstStyle/>
          <a:p>
            <a:r>
              <a:rPr lang="en-US" dirty="0"/>
              <a:t>Bower’s method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BC45BC-1E14-A9AA-E949-CB6318E4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54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ACFF4B-6209-82BE-3AFE-8F598025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1250286"/>
            <a:ext cx="9961359" cy="4357428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8753791-A509-D97C-0D30-5501FA69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1"/>
            <a:ext cx="947738" cy="5811838"/>
          </a:xfrm>
        </p:spPr>
        <p:txBody>
          <a:bodyPr vert="vert270"/>
          <a:lstStyle/>
          <a:p>
            <a:r>
              <a:rPr lang="en-US" dirty="0"/>
              <a:t>Miller’s method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6699F64-8BAA-2DBB-8D15-5564CF50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87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B7AAC1B-1C23-ABB3-BD35-99E3B7D7A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813" y="523081"/>
            <a:ext cx="9013685" cy="581183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7DDA195-E12D-3786-5E05-5DD0F591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1"/>
            <a:ext cx="947738" cy="5811838"/>
          </a:xfrm>
        </p:spPr>
        <p:txBody>
          <a:bodyPr vert="vert270"/>
          <a:lstStyle/>
          <a:p>
            <a:r>
              <a:rPr lang="en-US" dirty="0"/>
              <a:t>Tau model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54E490-9820-BD76-CC60-4A376C6A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20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1D9B8-6CF4-7DB0-F5E3-51F064EB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782AF-CE96-A4E6-B81F-C610C58EF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790"/>
            <a:ext cx="10515600" cy="487214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" sz="2000" dirty="0">
                <a:effectLst/>
                <a:latin typeface="Calibri" panose="020F0502020204030204" pitchFamily="34" charset="0"/>
              </a:rPr>
              <a:t>Reconstruct* a mud weight profile for wells 35/8-1 and 35/8-3 using seismic data. </a:t>
            </a:r>
            <a:endParaRPr lang="en" sz="3200" dirty="0"/>
          </a:p>
          <a:p>
            <a:pPr marL="342900" indent="-342900">
              <a:buFont typeface="+mj-lt"/>
              <a:buAutoNum type="arabicPeriod"/>
            </a:pPr>
            <a:r>
              <a:rPr lang="en" sz="2000" dirty="0">
                <a:effectLst/>
                <a:latin typeface="Calibri" panose="020F0502020204030204" pitchFamily="34" charset="0"/>
              </a:rPr>
              <a:t>Compute* a pore pressure profile for wells 35/8-1, 35/8-2, 35/8-3 based on the analysis of seismic data and well logging. </a:t>
            </a:r>
            <a:endParaRPr lang="en" sz="3200" dirty="0"/>
          </a:p>
          <a:p>
            <a:pPr marL="342900" indent="-342900">
              <a:buFont typeface="+mj-lt"/>
              <a:buAutoNum type="arabicPeriod"/>
            </a:pPr>
            <a:r>
              <a:rPr lang="en" sz="2000" dirty="0">
                <a:effectLst/>
                <a:latin typeface="Calibri" panose="020F0502020204030204" pitchFamily="34" charset="0"/>
              </a:rPr>
              <a:t>Calculate* a volume of the recommended drilling mud weight and pore pressure prediction fields within the 3D seismic counter. </a:t>
            </a:r>
            <a:endParaRPr lang="en" sz="32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8" name="Picture 4" descr="Буровая установка – Бесплатные иконки: промышленность">
            <a:extLst>
              <a:ext uri="{FF2B5EF4-FFF2-40B4-BE49-F238E27FC236}">
                <a16:creationId xmlns:a16="http://schemas.microsoft.com/office/drawing/2014/main" id="{69DCD564-E762-70F3-78C6-5F193A313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74" y="3127373"/>
            <a:ext cx="2670175" cy="26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A0315469-458C-4D27-ADD0-8785DB271467}"/>
              </a:ext>
            </a:extLst>
          </p:cNvPr>
          <p:cNvGrpSpPr/>
          <p:nvPr/>
        </p:nvGrpSpPr>
        <p:grpSpPr>
          <a:xfrm>
            <a:off x="2982701" y="3429000"/>
            <a:ext cx="2509380" cy="2548369"/>
            <a:chOff x="378718" y="4110041"/>
            <a:chExt cx="2509380" cy="2548369"/>
          </a:xfrm>
        </p:grpSpPr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500F916F-832E-4FFE-7310-D27DF4B1F9F6}"/>
                </a:ext>
              </a:extLst>
            </p:cNvPr>
            <p:cNvGrpSpPr/>
            <p:nvPr/>
          </p:nvGrpSpPr>
          <p:grpSpPr>
            <a:xfrm>
              <a:off x="838200" y="4110041"/>
              <a:ext cx="2049898" cy="2066922"/>
              <a:chOff x="838200" y="4110041"/>
              <a:chExt cx="2049898" cy="2066922"/>
            </a:xfrm>
          </p:grpSpPr>
          <p:sp>
            <p:nvSpPr>
              <p:cNvPr id="8" name="Куб 7">
                <a:extLst>
                  <a:ext uri="{FF2B5EF4-FFF2-40B4-BE49-F238E27FC236}">
                    <a16:creationId xmlns:a16="http://schemas.microsoft.com/office/drawing/2014/main" id="{958254AD-E6A8-0779-7180-0294EC81FA3A}"/>
                  </a:ext>
                </a:extLst>
              </p:cNvPr>
              <p:cNvSpPr/>
              <p:nvPr/>
            </p:nvSpPr>
            <p:spPr>
              <a:xfrm>
                <a:off x="838200" y="5381755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Куб 10">
                <a:extLst>
                  <a:ext uri="{FF2B5EF4-FFF2-40B4-BE49-F238E27FC236}">
                    <a16:creationId xmlns:a16="http://schemas.microsoft.com/office/drawing/2014/main" id="{2F4DBA6D-12DD-198E-9275-2936811E2B8E}"/>
                  </a:ext>
                </a:extLst>
              </p:cNvPr>
              <p:cNvSpPr/>
              <p:nvPr/>
            </p:nvSpPr>
            <p:spPr>
              <a:xfrm>
                <a:off x="1465545" y="5381755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Куб 11">
                <a:extLst>
                  <a:ext uri="{FF2B5EF4-FFF2-40B4-BE49-F238E27FC236}">
                    <a16:creationId xmlns:a16="http://schemas.microsoft.com/office/drawing/2014/main" id="{CD766ED9-AD03-23F5-A3EE-8DA4A663B02C}"/>
                  </a:ext>
                </a:extLst>
              </p:cNvPr>
              <p:cNvSpPr/>
              <p:nvPr/>
            </p:nvSpPr>
            <p:spPr>
              <a:xfrm>
                <a:off x="2092890" y="5381755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Куб 12">
                <a:extLst>
                  <a:ext uri="{FF2B5EF4-FFF2-40B4-BE49-F238E27FC236}">
                    <a16:creationId xmlns:a16="http://schemas.microsoft.com/office/drawing/2014/main" id="{EFD51935-B01B-E174-545A-3BCC288E1F3D}"/>
                  </a:ext>
                </a:extLst>
              </p:cNvPr>
              <p:cNvSpPr/>
              <p:nvPr/>
            </p:nvSpPr>
            <p:spPr>
              <a:xfrm>
                <a:off x="838200" y="4745898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Куб 13">
                <a:extLst>
                  <a:ext uri="{FF2B5EF4-FFF2-40B4-BE49-F238E27FC236}">
                    <a16:creationId xmlns:a16="http://schemas.microsoft.com/office/drawing/2014/main" id="{1C4DFB3C-3CBF-87B5-F78C-280957AC011B}"/>
                  </a:ext>
                </a:extLst>
              </p:cNvPr>
              <p:cNvSpPr/>
              <p:nvPr/>
            </p:nvSpPr>
            <p:spPr>
              <a:xfrm>
                <a:off x="1465545" y="4745898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Куб 14">
                <a:extLst>
                  <a:ext uri="{FF2B5EF4-FFF2-40B4-BE49-F238E27FC236}">
                    <a16:creationId xmlns:a16="http://schemas.microsoft.com/office/drawing/2014/main" id="{88C0E7CB-2608-F17E-01C6-2CFED3E434A7}"/>
                  </a:ext>
                </a:extLst>
              </p:cNvPr>
              <p:cNvSpPr/>
              <p:nvPr/>
            </p:nvSpPr>
            <p:spPr>
              <a:xfrm>
                <a:off x="2092890" y="4745898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Куб 15">
                <a:extLst>
                  <a:ext uri="{FF2B5EF4-FFF2-40B4-BE49-F238E27FC236}">
                    <a16:creationId xmlns:a16="http://schemas.microsoft.com/office/drawing/2014/main" id="{7041C006-0DC0-89DC-04A8-C2B1B72DD6BB}"/>
                  </a:ext>
                </a:extLst>
              </p:cNvPr>
              <p:cNvSpPr/>
              <p:nvPr/>
            </p:nvSpPr>
            <p:spPr>
              <a:xfrm>
                <a:off x="838200" y="4110041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Куб 16">
                <a:extLst>
                  <a:ext uri="{FF2B5EF4-FFF2-40B4-BE49-F238E27FC236}">
                    <a16:creationId xmlns:a16="http://schemas.microsoft.com/office/drawing/2014/main" id="{F58C864A-0ECB-B8B9-AFD4-156E29D88D2A}"/>
                  </a:ext>
                </a:extLst>
              </p:cNvPr>
              <p:cNvSpPr/>
              <p:nvPr/>
            </p:nvSpPr>
            <p:spPr>
              <a:xfrm>
                <a:off x="1465545" y="4110041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Куб 17">
                <a:extLst>
                  <a:ext uri="{FF2B5EF4-FFF2-40B4-BE49-F238E27FC236}">
                    <a16:creationId xmlns:a16="http://schemas.microsoft.com/office/drawing/2014/main" id="{39C4901D-DF13-15CB-6626-A1F44C0697F1}"/>
                  </a:ext>
                </a:extLst>
              </p:cNvPr>
              <p:cNvSpPr/>
              <p:nvPr/>
            </p:nvSpPr>
            <p:spPr>
              <a:xfrm>
                <a:off x="2092890" y="4110041"/>
                <a:ext cx="795208" cy="795208"/>
              </a:xfrm>
              <a:prstGeom prst="cub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0" name="Куб 19">
              <a:extLst>
                <a:ext uri="{FF2B5EF4-FFF2-40B4-BE49-F238E27FC236}">
                  <a16:creationId xmlns:a16="http://schemas.microsoft.com/office/drawing/2014/main" id="{53B61AAA-527E-0E7B-7D9F-13DB2C55AE51}"/>
                </a:ext>
              </a:extLst>
            </p:cNvPr>
            <p:cNvSpPr/>
            <p:nvPr/>
          </p:nvSpPr>
          <p:spPr>
            <a:xfrm>
              <a:off x="608459" y="5620008"/>
              <a:ext cx="795208" cy="79520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Куб 20">
              <a:extLst>
                <a:ext uri="{FF2B5EF4-FFF2-40B4-BE49-F238E27FC236}">
                  <a16:creationId xmlns:a16="http://schemas.microsoft.com/office/drawing/2014/main" id="{2488286B-46BD-56CF-0C66-8D4E74F14AB8}"/>
                </a:ext>
              </a:extLst>
            </p:cNvPr>
            <p:cNvSpPr/>
            <p:nvPr/>
          </p:nvSpPr>
          <p:spPr>
            <a:xfrm>
              <a:off x="1235804" y="5620008"/>
              <a:ext cx="795208" cy="79520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Куб 21">
              <a:extLst>
                <a:ext uri="{FF2B5EF4-FFF2-40B4-BE49-F238E27FC236}">
                  <a16:creationId xmlns:a16="http://schemas.microsoft.com/office/drawing/2014/main" id="{EE7FD77B-0FCC-10DD-8B59-38586D06C52B}"/>
                </a:ext>
              </a:extLst>
            </p:cNvPr>
            <p:cNvSpPr/>
            <p:nvPr/>
          </p:nvSpPr>
          <p:spPr>
            <a:xfrm>
              <a:off x="1863149" y="5620008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Куб 22">
              <a:extLst>
                <a:ext uri="{FF2B5EF4-FFF2-40B4-BE49-F238E27FC236}">
                  <a16:creationId xmlns:a16="http://schemas.microsoft.com/office/drawing/2014/main" id="{B064FC12-7D5A-9BBD-3709-14FBB48A12E5}"/>
                </a:ext>
              </a:extLst>
            </p:cNvPr>
            <p:cNvSpPr/>
            <p:nvPr/>
          </p:nvSpPr>
          <p:spPr>
            <a:xfrm>
              <a:off x="608459" y="4984151"/>
              <a:ext cx="795208" cy="79520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Куб 23">
              <a:extLst>
                <a:ext uri="{FF2B5EF4-FFF2-40B4-BE49-F238E27FC236}">
                  <a16:creationId xmlns:a16="http://schemas.microsoft.com/office/drawing/2014/main" id="{EBAABEC5-DF6E-2DDE-C922-1BFBAA0D0CDE}"/>
                </a:ext>
              </a:extLst>
            </p:cNvPr>
            <p:cNvSpPr/>
            <p:nvPr/>
          </p:nvSpPr>
          <p:spPr>
            <a:xfrm>
              <a:off x="1235804" y="4984151"/>
              <a:ext cx="795208" cy="79520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Куб 24">
              <a:extLst>
                <a:ext uri="{FF2B5EF4-FFF2-40B4-BE49-F238E27FC236}">
                  <a16:creationId xmlns:a16="http://schemas.microsoft.com/office/drawing/2014/main" id="{2B6BBE8C-3430-A183-89CD-B23019E2C7E4}"/>
                </a:ext>
              </a:extLst>
            </p:cNvPr>
            <p:cNvSpPr/>
            <p:nvPr/>
          </p:nvSpPr>
          <p:spPr>
            <a:xfrm>
              <a:off x="1863149" y="4984151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Куб 25">
              <a:extLst>
                <a:ext uri="{FF2B5EF4-FFF2-40B4-BE49-F238E27FC236}">
                  <a16:creationId xmlns:a16="http://schemas.microsoft.com/office/drawing/2014/main" id="{DAD20831-EF03-6689-4473-B3EAE8C4811C}"/>
                </a:ext>
              </a:extLst>
            </p:cNvPr>
            <p:cNvSpPr/>
            <p:nvPr/>
          </p:nvSpPr>
          <p:spPr>
            <a:xfrm>
              <a:off x="608459" y="4348294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Куб 26">
              <a:extLst>
                <a:ext uri="{FF2B5EF4-FFF2-40B4-BE49-F238E27FC236}">
                  <a16:creationId xmlns:a16="http://schemas.microsoft.com/office/drawing/2014/main" id="{2F9308DE-3523-E172-5EEA-5F8E053D3739}"/>
                </a:ext>
              </a:extLst>
            </p:cNvPr>
            <p:cNvSpPr/>
            <p:nvPr/>
          </p:nvSpPr>
          <p:spPr>
            <a:xfrm>
              <a:off x="1235804" y="4348294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Куб 27">
              <a:extLst>
                <a:ext uri="{FF2B5EF4-FFF2-40B4-BE49-F238E27FC236}">
                  <a16:creationId xmlns:a16="http://schemas.microsoft.com/office/drawing/2014/main" id="{A0065094-2A68-F9B0-927A-0DC996683C24}"/>
                </a:ext>
              </a:extLst>
            </p:cNvPr>
            <p:cNvSpPr/>
            <p:nvPr/>
          </p:nvSpPr>
          <p:spPr>
            <a:xfrm>
              <a:off x="1863149" y="4348294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Куб 28">
              <a:extLst>
                <a:ext uri="{FF2B5EF4-FFF2-40B4-BE49-F238E27FC236}">
                  <a16:creationId xmlns:a16="http://schemas.microsoft.com/office/drawing/2014/main" id="{12D2A638-6B6E-1B7E-0515-5758D1E4DF01}"/>
                </a:ext>
              </a:extLst>
            </p:cNvPr>
            <p:cNvSpPr/>
            <p:nvPr/>
          </p:nvSpPr>
          <p:spPr>
            <a:xfrm>
              <a:off x="378718" y="5863202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Куб 29">
              <a:extLst>
                <a:ext uri="{FF2B5EF4-FFF2-40B4-BE49-F238E27FC236}">
                  <a16:creationId xmlns:a16="http://schemas.microsoft.com/office/drawing/2014/main" id="{208A7676-8967-148E-126C-BE5FC7C4E5D4}"/>
                </a:ext>
              </a:extLst>
            </p:cNvPr>
            <p:cNvSpPr/>
            <p:nvPr/>
          </p:nvSpPr>
          <p:spPr>
            <a:xfrm>
              <a:off x="1006063" y="5863202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Куб 30">
              <a:extLst>
                <a:ext uri="{FF2B5EF4-FFF2-40B4-BE49-F238E27FC236}">
                  <a16:creationId xmlns:a16="http://schemas.microsoft.com/office/drawing/2014/main" id="{A1FDF37C-2762-5C12-3F84-6E93B9610AD3}"/>
                </a:ext>
              </a:extLst>
            </p:cNvPr>
            <p:cNvSpPr/>
            <p:nvPr/>
          </p:nvSpPr>
          <p:spPr>
            <a:xfrm>
              <a:off x="1633408" y="5863202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Куб 31">
              <a:extLst>
                <a:ext uri="{FF2B5EF4-FFF2-40B4-BE49-F238E27FC236}">
                  <a16:creationId xmlns:a16="http://schemas.microsoft.com/office/drawing/2014/main" id="{93C12D2B-ADAF-FFD2-2222-CE3883768176}"/>
                </a:ext>
              </a:extLst>
            </p:cNvPr>
            <p:cNvSpPr/>
            <p:nvPr/>
          </p:nvSpPr>
          <p:spPr>
            <a:xfrm>
              <a:off x="378718" y="5227345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Куб 32">
              <a:extLst>
                <a:ext uri="{FF2B5EF4-FFF2-40B4-BE49-F238E27FC236}">
                  <a16:creationId xmlns:a16="http://schemas.microsoft.com/office/drawing/2014/main" id="{4E2AD9ED-8F2F-149E-58E7-72FB70C94D4A}"/>
                </a:ext>
              </a:extLst>
            </p:cNvPr>
            <p:cNvSpPr/>
            <p:nvPr/>
          </p:nvSpPr>
          <p:spPr>
            <a:xfrm>
              <a:off x="1006063" y="5227345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Куб 33">
              <a:extLst>
                <a:ext uri="{FF2B5EF4-FFF2-40B4-BE49-F238E27FC236}">
                  <a16:creationId xmlns:a16="http://schemas.microsoft.com/office/drawing/2014/main" id="{A9B506BF-64CB-F340-5108-264039A4DB4E}"/>
                </a:ext>
              </a:extLst>
            </p:cNvPr>
            <p:cNvSpPr/>
            <p:nvPr/>
          </p:nvSpPr>
          <p:spPr>
            <a:xfrm>
              <a:off x="1633408" y="5227345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Куб 34">
              <a:extLst>
                <a:ext uri="{FF2B5EF4-FFF2-40B4-BE49-F238E27FC236}">
                  <a16:creationId xmlns:a16="http://schemas.microsoft.com/office/drawing/2014/main" id="{49464008-FBE8-7850-FDE4-05671FAEDA6B}"/>
                </a:ext>
              </a:extLst>
            </p:cNvPr>
            <p:cNvSpPr/>
            <p:nvPr/>
          </p:nvSpPr>
          <p:spPr>
            <a:xfrm>
              <a:off x="378718" y="4591488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Куб 35">
              <a:extLst>
                <a:ext uri="{FF2B5EF4-FFF2-40B4-BE49-F238E27FC236}">
                  <a16:creationId xmlns:a16="http://schemas.microsoft.com/office/drawing/2014/main" id="{33F95E5D-8574-8B62-1BB6-51E7C2536E02}"/>
                </a:ext>
              </a:extLst>
            </p:cNvPr>
            <p:cNvSpPr/>
            <p:nvPr/>
          </p:nvSpPr>
          <p:spPr>
            <a:xfrm>
              <a:off x="1006063" y="4591488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Куб 36">
              <a:extLst>
                <a:ext uri="{FF2B5EF4-FFF2-40B4-BE49-F238E27FC236}">
                  <a16:creationId xmlns:a16="http://schemas.microsoft.com/office/drawing/2014/main" id="{A211D4DF-6BE9-C80E-40B3-017A47812911}"/>
                </a:ext>
              </a:extLst>
            </p:cNvPr>
            <p:cNvSpPr/>
            <p:nvPr/>
          </p:nvSpPr>
          <p:spPr>
            <a:xfrm>
              <a:off x="1633408" y="4591488"/>
              <a:ext cx="795208" cy="795208"/>
            </a:xfrm>
            <a:prstGeom prst="cub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" name="Рисунок 5" descr="Добавить со сплошной заливкой">
            <a:extLst>
              <a:ext uri="{FF2B5EF4-FFF2-40B4-BE49-F238E27FC236}">
                <a16:creationId xmlns:a16="http://schemas.microsoft.com/office/drawing/2014/main" id="{1384AC09-B3EE-0659-4243-1D8A76FB8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2410" y="3979013"/>
            <a:ext cx="914400" cy="9144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491FB4-E182-DA25-AE23-3F7EA6C7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05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DDFE4-F513-ACB6-3ED0-8B10231A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BDDE3-4121-12CD-4491-E24DC78B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 Quality Control</a:t>
            </a:r>
            <a:endParaRPr lang="ru-RU" dirty="0"/>
          </a:p>
          <a:p>
            <a:pPr lvl="1"/>
            <a:r>
              <a:rPr lang="en-US" dirty="0"/>
              <a:t>Fill </a:t>
            </a:r>
            <a:r>
              <a:rPr lang="en-US" dirty="0" err="1"/>
              <a:t>NaNs</a:t>
            </a:r>
            <a:endParaRPr lang="en-US" dirty="0"/>
          </a:p>
          <a:p>
            <a:pPr lvl="1"/>
            <a:r>
              <a:rPr lang="en-US" dirty="0"/>
              <a:t>Distribution analysis</a:t>
            </a:r>
            <a:endParaRPr lang="ru-RU" dirty="0"/>
          </a:p>
          <a:p>
            <a:pPr lvl="1"/>
            <a:r>
              <a:rPr lang="en-US" dirty="0"/>
              <a:t>OP markers</a:t>
            </a:r>
            <a:endParaRPr lang="ru-RU" dirty="0"/>
          </a:p>
          <a:p>
            <a:r>
              <a:rPr lang="en-US" dirty="0"/>
              <a:t>Time-to-depth transformation</a:t>
            </a:r>
            <a:endParaRPr lang="ru-RU" dirty="0"/>
          </a:p>
          <a:p>
            <a:pPr lvl="1"/>
            <a:r>
              <a:rPr lang="en-US" dirty="0"/>
              <a:t>Calculation depth curve from dt </a:t>
            </a:r>
            <a:endParaRPr lang="ru-RU" dirty="0"/>
          </a:p>
          <a:p>
            <a:pPr lvl="1"/>
            <a:r>
              <a:rPr lang="en-US" dirty="0"/>
              <a:t>Add coordinates data to geometry dictionary</a:t>
            </a:r>
          </a:p>
          <a:p>
            <a:r>
              <a:rPr lang="en-US" dirty="0"/>
              <a:t>Seismic data to Mud Weight</a:t>
            </a:r>
            <a:endParaRPr lang="ru-RU" dirty="0"/>
          </a:p>
          <a:p>
            <a:pPr lvl="1"/>
            <a:r>
              <a:rPr lang="en-US" dirty="0"/>
              <a:t>Amplitude to Impedance (deconvolution)</a:t>
            </a:r>
          </a:p>
          <a:p>
            <a:pPr lvl="1"/>
            <a:r>
              <a:rPr lang="en-US" dirty="0"/>
              <a:t>Porosity Pressure estimation</a:t>
            </a:r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E983EB-6CD6-D5E1-1E56-0ACF8037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99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29CE0-8725-7A94-9DF4-E558A3B1C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Well data (logs)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2A7DCFD-F469-E998-CD74-9C6E1282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67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51EA9D53-7A97-1736-6FFD-EE46ED78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672" y="3857625"/>
            <a:ext cx="3878755" cy="2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81F3C-CB23-1E63-068B-E29606D7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82" y="0"/>
            <a:ext cx="4405313" cy="1325563"/>
          </a:xfrm>
        </p:spPr>
        <p:txBody>
          <a:bodyPr/>
          <a:lstStyle/>
          <a:p>
            <a:r>
              <a:rPr lang="en-US" dirty="0"/>
              <a:t>First look</a:t>
            </a:r>
            <a:endParaRPr lang="ru-RU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AD22711B-6D8E-EA55-FC3C-2493B8AB2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594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1B0B79-FFEB-A9C7-49AF-ABB8C1052D8C}"/>
              </a:ext>
            </a:extLst>
          </p:cNvPr>
          <p:cNvSpPr txBox="1"/>
          <p:nvPr/>
        </p:nvSpPr>
        <p:spPr>
          <a:xfrm>
            <a:off x="547882" y="1101885"/>
            <a:ext cx="4129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" dirty="0"/>
              <a:t>processing</a:t>
            </a:r>
            <a:r>
              <a:rPr lang="ru-RU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Outliers to </a:t>
            </a:r>
            <a:r>
              <a:rPr lang="en-US" dirty="0" err="1"/>
              <a:t>NaN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Interpolation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92E4905-1455-BBD0-F316-80ACEFBA8E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382723"/>
            <a:ext cx="3154363" cy="204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Штриховая стрелка вправо 10">
            <a:extLst>
              <a:ext uri="{FF2B5EF4-FFF2-40B4-BE49-F238E27FC236}">
                <a16:creationId xmlns:a16="http://schemas.microsoft.com/office/drawing/2014/main" id="{DB7E1DA9-E5FD-49C6-5452-548FF8D43077}"/>
              </a:ext>
            </a:extLst>
          </p:cNvPr>
          <p:cNvSpPr/>
          <p:nvPr/>
        </p:nvSpPr>
        <p:spPr>
          <a:xfrm rot="2229841">
            <a:off x="595888" y="4590811"/>
            <a:ext cx="1503123" cy="951978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22D6FB-C402-8D59-A38F-EB6E0C5C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683ED-34BF-E613-8574-12551786524D}"/>
              </a:ext>
            </a:extLst>
          </p:cNvPr>
          <p:cNvSpPr txBox="1"/>
          <p:nvPr/>
        </p:nvSpPr>
        <p:spPr>
          <a:xfrm>
            <a:off x="8021027" y="275196"/>
            <a:ext cx="226284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Well # 35/8-2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620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4478F94D-5185-D3BD-9C4B-C78A179C8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46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715C7B8-FDD8-1610-A0AA-28832F979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00" y="410231"/>
            <a:ext cx="4697953" cy="305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BB31BE5-724B-1CE0-4F6E-0A01CB898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527" y="0"/>
            <a:ext cx="3646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5F7D38-0678-90CE-63B2-55C25464C4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86" r="1"/>
          <a:stretch/>
        </p:blipFill>
        <p:spPr>
          <a:xfrm>
            <a:off x="2981976" y="0"/>
            <a:ext cx="2378047" cy="820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FFC8A-1225-1B28-0356-1B9BF6FDA9E8}"/>
              </a:ext>
            </a:extLst>
          </p:cNvPr>
          <p:cNvSpPr txBox="1"/>
          <p:nvPr/>
        </p:nvSpPr>
        <p:spPr>
          <a:xfrm>
            <a:off x="7900988" y="4081464"/>
            <a:ext cx="412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Curve reconstruction methods </a:t>
            </a:r>
            <a:r>
              <a:rPr lang="ru-RU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/>
              <a:t>dGR</a:t>
            </a:r>
            <a:r>
              <a:rPr lang="en-US" dirty="0"/>
              <a:t> -&gt; </a:t>
            </a:r>
            <a:r>
              <a:rPr lang="en-US" dirty="0" err="1"/>
              <a:t>Kp</a:t>
            </a:r>
            <a:r>
              <a:rPr lang="en-US" dirty="0"/>
              <a:t> -&gt; </a:t>
            </a:r>
            <a:r>
              <a:rPr lang="en-US" dirty="0" err="1"/>
              <a:t>RHOB_corrected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RHOB from DT (equation above)</a:t>
            </a:r>
          </a:p>
          <a:p>
            <a:pPr marL="342900" indent="-342900">
              <a:buAutoNum type="arabicPeriod"/>
            </a:pPr>
            <a:r>
              <a:rPr lang="en-US" dirty="0"/>
              <a:t>Another equation (</a:t>
            </a:r>
            <a:r>
              <a:rPr lang="en-US" dirty="0" err="1"/>
              <a:t>Kp</a:t>
            </a:r>
            <a:r>
              <a:rPr lang="en-US" dirty="0"/>
              <a:t> from DT)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CDBDB0-AF6A-8647-5F2B-C79B85299ADF}"/>
              </a:ext>
            </a:extLst>
          </p:cNvPr>
          <p:cNvSpPr txBox="1"/>
          <p:nvPr/>
        </p:nvSpPr>
        <p:spPr>
          <a:xfrm>
            <a:off x="3996677" y="6196193"/>
            <a:ext cx="1051311" cy="379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RHOB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13722A-D791-7924-C83D-3C756DEC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28C65-2B98-0BA4-EE2B-34D4B1628260}"/>
              </a:ext>
            </a:extLst>
          </p:cNvPr>
          <p:cNvSpPr txBox="1"/>
          <p:nvPr/>
        </p:nvSpPr>
        <p:spPr>
          <a:xfrm>
            <a:off x="2981976" y="820462"/>
            <a:ext cx="226284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Well # 35/8-2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6DAAA-479C-2B1D-629F-C57124135367}"/>
              </a:ext>
            </a:extLst>
          </p:cNvPr>
          <p:cNvSpPr txBox="1"/>
          <p:nvPr/>
        </p:nvSpPr>
        <p:spPr>
          <a:xfrm>
            <a:off x="9349635" y="3470393"/>
            <a:ext cx="146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DT, </a:t>
            </a:r>
            <a:r>
              <a:rPr lang="en-US" dirty="0" err="1"/>
              <a:t>mks</a:t>
            </a:r>
            <a:r>
              <a:rPr lang="en-US" dirty="0"/>
              <a:t>/m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CF3E6-74ED-F1DE-3CCE-96BEA9C6A0AD}"/>
              </a:ext>
            </a:extLst>
          </p:cNvPr>
          <p:cNvSpPr txBox="1"/>
          <p:nvPr/>
        </p:nvSpPr>
        <p:spPr>
          <a:xfrm rot="16200000">
            <a:off x="6658397" y="1630179"/>
            <a:ext cx="146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RHOB, g/cm3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9B6CB-4A2E-C53C-0F00-569CA32E4BD5}"/>
              </a:ext>
            </a:extLst>
          </p:cNvPr>
          <p:cNvSpPr txBox="1"/>
          <p:nvPr/>
        </p:nvSpPr>
        <p:spPr>
          <a:xfrm>
            <a:off x="7984816" y="501234"/>
            <a:ext cx="1534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Well # 35/8-2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16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686ED2D9-8112-7327-568B-4A68775B3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758" y="0"/>
            <a:ext cx="6791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77C74-4BAE-AE40-B648-308607D9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35" y="2444445"/>
            <a:ext cx="4534422" cy="1325563"/>
          </a:xfrm>
        </p:spPr>
        <p:txBody>
          <a:bodyPr/>
          <a:lstStyle/>
          <a:p>
            <a:r>
              <a:rPr lang="en-US" dirty="0"/>
              <a:t>Overpressure features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F8988BE-12C3-A8AC-C0B5-30073573B67F}"/>
              </a:ext>
            </a:extLst>
          </p:cNvPr>
          <p:cNvSpPr/>
          <p:nvPr/>
        </p:nvSpPr>
        <p:spPr>
          <a:xfrm>
            <a:off x="5948689" y="4882932"/>
            <a:ext cx="923925" cy="923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035E567-2FA7-A05B-64DF-3CE4B0908F89}"/>
              </a:ext>
            </a:extLst>
          </p:cNvPr>
          <p:cNvSpPr/>
          <p:nvPr/>
        </p:nvSpPr>
        <p:spPr>
          <a:xfrm>
            <a:off x="10266383" y="4882932"/>
            <a:ext cx="923925" cy="923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2777AF9-B50B-93D2-B50C-D8AC8B3A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35" y="4782658"/>
            <a:ext cx="5016119" cy="562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dirty="0"/>
              <a:t>Clay layer under the OP interval*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35A0174-B566-1CA3-61C1-A727F46B8AE1}"/>
              </a:ext>
            </a:extLst>
          </p:cNvPr>
          <p:cNvCxnSpPr/>
          <p:nvPr/>
        </p:nvCxnSpPr>
        <p:spPr>
          <a:xfrm>
            <a:off x="4608403" y="5470154"/>
            <a:ext cx="11273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54143396-83DB-F1EA-5B51-2AF92FE73BA0}"/>
              </a:ext>
            </a:extLst>
          </p:cNvPr>
          <p:cNvSpPr/>
          <p:nvPr/>
        </p:nvSpPr>
        <p:spPr>
          <a:xfrm>
            <a:off x="6283076" y="5806857"/>
            <a:ext cx="923925" cy="923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F05BDB0-8E65-2124-6715-9FF64347340C}"/>
              </a:ext>
            </a:extLst>
          </p:cNvPr>
          <p:cNvSpPr/>
          <p:nvPr/>
        </p:nvSpPr>
        <p:spPr>
          <a:xfrm>
            <a:off x="10716000" y="5806856"/>
            <a:ext cx="923925" cy="923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EFAAE-DBE7-25DB-85EB-EC83E4FF3806}"/>
              </a:ext>
            </a:extLst>
          </p:cNvPr>
          <p:cNvSpPr txBox="1">
            <a:spLocks/>
          </p:cNvSpPr>
          <p:nvPr/>
        </p:nvSpPr>
        <p:spPr>
          <a:xfrm>
            <a:off x="662803" y="6076426"/>
            <a:ext cx="4275486" cy="562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dirty="0"/>
              <a:t>* </a:t>
            </a:r>
            <a:r>
              <a:rPr lang="en" b="0" i="0" u="none" strike="noStrike" dirty="0">
                <a:solidFill>
                  <a:srgbClr val="FF0000"/>
                </a:solidFill>
                <a:effectLst/>
                <a:latin typeface="Source Sans Pro" panose="020F0502020204030204" pitchFamily="34" charset="0"/>
              </a:rPr>
              <a:t>Zoeller, W. A. "Pore Pressure Detection From the MWD Gamma Ray" (1983)</a:t>
            </a:r>
            <a:endParaRPr lang="en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27A2F4-B04E-8012-172E-E5F6016B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813C0-611E-D672-5909-5D8244A3A71D}"/>
              </a:ext>
            </a:extLst>
          </p:cNvPr>
          <p:cNvSpPr txBox="1"/>
          <p:nvPr/>
        </p:nvSpPr>
        <p:spPr>
          <a:xfrm>
            <a:off x="5549455" y="1"/>
            <a:ext cx="176574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Well # 35/8-2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7961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6AA5B41-E63C-8EAD-7BBC-88781A7C05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4" y="436202"/>
            <a:ext cx="4876801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B0483C-13EC-9C45-DB5F-5F59BBA73BBB}"/>
              </a:ext>
            </a:extLst>
          </p:cNvPr>
          <p:cNvSpPr txBox="1"/>
          <p:nvPr/>
        </p:nvSpPr>
        <p:spPr>
          <a:xfrm>
            <a:off x="5138737" y="648732"/>
            <a:ext cx="95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DT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4AF56FE-B362-141C-1D9B-91F2D499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658" y="436202"/>
            <a:ext cx="47244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40CDAC-6318-E697-696A-D5378D9F04D8}"/>
              </a:ext>
            </a:extLst>
          </p:cNvPr>
          <p:cNvSpPr txBox="1"/>
          <p:nvPr/>
        </p:nvSpPr>
        <p:spPr>
          <a:xfrm>
            <a:off x="8517307" y="648732"/>
            <a:ext cx="1252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RHOB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0B5F6AD7-184C-5E1B-57F1-FBCC8B3DA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258" y="3585802"/>
            <a:ext cx="48768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EBDFC-53A3-7489-2DEF-6D00A920C2D8}"/>
              </a:ext>
            </a:extLst>
          </p:cNvPr>
          <p:cNvSpPr txBox="1"/>
          <p:nvPr/>
        </p:nvSpPr>
        <p:spPr>
          <a:xfrm>
            <a:off x="10594310" y="3770212"/>
            <a:ext cx="95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GR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DF6BA-EC3F-ACFF-F2E4-CE719DB1B4FA}"/>
              </a:ext>
            </a:extLst>
          </p:cNvPr>
          <p:cNvSpPr txBox="1"/>
          <p:nvPr/>
        </p:nvSpPr>
        <p:spPr>
          <a:xfrm>
            <a:off x="1641153" y="4689275"/>
            <a:ext cx="422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Data distribution in 8-1 and 8-2 is similar</a:t>
            </a:r>
          </a:p>
          <a:p>
            <a:r>
              <a:rPr lang="en" dirty="0"/>
              <a:t>*Seems 8-2 also has OP layer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E38B9FB-522D-7CD5-6C18-9ACE8EE518AC}"/>
              </a:ext>
            </a:extLst>
          </p:cNvPr>
          <p:cNvSpPr/>
          <p:nvPr/>
        </p:nvSpPr>
        <p:spPr>
          <a:xfrm>
            <a:off x="2918564" y="764662"/>
            <a:ext cx="459809" cy="249267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C54A980-EFFD-B3AE-655E-1457E74A5BFD}"/>
              </a:ext>
            </a:extLst>
          </p:cNvPr>
          <p:cNvSpPr/>
          <p:nvPr/>
        </p:nvSpPr>
        <p:spPr>
          <a:xfrm>
            <a:off x="10230959" y="1205387"/>
            <a:ext cx="459809" cy="213306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CCA8FD-7EDF-0DAF-147B-A0771F65BF62}"/>
              </a:ext>
            </a:extLst>
          </p:cNvPr>
          <p:cNvSpPr/>
          <p:nvPr/>
        </p:nvSpPr>
        <p:spPr>
          <a:xfrm>
            <a:off x="8621006" y="3695416"/>
            <a:ext cx="459809" cy="272638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9E0FEFA-E78F-A350-2DBC-90CA7A69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184D-352F-B942-BA41-4AACD840734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4586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952</Words>
  <Application>Microsoft Macintosh PowerPoint</Application>
  <PresentationFormat>Широкоэкранный</PresentationFormat>
  <Paragraphs>211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Helvetica Neue</vt:lpstr>
      <vt:lpstr>Source Sans Pro</vt:lpstr>
      <vt:lpstr>Verdana</vt:lpstr>
      <vt:lpstr>Wingdings</vt:lpstr>
      <vt:lpstr>Тема Office</vt:lpstr>
      <vt:lpstr>Pore pressure estimation and mud weight prediction on seismic and well data</vt:lpstr>
      <vt:lpstr>Dataset Description</vt:lpstr>
      <vt:lpstr>Tasks</vt:lpstr>
      <vt:lpstr>Workflow</vt:lpstr>
      <vt:lpstr>Well data (logs)</vt:lpstr>
      <vt:lpstr>First look</vt:lpstr>
      <vt:lpstr>Презентация PowerPoint</vt:lpstr>
      <vt:lpstr>Overpressure features</vt:lpstr>
      <vt:lpstr>Презентация PowerPoint</vt:lpstr>
      <vt:lpstr>Reference well</vt:lpstr>
      <vt:lpstr>Seismic data</vt:lpstr>
      <vt:lpstr>Time to depth law</vt:lpstr>
      <vt:lpstr>Презентация PowerPoint</vt:lpstr>
      <vt:lpstr>PseudoImpedance</vt:lpstr>
      <vt:lpstr>Well log Impedance * Wavelet = Synthetic trace (compare with the recorded trace)</vt:lpstr>
      <vt:lpstr>Main Task</vt:lpstr>
      <vt:lpstr>Презентация PowerPoint</vt:lpstr>
      <vt:lpstr>Conclusions</vt:lpstr>
      <vt:lpstr>3rd task</vt:lpstr>
      <vt:lpstr>3rd task</vt:lpstr>
      <vt:lpstr>3rd task</vt:lpstr>
      <vt:lpstr>Презентация PowerPoint</vt:lpstr>
      <vt:lpstr>Презентация PowerPoint</vt:lpstr>
      <vt:lpstr>References</vt:lpstr>
      <vt:lpstr>Презентация PowerPoint</vt:lpstr>
      <vt:lpstr>Eaton’s method</vt:lpstr>
      <vt:lpstr>Bower’s method</vt:lpstr>
      <vt:lpstr>Miller’s method</vt:lpstr>
      <vt:lpstr>Tau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порового давления и подбор плотности бурового раствора для предотвращения осложнений при бурении</dc:title>
  <dc:creator>Зайруллин Ильдар Ильгизович</dc:creator>
  <cp:lastModifiedBy>Зайруллин Ильдар Ильгизович</cp:lastModifiedBy>
  <cp:revision>61</cp:revision>
  <dcterms:created xsi:type="dcterms:W3CDTF">2023-10-29T18:08:49Z</dcterms:created>
  <dcterms:modified xsi:type="dcterms:W3CDTF">2023-11-16T21:00:33Z</dcterms:modified>
</cp:coreProperties>
</file>