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8F0nTZXaq7s1rg9FlRh9xHEeS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638f2ec6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31638f2ec60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638f2ec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31638f2ec60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ec71f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2d5ec71f0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5df9ef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85df9e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5ec71f0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d5ec71f0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85df9ef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185df9efd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638f2ec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31638f2ec6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638f2ec6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31638f2ec60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2" y="9233632"/>
            <a:ext cx="2667000" cy="7752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hyperlink" Target="https://fr.wikipedia.org/wiki/Storytelling_(technique)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hyperlink" Target="https://fr.wikipedia.org/wiki/Storytelling_(technique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github.com/ncherrier/accessibility-waz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hyperlink" Target="https://www.figma.com/proto/oDG1Fgh75MApzBwdRwAf6n/hackathon-IA-et-mobilit%C3%A9?node-id=1-2&amp;node-type=frame&amp;t=jnHncuVRk4awmgTN-1&amp;scaling=scale-down&amp;content-scaling=fixed&amp;page-id=0%3A1&amp;starting-point-node-id=1%3A2" TargetMode="External"/><Relationship Id="rId7" Type="http://schemas.openxmlformats.org/officeDocument/2006/relationships/image" Target="../media/image18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"/>
          <p:cNvGrpSpPr/>
          <p:nvPr/>
        </p:nvGrpSpPr>
        <p:grpSpPr>
          <a:xfrm>
            <a:off x="-1585061" y="847874"/>
            <a:ext cx="8057749" cy="1362890"/>
            <a:chOff x="0" y="-47625"/>
            <a:chExt cx="2122206" cy="358951"/>
          </a:xfrm>
        </p:grpSpPr>
        <p:sp>
          <p:nvSpPr>
            <p:cNvPr id="86" name="Google Shape;86;p2"/>
            <p:cNvSpPr/>
            <p:nvPr/>
          </p:nvSpPr>
          <p:spPr>
            <a:xfrm>
              <a:off x="0" y="0"/>
              <a:ext cx="2122206" cy="311326"/>
            </a:xfrm>
            <a:custGeom>
              <a:rect b="b" l="l" r="r" t="t"/>
              <a:pathLst>
                <a:path extrusionOk="0" h="311326" w="2122206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0" y="-47625"/>
              <a:ext cx="2122206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6867132" y="847874"/>
            <a:ext cx="1182064" cy="1362890"/>
            <a:chOff x="0" y="-47625"/>
            <a:chExt cx="311326" cy="358951"/>
          </a:xfrm>
        </p:grpSpPr>
        <p:sp>
          <p:nvSpPr>
            <p:cNvPr id="89" name="Google Shape;89;p2"/>
            <p:cNvSpPr/>
            <p:nvPr/>
          </p:nvSpPr>
          <p:spPr>
            <a:xfrm>
              <a:off x="0" y="0"/>
              <a:ext cx="311326" cy="311326"/>
            </a:xfrm>
            <a:custGeom>
              <a:rect b="b" l="l" r="r" t="t"/>
              <a:pathLst>
                <a:path extrusionOk="0" h="311326" w="311326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0" y="-47625"/>
              <a:ext cx="311326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9580335" y="-507963"/>
            <a:ext cx="8967515" cy="10967767"/>
            <a:chOff x="0" y="-47625"/>
            <a:chExt cx="2361799" cy="2888611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2361799" cy="2840986"/>
            </a:xfrm>
            <a:custGeom>
              <a:rect b="b" l="l" r="r" t="t"/>
              <a:pathLst>
                <a:path extrusionOk="0" h="2840986" w="2361799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</p:sp>
        <p:sp>
          <p:nvSpPr>
            <p:cNvPr id="93" name="Google Shape;93;p2"/>
            <p:cNvSpPr txBox="1"/>
            <p:nvPr/>
          </p:nvSpPr>
          <p:spPr>
            <a:xfrm>
              <a:off x="0" y="-47625"/>
              <a:ext cx="2361799" cy="2888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3229404" y="-1135474"/>
            <a:ext cx="1943678" cy="1943678"/>
            <a:chOff x="0" y="0"/>
            <a:chExt cx="812800" cy="8128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E72F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12955044" y="667194"/>
            <a:ext cx="548720" cy="548720"/>
            <a:chOff x="0" y="0"/>
            <a:chExt cx="812800" cy="812800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8893950" y="7986751"/>
            <a:ext cx="2635599" cy="1858097"/>
          </a:xfrm>
          <a:custGeom>
            <a:rect b="b" l="l" r="r" t="t"/>
            <a:pathLst>
              <a:path extrusionOk="0" h="2984895" w="4233894">
                <a:moveTo>
                  <a:pt x="0" y="0"/>
                </a:moveTo>
                <a:lnTo>
                  <a:pt x="4233894" y="0"/>
                </a:lnTo>
                <a:lnTo>
                  <a:pt x="4233894" y="2984895"/>
                </a:lnTo>
                <a:lnTo>
                  <a:pt x="0" y="2984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7" name="Google Shape;107;p2"/>
          <p:cNvGrpSpPr/>
          <p:nvPr/>
        </p:nvGrpSpPr>
        <p:grpSpPr>
          <a:xfrm>
            <a:off x="10783926" y="3346000"/>
            <a:ext cx="6956578" cy="3961125"/>
            <a:chOff x="-18" y="-114293"/>
            <a:chExt cx="7105800" cy="528150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-18" y="-114293"/>
              <a:ext cx="7105800" cy="6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16"/>
                <a:buFont typeface="Arial"/>
                <a:buNone/>
              </a:pPr>
              <a:r>
                <a:rPr b="1" i="0" lang="en-US" sz="3216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Conseils pour un bon pitch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-18" y="836107"/>
              <a:ext cx="7105800" cy="43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Avoir un problème clairement énoncer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Une proposition énoncée simplement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 aperçu de la solution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Mentionner les problèmes surmontés (pensez au </a:t>
              </a:r>
              <a:r>
                <a:rPr b="0" i="0" lang="en-US" sz="2245" u="sng" cap="none" strike="noStrike">
                  <a:solidFill>
                    <a:schemeClr val="hlink"/>
                  </a:solidFill>
                  <a:latin typeface="Poppins"/>
                  <a:ea typeface="Poppins"/>
                  <a:cs typeface="Poppins"/>
                  <a:sym typeface="Poppins"/>
                  <a:hlinkClick r:id="rId4"/>
                </a:rPr>
                <a:t>storytelling </a:t>
              </a: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!)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 plan d’action pour se projeter dans la suite et attirer l’oeil du jury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728825" y="2780750"/>
            <a:ext cx="7833600" cy="7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Objectifs</a:t>
            </a:r>
            <a:endParaRPr b="1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Convaincre le jury que votre solution :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répond à un problème (qui provient de votre défi)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est techniquement satisfaisante et / ou enthousiasmante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est prête pour les prochaines étapes : pitcher votre projet, c’est vous projeter dans sa future mise en œuvre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… le tout en 4 minutes chrono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Pour cela, on a préparé des diapositives types que vous pouvez utiliser </a:t>
            </a:r>
            <a:r>
              <a:rPr b="0" i="1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(les titres et zones de textes sont à remplacer avec votre contenu)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. Utilisez votre ReadMe pour les compléter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Attention ! + de diapositive = + temps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(4 diapositives = 1 minute de temps de parole par diapositive).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55350" y="996850"/>
            <a:ext cx="5680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consignes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1980750" y="667200"/>
            <a:ext cx="4303800" cy="185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Diapositive à masquer / supprimer avant le pitch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g31638f2ec60_0_113"/>
          <p:cNvGrpSpPr/>
          <p:nvPr/>
        </p:nvGrpSpPr>
        <p:grpSpPr>
          <a:xfrm>
            <a:off x="-1257913" y="847873"/>
            <a:ext cx="8233608" cy="1363467"/>
            <a:chOff x="0" y="-47625"/>
            <a:chExt cx="2168508" cy="359100"/>
          </a:xfrm>
        </p:grpSpPr>
        <p:sp>
          <p:nvSpPr>
            <p:cNvPr id="350" name="Google Shape;350;g31638f2ec60_0_113"/>
            <p:cNvSpPr/>
            <p:nvPr/>
          </p:nvSpPr>
          <p:spPr>
            <a:xfrm>
              <a:off x="0" y="0"/>
              <a:ext cx="2168508" cy="311326"/>
            </a:xfrm>
            <a:custGeom>
              <a:rect b="b" l="l" r="r" t="t"/>
              <a:pathLst>
                <a:path extrusionOk="0" h="311326" w="2168508">
                  <a:moveTo>
                    <a:pt x="94029" y="0"/>
                  </a:moveTo>
                  <a:lnTo>
                    <a:pt x="2074479" y="0"/>
                  </a:lnTo>
                  <a:cubicBezTo>
                    <a:pt x="2099417" y="0"/>
                    <a:pt x="2123333" y="9907"/>
                    <a:pt x="2140967" y="27540"/>
                  </a:cubicBezTo>
                  <a:cubicBezTo>
                    <a:pt x="2158601" y="45174"/>
                    <a:pt x="2168508" y="69091"/>
                    <a:pt x="2168508" y="94029"/>
                  </a:cubicBezTo>
                  <a:lnTo>
                    <a:pt x="2168508" y="217297"/>
                  </a:lnTo>
                  <a:cubicBezTo>
                    <a:pt x="2168508" y="242235"/>
                    <a:pt x="2158601" y="266151"/>
                    <a:pt x="2140967" y="283785"/>
                  </a:cubicBezTo>
                  <a:cubicBezTo>
                    <a:pt x="2123333" y="301419"/>
                    <a:pt x="2099417" y="311326"/>
                    <a:pt x="2074479" y="311326"/>
                  </a:cubicBezTo>
                  <a:lnTo>
                    <a:pt x="94029" y="311326"/>
                  </a:lnTo>
                  <a:cubicBezTo>
                    <a:pt x="69091" y="311326"/>
                    <a:pt x="45174" y="301419"/>
                    <a:pt x="27540" y="283785"/>
                  </a:cubicBezTo>
                  <a:cubicBezTo>
                    <a:pt x="9907" y="266151"/>
                    <a:pt x="0" y="242235"/>
                    <a:pt x="0" y="217297"/>
                  </a:cubicBezTo>
                  <a:lnTo>
                    <a:pt x="0" y="94029"/>
                  </a:lnTo>
                  <a:cubicBezTo>
                    <a:pt x="0" y="69091"/>
                    <a:pt x="9907" y="45174"/>
                    <a:pt x="27540" y="27540"/>
                  </a:cubicBezTo>
                  <a:cubicBezTo>
                    <a:pt x="45174" y="9907"/>
                    <a:pt x="69091" y="0"/>
                    <a:pt x="94029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31638f2ec60_0_113"/>
            <p:cNvSpPr txBox="1"/>
            <p:nvPr/>
          </p:nvSpPr>
          <p:spPr>
            <a:xfrm>
              <a:off x="0" y="-47625"/>
              <a:ext cx="2168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g31638f2ec60_0_113"/>
          <p:cNvGrpSpPr/>
          <p:nvPr/>
        </p:nvGrpSpPr>
        <p:grpSpPr>
          <a:xfrm>
            <a:off x="8474358" y="-303476"/>
            <a:ext cx="10044319" cy="10968105"/>
            <a:chOff x="0" y="-47625"/>
            <a:chExt cx="2645400" cy="2888700"/>
          </a:xfrm>
        </p:grpSpPr>
        <p:sp>
          <p:nvSpPr>
            <p:cNvPr id="353" name="Google Shape;353;g31638f2ec60_0_113"/>
            <p:cNvSpPr/>
            <p:nvPr/>
          </p:nvSpPr>
          <p:spPr>
            <a:xfrm>
              <a:off x="0" y="0"/>
              <a:ext cx="2645302" cy="2840986"/>
            </a:xfrm>
            <a:custGeom>
              <a:rect b="b" l="l" r="r" t="t"/>
              <a:pathLst>
                <a:path extrusionOk="0" h="2840986" w="2645302">
                  <a:moveTo>
                    <a:pt x="0" y="0"/>
                  </a:moveTo>
                  <a:lnTo>
                    <a:pt x="2645302" y="0"/>
                  </a:lnTo>
                  <a:lnTo>
                    <a:pt x="2645302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</p:sp>
        <p:sp>
          <p:nvSpPr>
            <p:cNvPr id="354" name="Google Shape;354;g31638f2ec60_0_113"/>
            <p:cNvSpPr txBox="1"/>
            <p:nvPr/>
          </p:nvSpPr>
          <p:spPr>
            <a:xfrm>
              <a:off x="0" y="-47625"/>
              <a:ext cx="26454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g31638f2ec60_0_113"/>
          <p:cNvGrpSpPr/>
          <p:nvPr/>
        </p:nvGrpSpPr>
        <p:grpSpPr>
          <a:xfrm>
            <a:off x="15116269" y="-971839"/>
            <a:ext cx="1943649" cy="1943649"/>
            <a:chOff x="0" y="0"/>
            <a:chExt cx="812800" cy="812800"/>
          </a:xfrm>
        </p:grpSpPr>
        <p:sp>
          <p:nvSpPr>
            <p:cNvPr id="356" name="Google Shape;356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g31638f2ec60_0_113"/>
          <p:cNvGrpSpPr/>
          <p:nvPr/>
        </p:nvGrpSpPr>
        <p:grpSpPr>
          <a:xfrm>
            <a:off x="7133276" y="847873"/>
            <a:ext cx="1183494" cy="1363467"/>
            <a:chOff x="0" y="-47625"/>
            <a:chExt cx="311700" cy="359100"/>
          </a:xfrm>
        </p:grpSpPr>
        <p:sp>
          <p:nvSpPr>
            <p:cNvPr id="359" name="Google Shape;359;g31638f2ec60_0_113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1638f2ec60_0_1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g31638f2ec60_0_113"/>
          <p:cNvGrpSpPr/>
          <p:nvPr/>
        </p:nvGrpSpPr>
        <p:grpSpPr>
          <a:xfrm>
            <a:off x="14567549" y="630565"/>
            <a:ext cx="548721" cy="548721"/>
            <a:chOff x="0" y="0"/>
            <a:chExt cx="812800" cy="812800"/>
          </a:xfrm>
        </p:grpSpPr>
        <p:sp>
          <p:nvSpPr>
            <p:cNvPr id="362" name="Google Shape;362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g31638f2ec60_0_113"/>
          <p:cNvGrpSpPr/>
          <p:nvPr/>
        </p:nvGrpSpPr>
        <p:grpSpPr>
          <a:xfrm>
            <a:off x="-1158781" y="6563622"/>
            <a:ext cx="1943649" cy="1943649"/>
            <a:chOff x="0" y="0"/>
            <a:chExt cx="812800" cy="812800"/>
          </a:xfrm>
        </p:grpSpPr>
        <p:sp>
          <p:nvSpPr>
            <p:cNvPr id="365" name="Google Shape;365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4E338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g31638f2ec60_0_113"/>
          <p:cNvGrpSpPr/>
          <p:nvPr/>
        </p:nvGrpSpPr>
        <p:grpSpPr>
          <a:xfrm>
            <a:off x="510537" y="8318391"/>
            <a:ext cx="548721" cy="548721"/>
            <a:chOff x="0" y="0"/>
            <a:chExt cx="812800" cy="812800"/>
          </a:xfrm>
        </p:grpSpPr>
        <p:sp>
          <p:nvSpPr>
            <p:cNvPr id="368" name="Google Shape;368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g31638f2ec60_0_1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371" name="Google Shape;371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g31638f2ec60_0_1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374" name="Google Shape;374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g31638f2ec60_0_113"/>
          <p:cNvSpPr/>
          <p:nvPr/>
        </p:nvSpPr>
        <p:spPr>
          <a:xfrm>
            <a:off x="6975697" y="6738408"/>
            <a:ext cx="3096261" cy="3068657"/>
          </a:xfrm>
          <a:custGeom>
            <a:rect b="b" l="l" r="r" t="t"/>
            <a:pathLst>
              <a:path extrusionOk="0" h="3068657" w="3096261">
                <a:moveTo>
                  <a:pt x="0" y="0"/>
                </a:moveTo>
                <a:lnTo>
                  <a:pt x="3096261" y="0"/>
                </a:lnTo>
                <a:lnTo>
                  <a:pt x="3096261" y="3068656"/>
                </a:lnTo>
                <a:lnTo>
                  <a:pt x="0" y="3068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7" name="Google Shape;377;g31638f2ec60_0_113"/>
          <p:cNvSpPr txBox="1"/>
          <p:nvPr/>
        </p:nvSpPr>
        <p:spPr>
          <a:xfrm>
            <a:off x="1180825" y="1143250"/>
            <a:ext cx="64860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g31638f2ec60_0_113"/>
          <p:cNvSpPr txBox="1"/>
          <p:nvPr/>
        </p:nvSpPr>
        <p:spPr>
          <a:xfrm>
            <a:off x="9734834" y="2781001"/>
            <a:ext cx="7325100" cy="4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Des pistes pour le futur </a:t>
            </a:r>
            <a:endParaRPr b="1" sz="3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Entraîner une IA plus spécifique sur un dataset labellisé de retours utilisateurs 🌱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Générer des notifications pour prévenir les usagers et faire confirmer l’information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Création et gestion de tickets pour le support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Génération de graphiques et statistiques sur la base de données de retours utilisateurs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g31638f2ec60_0_113"/>
          <p:cNvSpPr txBox="1"/>
          <p:nvPr/>
        </p:nvSpPr>
        <p:spPr>
          <a:xfrm>
            <a:off x="612625" y="3013375"/>
            <a:ext cx="76224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Solution communautaire avec utilisation d’IA pour traiter les inputs</a:t>
            </a:r>
            <a:endParaRPr b="1" sz="3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Solution inclusive : les usagers sont rendus acteurs de leur mobilité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Emploi mesuré de l’IA </a:t>
            </a: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🌱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Bonus : alimentation d’une base de données exploitable par IDFM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g31638f2ec60_0_78"/>
          <p:cNvGrpSpPr/>
          <p:nvPr/>
        </p:nvGrpSpPr>
        <p:grpSpPr>
          <a:xfrm>
            <a:off x="-1585042" y="847876"/>
            <a:ext cx="13764105" cy="1363467"/>
            <a:chOff x="0" y="-47625"/>
            <a:chExt cx="2093400" cy="359100"/>
          </a:xfrm>
        </p:grpSpPr>
        <p:sp>
          <p:nvSpPr>
            <p:cNvPr id="385" name="Google Shape;385;g31638f2ec60_0_78"/>
            <p:cNvSpPr/>
            <p:nvPr/>
          </p:nvSpPr>
          <p:spPr>
            <a:xfrm>
              <a:off x="0" y="0"/>
              <a:ext cx="2093267" cy="311326"/>
            </a:xfrm>
            <a:custGeom>
              <a:rect b="b" l="l" r="r" t="t"/>
              <a:pathLst>
                <a:path extrusionOk="0" h="311326" w="2093267">
                  <a:moveTo>
                    <a:pt x="97409" y="0"/>
                  </a:moveTo>
                  <a:lnTo>
                    <a:pt x="1995858" y="0"/>
                  </a:lnTo>
                  <a:cubicBezTo>
                    <a:pt x="2049656" y="0"/>
                    <a:pt x="2093267" y="43611"/>
                    <a:pt x="2093267" y="97409"/>
                  </a:cubicBezTo>
                  <a:lnTo>
                    <a:pt x="2093267" y="213917"/>
                  </a:lnTo>
                  <a:cubicBezTo>
                    <a:pt x="2093267" y="267714"/>
                    <a:pt x="2049656" y="311326"/>
                    <a:pt x="1995858" y="311326"/>
                  </a:cubicBezTo>
                  <a:lnTo>
                    <a:pt x="97409" y="311326"/>
                  </a:lnTo>
                  <a:cubicBezTo>
                    <a:pt x="43611" y="311326"/>
                    <a:pt x="0" y="267714"/>
                    <a:pt x="0" y="213917"/>
                  </a:cubicBezTo>
                  <a:lnTo>
                    <a:pt x="0" y="97409"/>
                  </a:lnTo>
                  <a:cubicBezTo>
                    <a:pt x="0" y="43611"/>
                    <a:pt x="43611" y="0"/>
                    <a:pt x="97409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31638f2ec60_0_78"/>
            <p:cNvSpPr txBox="1"/>
            <p:nvPr/>
          </p:nvSpPr>
          <p:spPr>
            <a:xfrm>
              <a:off x="0" y="-47625"/>
              <a:ext cx="2093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g31638f2ec60_0_78"/>
          <p:cNvSpPr/>
          <p:nvPr/>
        </p:nvSpPr>
        <p:spPr>
          <a:xfrm>
            <a:off x="12594865" y="1028700"/>
            <a:ext cx="1183624" cy="1182260"/>
          </a:xfrm>
          <a:custGeom>
            <a:rect b="b" l="l" r="r" t="t"/>
            <a:pathLst>
              <a:path extrusionOk="0" h="311326" w="311685">
                <a:moveTo>
                  <a:pt x="155663" y="0"/>
                </a:moveTo>
                <a:lnTo>
                  <a:pt x="156023" y="0"/>
                </a:lnTo>
                <a:cubicBezTo>
                  <a:pt x="241993" y="0"/>
                  <a:pt x="311685" y="69693"/>
                  <a:pt x="311685" y="155663"/>
                </a:cubicBezTo>
                <a:lnTo>
                  <a:pt x="311685" y="155663"/>
                </a:lnTo>
                <a:cubicBezTo>
                  <a:pt x="311685" y="196947"/>
                  <a:pt x="295285" y="236541"/>
                  <a:pt x="266093" y="265733"/>
                </a:cubicBezTo>
                <a:cubicBezTo>
                  <a:pt x="236900" y="294925"/>
                  <a:pt x="197307" y="311326"/>
                  <a:pt x="156023" y="311326"/>
                </a:cubicBezTo>
                <a:lnTo>
                  <a:pt x="155663" y="311326"/>
                </a:lnTo>
                <a:cubicBezTo>
                  <a:pt x="69693" y="311326"/>
                  <a:pt x="0" y="241633"/>
                  <a:pt x="0" y="155663"/>
                </a:cubicBezTo>
                <a:lnTo>
                  <a:pt x="0" y="155663"/>
                </a:lnTo>
                <a:cubicBezTo>
                  <a:pt x="0" y="69693"/>
                  <a:pt x="69693" y="0"/>
                  <a:pt x="155663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g31638f2ec60_0_78"/>
          <p:cNvGrpSpPr/>
          <p:nvPr/>
        </p:nvGrpSpPr>
        <p:grpSpPr>
          <a:xfrm>
            <a:off x="-593336" y="4721896"/>
            <a:ext cx="19141255" cy="5737871"/>
            <a:chOff x="0" y="-47625"/>
            <a:chExt cx="5041285" cy="1511199"/>
          </a:xfrm>
        </p:grpSpPr>
        <p:sp>
          <p:nvSpPr>
            <p:cNvPr id="389" name="Google Shape;389;g31638f2ec60_0_78"/>
            <p:cNvSpPr/>
            <p:nvPr/>
          </p:nvSpPr>
          <p:spPr>
            <a:xfrm>
              <a:off x="0" y="0"/>
              <a:ext cx="5041285" cy="1463574"/>
            </a:xfrm>
            <a:custGeom>
              <a:rect b="b" l="l" r="r" t="t"/>
              <a:pathLst>
                <a:path extrusionOk="0" h="1463574" w="5041285">
                  <a:moveTo>
                    <a:pt x="0" y="0"/>
                  </a:moveTo>
                  <a:lnTo>
                    <a:pt x="5041285" y="0"/>
                  </a:lnTo>
                  <a:lnTo>
                    <a:pt x="5041285" y="1463574"/>
                  </a:lnTo>
                  <a:lnTo>
                    <a:pt x="0" y="1463574"/>
                  </a:ln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</p:sp>
        <p:sp>
          <p:nvSpPr>
            <p:cNvPr id="390" name="Google Shape;390;g31638f2ec60_0_78"/>
            <p:cNvSpPr txBox="1"/>
            <p:nvPr/>
          </p:nvSpPr>
          <p:spPr>
            <a:xfrm>
              <a:off x="0" y="-47625"/>
              <a:ext cx="5041200" cy="15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g31638f2ec60_0_78"/>
          <p:cNvGrpSpPr/>
          <p:nvPr/>
        </p:nvGrpSpPr>
        <p:grpSpPr>
          <a:xfrm>
            <a:off x="1028700" y="9589521"/>
            <a:ext cx="1943649" cy="1943649"/>
            <a:chOff x="0" y="0"/>
            <a:chExt cx="812800" cy="812800"/>
          </a:xfrm>
        </p:grpSpPr>
        <p:sp>
          <p:nvSpPr>
            <p:cNvPr id="392" name="Google Shape;392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g31638f2ec60_0_78"/>
          <p:cNvGrpSpPr/>
          <p:nvPr/>
        </p:nvGrpSpPr>
        <p:grpSpPr>
          <a:xfrm>
            <a:off x="2698686" y="9040801"/>
            <a:ext cx="548721" cy="548721"/>
            <a:chOff x="0" y="0"/>
            <a:chExt cx="812800" cy="812800"/>
          </a:xfrm>
        </p:grpSpPr>
        <p:sp>
          <p:nvSpPr>
            <p:cNvPr id="395" name="Google Shape;395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g31638f2ec60_0_78"/>
          <p:cNvGrpSpPr/>
          <p:nvPr/>
        </p:nvGrpSpPr>
        <p:grpSpPr>
          <a:xfrm>
            <a:off x="16344322" y="-860513"/>
            <a:ext cx="1943649" cy="1943649"/>
            <a:chOff x="0" y="0"/>
            <a:chExt cx="812800" cy="812800"/>
          </a:xfrm>
        </p:grpSpPr>
        <p:sp>
          <p:nvSpPr>
            <p:cNvPr id="398" name="Google Shape;398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g31638f2ec60_0_78"/>
          <p:cNvGrpSpPr/>
          <p:nvPr/>
        </p:nvGrpSpPr>
        <p:grpSpPr>
          <a:xfrm>
            <a:off x="15738741" y="667194"/>
            <a:ext cx="548721" cy="548721"/>
            <a:chOff x="0" y="0"/>
            <a:chExt cx="812800" cy="812800"/>
          </a:xfrm>
        </p:grpSpPr>
        <p:sp>
          <p:nvSpPr>
            <p:cNvPr id="401" name="Google Shape;401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g31638f2ec60_0_78"/>
          <p:cNvSpPr/>
          <p:nvPr/>
        </p:nvSpPr>
        <p:spPr>
          <a:xfrm>
            <a:off x="8117783" y="3223888"/>
            <a:ext cx="2049620" cy="2058268"/>
          </a:xfrm>
          <a:custGeom>
            <a:rect b="b" l="l" r="r" t="t"/>
            <a:pathLst>
              <a:path extrusionOk="0" h="2058268" w="204962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4" name="Google Shape;404;g31638f2ec60_0_78"/>
          <p:cNvSpPr/>
          <p:nvPr/>
        </p:nvSpPr>
        <p:spPr>
          <a:xfrm>
            <a:off x="12920128" y="3223888"/>
            <a:ext cx="2049620" cy="2058268"/>
          </a:xfrm>
          <a:custGeom>
            <a:rect b="b" l="l" r="r" t="t"/>
            <a:pathLst>
              <a:path extrusionOk="0" h="2058268" w="2049620">
                <a:moveTo>
                  <a:pt x="0" y="0"/>
                </a:moveTo>
                <a:lnTo>
                  <a:pt x="2049621" y="0"/>
                </a:lnTo>
                <a:lnTo>
                  <a:pt x="2049621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5" name="Google Shape;405;g31638f2ec60_0_78"/>
          <p:cNvSpPr/>
          <p:nvPr/>
        </p:nvSpPr>
        <p:spPr>
          <a:xfrm>
            <a:off x="3314099" y="3223888"/>
            <a:ext cx="2049620" cy="2058268"/>
          </a:xfrm>
          <a:custGeom>
            <a:rect b="b" l="l" r="r" t="t"/>
            <a:pathLst>
              <a:path extrusionOk="0" h="2058268" w="204962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6" name="Google Shape;406;g31638f2ec60_0_78"/>
          <p:cNvSpPr txBox="1"/>
          <p:nvPr/>
        </p:nvSpPr>
        <p:spPr>
          <a:xfrm>
            <a:off x="2752903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1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7" name="Google Shape;407;g31638f2ec60_0_78"/>
          <p:cNvSpPr txBox="1"/>
          <p:nvPr/>
        </p:nvSpPr>
        <p:spPr>
          <a:xfrm>
            <a:off x="2445248" y="6607839"/>
            <a:ext cx="37872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b="0" i="0" lang="en-US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Cela peut également être l’explication de votre méthode !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8" name="Google Shape;408;g31638f2ec60_0_78"/>
          <p:cNvSpPr txBox="1"/>
          <p:nvPr/>
        </p:nvSpPr>
        <p:spPr>
          <a:xfrm>
            <a:off x="7556588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2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9" name="Google Shape;409;g31638f2ec60_0_78"/>
          <p:cNvSpPr txBox="1"/>
          <p:nvPr/>
        </p:nvSpPr>
        <p:spPr>
          <a:xfrm>
            <a:off x="7248932" y="6607839"/>
            <a:ext cx="37872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None/>
            </a:pPr>
            <a:r>
              <a:rPr b="0" i="0" lang="en-US" sz="224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Cela peut également être la description des données utilisées !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t/>
            </a:r>
            <a:endParaRPr b="0" i="0" sz="2245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g31638f2ec60_0_78"/>
          <p:cNvSpPr txBox="1"/>
          <p:nvPr/>
        </p:nvSpPr>
        <p:spPr>
          <a:xfrm>
            <a:off x="12363085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3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g31638f2ec60_0_78"/>
          <p:cNvSpPr txBox="1"/>
          <p:nvPr/>
        </p:nvSpPr>
        <p:spPr>
          <a:xfrm>
            <a:off x="12055430" y="6607839"/>
            <a:ext cx="37872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b="0" i="0" lang="en-US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Cela peut également être les techniques d’IA utilisées !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g31638f2ec60_0_78"/>
          <p:cNvSpPr txBox="1"/>
          <p:nvPr/>
        </p:nvSpPr>
        <p:spPr>
          <a:xfrm>
            <a:off x="1028700" y="1160675"/>
            <a:ext cx="104961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problèmes surmontés 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d5ec71f079_0_0"/>
          <p:cNvGrpSpPr/>
          <p:nvPr/>
        </p:nvGrpSpPr>
        <p:grpSpPr>
          <a:xfrm>
            <a:off x="-1585061" y="847873"/>
            <a:ext cx="8057804" cy="1363467"/>
            <a:chOff x="0" y="-47625"/>
            <a:chExt cx="2122206" cy="359100"/>
          </a:xfrm>
        </p:grpSpPr>
        <p:sp>
          <p:nvSpPr>
            <p:cNvPr id="118" name="Google Shape;118;g2d5ec71f079_0_0"/>
            <p:cNvSpPr/>
            <p:nvPr/>
          </p:nvSpPr>
          <p:spPr>
            <a:xfrm>
              <a:off x="0" y="0"/>
              <a:ext cx="2122206" cy="311326"/>
            </a:xfrm>
            <a:custGeom>
              <a:rect b="b" l="l" r="r" t="t"/>
              <a:pathLst>
                <a:path extrusionOk="0" h="311326" w="2122206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2d5ec71f079_0_0"/>
            <p:cNvSpPr txBox="1"/>
            <p:nvPr/>
          </p:nvSpPr>
          <p:spPr>
            <a:xfrm>
              <a:off x="0" y="-47625"/>
              <a:ext cx="21222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g2d5ec71f079_0_0"/>
          <p:cNvGrpSpPr/>
          <p:nvPr/>
        </p:nvGrpSpPr>
        <p:grpSpPr>
          <a:xfrm>
            <a:off x="6867132" y="847873"/>
            <a:ext cx="1182355" cy="1363467"/>
            <a:chOff x="0" y="-47625"/>
            <a:chExt cx="311400" cy="359100"/>
          </a:xfrm>
        </p:grpSpPr>
        <p:sp>
          <p:nvSpPr>
            <p:cNvPr id="121" name="Google Shape;121;g2d5ec71f079_0_0"/>
            <p:cNvSpPr/>
            <p:nvPr/>
          </p:nvSpPr>
          <p:spPr>
            <a:xfrm>
              <a:off x="0" y="0"/>
              <a:ext cx="311326" cy="311326"/>
            </a:xfrm>
            <a:custGeom>
              <a:rect b="b" l="l" r="r" t="t"/>
              <a:pathLst>
                <a:path extrusionOk="0" h="311326" w="311326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d5ec71f079_0_0"/>
            <p:cNvSpPr txBox="1"/>
            <p:nvPr/>
          </p:nvSpPr>
          <p:spPr>
            <a:xfrm>
              <a:off x="0" y="-47625"/>
              <a:ext cx="311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g2d5ec71f079_0_0"/>
          <p:cNvGrpSpPr/>
          <p:nvPr/>
        </p:nvGrpSpPr>
        <p:grpSpPr>
          <a:xfrm>
            <a:off x="9580335" y="-507963"/>
            <a:ext cx="8967898" cy="10968105"/>
            <a:chOff x="0" y="-47625"/>
            <a:chExt cx="2361900" cy="2888700"/>
          </a:xfrm>
        </p:grpSpPr>
        <p:sp>
          <p:nvSpPr>
            <p:cNvPr id="124" name="Google Shape;124;g2d5ec71f079_0_0"/>
            <p:cNvSpPr/>
            <p:nvPr/>
          </p:nvSpPr>
          <p:spPr>
            <a:xfrm>
              <a:off x="0" y="0"/>
              <a:ext cx="2361799" cy="2840986"/>
            </a:xfrm>
            <a:custGeom>
              <a:rect b="b" l="l" r="r" t="t"/>
              <a:pathLst>
                <a:path extrusionOk="0" h="2840986" w="2361799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</p:sp>
        <p:sp>
          <p:nvSpPr>
            <p:cNvPr id="125" name="Google Shape;125;g2d5ec71f079_0_0"/>
            <p:cNvSpPr txBox="1"/>
            <p:nvPr/>
          </p:nvSpPr>
          <p:spPr>
            <a:xfrm>
              <a:off x="0" y="-47625"/>
              <a:ext cx="23619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g2d5ec71f079_0_0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27" name="Google Shape;127;g2d5ec71f079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d5ec71f079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g2d5ec71f079_0_0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30" name="Google Shape;130;g2d5ec71f079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d5ec71f079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g2d5ec71f079_0_0"/>
          <p:cNvGrpSpPr/>
          <p:nvPr/>
        </p:nvGrpSpPr>
        <p:grpSpPr>
          <a:xfrm>
            <a:off x="13229404" y="-1135474"/>
            <a:ext cx="1943649" cy="1943649"/>
            <a:chOff x="0" y="0"/>
            <a:chExt cx="812800" cy="812800"/>
          </a:xfrm>
        </p:grpSpPr>
        <p:sp>
          <p:nvSpPr>
            <p:cNvPr id="133" name="Google Shape;133;g2d5ec71f079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E72F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d5ec71f079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g2d5ec71f079_0_0"/>
          <p:cNvGrpSpPr/>
          <p:nvPr/>
        </p:nvGrpSpPr>
        <p:grpSpPr>
          <a:xfrm>
            <a:off x="12955044" y="667194"/>
            <a:ext cx="548721" cy="548721"/>
            <a:chOff x="0" y="0"/>
            <a:chExt cx="812800" cy="812800"/>
          </a:xfrm>
        </p:grpSpPr>
        <p:sp>
          <p:nvSpPr>
            <p:cNvPr id="136" name="Google Shape;136;g2d5ec71f079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d5ec71f079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2d5ec71f079_0_0"/>
          <p:cNvSpPr/>
          <p:nvPr/>
        </p:nvSpPr>
        <p:spPr>
          <a:xfrm>
            <a:off x="8893950" y="7986751"/>
            <a:ext cx="2635599" cy="1858097"/>
          </a:xfrm>
          <a:custGeom>
            <a:rect b="b" l="l" r="r" t="t"/>
            <a:pathLst>
              <a:path extrusionOk="0" h="2984895" w="4233894">
                <a:moveTo>
                  <a:pt x="0" y="0"/>
                </a:moveTo>
                <a:lnTo>
                  <a:pt x="4233894" y="0"/>
                </a:lnTo>
                <a:lnTo>
                  <a:pt x="4233894" y="2984895"/>
                </a:lnTo>
                <a:lnTo>
                  <a:pt x="0" y="2984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9" name="Google Shape;139;g2d5ec71f079_0_0"/>
          <p:cNvGrpSpPr/>
          <p:nvPr/>
        </p:nvGrpSpPr>
        <p:grpSpPr>
          <a:xfrm>
            <a:off x="10783926" y="3346000"/>
            <a:ext cx="6956578" cy="3961125"/>
            <a:chOff x="-18" y="-114293"/>
            <a:chExt cx="7105800" cy="5281500"/>
          </a:xfrm>
        </p:grpSpPr>
        <p:sp>
          <p:nvSpPr>
            <p:cNvPr id="140" name="Google Shape;140;g2d5ec71f079_0_0"/>
            <p:cNvSpPr txBox="1"/>
            <p:nvPr/>
          </p:nvSpPr>
          <p:spPr>
            <a:xfrm>
              <a:off x="-18" y="-114293"/>
              <a:ext cx="7105800" cy="6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16"/>
                <a:buFont typeface="Arial"/>
                <a:buNone/>
              </a:pPr>
              <a:r>
                <a:rPr b="1" i="0" lang="en-US" sz="3216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Conseils pour un bon pitch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1" name="Google Shape;141;g2d5ec71f079_0_0"/>
            <p:cNvSpPr txBox="1"/>
            <p:nvPr/>
          </p:nvSpPr>
          <p:spPr>
            <a:xfrm>
              <a:off x="-18" y="836107"/>
              <a:ext cx="7105800" cy="43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Avoir un problème clairement énoncer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Une proposition énoncée simplement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 aperçu de la solution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Mentionner les problèmes surmontés (pensez au </a:t>
              </a:r>
              <a:r>
                <a:rPr b="0" i="0" lang="en-US" sz="2245" u="sng" cap="none" strike="noStrike">
                  <a:solidFill>
                    <a:schemeClr val="hlink"/>
                  </a:solidFill>
                  <a:latin typeface="Poppins"/>
                  <a:ea typeface="Poppins"/>
                  <a:cs typeface="Poppins"/>
                  <a:sym typeface="Poppins"/>
                  <a:hlinkClick r:id="rId4"/>
                </a:rPr>
                <a:t>storytelling </a:t>
              </a: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!)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 plan d’action pour se projeter dans la suite et attirer l’oeil du jury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2" name="Google Shape;142;g2d5ec71f079_0_0"/>
          <p:cNvSpPr txBox="1"/>
          <p:nvPr/>
        </p:nvSpPr>
        <p:spPr>
          <a:xfrm>
            <a:off x="728825" y="2780750"/>
            <a:ext cx="7833600" cy="11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Objectifs</a:t>
            </a:r>
            <a:endParaRPr b="1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1" lang="en-US"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Problèmes</a:t>
            </a:r>
            <a:endParaRPr b="1" sz="20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Les usagers n’ont pas de visibilité sur d’éventuels dysfonctionnement d’équipements sur leurs parcours.</a:t>
            </a:r>
            <a:endParaRPr sz="20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 u="sng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Problème </a:t>
            </a:r>
            <a:r>
              <a:rPr lang="en-US"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: en </a:t>
            </a:r>
            <a:r>
              <a:rPr lang="en-US"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situation de mobilité réduite, dans le doute, ils préfèrent</a:t>
            </a:r>
            <a:r>
              <a:rPr lang="en-US"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ne pas utiliser les transports pour éviter de perdre trop de temps et se mettre en retard.</a:t>
            </a:r>
            <a:endParaRPr sz="20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 u="sng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Problème 2</a:t>
            </a:r>
            <a:r>
              <a:rPr lang="en-US"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: pas de moyen existant pour signaler un dysfonctionnement et faciliter la résolution du problème.</a:t>
            </a:r>
            <a:endParaRPr sz="20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t/>
            </a:r>
            <a:endParaRPr b="1" sz="20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Convaincre le jury que votre solution :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répond à un problème (qui provient de votre défi)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est techniquement satisfaisante et / ou enthousiasmante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est prête pour les prochaines étapes : pitcher votre projet, c’est vous projeter dans sa future mise en œuvre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… le tout en 4 minutes chrono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Pour cela, on a préparé des diapositives types que vous pouvez utiliser </a:t>
            </a:r>
            <a:r>
              <a:rPr b="0" i="1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(les titres et zones de textes sont à remplacer avec votre contenu)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. Utilisez votre ReadMe pour les compléter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Attention ! + de diapositive = + temps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(4 diapositives = 1 minute de temps de parole par diapositive).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g2d5ec71f079_0_0"/>
          <p:cNvSpPr txBox="1"/>
          <p:nvPr/>
        </p:nvSpPr>
        <p:spPr>
          <a:xfrm>
            <a:off x="255350" y="996850"/>
            <a:ext cx="5680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consignes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g2d5ec71f079_0_0"/>
          <p:cNvSpPr/>
          <p:nvPr/>
        </p:nvSpPr>
        <p:spPr>
          <a:xfrm>
            <a:off x="11980750" y="667200"/>
            <a:ext cx="4303800" cy="185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Diapositive à masquer / supprimer avant le pitch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"/>
          <p:cNvGrpSpPr/>
          <p:nvPr/>
        </p:nvGrpSpPr>
        <p:grpSpPr>
          <a:xfrm>
            <a:off x="4398974" y="5515383"/>
            <a:ext cx="14446943" cy="1362901"/>
            <a:chOff x="0" y="-47625"/>
            <a:chExt cx="3804931" cy="358951"/>
          </a:xfrm>
        </p:grpSpPr>
        <p:sp>
          <p:nvSpPr>
            <p:cNvPr id="150" name="Google Shape;150;p1"/>
            <p:cNvSpPr/>
            <p:nvPr/>
          </p:nvSpPr>
          <p:spPr>
            <a:xfrm>
              <a:off x="0" y="0"/>
              <a:ext cx="3804931" cy="311326"/>
            </a:xfrm>
            <a:custGeom>
              <a:rect b="b" l="l" r="r" t="t"/>
              <a:pathLst>
                <a:path extrusionOk="0" h="311326" w="3804931">
                  <a:moveTo>
                    <a:pt x="53589" y="0"/>
                  </a:moveTo>
                  <a:lnTo>
                    <a:pt x="3751342" y="0"/>
                  </a:lnTo>
                  <a:cubicBezTo>
                    <a:pt x="3765555" y="0"/>
                    <a:pt x="3779185" y="5646"/>
                    <a:pt x="3789235" y="15696"/>
                  </a:cubicBezTo>
                  <a:cubicBezTo>
                    <a:pt x="3799285" y="25746"/>
                    <a:pt x="3804931" y="39376"/>
                    <a:pt x="3804931" y="53589"/>
                  </a:cubicBezTo>
                  <a:lnTo>
                    <a:pt x="3804931" y="257737"/>
                  </a:lnTo>
                  <a:cubicBezTo>
                    <a:pt x="3804931" y="271949"/>
                    <a:pt x="3799285" y="285580"/>
                    <a:pt x="3789235" y="295630"/>
                  </a:cubicBezTo>
                  <a:cubicBezTo>
                    <a:pt x="3779185" y="305680"/>
                    <a:pt x="3765555" y="311326"/>
                    <a:pt x="3751342" y="311326"/>
                  </a:cubicBezTo>
                  <a:lnTo>
                    <a:pt x="53589" y="311326"/>
                  </a:lnTo>
                  <a:cubicBezTo>
                    <a:pt x="39376" y="311326"/>
                    <a:pt x="25746" y="305680"/>
                    <a:pt x="15696" y="295630"/>
                  </a:cubicBezTo>
                  <a:cubicBezTo>
                    <a:pt x="5646" y="285580"/>
                    <a:pt x="0" y="271949"/>
                    <a:pt x="0" y="257737"/>
                  </a:cubicBezTo>
                  <a:lnTo>
                    <a:pt x="0" y="53589"/>
                  </a:lnTo>
                  <a:cubicBezTo>
                    <a:pt x="0" y="39376"/>
                    <a:pt x="5646" y="25746"/>
                    <a:pt x="15696" y="15696"/>
                  </a:cubicBezTo>
                  <a:cubicBezTo>
                    <a:pt x="25746" y="5646"/>
                    <a:pt x="39376" y="0"/>
                    <a:pt x="53589" y="0"/>
                  </a:cubicBezTo>
                  <a:close/>
                </a:path>
              </a:pathLst>
            </a:custGeom>
            <a:solidFill>
              <a:srgbClr val="4F3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0" y="-47625"/>
              <a:ext cx="3804931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"/>
          <p:cNvSpPr txBox="1"/>
          <p:nvPr/>
        </p:nvSpPr>
        <p:spPr>
          <a:xfrm>
            <a:off x="4683025" y="5813700"/>
            <a:ext cx="11014800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 2 - Elevate_</a:t>
            </a: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endParaRPr b="1" sz="596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t/>
            </a:r>
            <a:endParaRPr b="1" sz="596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p1" title="Logo illustre╠ü_Hackathon IA Mobilites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613" y="69400"/>
            <a:ext cx="12044774" cy="558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"/>
          <p:cNvSpPr txBox="1"/>
          <p:nvPr/>
        </p:nvSpPr>
        <p:spPr>
          <a:xfrm>
            <a:off x="4647450" y="7379825"/>
            <a:ext cx="11553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1 - Améliorer l'accessibilité des services de mobilité</a:t>
            </a:r>
            <a:endParaRPr b="0"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Lien Github / Gitlab :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Notre repo Github</a:t>
            </a:r>
            <a:endParaRPr b="0"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Membres de l’équipes : Loïc / Noëlie / Baptiste / Sarugan / Aurélie / Martin</a:t>
            </a:r>
            <a:endParaRPr b="0"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85df9efd5_0_0"/>
          <p:cNvSpPr/>
          <p:nvPr/>
        </p:nvSpPr>
        <p:spPr>
          <a:xfrm>
            <a:off x="0" y="3407638"/>
            <a:ext cx="18286603" cy="3754592"/>
          </a:xfrm>
          <a:custGeom>
            <a:rect b="b" l="l" r="r" t="t"/>
            <a:pathLst>
              <a:path extrusionOk="0" h="311326" w="1688124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g3185df9efd5_0_0"/>
          <p:cNvGrpSpPr/>
          <p:nvPr/>
        </p:nvGrpSpPr>
        <p:grpSpPr>
          <a:xfrm>
            <a:off x="17315461" y="3124753"/>
            <a:ext cx="1943649" cy="1943649"/>
            <a:chOff x="0" y="0"/>
            <a:chExt cx="812800" cy="812800"/>
          </a:xfrm>
        </p:grpSpPr>
        <p:sp>
          <p:nvSpPr>
            <p:cNvPr id="161" name="Google Shape;161;g3185df9efd5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3185df9efd5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g3185df9efd5_0_0"/>
          <p:cNvGrpSpPr/>
          <p:nvPr/>
        </p:nvGrpSpPr>
        <p:grpSpPr>
          <a:xfrm>
            <a:off x="16709880" y="4652460"/>
            <a:ext cx="548721" cy="548721"/>
            <a:chOff x="0" y="0"/>
            <a:chExt cx="812800" cy="812800"/>
          </a:xfrm>
        </p:grpSpPr>
        <p:sp>
          <p:nvSpPr>
            <p:cNvPr id="164" name="Google Shape;164;g3185df9efd5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3185df9efd5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g3185df9efd5_0_0"/>
          <p:cNvSpPr txBox="1"/>
          <p:nvPr/>
        </p:nvSpPr>
        <p:spPr>
          <a:xfrm>
            <a:off x="1331550" y="3688025"/>
            <a:ext cx="156249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jours et 15 heures</a:t>
            </a:r>
            <a:b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5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Temps de fonctionnement moyen d’un ascenseur avant de tomber en panne</a:t>
            </a:r>
            <a:endParaRPr i="0" sz="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5ec71f079_1_0"/>
          <p:cNvSpPr/>
          <p:nvPr/>
        </p:nvSpPr>
        <p:spPr>
          <a:xfrm>
            <a:off x="-1585024" y="647700"/>
            <a:ext cx="18286603" cy="1182260"/>
          </a:xfrm>
          <a:custGeom>
            <a:rect b="b" l="l" r="r" t="t"/>
            <a:pathLst>
              <a:path extrusionOk="0" h="311326" w="1688124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g2d5ec71f079_1_0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73" name="Google Shape;173;g2d5ec71f079_1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d5ec71f079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g2d5ec71f079_1_0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76" name="Google Shape;176;g2d5ec71f079_1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d5ec71f079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g2d5ec71f079_1_0"/>
          <p:cNvGrpSpPr/>
          <p:nvPr/>
        </p:nvGrpSpPr>
        <p:grpSpPr>
          <a:xfrm>
            <a:off x="4027384" y="9589521"/>
            <a:ext cx="1943649" cy="1943649"/>
            <a:chOff x="0" y="0"/>
            <a:chExt cx="812800" cy="812800"/>
          </a:xfrm>
        </p:grpSpPr>
        <p:sp>
          <p:nvSpPr>
            <p:cNvPr id="179" name="Google Shape;179;g2d5ec71f079_1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E72F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d5ec71f079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g2d5ec71f079_1_0"/>
          <p:cNvGrpSpPr/>
          <p:nvPr/>
        </p:nvGrpSpPr>
        <p:grpSpPr>
          <a:xfrm>
            <a:off x="3723135" y="9258300"/>
            <a:ext cx="548721" cy="548721"/>
            <a:chOff x="0" y="0"/>
            <a:chExt cx="812800" cy="812800"/>
          </a:xfrm>
        </p:grpSpPr>
        <p:sp>
          <p:nvSpPr>
            <p:cNvPr id="182" name="Google Shape;182;g2d5ec71f079_1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d5ec71f079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g2d5ec71f079_1_0"/>
          <p:cNvSpPr/>
          <p:nvPr/>
        </p:nvSpPr>
        <p:spPr>
          <a:xfrm>
            <a:off x="8766162" y="8380650"/>
            <a:ext cx="12700215" cy="1467911"/>
          </a:xfrm>
          <a:custGeom>
            <a:rect b="b" l="l" r="r" t="t"/>
            <a:pathLst>
              <a:path extrusionOk="0" h="1467911" w="12700215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g2d5ec71f079_1_0"/>
          <p:cNvSpPr txBox="1"/>
          <p:nvPr/>
        </p:nvSpPr>
        <p:spPr>
          <a:xfrm>
            <a:off x="1028700" y="779675"/>
            <a:ext cx="150762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problème et la solution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6" name="Google Shape;186;g2d5ec71f079_1_0"/>
          <p:cNvGrpSpPr/>
          <p:nvPr/>
        </p:nvGrpSpPr>
        <p:grpSpPr>
          <a:xfrm>
            <a:off x="17316161" y="249565"/>
            <a:ext cx="1943649" cy="1943649"/>
            <a:chOff x="0" y="0"/>
            <a:chExt cx="812800" cy="812800"/>
          </a:xfrm>
        </p:grpSpPr>
        <p:sp>
          <p:nvSpPr>
            <p:cNvPr id="187" name="Google Shape;187;g2d5ec71f079_1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d5ec71f079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g2d5ec71f079_1_0"/>
          <p:cNvGrpSpPr/>
          <p:nvPr/>
        </p:nvGrpSpPr>
        <p:grpSpPr>
          <a:xfrm>
            <a:off x="16710580" y="1777272"/>
            <a:ext cx="548721" cy="548721"/>
            <a:chOff x="0" y="0"/>
            <a:chExt cx="812800" cy="812800"/>
          </a:xfrm>
        </p:grpSpPr>
        <p:sp>
          <p:nvSpPr>
            <p:cNvPr id="190" name="Google Shape;190;g2d5ec71f079_1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d5ec71f079_1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g2d5ec71f079_1_0"/>
          <p:cNvSpPr txBox="1"/>
          <p:nvPr/>
        </p:nvSpPr>
        <p:spPr>
          <a:xfrm>
            <a:off x="9734834" y="2411451"/>
            <a:ext cx="73251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La solution</a:t>
            </a:r>
            <a:endParaRPr b="1" i="0" sz="3200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Intégrer dans le calculateur d’itinéraires des informations à jour sur : les ascenseurs, les escalators, etc.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Compléter les informations manquantes en sollicitant la communauté d’usagers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g2d5ec71f07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879" y="716143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d5ec71f07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313" y="716143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d5ec71f079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446" y="716143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d5ec71f079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4013" y="716143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d5ec71f079_1_0"/>
          <p:cNvSpPr txBox="1"/>
          <p:nvPr/>
        </p:nvSpPr>
        <p:spPr>
          <a:xfrm>
            <a:off x="1174875" y="2411450"/>
            <a:ext cx="7141800" cy="4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Constats</a:t>
            </a:r>
            <a:endParaRPr b="1" sz="32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Difficultés de se déplacer pour une partie de la population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Evitement des transports en commun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Le problème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Manque d’information sur les potentiels imprévus rencontrés</a:t>
            </a:r>
            <a:endParaRPr sz="2400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/>
          <p:nvPr/>
        </p:nvSpPr>
        <p:spPr>
          <a:xfrm>
            <a:off x="-1585024" y="1028700"/>
            <a:ext cx="18286603" cy="1182260"/>
          </a:xfrm>
          <a:custGeom>
            <a:rect b="b" l="l" r="r" t="t"/>
            <a:pathLst>
              <a:path extrusionOk="0" h="311326" w="1688124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204" name="Google Shape;204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207" name="Google Shape;20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3"/>
          <p:cNvGrpSpPr/>
          <p:nvPr/>
        </p:nvGrpSpPr>
        <p:grpSpPr>
          <a:xfrm>
            <a:off x="4027384" y="9589521"/>
            <a:ext cx="1943678" cy="1943678"/>
            <a:chOff x="0" y="0"/>
            <a:chExt cx="812800" cy="812800"/>
          </a:xfrm>
        </p:grpSpPr>
        <p:sp>
          <p:nvSpPr>
            <p:cNvPr id="210" name="Google Shape;21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E72F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3723135" y="9258300"/>
            <a:ext cx="548720" cy="548720"/>
            <a:chOff x="0" y="0"/>
            <a:chExt cx="812800" cy="812800"/>
          </a:xfrm>
        </p:grpSpPr>
        <p:sp>
          <p:nvSpPr>
            <p:cNvPr id="213" name="Google Shape;213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3"/>
          <p:cNvSpPr/>
          <p:nvPr/>
        </p:nvSpPr>
        <p:spPr>
          <a:xfrm>
            <a:off x="8766162" y="8380650"/>
            <a:ext cx="12700215" cy="1467911"/>
          </a:xfrm>
          <a:custGeom>
            <a:rect b="b" l="l" r="r" t="t"/>
            <a:pathLst>
              <a:path extrusionOk="0" h="1467911" w="12700215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3"/>
          <p:cNvSpPr/>
          <p:nvPr/>
        </p:nvSpPr>
        <p:spPr>
          <a:xfrm>
            <a:off x="265368" y="6242785"/>
            <a:ext cx="1530840" cy="3900614"/>
          </a:xfrm>
          <a:custGeom>
            <a:rect b="b" l="l" r="r" t="t"/>
            <a:pathLst>
              <a:path extrusionOk="0" h="3900614" w="1530840">
                <a:moveTo>
                  <a:pt x="0" y="0"/>
                </a:moveTo>
                <a:lnTo>
                  <a:pt x="1530840" y="0"/>
                </a:lnTo>
                <a:lnTo>
                  <a:pt x="1530840" y="3900614"/>
                </a:lnTo>
                <a:lnTo>
                  <a:pt x="0" y="3900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7" name="Google Shape;217;p3"/>
          <p:cNvGrpSpPr/>
          <p:nvPr/>
        </p:nvGrpSpPr>
        <p:grpSpPr>
          <a:xfrm>
            <a:off x="1336575" y="2478401"/>
            <a:ext cx="7325239" cy="7397760"/>
            <a:chOff x="-4192398" y="-1407700"/>
            <a:chExt cx="12990315" cy="9863682"/>
          </a:xfrm>
        </p:grpSpPr>
        <p:sp>
          <p:nvSpPr>
            <p:cNvPr id="218" name="Google Shape;218;p3"/>
            <p:cNvSpPr txBox="1"/>
            <p:nvPr/>
          </p:nvSpPr>
          <p:spPr>
            <a:xfrm>
              <a:off x="-4192383" y="-1407700"/>
              <a:ext cx="12990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Le problème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9" name="Google Shape;219;p3"/>
            <p:cNvSpPr txBox="1"/>
            <p:nvPr/>
          </p:nvSpPr>
          <p:spPr>
            <a:xfrm>
              <a:off x="-4192398" y="-539218"/>
              <a:ext cx="12990300" cy="89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1157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b="0" i="0" lang="en-US" sz="2245" u="sng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A quel </a:t>
              </a:r>
              <a:r>
                <a:rPr b="1" i="0" lang="en-US" sz="2245" u="sng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problème </a:t>
              </a:r>
              <a:r>
                <a:rPr b="0" i="0" lang="en-US" sz="2245" u="sng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votre projet répond-t-il ?</a:t>
              </a:r>
              <a:endParaRPr b="0" i="0" sz="2245" u="sng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Les usagers n’ont pas de visibilité sur d’éventuels dysfonctionnement d’équipements sur leurs parcours.</a:t>
              </a:r>
              <a:endParaRPr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 u="sng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Problème </a:t>
              </a:r>
              <a:r>
                <a:rPr lang="en-US" sz="20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: en situation de mobilité réduite, dans le doute, ils préfèrent ne pas utiliser les transports pour éviter de perdre trop de temps et se mettre en retard.</a:t>
              </a:r>
              <a:endParaRPr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 u="sng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Problème 2</a:t>
              </a:r>
              <a:r>
                <a:rPr lang="en-US" sz="20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 : pas de moyen existant pour signaler un dysfonctionnement et faciliter la résolution du problème.</a:t>
              </a:r>
              <a:endParaRPr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b="0" i="0" lang="en-US" sz="2245" u="sng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Quels sont les </a:t>
              </a:r>
              <a:r>
                <a:rPr b="1" i="0" lang="en-US" sz="2245" u="sng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usagers cibles</a:t>
              </a:r>
              <a:r>
                <a:rPr b="0" i="0" lang="en-US" sz="2245" u="sng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 ? </a:t>
              </a:r>
              <a:endParaRPr b="0" i="0" sz="2245" u="sng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Tout usager des transports en commun qui souhaite faciliter son trajet et contribuer activement à l’amélioration du réseau. </a:t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45"/>
                <a:buFont typeface="Arial"/>
                <a:buNone/>
              </a:pPr>
              <a:r>
                <a:t/>
              </a:r>
              <a:endParaRPr b="0" i="0" sz="22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0" name="Google Shape;220;p3"/>
          <p:cNvSpPr txBox="1"/>
          <p:nvPr/>
        </p:nvSpPr>
        <p:spPr>
          <a:xfrm>
            <a:off x="1028700" y="996850"/>
            <a:ext cx="150762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problème et la solution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1" name="Google Shape;221;p3"/>
          <p:cNvGrpSpPr/>
          <p:nvPr/>
        </p:nvGrpSpPr>
        <p:grpSpPr>
          <a:xfrm>
            <a:off x="17316161" y="630565"/>
            <a:ext cx="1943678" cy="1943678"/>
            <a:chOff x="0" y="0"/>
            <a:chExt cx="812800" cy="812800"/>
          </a:xfrm>
        </p:grpSpPr>
        <p:sp>
          <p:nvSpPr>
            <p:cNvPr id="222" name="Google Shape;22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16710580" y="2158272"/>
            <a:ext cx="548720" cy="548720"/>
            <a:chOff x="0" y="0"/>
            <a:chExt cx="812800" cy="812800"/>
          </a:xfrm>
        </p:grpSpPr>
        <p:sp>
          <p:nvSpPr>
            <p:cNvPr id="225" name="Google Shape;22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9734675" y="2491376"/>
            <a:ext cx="7325239" cy="6878610"/>
            <a:chOff x="-4192398" y="-4049300"/>
            <a:chExt cx="12990315" cy="9171482"/>
          </a:xfrm>
        </p:grpSpPr>
        <p:sp>
          <p:nvSpPr>
            <p:cNvPr id="228" name="Google Shape;228;p3"/>
            <p:cNvSpPr txBox="1"/>
            <p:nvPr/>
          </p:nvSpPr>
          <p:spPr>
            <a:xfrm>
              <a:off x="-4192383" y="-4049300"/>
              <a:ext cx="12990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La solution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29" name="Google Shape;229;p3"/>
            <p:cNvSpPr txBox="1"/>
            <p:nvPr/>
          </p:nvSpPr>
          <p:spPr>
            <a:xfrm>
              <a:off x="-4192398" y="-3079218"/>
              <a:ext cx="12990300" cy="82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b="0" i="0" lang="en-US" sz="2245" u="sng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Décrivez votre projet en une phrase</a:t>
              </a:r>
              <a:endParaRPr b="0" i="0" sz="2245" u="sng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“Waze IDFM” est une solution pour identifier le plus court parcours en temps réel en </a:t>
              </a: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considérant</a:t>
              </a: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 l’état de fonctionnement des équipements. </a:t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●"/>
              </a:pPr>
              <a:r>
                <a:rPr b="1"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 Application en ligne 		</a:t>
              </a:r>
              <a:endParaRPr b="1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●"/>
              </a:pPr>
              <a:r>
                <a:rPr b="1"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Lisible en un coup d’oeil </a:t>
              </a:r>
              <a:endParaRPr b="1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●"/>
              </a:pPr>
              <a:r>
                <a:rPr b="1"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Actualisée en temps réel</a:t>
              </a:r>
              <a:endParaRPr b="1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9144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45"/>
                <a:buFont typeface="Arial"/>
                <a:buNone/>
              </a:pPr>
              <a:r>
                <a:t/>
              </a:r>
              <a:endParaRPr b="0" i="0" sz="22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g3185df9efd5_0_8"/>
          <p:cNvGrpSpPr/>
          <p:nvPr/>
        </p:nvGrpSpPr>
        <p:grpSpPr>
          <a:xfrm>
            <a:off x="-1585061" y="847873"/>
            <a:ext cx="6527179" cy="1363467"/>
            <a:chOff x="0" y="-47625"/>
            <a:chExt cx="1719081" cy="359100"/>
          </a:xfrm>
        </p:grpSpPr>
        <p:sp>
          <p:nvSpPr>
            <p:cNvPr id="235" name="Google Shape;235;g3185df9efd5_0_8"/>
            <p:cNvSpPr/>
            <p:nvPr/>
          </p:nvSpPr>
          <p:spPr>
            <a:xfrm>
              <a:off x="0" y="0"/>
              <a:ext cx="1719081" cy="311326"/>
            </a:xfrm>
            <a:custGeom>
              <a:rect b="b" l="l" r="r" t="t"/>
              <a:pathLst>
                <a:path extrusionOk="0" h="311326" w="1719081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3185df9efd5_0_8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g3185df9efd5_0_8"/>
          <p:cNvGrpSpPr/>
          <p:nvPr/>
        </p:nvGrpSpPr>
        <p:grpSpPr>
          <a:xfrm>
            <a:off x="5214134" y="847873"/>
            <a:ext cx="2018508" cy="1363467"/>
            <a:chOff x="0" y="-47625"/>
            <a:chExt cx="531620" cy="359100"/>
          </a:xfrm>
        </p:grpSpPr>
        <p:sp>
          <p:nvSpPr>
            <p:cNvPr id="238" name="Google Shape;238;g3185df9efd5_0_8"/>
            <p:cNvSpPr/>
            <p:nvPr/>
          </p:nvSpPr>
          <p:spPr>
            <a:xfrm>
              <a:off x="0" y="0"/>
              <a:ext cx="531620" cy="311326"/>
            </a:xfrm>
            <a:custGeom>
              <a:rect b="b" l="l" r="r" t="t"/>
              <a:pathLst>
                <a:path extrusionOk="0" h="311326" w="53162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3185df9efd5_0_8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g3185df9efd5_0_8"/>
          <p:cNvGrpSpPr/>
          <p:nvPr/>
        </p:nvGrpSpPr>
        <p:grpSpPr>
          <a:xfrm>
            <a:off x="7508854" y="847873"/>
            <a:ext cx="1183494" cy="1363467"/>
            <a:chOff x="0" y="-47625"/>
            <a:chExt cx="311700" cy="359100"/>
          </a:xfrm>
        </p:grpSpPr>
        <p:sp>
          <p:nvSpPr>
            <p:cNvPr id="241" name="Google Shape;241;g3185df9efd5_0_8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3185df9efd5_0_8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g3185df9efd5_0_8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244" name="Google Shape;244;g3185df9efd5_0_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3185df9efd5_0_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g3185df9efd5_0_8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247" name="Google Shape;247;g3185df9efd5_0_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185df9efd5_0_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g3185df9efd5_0_8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50" name="Google Shape;250;g3185df9efd5_0_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185df9efd5_0_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g3185df9efd5_0_8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53" name="Google Shape;253;g3185df9efd5_0_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185df9efd5_0_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g3185df9efd5_0_8"/>
          <p:cNvSpPr/>
          <p:nvPr/>
        </p:nvSpPr>
        <p:spPr>
          <a:xfrm>
            <a:off x="16324095" y="5611171"/>
            <a:ext cx="1321689" cy="3978350"/>
          </a:xfrm>
          <a:custGeom>
            <a:rect b="b" l="l" r="r" t="t"/>
            <a:pathLst>
              <a:path extrusionOk="0" h="3978350" w="1321689">
                <a:moveTo>
                  <a:pt x="0" y="0"/>
                </a:moveTo>
                <a:lnTo>
                  <a:pt x="1321689" y="0"/>
                </a:lnTo>
                <a:lnTo>
                  <a:pt x="1321689" y="3978350"/>
                </a:lnTo>
                <a:lnTo>
                  <a:pt x="0" y="3978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g3185df9efd5_0_8"/>
          <p:cNvSpPr/>
          <p:nvPr/>
        </p:nvSpPr>
        <p:spPr>
          <a:xfrm>
            <a:off x="1028700" y="3055815"/>
            <a:ext cx="2917681" cy="5984986"/>
          </a:xfrm>
          <a:custGeom>
            <a:rect b="b" l="l" r="r" t="t"/>
            <a:pathLst>
              <a:path extrusionOk="0" h="5984986" w="2917681">
                <a:moveTo>
                  <a:pt x="0" y="0"/>
                </a:moveTo>
                <a:lnTo>
                  <a:pt x="2917681" y="0"/>
                </a:lnTo>
                <a:lnTo>
                  <a:pt x="2917681" y="5984986"/>
                </a:lnTo>
                <a:lnTo>
                  <a:pt x="0" y="598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g3185df9efd5_0_8"/>
          <p:cNvSpPr/>
          <p:nvPr/>
        </p:nvSpPr>
        <p:spPr>
          <a:xfrm>
            <a:off x="4524846" y="3055815"/>
            <a:ext cx="2917681" cy="5984986"/>
          </a:xfrm>
          <a:custGeom>
            <a:rect b="b" l="l" r="r" t="t"/>
            <a:pathLst>
              <a:path extrusionOk="0" h="5984986" w="2917681">
                <a:moveTo>
                  <a:pt x="0" y="0"/>
                </a:moveTo>
                <a:lnTo>
                  <a:pt x="2917681" y="0"/>
                </a:lnTo>
                <a:lnTo>
                  <a:pt x="2917681" y="5984986"/>
                </a:lnTo>
                <a:lnTo>
                  <a:pt x="0" y="598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g3185df9efd5_0_8"/>
          <p:cNvSpPr/>
          <p:nvPr/>
        </p:nvSpPr>
        <p:spPr>
          <a:xfrm>
            <a:off x="8023552" y="3055815"/>
            <a:ext cx="2917681" cy="5984986"/>
          </a:xfrm>
          <a:custGeom>
            <a:rect b="b" l="l" r="r" t="t"/>
            <a:pathLst>
              <a:path extrusionOk="0" h="5984986" w="2917681">
                <a:moveTo>
                  <a:pt x="0" y="0"/>
                </a:moveTo>
                <a:lnTo>
                  <a:pt x="2917680" y="0"/>
                </a:lnTo>
                <a:lnTo>
                  <a:pt x="2917680" y="5984986"/>
                </a:lnTo>
                <a:lnTo>
                  <a:pt x="0" y="598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g3185df9efd5_0_8"/>
          <p:cNvSpPr/>
          <p:nvPr/>
        </p:nvSpPr>
        <p:spPr>
          <a:xfrm>
            <a:off x="11472773" y="933014"/>
            <a:ext cx="1388333" cy="1373436"/>
          </a:xfrm>
          <a:custGeom>
            <a:rect b="b" l="l" r="r" t="t"/>
            <a:pathLst>
              <a:path extrusionOk="0" h="1373436" w="1388333">
                <a:moveTo>
                  <a:pt x="0" y="0"/>
                </a:moveTo>
                <a:lnTo>
                  <a:pt x="1388333" y="0"/>
                </a:lnTo>
                <a:lnTo>
                  <a:pt x="1388333" y="1373436"/>
                </a:lnTo>
                <a:lnTo>
                  <a:pt x="0" y="137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g3185df9efd5_0_8"/>
          <p:cNvSpPr txBox="1"/>
          <p:nvPr/>
        </p:nvSpPr>
        <p:spPr>
          <a:xfrm>
            <a:off x="651250" y="1143238"/>
            <a:ext cx="3873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Maquette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g3185df9efd5_0_8"/>
          <p:cNvSpPr txBox="1"/>
          <p:nvPr/>
        </p:nvSpPr>
        <p:spPr>
          <a:xfrm>
            <a:off x="11522246" y="5413812"/>
            <a:ext cx="40938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Maquette Figma de la solution utilisateur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t/>
            </a:r>
            <a:endParaRPr sz="2245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g3185df9efd5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149" y="3061500"/>
            <a:ext cx="2917675" cy="597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3185df9efd5_0_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6124" y="3061525"/>
            <a:ext cx="2917675" cy="597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185df9efd5_0_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23547" y="3061503"/>
            <a:ext cx="2917675" cy="597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g31638f2ec60_0_13"/>
          <p:cNvGrpSpPr/>
          <p:nvPr/>
        </p:nvGrpSpPr>
        <p:grpSpPr>
          <a:xfrm>
            <a:off x="-1585061" y="847873"/>
            <a:ext cx="6527179" cy="1363467"/>
            <a:chOff x="0" y="-47625"/>
            <a:chExt cx="1719081" cy="359100"/>
          </a:xfrm>
        </p:grpSpPr>
        <p:sp>
          <p:nvSpPr>
            <p:cNvPr id="270" name="Google Shape;270;g31638f2ec60_0_13"/>
            <p:cNvSpPr/>
            <p:nvPr/>
          </p:nvSpPr>
          <p:spPr>
            <a:xfrm>
              <a:off x="0" y="0"/>
              <a:ext cx="1719081" cy="311326"/>
            </a:xfrm>
            <a:custGeom>
              <a:rect b="b" l="l" r="r" t="t"/>
              <a:pathLst>
                <a:path extrusionOk="0" h="311326" w="1719081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1638f2ec60_0_13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g31638f2ec60_0_13"/>
          <p:cNvGrpSpPr/>
          <p:nvPr/>
        </p:nvGrpSpPr>
        <p:grpSpPr>
          <a:xfrm>
            <a:off x="1895823" y="2574226"/>
            <a:ext cx="1586620" cy="1363467"/>
            <a:chOff x="0" y="-47625"/>
            <a:chExt cx="531620" cy="359100"/>
          </a:xfrm>
        </p:grpSpPr>
        <p:sp>
          <p:nvSpPr>
            <p:cNvPr id="273" name="Google Shape;273;g31638f2ec60_0_13"/>
            <p:cNvSpPr/>
            <p:nvPr/>
          </p:nvSpPr>
          <p:spPr>
            <a:xfrm>
              <a:off x="0" y="0"/>
              <a:ext cx="531620" cy="311326"/>
            </a:xfrm>
            <a:custGeom>
              <a:rect b="b" l="l" r="r" t="t"/>
              <a:pathLst>
                <a:path extrusionOk="0" h="311326" w="53162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1638f2ec60_0_13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g31638f2ec60_0_13"/>
          <p:cNvGrpSpPr/>
          <p:nvPr/>
        </p:nvGrpSpPr>
        <p:grpSpPr>
          <a:xfrm>
            <a:off x="3758629" y="2574223"/>
            <a:ext cx="1183494" cy="1363467"/>
            <a:chOff x="0" y="-47625"/>
            <a:chExt cx="311700" cy="359100"/>
          </a:xfrm>
        </p:grpSpPr>
        <p:sp>
          <p:nvSpPr>
            <p:cNvPr id="276" name="Google Shape;276;g31638f2ec60_0_13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1638f2ec60_0_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g31638f2ec60_0_13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279" name="Google Shape;279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g31638f2ec60_0_13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282" name="Google Shape;282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g31638f2ec60_0_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85" name="Google Shape;285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g31638f2ec60_0_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88" name="Google Shape;288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g31638f2ec60_0_13"/>
          <p:cNvSpPr/>
          <p:nvPr/>
        </p:nvSpPr>
        <p:spPr>
          <a:xfrm>
            <a:off x="231323" y="2569239"/>
            <a:ext cx="1388333" cy="1373436"/>
          </a:xfrm>
          <a:custGeom>
            <a:rect b="b" l="l" r="r" t="t"/>
            <a:pathLst>
              <a:path extrusionOk="0" h="1373436" w="1388333">
                <a:moveTo>
                  <a:pt x="0" y="0"/>
                </a:moveTo>
                <a:lnTo>
                  <a:pt x="1388333" y="0"/>
                </a:lnTo>
                <a:lnTo>
                  <a:pt x="1388333" y="1373436"/>
                </a:lnTo>
                <a:lnTo>
                  <a:pt x="0" y="137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g31638f2ec60_0_13"/>
          <p:cNvSpPr txBox="1"/>
          <p:nvPr/>
        </p:nvSpPr>
        <p:spPr>
          <a:xfrm>
            <a:off x="1014300" y="1160589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Démo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2" name="Google Shape;292;g31638f2ec60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118" y="152400"/>
            <a:ext cx="9869351" cy="972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638f2ec60_0_148"/>
          <p:cNvSpPr/>
          <p:nvPr/>
        </p:nvSpPr>
        <p:spPr>
          <a:xfrm>
            <a:off x="8328300" y="2552800"/>
            <a:ext cx="6307800" cy="225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g31638f2ec60_0_148"/>
          <p:cNvGrpSpPr/>
          <p:nvPr/>
        </p:nvGrpSpPr>
        <p:grpSpPr>
          <a:xfrm>
            <a:off x="-1585061" y="847873"/>
            <a:ext cx="6527179" cy="1363467"/>
            <a:chOff x="0" y="-47625"/>
            <a:chExt cx="1719081" cy="359100"/>
          </a:xfrm>
        </p:grpSpPr>
        <p:sp>
          <p:nvSpPr>
            <p:cNvPr id="299" name="Google Shape;299;g31638f2ec60_0_148"/>
            <p:cNvSpPr/>
            <p:nvPr/>
          </p:nvSpPr>
          <p:spPr>
            <a:xfrm>
              <a:off x="0" y="0"/>
              <a:ext cx="1719081" cy="311326"/>
            </a:xfrm>
            <a:custGeom>
              <a:rect b="b" l="l" r="r" t="t"/>
              <a:pathLst>
                <a:path extrusionOk="0" h="311326" w="1719081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1638f2ec60_0_148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g31638f2ec60_0_148"/>
          <p:cNvGrpSpPr/>
          <p:nvPr/>
        </p:nvGrpSpPr>
        <p:grpSpPr>
          <a:xfrm>
            <a:off x="5214134" y="847873"/>
            <a:ext cx="2018508" cy="1363467"/>
            <a:chOff x="0" y="-47625"/>
            <a:chExt cx="531620" cy="359100"/>
          </a:xfrm>
        </p:grpSpPr>
        <p:sp>
          <p:nvSpPr>
            <p:cNvPr id="302" name="Google Shape;302;g31638f2ec60_0_148"/>
            <p:cNvSpPr/>
            <p:nvPr/>
          </p:nvSpPr>
          <p:spPr>
            <a:xfrm>
              <a:off x="0" y="0"/>
              <a:ext cx="531620" cy="311326"/>
            </a:xfrm>
            <a:custGeom>
              <a:rect b="b" l="l" r="r" t="t"/>
              <a:pathLst>
                <a:path extrusionOk="0" h="311326" w="53162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1638f2ec60_0_148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g31638f2ec60_0_148"/>
          <p:cNvGrpSpPr/>
          <p:nvPr/>
        </p:nvGrpSpPr>
        <p:grpSpPr>
          <a:xfrm>
            <a:off x="7508854" y="847873"/>
            <a:ext cx="1183494" cy="1363467"/>
            <a:chOff x="0" y="-47625"/>
            <a:chExt cx="311700" cy="359100"/>
          </a:xfrm>
        </p:grpSpPr>
        <p:sp>
          <p:nvSpPr>
            <p:cNvPr id="305" name="Google Shape;305;g31638f2ec60_0_148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1638f2ec60_0_148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g31638f2ec60_0_148"/>
          <p:cNvGrpSpPr/>
          <p:nvPr/>
        </p:nvGrpSpPr>
        <p:grpSpPr>
          <a:xfrm>
            <a:off x="15116269" y="9437121"/>
            <a:ext cx="1943649" cy="1943649"/>
            <a:chOff x="0" y="0"/>
            <a:chExt cx="812800" cy="812800"/>
          </a:xfrm>
        </p:grpSpPr>
        <p:sp>
          <p:nvSpPr>
            <p:cNvPr id="308" name="Google Shape;308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g31638f2ec60_0_148"/>
          <p:cNvGrpSpPr/>
          <p:nvPr/>
        </p:nvGrpSpPr>
        <p:grpSpPr>
          <a:xfrm>
            <a:off x="16786255" y="8964601"/>
            <a:ext cx="548721" cy="548721"/>
            <a:chOff x="0" y="0"/>
            <a:chExt cx="812800" cy="812800"/>
          </a:xfrm>
        </p:grpSpPr>
        <p:sp>
          <p:nvSpPr>
            <p:cNvPr id="311" name="Google Shape;311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31638f2ec60_0_148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314" name="Google Shape;314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g31638f2ec60_0_148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317" name="Google Shape;317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g31638f2ec60_0_148"/>
          <p:cNvSpPr txBox="1"/>
          <p:nvPr/>
        </p:nvSpPr>
        <p:spPr>
          <a:xfrm>
            <a:off x="1093200" y="1160577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Schéma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20" name="Google Shape;320;g31638f2ec60_0_148"/>
          <p:cNvGrpSpPr/>
          <p:nvPr/>
        </p:nvGrpSpPr>
        <p:grpSpPr>
          <a:xfrm>
            <a:off x="93925" y="2643150"/>
            <a:ext cx="3631800" cy="5266800"/>
            <a:chOff x="551125" y="2643150"/>
            <a:chExt cx="3631800" cy="5266800"/>
          </a:xfrm>
        </p:grpSpPr>
        <p:sp>
          <p:nvSpPr>
            <p:cNvPr id="321" name="Google Shape;321;g31638f2ec60_0_148"/>
            <p:cNvSpPr/>
            <p:nvPr/>
          </p:nvSpPr>
          <p:spPr>
            <a:xfrm>
              <a:off x="551125" y="2643150"/>
              <a:ext cx="3631800" cy="5266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Usagers</a:t>
              </a:r>
              <a:endParaRPr sz="3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2" name="Google Shape;322;g31638f2ec60_0_1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5300" y="38900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g31638f2ec60_0_1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4500" y="3142938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g31638f2ec60_0_1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83125" y="53500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g31638f2ec60_0_14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01400" y="47977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g31638f2ec60_0_148"/>
          <p:cNvSpPr/>
          <p:nvPr/>
        </p:nvSpPr>
        <p:spPr>
          <a:xfrm>
            <a:off x="5239075" y="4456800"/>
            <a:ext cx="2425800" cy="1767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UI</a:t>
            </a:r>
            <a:br>
              <a:rPr lang="en-US" sz="6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(Appli IDFM)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31638f2ec60_0_148"/>
          <p:cNvSpPr/>
          <p:nvPr/>
        </p:nvSpPr>
        <p:spPr>
          <a:xfrm>
            <a:off x="8742175" y="6893550"/>
            <a:ext cx="2425800" cy="1660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Actualisation de l’état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1638f2ec60_0_148"/>
          <p:cNvSpPr/>
          <p:nvPr/>
        </p:nvSpPr>
        <p:spPr>
          <a:xfrm>
            <a:off x="8701913" y="2852050"/>
            <a:ext cx="2425800" cy="16605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Conversion vocal en texte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1638f2ec60_0_148"/>
          <p:cNvSpPr/>
          <p:nvPr/>
        </p:nvSpPr>
        <p:spPr>
          <a:xfrm>
            <a:off x="11836688" y="2852050"/>
            <a:ext cx="2425800" cy="1660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g31638f2ec60_0_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83875" y="3798488"/>
            <a:ext cx="2066025" cy="20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1638f2ec60_0_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55088" y="7196125"/>
            <a:ext cx="2066025" cy="20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31638f2ec60_0_148"/>
          <p:cNvSpPr txBox="1"/>
          <p:nvPr/>
        </p:nvSpPr>
        <p:spPr>
          <a:xfrm>
            <a:off x="14436000" y="5740300"/>
            <a:ext cx="33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données usagers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1638f2ec60_0_148"/>
          <p:cNvSpPr txBox="1"/>
          <p:nvPr/>
        </p:nvSpPr>
        <p:spPr>
          <a:xfrm>
            <a:off x="14436000" y="9172575"/>
            <a:ext cx="33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données IDFM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g31638f2ec60_0_148"/>
          <p:cNvCxnSpPr/>
          <p:nvPr/>
        </p:nvCxnSpPr>
        <p:spPr>
          <a:xfrm>
            <a:off x="3772525" y="5683200"/>
            <a:ext cx="142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g31638f2ec60_0_148"/>
          <p:cNvCxnSpPr/>
          <p:nvPr/>
        </p:nvCxnSpPr>
        <p:spPr>
          <a:xfrm rot="10800000">
            <a:off x="3769900" y="4950100"/>
            <a:ext cx="142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6" name="Google Shape;336;g31638f2ec60_0_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6375" y="3909075"/>
            <a:ext cx="792050" cy="79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g31638f2ec60_0_148"/>
          <p:cNvCxnSpPr>
            <a:endCxn id="328" idx="1"/>
          </p:cNvCxnSpPr>
          <p:nvPr/>
        </p:nvCxnSpPr>
        <p:spPr>
          <a:xfrm flipH="1" rot="10800000">
            <a:off x="6894713" y="3682300"/>
            <a:ext cx="1807200" cy="68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31638f2ec60_0_148"/>
          <p:cNvSpPr txBox="1"/>
          <p:nvPr/>
        </p:nvSpPr>
        <p:spPr>
          <a:xfrm>
            <a:off x="3890650" y="5740300"/>
            <a:ext cx="118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⚠️</a:t>
            </a:r>
            <a:endParaRPr sz="6000"/>
          </a:p>
        </p:txBody>
      </p:sp>
      <p:cxnSp>
        <p:nvCxnSpPr>
          <p:cNvPr id="339" name="Google Shape;339;g31638f2ec60_0_148"/>
          <p:cNvCxnSpPr/>
          <p:nvPr/>
        </p:nvCxnSpPr>
        <p:spPr>
          <a:xfrm>
            <a:off x="11332688" y="3682300"/>
            <a:ext cx="42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g31638f2ec60_0_148"/>
          <p:cNvCxnSpPr>
            <a:stCxn id="329" idx="3"/>
          </p:cNvCxnSpPr>
          <p:nvPr/>
        </p:nvCxnSpPr>
        <p:spPr>
          <a:xfrm>
            <a:off x="14262488" y="3682300"/>
            <a:ext cx="839700" cy="76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g31638f2ec60_0_148"/>
          <p:cNvCxnSpPr/>
          <p:nvPr/>
        </p:nvCxnSpPr>
        <p:spPr>
          <a:xfrm flipH="1">
            <a:off x="11514938" y="6224100"/>
            <a:ext cx="3193200" cy="102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g31638f2ec60_0_148"/>
          <p:cNvCxnSpPr/>
          <p:nvPr/>
        </p:nvCxnSpPr>
        <p:spPr>
          <a:xfrm rot="10800000">
            <a:off x="11514925" y="7935900"/>
            <a:ext cx="3193200" cy="102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g31638f2ec60_0_148"/>
          <p:cNvCxnSpPr/>
          <p:nvPr/>
        </p:nvCxnSpPr>
        <p:spPr>
          <a:xfrm rot="10800000">
            <a:off x="6885150" y="6397050"/>
            <a:ext cx="1807200" cy="68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g31638f2ec60_0_148"/>
          <p:cNvSpPr txBox="1"/>
          <p:nvPr/>
        </p:nvSpPr>
        <p:spPr>
          <a:xfrm>
            <a:off x="10396200" y="1984550"/>
            <a:ext cx="2172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